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4" r:id="rId7"/>
    <p:sldId id="262" r:id="rId8"/>
    <p:sldId id="263" r:id="rId9"/>
    <p:sldId id="273" r:id="rId10"/>
    <p:sldId id="266" r:id="rId11"/>
    <p:sldId id="267" r:id="rId12"/>
    <p:sldId id="268" r:id="rId13"/>
    <p:sldId id="269" r:id="rId14"/>
    <p:sldId id="270" r:id="rId15"/>
  </p:sldIdLst>
  <p:sldSz cx="12169775" cy="6859588"/>
  <p:notesSz cx="6858000" cy="9144000"/>
  <p:defaultTextStyle>
    <a:defPPr>
      <a:defRPr lang="pt-BR"/>
    </a:defPPr>
    <a:lvl1pPr marL="0" algn="l" defTabSz="10873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3657" algn="l" defTabSz="10873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7313" algn="l" defTabSz="10873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0970" algn="l" defTabSz="10873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4626" algn="l" defTabSz="10873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18283" algn="l" defTabSz="10873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1939" algn="l" defTabSz="10873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5596" algn="l" defTabSz="10873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49252" algn="l" defTabSz="10873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20" y="114"/>
      </p:cViewPr>
      <p:guideLst>
        <p:guide orient="horz" pos="2161"/>
        <p:guide pos="383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CTGM - Benefício Financeiro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Planilha1!$A$2:$A$7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Planilha1!$B$2:$B$7</c:f>
              <c:numCache>
                <c:formatCode>"R$"\ #,##0.00</c:formatCode>
                <c:ptCount val="6"/>
                <c:pt idx="0">
                  <c:v>42566492.979999997</c:v>
                </c:pt>
                <c:pt idx="1">
                  <c:v>64151954.780000001</c:v>
                </c:pt>
                <c:pt idx="2">
                  <c:v>8568163.3200000003</c:v>
                </c:pt>
                <c:pt idx="3">
                  <c:v>6822251.5499999998</c:v>
                </c:pt>
                <c:pt idx="4">
                  <c:v>8209412.96</c:v>
                </c:pt>
                <c:pt idx="5">
                  <c:v>12312793.74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17-4BFE-9D60-619F6AEC7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09379007"/>
        <c:axId val="1709379423"/>
      </c:barChart>
      <c:catAx>
        <c:axId val="1709379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9379423"/>
        <c:crosses val="autoZero"/>
        <c:auto val="1"/>
        <c:lblAlgn val="ctr"/>
        <c:lblOffset val="100"/>
        <c:noMultiLvlLbl val="0"/>
      </c:catAx>
      <c:valAx>
        <c:axId val="170937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R$&quot;\ 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9379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CTGM - Benefício Financeiro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Planilha1!$A$2:$A$7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Planilha1!$B$2:$B$7</c:f>
              <c:numCache>
                <c:formatCode>"R$"\ #,##0.00</c:formatCode>
                <c:ptCount val="6"/>
                <c:pt idx="0">
                  <c:v>42566492.979999997</c:v>
                </c:pt>
                <c:pt idx="1">
                  <c:v>64151954.780000001</c:v>
                </c:pt>
                <c:pt idx="2">
                  <c:v>8568163.3200000003</c:v>
                </c:pt>
                <c:pt idx="3">
                  <c:v>6822251.5499999998</c:v>
                </c:pt>
                <c:pt idx="4">
                  <c:v>8209412.96</c:v>
                </c:pt>
                <c:pt idx="5">
                  <c:v>12312793.74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17-4BFE-9D60-619F6AEC7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09379007"/>
        <c:axId val="1709379423"/>
      </c:barChart>
      <c:catAx>
        <c:axId val="1709379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9379423"/>
        <c:crosses val="autoZero"/>
        <c:auto val="1"/>
        <c:lblAlgn val="ctr"/>
        <c:lblOffset val="100"/>
        <c:noMultiLvlLbl val="0"/>
      </c:catAx>
      <c:valAx>
        <c:axId val="170937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R$&quot;\ 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9379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5161A-0CAB-4D07-8C40-E379222A33C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625B5FE-CCC8-425D-A143-D4B0A3336D8B}">
      <dgm:prSet phldrT="[Texto]" custT="1"/>
      <dgm:spPr/>
      <dgm:t>
        <a:bodyPr/>
        <a:lstStyle/>
        <a:p>
          <a:r>
            <a:rPr lang="pt-BR" sz="27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REPERCUSSÃO NA GESTÃO</a:t>
          </a:r>
        </a:p>
      </dgm:t>
    </dgm:pt>
    <dgm:pt modelId="{B350A11C-B8EC-456E-8B85-476829649FA8}" type="parTrans" cxnId="{D305F2E6-BA0D-43EF-9A83-C4B34E68F209}">
      <dgm:prSet/>
      <dgm:spPr/>
      <dgm:t>
        <a:bodyPr/>
        <a:lstStyle/>
        <a:p>
          <a:endParaRPr lang="pt-BR"/>
        </a:p>
      </dgm:t>
    </dgm:pt>
    <dgm:pt modelId="{F780025B-BC27-4B7A-A924-9315D3176E8F}" type="sibTrans" cxnId="{D305F2E6-BA0D-43EF-9A83-C4B34E68F209}">
      <dgm:prSet/>
      <dgm:spPr/>
      <dgm:t>
        <a:bodyPr/>
        <a:lstStyle/>
        <a:p>
          <a:endParaRPr lang="pt-BR"/>
        </a:p>
      </dgm:t>
    </dgm:pt>
    <dgm:pt modelId="{A31EE790-0414-4F46-BE4D-FE3FA3954A6A}">
      <dgm:prSet phldrT="[Texto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dirty="0"/>
            <a:t>Transversal</a:t>
          </a:r>
        </a:p>
      </dgm:t>
    </dgm:pt>
    <dgm:pt modelId="{AE9E4217-B000-49E6-A45E-E18F8DDAD144}" type="parTrans" cxnId="{03B46971-480D-441B-9557-D0A56D59C54B}">
      <dgm:prSet/>
      <dgm:spPr/>
      <dgm:t>
        <a:bodyPr/>
        <a:lstStyle/>
        <a:p>
          <a:endParaRPr lang="pt-BR"/>
        </a:p>
      </dgm:t>
    </dgm:pt>
    <dgm:pt modelId="{F8FE714E-0DBA-4B2E-8920-50FB59DED4F3}" type="sibTrans" cxnId="{03B46971-480D-441B-9557-D0A56D59C54B}">
      <dgm:prSet/>
      <dgm:spPr/>
      <dgm:t>
        <a:bodyPr/>
        <a:lstStyle/>
        <a:p>
          <a:endParaRPr lang="pt-BR"/>
        </a:p>
      </dgm:t>
    </dgm:pt>
    <dgm:pt modelId="{BA7A3D24-7F57-4081-A7D5-EA3BCF8A693A}">
      <dgm:prSet phldrT="[Texto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dirty="0"/>
            <a:t>Tática</a:t>
          </a:r>
        </a:p>
      </dgm:t>
    </dgm:pt>
    <dgm:pt modelId="{ABB2DF14-6751-4FED-B33D-FA5A2316421F}" type="parTrans" cxnId="{DB0BC259-984D-44D1-929B-E532B72742AF}">
      <dgm:prSet/>
      <dgm:spPr/>
      <dgm:t>
        <a:bodyPr/>
        <a:lstStyle/>
        <a:p>
          <a:endParaRPr lang="pt-BR"/>
        </a:p>
      </dgm:t>
    </dgm:pt>
    <dgm:pt modelId="{1E39A2C5-3BCA-44EA-951A-24FF3F3F31B5}" type="sibTrans" cxnId="{DB0BC259-984D-44D1-929B-E532B72742AF}">
      <dgm:prSet/>
      <dgm:spPr/>
      <dgm:t>
        <a:bodyPr/>
        <a:lstStyle/>
        <a:p>
          <a:endParaRPr lang="pt-BR"/>
        </a:p>
      </dgm:t>
    </dgm:pt>
    <dgm:pt modelId="{EC55D54F-53F1-4DBF-96B2-87E6DDBEA873}">
      <dgm:prSet phldrT="[Texto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dirty="0"/>
            <a:t>Alto</a:t>
          </a:r>
        </a:p>
      </dgm:t>
    </dgm:pt>
    <dgm:pt modelId="{F752096F-CB13-4549-A283-D4E7CF86FAE1}" type="parTrans" cxnId="{0FD4FBBE-48C4-4C9D-87A9-9918B2056F5F}">
      <dgm:prSet/>
      <dgm:spPr/>
      <dgm:t>
        <a:bodyPr/>
        <a:lstStyle/>
        <a:p>
          <a:endParaRPr lang="pt-BR"/>
        </a:p>
      </dgm:t>
    </dgm:pt>
    <dgm:pt modelId="{4C763C63-B752-480C-9BDA-6E43ACCD0A0F}" type="sibTrans" cxnId="{0FD4FBBE-48C4-4C9D-87A9-9918B2056F5F}">
      <dgm:prSet/>
      <dgm:spPr/>
      <dgm:t>
        <a:bodyPr/>
        <a:lstStyle/>
        <a:p>
          <a:endParaRPr lang="pt-BR"/>
        </a:p>
      </dgm:t>
    </dgm:pt>
    <dgm:pt modelId="{71B77709-E423-4286-ADC6-EFA3A045E64B}">
      <dgm:prSet phldrT="[Texto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dirty="0"/>
            <a:t>Médio</a:t>
          </a:r>
        </a:p>
      </dgm:t>
    </dgm:pt>
    <dgm:pt modelId="{EF869459-B982-4B11-954E-B12CD436BD9A}" type="parTrans" cxnId="{E935024F-6539-432A-AB8D-C0FA7B103F42}">
      <dgm:prSet/>
      <dgm:spPr/>
      <dgm:t>
        <a:bodyPr/>
        <a:lstStyle/>
        <a:p>
          <a:endParaRPr lang="pt-BR"/>
        </a:p>
      </dgm:t>
    </dgm:pt>
    <dgm:pt modelId="{E25A1CD5-E4C4-49B7-9D43-0737D6217E63}" type="sibTrans" cxnId="{E935024F-6539-432A-AB8D-C0FA7B103F42}">
      <dgm:prSet/>
      <dgm:spPr/>
      <dgm:t>
        <a:bodyPr/>
        <a:lstStyle/>
        <a:p>
          <a:endParaRPr lang="pt-BR"/>
        </a:p>
      </dgm:t>
    </dgm:pt>
    <dgm:pt modelId="{67BA4436-8163-43D1-8363-9089766B4944}">
      <dgm:prSet phldrT="[Texto]"/>
      <dgm:spPr/>
      <dgm:t>
        <a:bodyPr/>
        <a:lstStyle/>
        <a:p>
          <a:r>
            <a:rPr lang="pt-BR" b="1" dirty="0"/>
            <a:t>ABRANGÊNCIA</a:t>
          </a:r>
          <a:endParaRPr lang="pt-BR" dirty="0"/>
        </a:p>
      </dgm:t>
    </dgm:pt>
    <dgm:pt modelId="{4D6091E3-686B-4996-B162-361F05DDC379}" type="parTrans" cxnId="{1533316E-E077-412B-98B3-E43594EF1382}">
      <dgm:prSet/>
      <dgm:spPr/>
      <dgm:t>
        <a:bodyPr/>
        <a:lstStyle/>
        <a:p>
          <a:endParaRPr lang="pt-BR"/>
        </a:p>
      </dgm:t>
    </dgm:pt>
    <dgm:pt modelId="{5D1620D7-5F48-482F-B6B5-A7BEFCB656B1}" type="sibTrans" cxnId="{1533316E-E077-412B-98B3-E43594EF1382}">
      <dgm:prSet/>
      <dgm:spPr/>
      <dgm:t>
        <a:bodyPr/>
        <a:lstStyle/>
        <a:p>
          <a:endParaRPr lang="pt-BR"/>
        </a:p>
      </dgm:t>
    </dgm:pt>
    <dgm:pt modelId="{2A480B4F-46AB-44AE-B5CB-737DDAA9DE89}">
      <dgm:prSet phldrT="[Texto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dirty="0"/>
            <a:t>Atividade Fim</a:t>
          </a:r>
        </a:p>
      </dgm:t>
    </dgm:pt>
    <dgm:pt modelId="{330962AB-C530-4310-8B3D-7C4ABE692985}" type="parTrans" cxnId="{C0BB1B89-71ED-49FB-96BE-CBE33C230632}">
      <dgm:prSet/>
      <dgm:spPr/>
      <dgm:t>
        <a:bodyPr/>
        <a:lstStyle/>
        <a:p>
          <a:endParaRPr lang="pt-BR"/>
        </a:p>
      </dgm:t>
    </dgm:pt>
    <dgm:pt modelId="{80ACC899-A962-45E1-B2A2-9E09BAAB24C4}" type="sibTrans" cxnId="{C0BB1B89-71ED-49FB-96BE-CBE33C230632}">
      <dgm:prSet/>
      <dgm:spPr/>
      <dgm:t>
        <a:bodyPr/>
        <a:lstStyle/>
        <a:p>
          <a:endParaRPr lang="pt-BR"/>
        </a:p>
      </dgm:t>
    </dgm:pt>
    <dgm:pt modelId="{F1C1A8AC-CFFC-48A8-B8CF-2A364E4A2BF9}">
      <dgm:prSet phldrT="[Texto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dirty="0"/>
            <a:t>Estratégica</a:t>
          </a:r>
        </a:p>
      </dgm:t>
    </dgm:pt>
    <dgm:pt modelId="{9559AB6B-9D88-4D3E-B6D2-E12893126CDA}" type="parTrans" cxnId="{7080B1B9-28E4-473C-BE34-CEB200D96C61}">
      <dgm:prSet/>
      <dgm:spPr/>
      <dgm:t>
        <a:bodyPr/>
        <a:lstStyle/>
        <a:p>
          <a:endParaRPr lang="pt-BR"/>
        </a:p>
      </dgm:t>
    </dgm:pt>
    <dgm:pt modelId="{54C22702-9C8E-48FB-A087-49B1CD00563A}" type="sibTrans" cxnId="{7080B1B9-28E4-473C-BE34-CEB200D96C61}">
      <dgm:prSet/>
      <dgm:spPr/>
      <dgm:t>
        <a:bodyPr/>
        <a:lstStyle/>
        <a:p>
          <a:endParaRPr lang="pt-BR"/>
        </a:p>
      </dgm:t>
    </dgm:pt>
    <dgm:pt modelId="{780E2D03-9A04-4C81-A21D-E47FFE448E80}">
      <dgm:prSet phldrT="[Texto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dirty="0"/>
            <a:t>Operacional</a:t>
          </a:r>
        </a:p>
      </dgm:t>
    </dgm:pt>
    <dgm:pt modelId="{6701AC2F-F6CF-4266-A3F1-3C9519FF6040}" type="parTrans" cxnId="{8ABB68F6-3B00-46B2-9DB1-408E0511EA95}">
      <dgm:prSet/>
      <dgm:spPr/>
      <dgm:t>
        <a:bodyPr/>
        <a:lstStyle/>
        <a:p>
          <a:endParaRPr lang="pt-BR"/>
        </a:p>
      </dgm:t>
    </dgm:pt>
    <dgm:pt modelId="{79CD9B92-6F06-472F-92F9-43EC680B4213}" type="sibTrans" cxnId="{8ABB68F6-3B00-46B2-9DB1-408E0511EA95}">
      <dgm:prSet/>
      <dgm:spPr/>
      <dgm:t>
        <a:bodyPr/>
        <a:lstStyle/>
        <a:p>
          <a:endParaRPr lang="pt-BR"/>
        </a:p>
      </dgm:t>
    </dgm:pt>
    <dgm:pt modelId="{5EF66027-8AC8-4F84-9C0A-CCF1C3C5DF12}">
      <dgm:prSet phldrT="[Texto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dirty="0"/>
            <a:t>Pontual</a:t>
          </a:r>
        </a:p>
      </dgm:t>
    </dgm:pt>
    <dgm:pt modelId="{5CDB326B-C3CC-4AB7-AC6F-EFC243DC0E98}" type="parTrans" cxnId="{D3C0B140-D426-493A-8A92-3A92ADD7FEF9}">
      <dgm:prSet/>
      <dgm:spPr/>
      <dgm:t>
        <a:bodyPr/>
        <a:lstStyle/>
        <a:p>
          <a:endParaRPr lang="pt-BR"/>
        </a:p>
      </dgm:t>
    </dgm:pt>
    <dgm:pt modelId="{69567C74-E512-4AD1-A8F3-399C5C2C9A73}" type="sibTrans" cxnId="{D3C0B140-D426-493A-8A92-3A92ADD7FEF9}">
      <dgm:prSet/>
      <dgm:spPr/>
      <dgm:t>
        <a:bodyPr/>
        <a:lstStyle/>
        <a:p>
          <a:endParaRPr lang="pt-BR"/>
        </a:p>
      </dgm:t>
    </dgm:pt>
    <dgm:pt modelId="{E3D04ED0-D2C0-4F8E-9A57-C64E5BE9C127}">
      <dgm:prSet phldrT="[Texto]"/>
      <dgm:spPr/>
      <dgm:t>
        <a:bodyPr/>
        <a:lstStyle/>
        <a:p>
          <a:r>
            <a:rPr lang="pt-BR" b="1" dirty="0"/>
            <a:t>IMPACTO ECONÔMICO</a:t>
          </a:r>
          <a:endParaRPr lang="pt-BR" dirty="0"/>
        </a:p>
      </dgm:t>
    </dgm:pt>
    <dgm:pt modelId="{CFF6F7F3-2E1A-4958-B2EC-AF5A9CC462A3}" type="sibTrans" cxnId="{81DF8EE7-BF01-482F-A6FF-F9A14D2E53D1}">
      <dgm:prSet/>
      <dgm:spPr/>
      <dgm:t>
        <a:bodyPr/>
        <a:lstStyle/>
        <a:p>
          <a:endParaRPr lang="pt-BR"/>
        </a:p>
      </dgm:t>
    </dgm:pt>
    <dgm:pt modelId="{2557686E-2676-4124-892F-36D99D5258FB}" type="parTrans" cxnId="{81DF8EE7-BF01-482F-A6FF-F9A14D2E53D1}">
      <dgm:prSet/>
      <dgm:spPr/>
      <dgm:t>
        <a:bodyPr/>
        <a:lstStyle/>
        <a:p>
          <a:endParaRPr lang="pt-BR"/>
        </a:p>
      </dgm:t>
    </dgm:pt>
    <dgm:pt modelId="{7DD053B0-28D8-4A74-BA3A-5E3BE6279DD0}">
      <dgm:prSet phldrT="[Texto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dirty="0"/>
            <a:t>Baixo</a:t>
          </a:r>
        </a:p>
      </dgm:t>
    </dgm:pt>
    <dgm:pt modelId="{4A36E3E9-4A78-42EF-BFC5-3DEE8C6B36A9}" type="parTrans" cxnId="{AFAF6905-16E9-4093-AE14-A63685CCDCF6}">
      <dgm:prSet/>
      <dgm:spPr/>
      <dgm:t>
        <a:bodyPr/>
        <a:lstStyle/>
        <a:p>
          <a:endParaRPr lang="pt-BR"/>
        </a:p>
      </dgm:t>
    </dgm:pt>
    <dgm:pt modelId="{E0FD041D-E5F0-4F5A-B176-ECCE5351CF86}" type="sibTrans" cxnId="{AFAF6905-16E9-4093-AE14-A63685CCDCF6}">
      <dgm:prSet/>
      <dgm:spPr/>
      <dgm:t>
        <a:bodyPr/>
        <a:lstStyle/>
        <a:p>
          <a:endParaRPr lang="pt-BR"/>
        </a:p>
      </dgm:t>
    </dgm:pt>
    <dgm:pt modelId="{07260F1A-8EB1-427B-A6FE-FC6ABADA6434}">
      <dgm:prSet phldrT="[Texto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dirty="0"/>
            <a:t>Inexistente</a:t>
          </a:r>
        </a:p>
      </dgm:t>
    </dgm:pt>
    <dgm:pt modelId="{9D626BB4-EF1C-4CA1-BA23-B9BD0693F5B2}" type="parTrans" cxnId="{E0FD6FF6-E90D-4C3F-8BC5-432B1A18B50A}">
      <dgm:prSet/>
      <dgm:spPr/>
      <dgm:t>
        <a:bodyPr/>
        <a:lstStyle/>
        <a:p>
          <a:endParaRPr lang="pt-BR"/>
        </a:p>
      </dgm:t>
    </dgm:pt>
    <dgm:pt modelId="{9A680B1E-A0EA-4E9C-9366-F96B75C290AD}" type="sibTrans" cxnId="{E0FD6FF6-E90D-4C3F-8BC5-432B1A18B50A}">
      <dgm:prSet/>
      <dgm:spPr/>
      <dgm:t>
        <a:bodyPr/>
        <a:lstStyle/>
        <a:p>
          <a:endParaRPr lang="pt-BR"/>
        </a:p>
      </dgm:t>
    </dgm:pt>
    <dgm:pt modelId="{76F8F045-455B-4247-84FD-84D4AC3951D6}">
      <dgm:prSet phldrT="[Texto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dirty="0"/>
            <a:t>Atividade Meio</a:t>
          </a:r>
        </a:p>
      </dgm:t>
    </dgm:pt>
    <dgm:pt modelId="{FAD770B3-0A93-4F8B-85E2-A5FE5A41DCB5}" type="parTrans" cxnId="{56B421B9-A236-4B13-9446-7D57E18C0696}">
      <dgm:prSet/>
      <dgm:spPr/>
      <dgm:t>
        <a:bodyPr/>
        <a:lstStyle/>
        <a:p>
          <a:endParaRPr lang="pt-BR"/>
        </a:p>
      </dgm:t>
    </dgm:pt>
    <dgm:pt modelId="{CE8F86EE-7D98-4C3F-A66A-0F3845B8B723}" type="sibTrans" cxnId="{56B421B9-A236-4B13-9446-7D57E18C0696}">
      <dgm:prSet/>
      <dgm:spPr/>
      <dgm:t>
        <a:bodyPr/>
        <a:lstStyle/>
        <a:p>
          <a:endParaRPr lang="pt-BR"/>
        </a:p>
      </dgm:t>
    </dgm:pt>
    <dgm:pt modelId="{3D29F192-AA97-4ABF-ADC0-8244B3F8B6DA}" type="pres">
      <dgm:prSet presAssocID="{1CE5161A-0CAB-4D07-8C40-E379222A33CF}" presName="Name0" presStyleCnt="0">
        <dgm:presLayoutVars>
          <dgm:dir/>
          <dgm:animLvl val="lvl"/>
          <dgm:resizeHandles val="exact"/>
        </dgm:presLayoutVars>
      </dgm:prSet>
      <dgm:spPr/>
    </dgm:pt>
    <dgm:pt modelId="{1ADB22BF-863D-4B61-8CAD-9AD880A96D1A}" type="pres">
      <dgm:prSet presAssocID="{3625B5FE-CCC8-425D-A143-D4B0A3336D8B}" presName="composite" presStyleCnt="0"/>
      <dgm:spPr/>
    </dgm:pt>
    <dgm:pt modelId="{B49293AF-9F48-4CBF-A353-09ABECB26B1D}" type="pres">
      <dgm:prSet presAssocID="{3625B5FE-CCC8-425D-A143-D4B0A3336D8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E2B57D0-E9E3-4C38-A778-54CA5202F0AF}" type="pres">
      <dgm:prSet presAssocID="{3625B5FE-CCC8-425D-A143-D4B0A3336D8B}" presName="desTx" presStyleLbl="alignAccFollowNode1" presStyleIdx="0" presStyleCnt="3">
        <dgm:presLayoutVars>
          <dgm:bulletEnabled val="1"/>
        </dgm:presLayoutVars>
      </dgm:prSet>
      <dgm:spPr/>
    </dgm:pt>
    <dgm:pt modelId="{BA6FDABB-6516-4ED4-814E-872BC58EFA7D}" type="pres">
      <dgm:prSet presAssocID="{F780025B-BC27-4B7A-A924-9315D3176E8F}" presName="space" presStyleCnt="0"/>
      <dgm:spPr/>
    </dgm:pt>
    <dgm:pt modelId="{AE31CDEB-CBC7-4627-A9D3-2D62B736C738}" type="pres">
      <dgm:prSet presAssocID="{E3D04ED0-D2C0-4F8E-9A57-C64E5BE9C127}" presName="composite" presStyleCnt="0"/>
      <dgm:spPr/>
    </dgm:pt>
    <dgm:pt modelId="{8876CD73-85AF-4C58-98D9-E32279085C1E}" type="pres">
      <dgm:prSet presAssocID="{E3D04ED0-D2C0-4F8E-9A57-C64E5BE9C12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A284AE5-BA1D-4D7B-82E8-A02554FFE4C4}" type="pres">
      <dgm:prSet presAssocID="{E3D04ED0-D2C0-4F8E-9A57-C64E5BE9C127}" presName="desTx" presStyleLbl="alignAccFollowNode1" presStyleIdx="1" presStyleCnt="3">
        <dgm:presLayoutVars>
          <dgm:bulletEnabled val="1"/>
        </dgm:presLayoutVars>
      </dgm:prSet>
      <dgm:spPr/>
    </dgm:pt>
    <dgm:pt modelId="{4BD8D2BF-D4D1-4076-A00F-CE99F00C31BB}" type="pres">
      <dgm:prSet presAssocID="{CFF6F7F3-2E1A-4958-B2EC-AF5A9CC462A3}" presName="space" presStyleCnt="0"/>
      <dgm:spPr/>
    </dgm:pt>
    <dgm:pt modelId="{B2F5D89A-8AD9-4DDF-B87A-9400EC47554A}" type="pres">
      <dgm:prSet presAssocID="{67BA4436-8163-43D1-8363-9089766B4944}" presName="composite" presStyleCnt="0"/>
      <dgm:spPr/>
    </dgm:pt>
    <dgm:pt modelId="{A8D30FBC-B64F-41BC-ABED-1AAA4A2F56C4}" type="pres">
      <dgm:prSet presAssocID="{67BA4436-8163-43D1-8363-9089766B494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92B0D61-645B-40C3-8C8F-7D22C4BB25A4}" type="pres">
      <dgm:prSet presAssocID="{67BA4436-8163-43D1-8363-9089766B494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FAF6905-16E9-4093-AE14-A63685CCDCF6}" srcId="{E3D04ED0-D2C0-4F8E-9A57-C64E5BE9C127}" destId="{7DD053B0-28D8-4A74-BA3A-5E3BE6279DD0}" srcOrd="2" destOrd="0" parTransId="{4A36E3E9-4A78-42EF-BFC5-3DEE8C6B36A9}" sibTransId="{E0FD041D-E5F0-4F5A-B176-ECCE5351CF86}"/>
    <dgm:cxn modelId="{A7A0750E-E65C-4420-A49C-7C8B5ADA395A}" type="presOf" srcId="{76F8F045-455B-4247-84FD-84D4AC3951D6}" destId="{C92B0D61-645B-40C3-8C8F-7D22C4BB25A4}" srcOrd="0" destOrd="1" presId="urn:microsoft.com/office/officeart/2005/8/layout/hList1"/>
    <dgm:cxn modelId="{10B6183F-E7D0-4F15-A7A8-9190BFD9885F}" type="presOf" srcId="{7DD053B0-28D8-4A74-BA3A-5E3BE6279DD0}" destId="{7A284AE5-BA1D-4D7B-82E8-A02554FFE4C4}" srcOrd="0" destOrd="2" presId="urn:microsoft.com/office/officeart/2005/8/layout/hList1"/>
    <dgm:cxn modelId="{D3C0B140-D426-493A-8A92-3A92ADD7FEF9}" srcId="{3625B5FE-CCC8-425D-A143-D4B0A3336D8B}" destId="{5EF66027-8AC8-4F84-9C0A-CCF1C3C5DF12}" srcOrd="4" destOrd="0" parTransId="{5CDB326B-C3CC-4AB7-AC6F-EFC243DC0E98}" sibTransId="{69567C74-E512-4AD1-A8F3-399C5C2C9A73}"/>
    <dgm:cxn modelId="{9AF1D441-EE5A-4E94-B202-B49B18922C5D}" type="presOf" srcId="{E3D04ED0-D2C0-4F8E-9A57-C64E5BE9C127}" destId="{8876CD73-85AF-4C58-98D9-E32279085C1E}" srcOrd="0" destOrd="0" presId="urn:microsoft.com/office/officeart/2005/8/layout/hList1"/>
    <dgm:cxn modelId="{E8172665-C49B-4800-8CBD-DF3C28668C6A}" type="presOf" srcId="{71B77709-E423-4286-ADC6-EFA3A045E64B}" destId="{7A284AE5-BA1D-4D7B-82E8-A02554FFE4C4}" srcOrd="0" destOrd="1" presId="urn:microsoft.com/office/officeart/2005/8/layout/hList1"/>
    <dgm:cxn modelId="{1533316E-E077-412B-98B3-E43594EF1382}" srcId="{1CE5161A-0CAB-4D07-8C40-E379222A33CF}" destId="{67BA4436-8163-43D1-8363-9089766B4944}" srcOrd="2" destOrd="0" parTransId="{4D6091E3-686B-4996-B162-361F05DDC379}" sibTransId="{5D1620D7-5F48-482F-B6B5-A7BEFCB656B1}"/>
    <dgm:cxn modelId="{E935024F-6539-432A-AB8D-C0FA7B103F42}" srcId="{E3D04ED0-D2C0-4F8E-9A57-C64E5BE9C127}" destId="{71B77709-E423-4286-ADC6-EFA3A045E64B}" srcOrd="1" destOrd="0" parTransId="{EF869459-B982-4B11-954E-B12CD436BD9A}" sibTransId="{E25A1CD5-E4C4-49B7-9D43-0737D6217E63}"/>
    <dgm:cxn modelId="{CF2D5A50-4C71-4402-9D4C-260B7989B5EA}" type="presOf" srcId="{780E2D03-9A04-4C81-A21D-E47FFE448E80}" destId="{7E2B57D0-E9E3-4C38-A778-54CA5202F0AF}" srcOrd="0" destOrd="3" presId="urn:microsoft.com/office/officeart/2005/8/layout/hList1"/>
    <dgm:cxn modelId="{03B46971-480D-441B-9557-D0A56D59C54B}" srcId="{3625B5FE-CCC8-425D-A143-D4B0A3336D8B}" destId="{A31EE790-0414-4F46-BE4D-FE3FA3954A6A}" srcOrd="0" destOrd="0" parTransId="{AE9E4217-B000-49E6-A45E-E18F8DDAD144}" sibTransId="{F8FE714E-0DBA-4B2E-8920-50FB59DED4F3}"/>
    <dgm:cxn modelId="{0AF80C77-B6CA-4EF9-B7B3-2CB5BCE94490}" type="presOf" srcId="{1CE5161A-0CAB-4D07-8C40-E379222A33CF}" destId="{3D29F192-AA97-4ABF-ADC0-8244B3F8B6DA}" srcOrd="0" destOrd="0" presId="urn:microsoft.com/office/officeart/2005/8/layout/hList1"/>
    <dgm:cxn modelId="{DB0BC259-984D-44D1-929B-E532B72742AF}" srcId="{3625B5FE-CCC8-425D-A143-D4B0A3336D8B}" destId="{BA7A3D24-7F57-4081-A7D5-EA3BCF8A693A}" srcOrd="2" destOrd="0" parTransId="{ABB2DF14-6751-4FED-B33D-FA5A2316421F}" sibTransId="{1E39A2C5-3BCA-44EA-951A-24FF3F3F31B5}"/>
    <dgm:cxn modelId="{9D820183-E4D3-46E1-BB2D-435738C3631F}" type="presOf" srcId="{F1C1A8AC-CFFC-48A8-B8CF-2A364E4A2BF9}" destId="{7E2B57D0-E9E3-4C38-A778-54CA5202F0AF}" srcOrd="0" destOrd="1" presId="urn:microsoft.com/office/officeart/2005/8/layout/hList1"/>
    <dgm:cxn modelId="{C0BB1B89-71ED-49FB-96BE-CBE33C230632}" srcId="{67BA4436-8163-43D1-8363-9089766B4944}" destId="{2A480B4F-46AB-44AE-B5CB-737DDAA9DE89}" srcOrd="0" destOrd="0" parTransId="{330962AB-C530-4310-8B3D-7C4ABE692985}" sibTransId="{80ACC899-A962-45E1-B2A2-9E09BAAB24C4}"/>
    <dgm:cxn modelId="{749AB991-6B3D-4917-B9AF-B864BC4050A5}" type="presOf" srcId="{BA7A3D24-7F57-4081-A7D5-EA3BCF8A693A}" destId="{7E2B57D0-E9E3-4C38-A778-54CA5202F0AF}" srcOrd="0" destOrd="2" presId="urn:microsoft.com/office/officeart/2005/8/layout/hList1"/>
    <dgm:cxn modelId="{EC6638A1-5E39-4326-B2D2-7D4C9F309627}" type="presOf" srcId="{67BA4436-8163-43D1-8363-9089766B4944}" destId="{A8D30FBC-B64F-41BC-ABED-1AAA4A2F56C4}" srcOrd="0" destOrd="0" presId="urn:microsoft.com/office/officeart/2005/8/layout/hList1"/>
    <dgm:cxn modelId="{270DF0A9-5FD1-4F12-8649-38467DF2D337}" type="presOf" srcId="{2A480B4F-46AB-44AE-B5CB-737DDAA9DE89}" destId="{C92B0D61-645B-40C3-8C8F-7D22C4BB25A4}" srcOrd="0" destOrd="0" presId="urn:microsoft.com/office/officeart/2005/8/layout/hList1"/>
    <dgm:cxn modelId="{56B421B9-A236-4B13-9446-7D57E18C0696}" srcId="{67BA4436-8163-43D1-8363-9089766B4944}" destId="{76F8F045-455B-4247-84FD-84D4AC3951D6}" srcOrd="1" destOrd="0" parTransId="{FAD770B3-0A93-4F8B-85E2-A5FE5A41DCB5}" sibTransId="{CE8F86EE-7D98-4C3F-A66A-0F3845B8B723}"/>
    <dgm:cxn modelId="{7080B1B9-28E4-473C-BE34-CEB200D96C61}" srcId="{3625B5FE-CCC8-425D-A143-D4B0A3336D8B}" destId="{F1C1A8AC-CFFC-48A8-B8CF-2A364E4A2BF9}" srcOrd="1" destOrd="0" parTransId="{9559AB6B-9D88-4D3E-B6D2-E12893126CDA}" sibTransId="{54C22702-9C8E-48FB-A087-49B1CD00563A}"/>
    <dgm:cxn modelId="{387056BD-D025-494E-939F-F36B1E1E90C1}" type="presOf" srcId="{EC55D54F-53F1-4DBF-96B2-87E6DDBEA873}" destId="{7A284AE5-BA1D-4D7B-82E8-A02554FFE4C4}" srcOrd="0" destOrd="0" presId="urn:microsoft.com/office/officeart/2005/8/layout/hList1"/>
    <dgm:cxn modelId="{0FD4FBBE-48C4-4C9D-87A9-9918B2056F5F}" srcId="{E3D04ED0-D2C0-4F8E-9A57-C64E5BE9C127}" destId="{EC55D54F-53F1-4DBF-96B2-87E6DDBEA873}" srcOrd="0" destOrd="0" parTransId="{F752096F-CB13-4549-A283-D4E7CF86FAE1}" sibTransId="{4C763C63-B752-480C-9BDA-6E43ACCD0A0F}"/>
    <dgm:cxn modelId="{107B41D9-ED92-45C0-BF8F-C0BB731669CE}" type="presOf" srcId="{07260F1A-8EB1-427B-A6FE-FC6ABADA6434}" destId="{7A284AE5-BA1D-4D7B-82E8-A02554FFE4C4}" srcOrd="0" destOrd="3" presId="urn:microsoft.com/office/officeart/2005/8/layout/hList1"/>
    <dgm:cxn modelId="{357AE6D9-05A0-41D5-9159-81DEF71090C7}" type="presOf" srcId="{3625B5FE-CCC8-425D-A143-D4B0A3336D8B}" destId="{B49293AF-9F48-4CBF-A353-09ABECB26B1D}" srcOrd="0" destOrd="0" presId="urn:microsoft.com/office/officeart/2005/8/layout/hList1"/>
    <dgm:cxn modelId="{B28F2BE1-6F18-4FDF-8214-8838DA440F8C}" type="presOf" srcId="{5EF66027-8AC8-4F84-9C0A-CCF1C3C5DF12}" destId="{7E2B57D0-E9E3-4C38-A778-54CA5202F0AF}" srcOrd="0" destOrd="4" presId="urn:microsoft.com/office/officeart/2005/8/layout/hList1"/>
    <dgm:cxn modelId="{D305F2E6-BA0D-43EF-9A83-C4B34E68F209}" srcId="{1CE5161A-0CAB-4D07-8C40-E379222A33CF}" destId="{3625B5FE-CCC8-425D-A143-D4B0A3336D8B}" srcOrd="0" destOrd="0" parTransId="{B350A11C-B8EC-456E-8B85-476829649FA8}" sibTransId="{F780025B-BC27-4B7A-A924-9315D3176E8F}"/>
    <dgm:cxn modelId="{81DF8EE7-BF01-482F-A6FF-F9A14D2E53D1}" srcId="{1CE5161A-0CAB-4D07-8C40-E379222A33CF}" destId="{E3D04ED0-D2C0-4F8E-9A57-C64E5BE9C127}" srcOrd="1" destOrd="0" parTransId="{2557686E-2676-4124-892F-36D99D5258FB}" sibTransId="{CFF6F7F3-2E1A-4958-B2EC-AF5A9CC462A3}"/>
    <dgm:cxn modelId="{EC4942EC-97D3-4384-AADF-824D9561AA63}" type="presOf" srcId="{A31EE790-0414-4F46-BE4D-FE3FA3954A6A}" destId="{7E2B57D0-E9E3-4C38-A778-54CA5202F0AF}" srcOrd="0" destOrd="0" presId="urn:microsoft.com/office/officeart/2005/8/layout/hList1"/>
    <dgm:cxn modelId="{8ABB68F6-3B00-46B2-9DB1-408E0511EA95}" srcId="{3625B5FE-CCC8-425D-A143-D4B0A3336D8B}" destId="{780E2D03-9A04-4C81-A21D-E47FFE448E80}" srcOrd="3" destOrd="0" parTransId="{6701AC2F-F6CF-4266-A3F1-3C9519FF6040}" sibTransId="{79CD9B92-6F06-472F-92F9-43EC680B4213}"/>
    <dgm:cxn modelId="{E0FD6FF6-E90D-4C3F-8BC5-432B1A18B50A}" srcId="{E3D04ED0-D2C0-4F8E-9A57-C64E5BE9C127}" destId="{07260F1A-8EB1-427B-A6FE-FC6ABADA6434}" srcOrd="3" destOrd="0" parTransId="{9D626BB4-EF1C-4CA1-BA23-B9BD0693F5B2}" sibTransId="{9A680B1E-A0EA-4E9C-9366-F96B75C290AD}"/>
    <dgm:cxn modelId="{035C1CFC-9C9D-4BFB-961B-A36137128AD7}" type="presParOf" srcId="{3D29F192-AA97-4ABF-ADC0-8244B3F8B6DA}" destId="{1ADB22BF-863D-4B61-8CAD-9AD880A96D1A}" srcOrd="0" destOrd="0" presId="urn:microsoft.com/office/officeart/2005/8/layout/hList1"/>
    <dgm:cxn modelId="{17C6E186-B8B9-412F-A035-5B8833069219}" type="presParOf" srcId="{1ADB22BF-863D-4B61-8CAD-9AD880A96D1A}" destId="{B49293AF-9F48-4CBF-A353-09ABECB26B1D}" srcOrd="0" destOrd="0" presId="urn:microsoft.com/office/officeart/2005/8/layout/hList1"/>
    <dgm:cxn modelId="{038C7FA6-ACDD-4FAC-9121-A998D3EB477C}" type="presParOf" srcId="{1ADB22BF-863D-4B61-8CAD-9AD880A96D1A}" destId="{7E2B57D0-E9E3-4C38-A778-54CA5202F0AF}" srcOrd="1" destOrd="0" presId="urn:microsoft.com/office/officeart/2005/8/layout/hList1"/>
    <dgm:cxn modelId="{B2A6C164-D108-44FD-AD70-AD81736AAFA6}" type="presParOf" srcId="{3D29F192-AA97-4ABF-ADC0-8244B3F8B6DA}" destId="{BA6FDABB-6516-4ED4-814E-872BC58EFA7D}" srcOrd="1" destOrd="0" presId="urn:microsoft.com/office/officeart/2005/8/layout/hList1"/>
    <dgm:cxn modelId="{727CCF62-A929-4180-AEE3-361B21D21E51}" type="presParOf" srcId="{3D29F192-AA97-4ABF-ADC0-8244B3F8B6DA}" destId="{AE31CDEB-CBC7-4627-A9D3-2D62B736C738}" srcOrd="2" destOrd="0" presId="urn:microsoft.com/office/officeart/2005/8/layout/hList1"/>
    <dgm:cxn modelId="{7D732EF2-B565-4E44-93A1-098DFDE41CC2}" type="presParOf" srcId="{AE31CDEB-CBC7-4627-A9D3-2D62B736C738}" destId="{8876CD73-85AF-4C58-98D9-E32279085C1E}" srcOrd="0" destOrd="0" presId="urn:microsoft.com/office/officeart/2005/8/layout/hList1"/>
    <dgm:cxn modelId="{655A9222-0032-48D2-B128-387A8050984C}" type="presParOf" srcId="{AE31CDEB-CBC7-4627-A9D3-2D62B736C738}" destId="{7A284AE5-BA1D-4D7B-82E8-A02554FFE4C4}" srcOrd="1" destOrd="0" presId="urn:microsoft.com/office/officeart/2005/8/layout/hList1"/>
    <dgm:cxn modelId="{1E382ADF-3BBF-46E1-A8E6-4B8B896BF9F4}" type="presParOf" srcId="{3D29F192-AA97-4ABF-ADC0-8244B3F8B6DA}" destId="{4BD8D2BF-D4D1-4076-A00F-CE99F00C31BB}" srcOrd="3" destOrd="0" presId="urn:microsoft.com/office/officeart/2005/8/layout/hList1"/>
    <dgm:cxn modelId="{FEC242BE-8756-4236-9ABE-30E6B5537617}" type="presParOf" srcId="{3D29F192-AA97-4ABF-ADC0-8244B3F8B6DA}" destId="{B2F5D89A-8AD9-4DDF-B87A-9400EC47554A}" srcOrd="4" destOrd="0" presId="urn:microsoft.com/office/officeart/2005/8/layout/hList1"/>
    <dgm:cxn modelId="{344F6888-0A39-4720-8D28-1815CA2E4C54}" type="presParOf" srcId="{B2F5D89A-8AD9-4DDF-B87A-9400EC47554A}" destId="{A8D30FBC-B64F-41BC-ABED-1AAA4A2F56C4}" srcOrd="0" destOrd="0" presId="urn:microsoft.com/office/officeart/2005/8/layout/hList1"/>
    <dgm:cxn modelId="{4229E936-856A-4B67-8493-49AF5F869DD7}" type="presParOf" srcId="{B2F5D89A-8AD9-4DDF-B87A-9400EC47554A}" destId="{C92B0D61-645B-40C3-8C8F-7D22C4BB25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293AF-9F48-4CBF-A353-09ABECB26B1D}">
      <dsp:nvSpPr>
        <dsp:cNvPr id="0" name=""/>
        <dsp:cNvSpPr/>
      </dsp:nvSpPr>
      <dsp:spPr>
        <a:xfrm>
          <a:off x="2535" y="1004207"/>
          <a:ext cx="2471985" cy="973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REPERCUSSÃO NA GESTÃO</a:t>
          </a:r>
        </a:p>
      </dsp:txBody>
      <dsp:txXfrm>
        <a:off x="2535" y="1004207"/>
        <a:ext cx="2471985" cy="973794"/>
      </dsp:txXfrm>
    </dsp:sp>
    <dsp:sp modelId="{7E2B57D0-E9E3-4C38-A778-54CA5202F0AF}">
      <dsp:nvSpPr>
        <dsp:cNvPr id="0" name=""/>
        <dsp:cNvSpPr/>
      </dsp:nvSpPr>
      <dsp:spPr>
        <a:xfrm>
          <a:off x="2535" y="1978001"/>
          <a:ext cx="2471985" cy="242658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Transversal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Estratégica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Tática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Operacional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Pontual</a:t>
          </a:r>
        </a:p>
      </dsp:txBody>
      <dsp:txXfrm>
        <a:off x="2535" y="1978001"/>
        <a:ext cx="2471985" cy="2426580"/>
      </dsp:txXfrm>
    </dsp:sp>
    <dsp:sp modelId="{8876CD73-85AF-4C58-98D9-E32279085C1E}">
      <dsp:nvSpPr>
        <dsp:cNvPr id="0" name=""/>
        <dsp:cNvSpPr/>
      </dsp:nvSpPr>
      <dsp:spPr>
        <a:xfrm>
          <a:off x="2820598" y="1004207"/>
          <a:ext cx="2471985" cy="973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IMPACTO ECONÔMICO</a:t>
          </a:r>
          <a:endParaRPr lang="pt-BR" sz="2600" kern="1200" dirty="0"/>
        </a:p>
      </dsp:txBody>
      <dsp:txXfrm>
        <a:off x="2820598" y="1004207"/>
        <a:ext cx="2471985" cy="973794"/>
      </dsp:txXfrm>
    </dsp:sp>
    <dsp:sp modelId="{7A284AE5-BA1D-4D7B-82E8-A02554FFE4C4}">
      <dsp:nvSpPr>
        <dsp:cNvPr id="0" name=""/>
        <dsp:cNvSpPr/>
      </dsp:nvSpPr>
      <dsp:spPr>
        <a:xfrm>
          <a:off x="2820598" y="1978001"/>
          <a:ext cx="2471985" cy="242658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Alto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Médio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Baixo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Inexistente</a:t>
          </a:r>
        </a:p>
      </dsp:txBody>
      <dsp:txXfrm>
        <a:off x="2820598" y="1978001"/>
        <a:ext cx="2471985" cy="2426580"/>
      </dsp:txXfrm>
    </dsp:sp>
    <dsp:sp modelId="{A8D30FBC-B64F-41BC-ABED-1AAA4A2F56C4}">
      <dsp:nvSpPr>
        <dsp:cNvPr id="0" name=""/>
        <dsp:cNvSpPr/>
      </dsp:nvSpPr>
      <dsp:spPr>
        <a:xfrm>
          <a:off x="5638662" y="1004207"/>
          <a:ext cx="2471985" cy="973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ABRANGÊNCIA</a:t>
          </a:r>
          <a:endParaRPr lang="pt-BR" sz="2600" kern="1200" dirty="0"/>
        </a:p>
      </dsp:txBody>
      <dsp:txXfrm>
        <a:off x="5638662" y="1004207"/>
        <a:ext cx="2471985" cy="973794"/>
      </dsp:txXfrm>
    </dsp:sp>
    <dsp:sp modelId="{C92B0D61-645B-40C3-8C8F-7D22C4BB25A4}">
      <dsp:nvSpPr>
        <dsp:cNvPr id="0" name=""/>
        <dsp:cNvSpPr/>
      </dsp:nvSpPr>
      <dsp:spPr>
        <a:xfrm>
          <a:off x="5638662" y="1978001"/>
          <a:ext cx="2471985" cy="242658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Atividade Fim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Atividade Meio</a:t>
          </a:r>
        </a:p>
      </dsp:txBody>
      <dsp:txXfrm>
        <a:off x="5638662" y="1978001"/>
        <a:ext cx="2471985" cy="2426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2733" y="2130919"/>
            <a:ext cx="10344309" cy="147036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5466" y="3887100"/>
            <a:ext cx="851884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8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8430-BA91-44CA-B492-FA0BC2D0ABBE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92EF-DEE1-4DEC-9EE6-40608E8DA58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8430-BA91-44CA-B492-FA0BC2D0ABBE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92EF-DEE1-4DEC-9EE6-40608E8DA58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742988" y="274702"/>
            <a:ext cx="3644595" cy="585446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09206" y="274702"/>
            <a:ext cx="10730952" cy="585446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8430-BA91-44CA-B492-FA0BC2D0ABBE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92EF-DEE1-4DEC-9EE6-40608E8DA58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8430-BA91-44CA-B492-FA0BC2D0ABBE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92EF-DEE1-4DEC-9EE6-40608E8DA58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1328" y="4407921"/>
            <a:ext cx="1034430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1328" y="2907387"/>
            <a:ext cx="1034430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6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3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09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46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82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19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55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492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8430-BA91-44CA-B492-FA0BC2D0ABBE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92EF-DEE1-4DEC-9EE6-40608E8DA58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09207" y="1600571"/>
            <a:ext cx="71877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199810" y="1600571"/>
            <a:ext cx="71877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8430-BA91-44CA-B492-FA0BC2D0ABBE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92EF-DEE1-4DEC-9EE6-40608E8DA58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489" y="274701"/>
            <a:ext cx="10952798" cy="1143265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8489" y="1535469"/>
            <a:ext cx="537709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657" indent="0">
              <a:buNone/>
              <a:defRPr sz="2400" b="1"/>
            </a:lvl2pPr>
            <a:lvl3pPr marL="1087313" indent="0">
              <a:buNone/>
              <a:defRPr sz="2100" b="1"/>
            </a:lvl3pPr>
            <a:lvl4pPr marL="1630970" indent="0">
              <a:buNone/>
              <a:defRPr sz="1900" b="1"/>
            </a:lvl4pPr>
            <a:lvl5pPr marL="2174626" indent="0">
              <a:buNone/>
              <a:defRPr sz="1900" b="1"/>
            </a:lvl5pPr>
            <a:lvl6pPr marL="2718283" indent="0">
              <a:buNone/>
              <a:defRPr sz="1900" b="1"/>
            </a:lvl6pPr>
            <a:lvl7pPr marL="3261939" indent="0">
              <a:buNone/>
              <a:defRPr sz="1900" b="1"/>
            </a:lvl7pPr>
            <a:lvl8pPr marL="3805596" indent="0">
              <a:buNone/>
              <a:defRPr sz="1900" b="1"/>
            </a:lvl8pPr>
            <a:lvl9pPr marL="4349252" indent="0">
              <a:buNone/>
              <a:defRPr sz="19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8489" y="2175379"/>
            <a:ext cx="537709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82077" y="1535469"/>
            <a:ext cx="53792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657" indent="0">
              <a:buNone/>
              <a:defRPr sz="2400" b="1"/>
            </a:lvl2pPr>
            <a:lvl3pPr marL="1087313" indent="0">
              <a:buNone/>
              <a:defRPr sz="2100" b="1"/>
            </a:lvl3pPr>
            <a:lvl4pPr marL="1630970" indent="0">
              <a:buNone/>
              <a:defRPr sz="1900" b="1"/>
            </a:lvl4pPr>
            <a:lvl5pPr marL="2174626" indent="0">
              <a:buNone/>
              <a:defRPr sz="1900" b="1"/>
            </a:lvl5pPr>
            <a:lvl6pPr marL="2718283" indent="0">
              <a:buNone/>
              <a:defRPr sz="1900" b="1"/>
            </a:lvl6pPr>
            <a:lvl7pPr marL="3261939" indent="0">
              <a:buNone/>
              <a:defRPr sz="1900" b="1"/>
            </a:lvl7pPr>
            <a:lvl8pPr marL="3805596" indent="0">
              <a:buNone/>
              <a:defRPr sz="1900" b="1"/>
            </a:lvl8pPr>
            <a:lvl9pPr marL="4349252" indent="0">
              <a:buNone/>
              <a:defRPr sz="19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82077" y="2175379"/>
            <a:ext cx="53792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8430-BA91-44CA-B492-FA0BC2D0ABBE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92EF-DEE1-4DEC-9EE6-40608E8DA58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8430-BA91-44CA-B492-FA0BC2D0ABBE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92EF-DEE1-4DEC-9EE6-40608E8DA58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8430-BA91-44CA-B492-FA0BC2D0ABBE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92EF-DEE1-4DEC-9EE6-40608E8DA58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489" y="273113"/>
            <a:ext cx="400377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58044" y="273114"/>
            <a:ext cx="68032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489" y="1435433"/>
            <a:ext cx="400377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657" indent="0">
              <a:buNone/>
              <a:defRPr sz="1400"/>
            </a:lvl2pPr>
            <a:lvl3pPr marL="1087313" indent="0">
              <a:buNone/>
              <a:defRPr sz="1200"/>
            </a:lvl3pPr>
            <a:lvl4pPr marL="1630970" indent="0">
              <a:buNone/>
              <a:defRPr sz="1100"/>
            </a:lvl4pPr>
            <a:lvl5pPr marL="2174626" indent="0">
              <a:buNone/>
              <a:defRPr sz="1100"/>
            </a:lvl5pPr>
            <a:lvl6pPr marL="2718283" indent="0">
              <a:buNone/>
              <a:defRPr sz="1100"/>
            </a:lvl6pPr>
            <a:lvl7pPr marL="3261939" indent="0">
              <a:buNone/>
              <a:defRPr sz="1100"/>
            </a:lvl7pPr>
            <a:lvl8pPr marL="3805596" indent="0">
              <a:buNone/>
              <a:defRPr sz="1100"/>
            </a:lvl8pPr>
            <a:lvl9pPr marL="4349252" indent="0">
              <a:buNone/>
              <a:defRPr sz="11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8430-BA91-44CA-B492-FA0BC2D0ABBE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92EF-DEE1-4DEC-9EE6-40608E8DA58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5361" y="4801712"/>
            <a:ext cx="730186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5361" y="612917"/>
            <a:ext cx="7301865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657" indent="0">
              <a:buNone/>
              <a:defRPr sz="3300"/>
            </a:lvl2pPr>
            <a:lvl3pPr marL="1087313" indent="0">
              <a:buNone/>
              <a:defRPr sz="2900"/>
            </a:lvl3pPr>
            <a:lvl4pPr marL="1630970" indent="0">
              <a:buNone/>
              <a:defRPr sz="2400"/>
            </a:lvl4pPr>
            <a:lvl5pPr marL="2174626" indent="0">
              <a:buNone/>
              <a:defRPr sz="2400"/>
            </a:lvl5pPr>
            <a:lvl6pPr marL="2718283" indent="0">
              <a:buNone/>
              <a:defRPr sz="2400"/>
            </a:lvl6pPr>
            <a:lvl7pPr marL="3261939" indent="0">
              <a:buNone/>
              <a:defRPr sz="2400"/>
            </a:lvl7pPr>
            <a:lvl8pPr marL="3805596" indent="0">
              <a:buNone/>
              <a:defRPr sz="2400"/>
            </a:lvl8pPr>
            <a:lvl9pPr marL="4349252" indent="0">
              <a:buNone/>
              <a:defRPr sz="2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5361" y="5368581"/>
            <a:ext cx="730186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657" indent="0">
              <a:buNone/>
              <a:defRPr sz="1400"/>
            </a:lvl2pPr>
            <a:lvl3pPr marL="1087313" indent="0">
              <a:buNone/>
              <a:defRPr sz="1200"/>
            </a:lvl3pPr>
            <a:lvl4pPr marL="1630970" indent="0">
              <a:buNone/>
              <a:defRPr sz="1100"/>
            </a:lvl4pPr>
            <a:lvl5pPr marL="2174626" indent="0">
              <a:buNone/>
              <a:defRPr sz="1100"/>
            </a:lvl5pPr>
            <a:lvl6pPr marL="2718283" indent="0">
              <a:buNone/>
              <a:defRPr sz="1100"/>
            </a:lvl6pPr>
            <a:lvl7pPr marL="3261939" indent="0">
              <a:buNone/>
              <a:defRPr sz="1100"/>
            </a:lvl7pPr>
            <a:lvl8pPr marL="3805596" indent="0">
              <a:buNone/>
              <a:defRPr sz="1100"/>
            </a:lvl8pPr>
            <a:lvl9pPr marL="4349252" indent="0">
              <a:buNone/>
              <a:defRPr sz="11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8430-BA91-44CA-B492-FA0BC2D0ABBE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92EF-DEE1-4DEC-9EE6-40608E8DA58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8489" y="274701"/>
            <a:ext cx="10952798" cy="1143265"/>
          </a:xfrm>
          <a:prstGeom prst="rect">
            <a:avLst/>
          </a:prstGeom>
        </p:spPr>
        <p:txBody>
          <a:bodyPr vert="horz" lIns="108731" tIns="54366" rIns="108731" bIns="54366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8489" y="1600571"/>
            <a:ext cx="10952798" cy="4527011"/>
          </a:xfrm>
          <a:prstGeom prst="rect">
            <a:avLst/>
          </a:prstGeom>
        </p:spPr>
        <p:txBody>
          <a:bodyPr vert="horz" lIns="108731" tIns="54366" rIns="108731" bIns="54366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8489" y="6357822"/>
            <a:ext cx="2839614" cy="365210"/>
          </a:xfrm>
          <a:prstGeom prst="rect">
            <a:avLst/>
          </a:prstGeom>
        </p:spPr>
        <p:txBody>
          <a:bodyPr vert="horz" lIns="108731" tIns="54366" rIns="108731" bIns="5436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98430-BA91-44CA-B492-FA0BC2D0ABBE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58007" y="6357822"/>
            <a:ext cx="3853762" cy="365210"/>
          </a:xfrm>
          <a:prstGeom prst="rect">
            <a:avLst/>
          </a:prstGeom>
        </p:spPr>
        <p:txBody>
          <a:bodyPr vert="horz" lIns="108731" tIns="54366" rIns="108731" bIns="5436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21672" y="6357822"/>
            <a:ext cx="2839614" cy="365210"/>
          </a:xfrm>
          <a:prstGeom prst="rect">
            <a:avLst/>
          </a:prstGeom>
        </p:spPr>
        <p:txBody>
          <a:bodyPr vert="horz" lIns="108731" tIns="54366" rIns="108731" bIns="5436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592EF-DEE1-4DEC-9EE6-40608E8DA58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731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742" indent="-407742" algn="l" defTabSz="1087313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442" indent="-339785" algn="l" defTabSz="1087313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141" indent="-271828" algn="l" defTabSz="108731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2798" indent="-271828" algn="l" defTabSz="108731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6454" indent="-271828" algn="l" defTabSz="1087313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0111" indent="-271828" algn="l" defTabSz="108731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3767" indent="-271828" algn="l" defTabSz="108731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7424" indent="-271828" algn="l" defTabSz="108731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1080" indent="-271828" algn="l" defTabSz="108731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873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657" algn="l" defTabSz="10873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313" algn="l" defTabSz="10873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970" algn="l" defTabSz="10873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626" algn="l" defTabSz="10873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8283" algn="l" defTabSz="10873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1939" algn="l" defTabSz="10873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5596" algn="l" defTabSz="10873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252" algn="l" defTabSz="10873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feitura.pbh.gov.br/controladoria/auditoria/beneficio-de-control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s 52ª RT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822" cy="68595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ÍNDICE DE QUALIDADE DO BENEFÍCIO</a:t>
            </a:r>
            <a:br>
              <a:rPr lang="pt-BR" sz="4800" b="1" dirty="0">
                <a:solidFill>
                  <a:schemeClr val="bg1"/>
                </a:solidFill>
              </a:rPr>
            </a:br>
            <a:r>
              <a:rPr lang="pt-BR" sz="2700" b="1" dirty="0">
                <a:solidFill>
                  <a:schemeClr val="bg1"/>
                </a:solidFill>
              </a:rPr>
              <a:t>Nova abordagem para os benefícios qualitativos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16535" y="4581922"/>
            <a:ext cx="8435885" cy="982854"/>
          </a:xfrm>
        </p:spPr>
        <p:txBody>
          <a:bodyPr>
            <a:normAutofit/>
          </a:bodyPr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Angie Neves França</a:t>
            </a:r>
          </a:p>
          <a:p>
            <a:pPr algn="r"/>
            <a:r>
              <a:rPr lang="pt-BR" sz="2000" dirty="0">
                <a:solidFill>
                  <a:schemeClr val="bg1"/>
                </a:solidFill>
              </a:rPr>
              <a:t>Controladoria-Geral do Município de Belo Horizonte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3B58E-8990-5465-588D-8717A2C83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s 52ª RTC.jpg">
            <a:extLst>
              <a:ext uri="{FF2B5EF4-FFF2-40B4-BE49-F238E27FC236}">
                <a16:creationId xmlns:a16="http://schemas.microsoft.com/office/drawing/2014/main" id="{DDAB36F5-1FFB-5F45-AFD3-17BFCDD1E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822" cy="68595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733BF07-14D9-4645-6477-DBC457F76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567" y="286478"/>
            <a:ext cx="8328085" cy="814024"/>
          </a:xfrm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METODOLOGIA DO ÍNDICE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0B6A17-B6E7-4265-D88D-BD289A262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87" y="1485578"/>
            <a:ext cx="10657183" cy="4680520"/>
          </a:xfrm>
        </p:spPr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dimensão possui subdivisões também com pesos de acordo com a tabela a seguir:</a:t>
            </a:r>
          </a:p>
          <a:p>
            <a:pPr marL="342900" indent="-342900" algn="just">
              <a:buFontTx/>
              <a:buChar char="-"/>
            </a:pP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2C10842-0352-A9C1-8A3F-198F51D7A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405" y="1962771"/>
            <a:ext cx="8326012" cy="139084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E7BC046-19BD-EF6F-D41E-8488B9037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479" y="3505974"/>
            <a:ext cx="7158816" cy="204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7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9FB47-58AE-AE52-0E14-A4F8ED93C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s 52ª RTC.jpg">
            <a:extLst>
              <a:ext uri="{FF2B5EF4-FFF2-40B4-BE49-F238E27FC236}">
                <a16:creationId xmlns:a16="http://schemas.microsoft.com/office/drawing/2014/main" id="{2AE8AC5B-4416-5720-279E-C5E345206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822" cy="68595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01266C2-25CC-0E34-5FF4-4F92F49A8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567" y="286478"/>
            <a:ext cx="8328085" cy="814024"/>
          </a:xfrm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METODOLOGIA DO ÍNDICE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B62D6F-596E-CB22-8202-EE3B37C36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87" y="1348510"/>
            <a:ext cx="10657183" cy="4680520"/>
          </a:xfrm>
        </p:spPr>
        <p:txBody>
          <a:bodyPr>
            <a:normAutofit/>
          </a:bodyPr>
          <a:lstStyle/>
          <a:p>
            <a:pPr algn="just"/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CÁLCULO DA NOTA E DO ÍNDICE DE QUALIDADE DO BENEFÍCIO</a:t>
            </a:r>
          </a:p>
          <a:p>
            <a:pPr marL="342900" indent="-342900" algn="just">
              <a:buFontTx/>
              <a:buChar char="-"/>
            </a:pPr>
            <a:endParaRPr lang="pt-B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de Qualidade do Benefício (NQB) </a:t>
            </a:r>
            <a:r>
              <a:rPr lang="pt-BR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a nota final e individual de cada benefício apurado conforme seu enquadramento nos grupos e dimensões.</a:t>
            </a:r>
          </a:p>
          <a:p>
            <a:pPr marL="342900" indent="-342900" algn="just">
              <a:buFontTx/>
              <a:buChar char="-"/>
            </a:pPr>
            <a:endParaRPr lang="pt-B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Qualidade do Benefício (IQB) </a:t>
            </a:r>
            <a:r>
              <a:rPr lang="pt-BR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 a nota geral da CTGM/BH em determinado ano e corresponde à média das NQBs</a:t>
            </a:r>
          </a:p>
          <a:p>
            <a:pPr marL="342900" indent="-342900" algn="just">
              <a:buFontTx/>
              <a:buChar char="-"/>
            </a:pPr>
            <a:endParaRPr lang="pt-BR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3B7B3333-6FAB-8783-2A5B-14F22807227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476375" y="3287769"/>
            <a:ext cx="5681980" cy="782320"/>
          </a:xfrm>
          <a:prstGeom prst="rect">
            <a:avLst/>
          </a:prstGeom>
          <a:ln/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DD870AD-623E-AFB9-1EEA-FF71096A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519" y="4293031"/>
            <a:ext cx="2690061" cy="71437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F4BE49D-F169-2C99-5159-76CAC5545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13" y="3278001"/>
            <a:ext cx="2406687" cy="158417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E764A6A-5A34-F17B-D698-C859C5DEFE02}"/>
              </a:ext>
            </a:extLst>
          </p:cNvPr>
          <p:cNvSpPr txBox="1"/>
          <p:nvPr/>
        </p:nvSpPr>
        <p:spPr>
          <a:xfrm>
            <a:off x="2772519" y="5365961"/>
            <a:ext cx="6048674" cy="92333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valor máximo do IQB é 5 e o mínimo é 1. </a:t>
            </a:r>
          </a:p>
          <a:p>
            <a:pPr algn="ctr"/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 máximo é presumivelmente inatingível, mas representa um ideal a ser perseguido.</a:t>
            </a:r>
          </a:p>
        </p:txBody>
      </p:sp>
    </p:spTree>
    <p:extLst>
      <p:ext uri="{BB962C8B-B14F-4D97-AF65-F5344CB8AC3E}">
        <p14:creationId xmlns:p14="http://schemas.microsoft.com/office/powerpoint/2010/main" val="107049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702CD-D1D0-DA6B-1F95-AA8662781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s 52ª RTC.jpg">
            <a:extLst>
              <a:ext uri="{FF2B5EF4-FFF2-40B4-BE49-F238E27FC236}">
                <a16:creationId xmlns:a16="http://schemas.microsoft.com/office/drawing/2014/main" id="{DE8465C2-F6C8-0BD2-FAD5-A33381711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822" cy="68595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B7B7BF9-596F-C3DF-5315-F63781DF6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567" y="286478"/>
            <a:ext cx="8328085" cy="814024"/>
          </a:xfrm>
        </p:spPr>
        <p:txBody>
          <a:bodyPr>
            <a:normAutofit fontScale="90000"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AUDITORIA TRANSPORTE EM SAÚDE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169A43-10C3-5F5D-FB87-B97B10415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87" y="1386980"/>
            <a:ext cx="10657183" cy="4779118"/>
          </a:xfrm>
        </p:spPr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r>
              <a:rPr lang="pt-BR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pt-BR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Verificar se as políticas e procedimentos estabelecidos estão estruturados e operando adequadamente para garantir condições satisfatórias de transporte para pacientes, de forma a minimizar os riscos que possam impactar o cumprimento dos objetivos do serviço. </a:t>
            </a:r>
          </a:p>
          <a:p>
            <a:pPr marL="342900" indent="-342900" algn="just">
              <a:buFontTx/>
              <a:buChar char="-"/>
            </a:pPr>
            <a:r>
              <a:rPr lang="pt-BR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342900" indent="-342900" algn="just">
              <a:buFontTx/>
              <a:buChar char="-"/>
            </a:pPr>
            <a:r>
              <a:rPr lang="pt-BR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Recomendações: </a:t>
            </a:r>
            <a:r>
              <a:rPr lang="pt-BR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de formalizar diretrizes para todos os serviços do TS, automatizar processos manuais e melhorar a comunicação entre as equipes.</a:t>
            </a:r>
            <a:r>
              <a:rPr lang="pt-BR" sz="1700" b="0" i="0" u="none" strike="noStrike" baseline="0" dirty="0">
                <a:solidFill>
                  <a:srgbClr val="656565"/>
                </a:solidFill>
                <a:latin typeface="Calibri" panose="020F0502020204030204" pitchFamily="34" charset="0"/>
              </a:rPr>
              <a:t> </a:t>
            </a:r>
            <a:r>
              <a:rPr lang="pt-BR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342900" indent="-342900" algn="just">
              <a:buFontTx/>
              <a:buChar char="-"/>
            </a:pPr>
            <a:endParaRPr lang="pt-BR" sz="17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 classifica o benefício qualitativo no formulário e a Junta revisa</a:t>
            </a:r>
            <a:endParaRPr lang="pt-BR" sz="17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17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17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98E1075-FDE9-BE12-79BF-6E959C8714D6}"/>
              </a:ext>
            </a:extLst>
          </p:cNvPr>
          <p:cNvSpPr txBox="1"/>
          <p:nvPr/>
        </p:nvSpPr>
        <p:spPr>
          <a:xfrm>
            <a:off x="671334" y="5358681"/>
            <a:ext cx="1020029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Benefícios para os quais for identificada e medida a efetividade, seja por meio de indicadores, seja por meio de comparação entre status pré e pós atuação do Controle Interno, terão uma adição à NQB de forma a elevá-la à maior nota do grupo a que o benefício pertence. </a:t>
            </a:r>
          </a:p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2BAEB04-AC90-92E4-8509-C9468F457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79" y="3252674"/>
            <a:ext cx="11155332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1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34FB6-1B43-0CFA-6E7D-B5D5BFDCE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s 52ª RTC.jpg">
            <a:extLst>
              <a:ext uri="{FF2B5EF4-FFF2-40B4-BE49-F238E27FC236}">
                <a16:creationId xmlns:a16="http://schemas.microsoft.com/office/drawing/2014/main" id="{16972D87-410A-50D8-6F40-A6057BC65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822" cy="68595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3EC58F7-02F4-179C-676A-40351C8AD275}"/>
              </a:ext>
            </a:extLst>
          </p:cNvPr>
          <p:cNvSpPr txBox="1"/>
          <p:nvPr/>
        </p:nvSpPr>
        <p:spPr>
          <a:xfrm>
            <a:off x="4140671" y="549474"/>
            <a:ext cx="5328592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spc="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01/01 a 31/10/2024 o Índice de Qualidade do Benefício da SUAUDI é de </a:t>
            </a:r>
            <a:r>
              <a:rPr lang="pt-BR" sz="3600" b="1" spc="5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2,75</a:t>
            </a:r>
            <a:r>
              <a:rPr lang="pt-BR" sz="24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B6EB6BC-D750-449C-84E5-AD70EB9D60E8}"/>
              </a:ext>
            </a:extLst>
          </p:cNvPr>
          <p:cNvSpPr txBox="1"/>
          <p:nvPr/>
        </p:nvSpPr>
        <p:spPr>
          <a:xfrm>
            <a:off x="963322" y="1543719"/>
            <a:ext cx="10153128" cy="1838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7815" marR="5080" indent="-285750" algn="just">
              <a:lnSpc>
                <a:spcPct val="136100"/>
              </a:lnSpc>
              <a:buFont typeface="Wingdings" panose="05000000000000000000" pitchFamily="2" charset="2"/>
              <a:buChar char="§"/>
            </a:pPr>
            <a:r>
              <a:rPr lang="pt-BR" sz="1800" b="1" spc="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VANTAGENS</a:t>
            </a:r>
          </a:p>
          <a:p>
            <a:pPr marL="297815" marR="5080" indent="-285750" algn="just">
              <a:lnSpc>
                <a:spcPct val="136100"/>
              </a:lnSpc>
              <a:buFontTx/>
              <a:buChar char="-"/>
            </a:pPr>
            <a:r>
              <a:rPr lang="pt-BR" sz="1600" spc="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mais tangível dos benefícios qualitativos gerados pelos trabalhos, bem como da evolução do desempenho do órgão ao longo do tempo</a:t>
            </a:r>
          </a:p>
          <a:p>
            <a:pPr marL="297815" marR="5080" indent="-285750" algn="just">
              <a:lnSpc>
                <a:spcPct val="136100"/>
              </a:lnSpc>
              <a:buFontTx/>
              <a:buChar char="-"/>
            </a:pPr>
            <a:r>
              <a:rPr lang="pt-BR" sz="1600" spc="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Melhorias contínuas tanto no Plano Anual de Auditorias quanto nos escopos dos trabalhos</a:t>
            </a:r>
          </a:p>
          <a:p>
            <a:endParaRPr lang="pt-BR" dirty="0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6590CF95-2261-557E-61A5-CE7EE910F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2080" y="3213770"/>
            <a:ext cx="10153127" cy="1585049"/>
          </a:xfrm>
        </p:spPr>
        <p:txBody>
          <a:bodyPr>
            <a:normAutofit fontScale="40000" lnSpcReduction="20000"/>
          </a:bodyPr>
          <a:lstStyle/>
          <a:p>
            <a:pPr marL="297815" marR="5080" indent="-285750" algn="just">
              <a:lnSpc>
                <a:spcPct val="136100"/>
              </a:lnSpc>
              <a:buFont typeface="Wingdings" panose="05000000000000000000" pitchFamily="2" charset="2"/>
              <a:buChar char="§"/>
            </a:pPr>
            <a:r>
              <a:rPr lang="pt-BR" sz="4500" b="1" spc="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</a:p>
          <a:p>
            <a:pPr marL="297815" marR="5080" indent="-285750" algn="just">
              <a:lnSpc>
                <a:spcPct val="136100"/>
              </a:lnSpc>
              <a:buFontTx/>
              <a:buChar char="-"/>
            </a:pPr>
            <a:r>
              <a:rPr lang="pt-BR" sz="4000" spc="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Melhorias nos registros dos benefícios qualitativos</a:t>
            </a:r>
          </a:p>
          <a:p>
            <a:pPr marL="297815" marR="5080" indent="-285750" algn="just">
              <a:lnSpc>
                <a:spcPct val="136100"/>
              </a:lnSpc>
              <a:buFontTx/>
              <a:buChar char="-"/>
            </a:pPr>
            <a:r>
              <a:rPr lang="pt-BR" sz="4000" spc="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Refinamento e fixação dos conceitos da metodologia, que possuem alta carga de subjetividade</a:t>
            </a:r>
          </a:p>
          <a:p>
            <a:pPr marL="297815" marR="5080" indent="-285750" algn="just">
              <a:lnSpc>
                <a:spcPct val="136100"/>
              </a:lnSpc>
              <a:buFontTx/>
              <a:buChar char="-"/>
            </a:pPr>
            <a:r>
              <a:rPr lang="pt-BR" sz="4000" spc="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dos auditores de forma a irem além das recomendações</a:t>
            </a:r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92737F7-9B91-8F07-3EC6-5827A00F48D3}"/>
              </a:ext>
            </a:extLst>
          </p:cNvPr>
          <p:cNvSpPr txBox="1"/>
          <p:nvPr/>
        </p:nvSpPr>
        <p:spPr>
          <a:xfrm>
            <a:off x="972081" y="4926018"/>
            <a:ext cx="10378149" cy="114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7815" marR="5080" indent="-285750" algn="just">
              <a:lnSpc>
                <a:spcPct val="136100"/>
              </a:lnSpc>
              <a:buFont typeface="Wingdings" panose="05000000000000000000" pitchFamily="2" charset="2"/>
              <a:buChar char="§"/>
            </a:pPr>
            <a:r>
              <a:rPr lang="pt-BR" sz="1800" b="1" spc="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PRÓXIMOS PASSOS</a:t>
            </a:r>
          </a:p>
          <a:p>
            <a:pPr marL="297815" marR="5080" indent="-285750" algn="just">
              <a:lnSpc>
                <a:spcPct val="136100"/>
              </a:lnSpc>
              <a:buFontTx/>
              <a:buChar char="-"/>
            </a:pPr>
            <a:r>
              <a:rPr lang="pt-BR" sz="1600" spc="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Implantação no sistema interno Sitaweb da PBH</a:t>
            </a:r>
          </a:p>
          <a:p>
            <a:pPr marL="297815" marR="5080" indent="-285750" algn="just">
              <a:lnSpc>
                <a:spcPct val="136100"/>
              </a:lnSpc>
              <a:buFontTx/>
              <a:buChar char="-"/>
            </a:pPr>
            <a:r>
              <a:rPr lang="pt-BR" sz="1600" spc="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os benefícios financeiros e qualitativos na mesma escala de medida (índice único)</a:t>
            </a:r>
          </a:p>
        </p:txBody>
      </p:sp>
    </p:spTree>
    <p:extLst>
      <p:ext uri="{BB962C8B-B14F-4D97-AF65-F5344CB8AC3E}">
        <p14:creationId xmlns:p14="http://schemas.microsoft.com/office/powerpoint/2010/main" val="227719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FA58A-674A-079F-BB94-9F83CA842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s 52ª RTC.jpg">
            <a:extLst>
              <a:ext uri="{FF2B5EF4-FFF2-40B4-BE49-F238E27FC236}">
                <a16:creationId xmlns:a16="http://schemas.microsoft.com/office/drawing/2014/main" id="{EB06A99C-29E6-EFC3-357A-D0F27EB2A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822" cy="6859587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5B965BED-847D-9EC5-12CE-1C8C30200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87" y="1485578"/>
            <a:ext cx="10657183" cy="1224136"/>
          </a:xfrm>
        </p:spPr>
        <p:txBody>
          <a:bodyPr>
            <a:normAutofit/>
          </a:bodyPr>
          <a:lstStyle/>
          <a:p>
            <a:pPr algn="just"/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21E66C0-16D4-2006-1053-B39C8BAC6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OBRIGADA!!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033B0BD-BDE2-CE58-CCA3-DD3F7C25FD72}"/>
              </a:ext>
            </a:extLst>
          </p:cNvPr>
          <p:cNvSpPr txBox="1"/>
          <p:nvPr/>
        </p:nvSpPr>
        <p:spPr>
          <a:xfrm>
            <a:off x="2667188" y="4635346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Angie Neves França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angie.neves@pbh.gov.br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614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A5B49-F81E-2C1D-8C1B-26ADED6DE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s 52ª RTC.jpg">
            <a:extLst>
              <a:ext uri="{FF2B5EF4-FFF2-40B4-BE49-F238E27FC236}">
                <a16:creationId xmlns:a16="http://schemas.microsoft.com/office/drawing/2014/main" id="{24F08498-5913-D20C-05A2-873F84E24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822" cy="68595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937843-A109-2B33-657B-9AEC96318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8583" y="261442"/>
            <a:ext cx="8328085" cy="814024"/>
          </a:xfrm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BENEFÍCIO DO CONTROLE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2B945A-08A0-FB86-9902-B11EE571C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87" y="1336908"/>
            <a:ext cx="10657183" cy="4829190"/>
          </a:xfrm>
        </p:spPr>
        <p:txBody>
          <a:bodyPr>
            <a:noAutofit/>
          </a:bodyPr>
          <a:lstStyle/>
          <a:p>
            <a:pPr marL="342900" indent="-342900" algn="just">
              <a:buFontTx/>
              <a:buChar char="-"/>
            </a:pPr>
            <a:endParaRPr lang="pt-BR" sz="800" b="1" spc="5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800" b="1" spc="5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800" b="1" spc="5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1600" b="1" spc="5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da metodologia de medição dos benefícios: </a:t>
            </a:r>
            <a:r>
              <a:rPr lang="pt-BR" sz="1600" spc="5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CTGM 022/2018, de 04 de outubro de 2018</a:t>
            </a:r>
          </a:p>
          <a:p>
            <a:pPr algn="just"/>
            <a:endParaRPr lang="pt-BR" sz="800" spc="5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1600" b="1" spc="5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Benefício: </a:t>
            </a:r>
            <a:r>
              <a:rPr lang="pt-BR" sz="1600" spc="5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positivo resultante das ações de controle interno</a:t>
            </a:r>
          </a:p>
          <a:p>
            <a:pPr algn="just"/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Auditores preenchem o Formulário de Registro do Benefício ao final de cada trabalho</a:t>
            </a:r>
          </a:p>
          <a:p>
            <a:pPr marL="342900" indent="-342900" algn="just">
              <a:buFontTx/>
              <a:buChar char="-"/>
            </a:pPr>
            <a:endParaRPr lang="pt-B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Junta de Acompanhamento: auxílio na apuração, disseminação de melhores práticas, aperfeiçoamento da metodologia, entre outras atribuições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EA484C-4C11-1EDF-2BEF-B0F8D926F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423" y="2925738"/>
            <a:ext cx="7455453" cy="191711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B729927-6778-45A5-BD64-91919BDE7C81}"/>
              </a:ext>
            </a:extLst>
          </p:cNvPr>
          <p:cNvSpPr txBox="1"/>
          <p:nvPr/>
        </p:nvSpPr>
        <p:spPr>
          <a:xfrm>
            <a:off x="684287" y="135167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 Por quê medir?</a:t>
            </a:r>
          </a:p>
        </p:txBody>
      </p:sp>
    </p:spTree>
    <p:extLst>
      <p:ext uri="{BB962C8B-B14F-4D97-AF65-F5344CB8AC3E}">
        <p14:creationId xmlns:p14="http://schemas.microsoft.com/office/powerpoint/2010/main" val="181430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86821-FD4E-02D6-2505-32FD479C2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s 52ª RTC.jpg">
            <a:extLst>
              <a:ext uri="{FF2B5EF4-FFF2-40B4-BE49-F238E27FC236}">
                <a16:creationId xmlns:a16="http://schemas.microsoft.com/office/drawing/2014/main" id="{88CF5CB2-CEE3-E909-2124-D2B378A2E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822" cy="6859587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EA03A1D2-68BE-FFE6-52EC-0008D8144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87" y="1336908"/>
            <a:ext cx="10657183" cy="5261238"/>
          </a:xfrm>
        </p:spPr>
        <p:txBody>
          <a:bodyPr>
            <a:normAutofit/>
          </a:bodyPr>
          <a:lstStyle/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Benefício Qualitativo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resulta do impacto positivo na gestão, tal como melhoria gerencial, melhoria nos procedimentos de controle, aprimoramento de atos normativos e processos, dentre outros</a:t>
            </a:r>
            <a:endParaRPr lang="pt-BR" sz="1600" dirty="0">
              <a:solidFill>
                <a:schemeClr val="bg1"/>
              </a:solidFill>
            </a:endParaRPr>
          </a:p>
          <a:p>
            <a:pPr marL="342900" indent="-342900" algn="just">
              <a:buFontTx/>
              <a:buChar char="-"/>
            </a:pP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https://prefeitura.pbh.gov.br/controladoria/auditoria/beneficio-de-controle</a:t>
            </a:r>
            <a:endParaRPr lang="pt-BR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91C0FB7-2FA2-6A67-5E20-5C37CED29744}"/>
              </a:ext>
            </a:extLst>
          </p:cNvPr>
          <p:cNvSpPr txBox="1">
            <a:spLocks/>
          </p:cNvSpPr>
          <p:nvPr/>
        </p:nvSpPr>
        <p:spPr>
          <a:xfrm>
            <a:off x="3348583" y="261442"/>
            <a:ext cx="8328085" cy="814024"/>
          </a:xfrm>
          <a:prstGeom prst="rect">
            <a:avLst/>
          </a:prstGeom>
        </p:spPr>
        <p:txBody>
          <a:bodyPr vert="horz" lIns="108731" tIns="54366" rIns="108731" bIns="54366" rtlCol="0" anchor="ctr">
            <a:normAutofit/>
          </a:bodyPr>
          <a:lstStyle>
            <a:lvl1pPr algn="ctr" defTabSz="1087313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>
                <a:solidFill>
                  <a:schemeClr val="bg1"/>
                </a:solidFill>
              </a:rPr>
              <a:t>BENEFÍCIO DO CONTROLE</a:t>
            </a:r>
            <a:endParaRPr lang="pt-BR" sz="4400" b="1" dirty="0">
              <a:solidFill>
                <a:schemeClr val="bg1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BE054E7-E713-44E6-6119-B09D47BB3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674" y="1336908"/>
            <a:ext cx="7028407" cy="322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1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7F561-C6E9-64A4-1BB3-B709F4BB2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s 52ª RTC.jpg">
            <a:extLst>
              <a:ext uri="{FF2B5EF4-FFF2-40B4-BE49-F238E27FC236}">
                <a16:creationId xmlns:a16="http://schemas.microsoft.com/office/drawing/2014/main" id="{1F74435F-4313-43F1-086C-2DF01BF6D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822" cy="6859587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49947435-0F32-FA37-347F-BF9962FBC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87" y="1336908"/>
            <a:ext cx="10657183" cy="4829190"/>
          </a:xfrm>
        </p:spPr>
        <p:txBody>
          <a:bodyPr>
            <a:normAutofit/>
          </a:bodyPr>
          <a:lstStyle/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CFDAA9E2-8BEF-41C1-DC5C-2FB5FF835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8888" y="911402"/>
            <a:ext cx="4466597" cy="1470365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142,6 Mi</a:t>
            </a:r>
            <a:br>
              <a:rPr lang="pt-BR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pt-BR" sz="1100" dirty="0">
                <a:solidFill>
                  <a:schemeClr val="bg1">
                    <a:lumMod val="95000"/>
                  </a:schemeClr>
                </a:solidFill>
              </a:rPr>
              <a:t>Benefício Financeiro Efetivo</a:t>
            </a:r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17E92631-7347-CDD7-FBCC-5064E9FC18C8}"/>
              </a:ext>
            </a:extLst>
          </p:cNvPr>
          <p:cNvSpPr txBox="1">
            <a:spLocks/>
          </p:cNvSpPr>
          <p:nvPr/>
        </p:nvSpPr>
        <p:spPr>
          <a:xfrm>
            <a:off x="6610179" y="903757"/>
            <a:ext cx="4466597" cy="1470365"/>
          </a:xfrm>
          <a:prstGeom prst="rect">
            <a:avLst/>
          </a:prstGeom>
        </p:spPr>
        <p:txBody>
          <a:bodyPr vert="horz" lIns="108731" tIns="54366" rIns="108731" bIns="54366" rtlCol="0" anchor="ctr">
            <a:normAutofit/>
          </a:bodyPr>
          <a:lstStyle>
            <a:lvl1pPr algn="ctr" defTabSz="1087313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78,8 Mi</a:t>
            </a:r>
            <a:br>
              <a:rPr lang="pt-BR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pt-BR" sz="1100" dirty="0">
                <a:solidFill>
                  <a:schemeClr val="bg1">
                    <a:lumMod val="95000"/>
                  </a:schemeClr>
                </a:solidFill>
              </a:rPr>
              <a:t>Benefício Financeiro Potencial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8F6769-625F-CBCB-13A2-4AEA7660C52A}"/>
              </a:ext>
            </a:extLst>
          </p:cNvPr>
          <p:cNvSpPr txBox="1"/>
          <p:nvPr/>
        </p:nvSpPr>
        <p:spPr>
          <a:xfrm>
            <a:off x="8023730" y="2925738"/>
            <a:ext cx="3744416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IACM</a:t>
            </a:r>
          </a:p>
          <a:p>
            <a:pPr marL="342900" indent="-342900">
              <a:buFontTx/>
              <a:buChar char="-"/>
            </a:pPr>
            <a:r>
              <a:rPr lang="pt-BR" dirty="0">
                <a:solidFill>
                  <a:schemeClr val="bg1"/>
                </a:solidFill>
              </a:rPr>
              <a:t>Autoavaliação: 2019</a:t>
            </a:r>
          </a:p>
          <a:p>
            <a:pPr marL="342900" indent="-342900">
              <a:buFontTx/>
              <a:buChar char="-"/>
            </a:pPr>
            <a:r>
              <a:rPr lang="pt-BR" dirty="0">
                <a:solidFill>
                  <a:schemeClr val="bg1"/>
                </a:solidFill>
              </a:rPr>
              <a:t>Auditorias nas normas: 2020</a:t>
            </a:r>
          </a:p>
          <a:p>
            <a:pPr marL="342900" indent="-342900">
              <a:buFontTx/>
              <a:buChar char="-"/>
            </a:pPr>
            <a:r>
              <a:rPr lang="pt-BR" dirty="0">
                <a:solidFill>
                  <a:schemeClr val="bg1"/>
                </a:solidFill>
              </a:rPr>
              <a:t>PGMQ: 2021</a:t>
            </a:r>
          </a:p>
          <a:p>
            <a:pPr marL="342900" indent="-342900">
              <a:buFontTx/>
              <a:buChar char="-"/>
            </a:pPr>
            <a:r>
              <a:rPr lang="pt-BR" dirty="0">
                <a:solidFill>
                  <a:schemeClr val="bg1"/>
                </a:solidFill>
              </a:rPr>
              <a:t>Certificação Nível 2: 2023</a:t>
            </a:r>
          </a:p>
          <a:p>
            <a:pPr marL="342900" indent="-342900">
              <a:buFontTx/>
              <a:buChar char="-"/>
            </a:pP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D6C59DA9-574F-8BD9-2CF1-98BEE6E0BD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050901"/>
              </p:ext>
            </p:extLst>
          </p:nvPr>
        </p:nvGraphicFramePr>
        <p:xfrm>
          <a:off x="1231456" y="2381310"/>
          <a:ext cx="6043334" cy="3016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Imagem 21">
            <a:extLst>
              <a:ext uri="{FF2B5EF4-FFF2-40B4-BE49-F238E27FC236}">
                <a16:creationId xmlns:a16="http://schemas.microsoft.com/office/drawing/2014/main" id="{FDF9D105-F985-0157-1618-85FC1C33E6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3491">
            <a:off x="11201080" y="4278743"/>
            <a:ext cx="432048" cy="6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1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2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4A060-A5E1-1A9E-12B2-1613A6118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s 52ª RTC.jpg">
            <a:extLst>
              <a:ext uri="{FF2B5EF4-FFF2-40B4-BE49-F238E27FC236}">
                <a16:creationId xmlns:a16="http://schemas.microsoft.com/office/drawing/2014/main" id="{0EE7C48B-ABB7-7CDC-F012-9075EAE9A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9"/>
            <a:ext cx="12194822" cy="6859587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C5807ABA-2149-CE06-FA47-4656B5A47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87" y="1336908"/>
            <a:ext cx="10657183" cy="4829190"/>
          </a:xfrm>
        </p:spPr>
        <p:txBody>
          <a:bodyPr>
            <a:normAutofit/>
          </a:bodyPr>
          <a:lstStyle/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7608B3F-6E91-1185-B5BE-547CC0F72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887" y="333450"/>
            <a:ext cx="6039792" cy="5477262"/>
          </a:xfrm>
          <a:prstGeom prst="rect">
            <a:avLst/>
          </a:prstGeom>
        </p:spPr>
      </p:pic>
      <p:sp>
        <p:nvSpPr>
          <p:cNvPr id="17" name="Título 6">
            <a:extLst>
              <a:ext uri="{FF2B5EF4-FFF2-40B4-BE49-F238E27FC236}">
                <a16:creationId xmlns:a16="http://schemas.microsoft.com/office/drawing/2014/main" id="{D2626C95-0444-A13E-0301-4CE93FB37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87" y="1701602"/>
            <a:ext cx="5042129" cy="388843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Será que estamos no “caminho certo”?!</a:t>
            </a:r>
            <a:endParaRPr lang="pt-BR" sz="11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4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A2DEB-F83B-5581-4F17-01ACF71EF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s 52ª RTC.jpg">
            <a:extLst>
              <a:ext uri="{FF2B5EF4-FFF2-40B4-BE49-F238E27FC236}">
                <a16:creationId xmlns:a16="http://schemas.microsoft.com/office/drawing/2014/main" id="{8FA24F39-BB6E-6A2E-DC8F-9BC2713C2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822" cy="6859587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22E4BDC-4129-284F-32EC-25C27C418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87" y="1336908"/>
            <a:ext cx="10657183" cy="4829190"/>
          </a:xfrm>
        </p:spPr>
        <p:txBody>
          <a:bodyPr>
            <a:normAutofit/>
          </a:bodyPr>
          <a:lstStyle/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87C4B06-3A73-0E5F-C21F-040735882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8888" y="911402"/>
            <a:ext cx="4466597" cy="1470365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142,6 Mi</a:t>
            </a:r>
            <a:br>
              <a:rPr lang="pt-BR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pt-BR" sz="1100" dirty="0">
                <a:solidFill>
                  <a:schemeClr val="bg1">
                    <a:lumMod val="95000"/>
                  </a:schemeClr>
                </a:solidFill>
              </a:rPr>
              <a:t>Benefício Financeiro Efetivo</a:t>
            </a:r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03148CC1-149B-C1FD-C0F1-9DCCB01B3B06}"/>
              </a:ext>
            </a:extLst>
          </p:cNvPr>
          <p:cNvSpPr txBox="1">
            <a:spLocks/>
          </p:cNvSpPr>
          <p:nvPr/>
        </p:nvSpPr>
        <p:spPr>
          <a:xfrm>
            <a:off x="6610179" y="903757"/>
            <a:ext cx="4466597" cy="1470365"/>
          </a:xfrm>
          <a:prstGeom prst="rect">
            <a:avLst/>
          </a:prstGeom>
        </p:spPr>
        <p:txBody>
          <a:bodyPr vert="horz" lIns="108731" tIns="54366" rIns="108731" bIns="54366" rtlCol="0" anchor="ctr">
            <a:normAutofit/>
          </a:bodyPr>
          <a:lstStyle>
            <a:lvl1pPr algn="ctr" defTabSz="1087313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78,8 Mi</a:t>
            </a:r>
            <a:br>
              <a:rPr lang="pt-BR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pt-BR" sz="1100" dirty="0">
                <a:solidFill>
                  <a:schemeClr val="bg1">
                    <a:lumMod val="95000"/>
                  </a:schemeClr>
                </a:solidFill>
              </a:rPr>
              <a:t>Benefício Financeiro Potencial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3CC6DD9-AB2A-32E2-2245-118F9339D0D7}"/>
              </a:ext>
            </a:extLst>
          </p:cNvPr>
          <p:cNvSpPr txBox="1"/>
          <p:nvPr/>
        </p:nvSpPr>
        <p:spPr>
          <a:xfrm>
            <a:off x="8023730" y="2925738"/>
            <a:ext cx="3744416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IACM</a:t>
            </a:r>
          </a:p>
          <a:p>
            <a:pPr marL="342900" indent="-342900">
              <a:buFontTx/>
              <a:buChar char="-"/>
            </a:pPr>
            <a:r>
              <a:rPr lang="pt-BR" dirty="0">
                <a:solidFill>
                  <a:schemeClr val="bg1"/>
                </a:solidFill>
              </a:rPr>
              <a:t>Autoavaliação: 2019</a:t>
            </a:r>
          </a:p>
          <a:p>
            <a:pPr marL="342900" indent="-342900">
              <a:buFontTx/>
              <a:buChar char="-"/>
            </a:pPr>
            <a:r>
              <a:rPr lang="pt-BR" dirty="0">
                <a:solidFill>
                  <a:schemeClr val="bg1"/>
                </a:solidFill>
              </a:rPr>
              <a:t>Auditorias nas normas: 2020</a:t>
            </a:r>
          </a:p>
          <a:p>
            <a:pPr marL="342900" indent="-342900">
              <a:buFontTx/>
              <a:buChar char="-"/>
            </a:pPr>
            <a:r>
              <a:rPr lang="pt-BR" dirty="0">
                <a:solidFill>
                  <a:schemeClr val="bg1"/>
                </a:solidFill>
              </a:rPr>
              <a:t>PGMQ: 2021</a:t>
            </a:r>
          </a:p>
          <a:p>
            <a:pPr marL="342900" indent="-342900">
              <a:buFontTx/>
              <a:buChar char="-"/>
            </a:pPr>
            <a:r>
              <a:rPr lang="pt-BR" dirty="0">
                <a:solidFill>
                  <a:schemeClr val="bg1"/>
                </a:solidFill>
              </a:rPr>
              <a:t>Certificação Nível 2: 2023</a:t>
            </a:r>
          </a:p>
          <a:p>
            <a:pPr marL="342900" indent="-342900">
              <a:buFontTx/>
              <a:buChar char="-"/>
            </a:pP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0EBD6498-9032-4639-2AD7-DA4A82FDA154}"/>
              </a:ext>
            </a:extLst>
          </p:cNvPr>
          <p:cNvGraphicFramePr>
            <a:graphicFrameLocks/>
          </p:cNvGraphicFramePr>
          <p:nvPr/>
        </p:nvGraphicFramePr>
        <p:xfrm>
          <a:off x="1231456" y="2381310"/>
          <a:ext cx="6043334" cy="3016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A80C2A91-90C8-207F-E85F-30154CE59601}"/>
              </a:ext>
            </a:extLst>
          </p:cNvPr>
          <p:cNvSpPr txBox="1"/>
          <p:nvPr/>
        </p:nvSpPr>
        <p:spPr>
          <a:xfrm rot="20533038">
            <a:off x="1685887" y="2482657"/>
            <a:ext cx="8676422" cy="23083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4800" b="1" spc="5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PAPEL DO CONTROLE INTERNO É AGREGAR VALOR</a:t>
            </a:r>
            <a:endParaRPr lang="pt-BR" sz="4800" spc="5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8C54791-E85E-7852-89AD-2424564F7C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3491">
            <a:off x="11201080" y="4278743"/>
            <a:ext cx="432048" cy="6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1E362-94D3-0733-52AB-DE0208FBF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s 52ª RTC.jpg">
            <a:extLst>
              <a:ext uri="{FF2B5EF4-FFF2-40B4-BE49-F238E27FC236}">
                <a16:creationId xmlns:a16="http://schemas.microsoft.com/office/drawing/2014/main" id="{B73C8177-AD9C-29F4-FEE0-2FDCFB50C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822" cy="68595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454D4D-EF67-E8AB-E71D-6694CE368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8583" y="261442"/>
            <a:ext cx="8328085" cy="814024"/>
          </a:xfrm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METODOLOGIA DO ÍNDICE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4E5F2C-F0E1-CFF5-47BB-5BF382D62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87" y="1336908"/>
            <a:ext cx="10657183" cy="4829190"/>
          </a:xfrm>
        </p:spPr>
        <p:txBody>
          <a:bodyPr>
            <a:normAutofit/>
          </a:bodyPr>
          <a:lstStyle/>
          <a:p>
            <a:pPr algn="just"/>
            <a:r>
              <a:rPr lang="pt-BR" sz="2000" b="1" spc="5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HIERARQUIZAÇÃO DOS BENEFÍCIOS QUALITATIVOS</a:t>
            </a:r>
            <a:endParaRPr lang="pt-BR" sz="2000" spc="5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600" spc="5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Conforme o grau de importância e mérito desses benefícios em relação à realidade da PBH</a:t>
            </a: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22DE507-BAB2-8DFE-696D-CA07070E7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899" y="2389304"/>
            <a:ext cx="6743976" cy="187268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F57586F-3233-4057-6535-B027825A59AD}"/>
              </a:ext>
            </a:extLst>
          </p:cNvPr>
          <p:cNvSpPr txBox="1"/>
          <p:nvPr/>
        </p:nvSpPr>
        <p:spPr>
          <a:xfrm>
            <a:off x="1332359" y="4608512"/>
            <a:ext cx="741682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Aprimoram e organizam as diversas atividades da PBH e Entidades</a:t>
            </a:r>
          </a:p>
          <a:p>
            <a:pPr marL="342900" indent="-342900" algn="just">
              <a:buFontTx/>
              <a:buChar char="-"/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Demonstram a atuação prévia/concomitante do Controle Interno</a:t>
            </a:r>
          </a:p>
          <a:p>
            <a:pPr marL="342900" indent="-342900" algn="just">
              <a:buFontTx/>
              <a:buChar char="-"/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Impedem ou dificultam a recorrência de erros e problemas</a:t>
            </a:r>
          </a:p>
          <a:p>
            <a:pPr marL="342900" indent="-342900" algn="just">
              <a:buFontTx/>
              <a:buChar char="-"/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Estão diretamente relacionados a objetivos finalísticos e estratégicos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5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2D444-1D7E-4CEB-D69A-1616D72EF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s 52ª RTC.jpg">
            <a:extLst>
              <a:ext uri="{FF2B5EF4-FFF2-40B4-BE49-F238E27FC236}">
                <a16:creationId xmlns:a16="http://schemas.microsoft.com/office/drawing/2014/main" id="{1F285100-240A-0108-6052-55CB45DD4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822" cy="68595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1FAD22-7CFE-BAC7-3204-CD144F32D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8583" y="261442"/>
            <a:ext cx="8328085" cy="814024"/>
          </a:xfrm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METODOLOGIA DO ÍNDICE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20FC1E-1D38-E300-2462-82ABF8CFB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87" y="1336908"/>
            <a:ext cx="10657183" cy="4829190"/>
          </a:xfrm>
        </p:spPr>
        <p:txBody>
          <a:bodyPr>
            <a:normAutofit/>
          </a:bodyPr>
          <a:lstStyle/>
          <a:p>
            <a:pPr algn="just"/>
            <a:endParaRPr lang="pt-BR" sz="2000" spc="5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97E4076-165D-B93C-E508-94622AED9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19" y="1557586"/>
            <a:ext cx="3775650" cy="133470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0AC25C-725D-264E-5B56-1358361C3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319" y="3861842"/>
            <a:ext cx="3211972" cy="133470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AF5AA7D-3988-9F96-7686-BCCDB33473A1}"/>
              </a:ext>
            </a:extLst>
          </p:cNvPr>
          <p:cNvSpPr txBox="1"/>
          <p:nvPr/>
        </p:nvSpPr>
        <p:spPr>
          <a:xfrm>
            <a:off x="972319" y="3112969"/>
            <a:ext cx="9001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Não impactam diretamente nos resultados, mas refletem em sua imagem da PBH e Entidades</a:t>
            </a:r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507F27F-637F-1AC4-D862-AB76F9657D2D}"/>
              </a:ext>
            </a:extLst>
          </p:cNvPr>
          <p:cNvSpPr txBox="1"/>
          <p:nvPr/>
        </p:nvSpPr>
        <p:spPr>
          <a:xfrm>
            <a:off x="794759" y="5431518"/>
            <a:ext cx="982663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Medidas pontuais e extremas, que demonstram que o Controle Interno atuou a posteriori ou de forma reativa a problemas/fraudes instalados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44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A5DF1-E438-3612-29AC-0BBCE5701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s 52ª RTC.jpg">
            <a:extLst>
              <a:ext uri="{FF2B5EF4-FFF2-40B4-BE49-F238E27FC236}">
                <a16:creationId xmlns:a16="http://schemas.microsoft.com/office/drawing/2014/main" id="{8507D0D9-63F6-73EF-5DA0-EBB941DFA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822" cy="68595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DB70DC4-BB26-5E93-7ACF-FAF2F20B1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8583" y="261442"/>
            <a:ext cx="8328085" cy="814024"/>
          </a:xfrm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METODOLOGIA DO ÍNDICE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24E3A8-DA23-389B-E8C8-02B37E7DD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85" y="1318091"/>
            <a:ext cx="10657183" cy="4829190"/>
          </a:xfrm>
        </p:spPr>
        <p:txBody>
          <a:bodyPr>
            <a:normAutofit/>
          </a:bodyPr>
          <a:lstStyle/>
          <a:p>
            <a:pPr algn="just"/>
            <a:r>
              <a:rPr lang="pt-BR" sz="2000" b="1" spc="5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DIMENSÕES E PESOS</a:t>
            </a: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A652C66-8EB7-B995-2A2E-656740AC5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6849123"/>
              </p:ext>
            </p:extLst>
          </p:nvPr>
        </p:nvGraphicFramePr>
        <p:xfrm>
          <a:off x="1956286" y="1028292"/>
          <a:ext cx="8113183" cy="5408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78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718</Words>
  <Application>Microsoft Office PowerPoint</Application>
  <PresentationFormat>Personalizar</PresentationFormat>
  <Paragraphs>182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Tema do Office</vt:lpstr>
      <vt:lpstr>ÍNDICE DE QUALIDADE DO BENEFÍCIO Nova abordagem para os benefícios qualitativos</vt:lpstr>
      <vt:lpstr>BENEFÍCIO DO CONTROLE</vt:lpstr>
      <vt:lpstr>Apresentação do PowerPoint</vt:lpstr>
      <vt:lpstr>142,6 Mi Benefício Financeiro Efetivo</vt:lpstr>
      <vt:lpstr>Será que estamos no “caminho certo”?!</vt:lpstr>
      <vt:lpstr>142,6 Mi Benefício Financeiro Efetivo</vt:lpstr>
      <vt:lpstr>METODOLOGIA DO ÍNDICE</vt:lpstr>
      <vt:lpstr>METODOLOGIA DO ÍNDICE</vt:lpstr>
      <vt:lpstr>METODOLOGIA DO ÍNDICE</vt:lpstr>
      <vt:lpstr>METODOLOGIA DO ÍNDICE</vt:lpstr>
      <vt:lpstr>METODOLOGIA DO ÍNDICE</vt:lpstr>
      <vt:lpstr>AUDITORIA TRANSPORTE EM SAÚDE</vt:lpstr>
      <vt:lpstr>Apresentação do PowerPoint</vt:lpstr>
      <vt:lpstr>OBRIGADA!!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gustavo</dc:creator>
  <cp:lastModifiedBy>SUAUDI - Subcontroladoria de Auditoria</cp:lastModifiedBy>
  <cp:revision>20</cp:revision>
  <dcterms:created xsi:type="dcterms:W3CDTF">2024-11-27T20:02:20Z</dcterms:created>
  <dcterms:modified xsi:type="dcterms:W3CDTF">2024-12-04T00:43:23Z</dcterms:modified>
</cp:coreProperties>
</file>