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2B_25579650.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62" r:id="rId6"/>
    <p:sldId id="279" r:id="rId7"/>
    <p:sldId id="283" r:id="rId8"/>
    <p:sldId id="284" r:id="rId9"/>
    <p:sldId id="285" r:id="rId10"/>
    <p:sldId id="286" r:id="rId11"/>
    <p:sldId id="289" r:id="rId12"/>
    <p:sldId id="299" r:id="rId13"/>
    <p:sldId id="307" r:id="rId14"/>
    <p:sldId id="301" r:id="rId15"/>
    <p:sldId id="306" r:id="rId16"/>
    <p:sldId id="304" r:id="rId17"/>
    <p:sldId id="305" r:id="rId18"/>
    <p:sldId id="303" r:id="rId19"/>
    <p:sldId id="287" r:id="rId20"/>
    <p:sldId id="288" r:id="rId21"/>
    <p:sldId id="273" r:id="rId22"/>
  </p:sldIdLst>
  <p:sldSz cx="18288000" cy="10287000"/>
  <p:notesSz cx="6858000" cy="9144000"/>
  <p:embeddedFontLst>
    <p:embeddedFont>
      <p:font typeface="League Spartan" panose="020B0604020202020204"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927AAF-2EF6-3156-0487-CB686A54EB16}" name="Cristine Kohler Ganzenmuller" initials="CG" userId="S::cristine.kohler@cgu.gov.br::39dbcde5-7245-4880-bc86-ff47ce3c7f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15900-6AA0-BC12-BB19-47A2E07FC62D}" v="1824" dt="2024-12-04T15:52:46.754"/>
    <p1510:client id="{9BE761C6-B7C1-5A96-B1C2-714733BDBFFB}" v="70" dt="2024-12-04T02:29:04.980"/>
    <p1510:client id="{F41C5FE2-2CDC-4976-A886-1D8E23444EDC}" v="339" dt="2024-12-05T02:09:16.98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12" autoAdjust="0"/>
  </p:normalViewPr>
  <p:slideViewPr>
    <p:cSldViewPr>
      <p:cViewPr>
        <p:scale>
          <a:sx n="40" d="100"/>
          <a:sy n="40" d="100"/>
        </p:scale>
        <p:origin x="90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omments/modernComment_12B_25579650.xml><?xml version="1.0" encoding="utf-8"?>
<p188:cmLst xmlns:a="http://schemas.openxmlformats.org/drawingml/2006/main" xmlns:r="http://schemas.openxmlformats.org/officeDocument/2006/relationships" xmlns:p188="http://schemas.microsoft.com/office/powerpoint/2018/8/main">
  <p188:cm id="{6039771B-952A-49B0-B1BC-A3A9021F706A}" authorId="{92927AAF-2EF6-3156-0487-CB686A54EB16}" created="2024-12-05T01:52:07.597">
    <ac:deMkLst xmlns:ac="http://schemas.microsoft.com/office/drawing/2013/main/command">
      <pc:docMk xmlns:pc="http://schemas.microsoft.com/office/powerpoint/2013/main/command"/>
      <pc:sldMk xmlns:pc="http://schemas.microsoft.com/office/powerpoint/2013/main/command" cId="626497104" sldId="299"/>
      <ac:spMk id="2" creationId="{62734E03-F15E-690C-8D43-2C13A94DB485}"/>
    </ac:deMkLst>
    <p188:txBody>
      <a:bodyPr/>
      <a:lstStyle/>
      <a:p>
        <a:r>
          <a:rPr lang="pt-BR"/>
          <a:t>Decreto 11.129/2022</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hyperlink" Target="mailto:sipri.dpi@cgu.gov.br" TargetMode="External"/><Relationship Id="rId5" Type="http://schemas.openxmlformats.org/officeDocument/2006/relationships/image" Target="../media/image5.png"/><Relationship Id="rId10" Type="http://schemas.openxmlformats.org/officeDocument/2006/relationships/hyperlink" Target="mailto:rede.sipri@cgu.gov.br" TargetMode="External"/><Relationship Id="rId4" Type="http://schemas.openxmlformats.org/officeDocument/2006/relationships/image" Target="../media/image4.sv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2B_25579650.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59721" y="816025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2438400" y="122952"/>
            <a:ext cx="14020800" cy="82594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799C4C6-0F49-237E-FDDA-B0A9ED0A40AD}"/>
              </a:ext>
            </a:extLst>
          </p:cNvPr>
          <p:cNvSpPr txBox="1"/>
          <p:nvPr/>
        </p:nvSpPr>
        <p:spPr>
          <a:xfrm>
            <a:off x="4005365" y="8394478"/>
            <a:ext cx="11050618" cy="1446550"/>
          </a:xfrm>
          <a:prstGeom prst="rect">
            <a:avLst/>
          </a:prstGeom>
          <a:noFill/>
        </p:spPr>
        <p:txBody>
          <a:bodyPr wrap="square" rtlCol="0">
            <a:spAutoFit/>
          </a:bodyPr>
          <a:lstStyle/>
          <a:p>
            <a:r>
              <a:rPr lang="pt-BR" sz="3200" b="1" dirty="0">
                <a:solidFill>
                  <a:schemeClr val="accent1">
                    <a:lumMod val="75000"/>
                  </a:schemeClr>
                </a:solidFill>
              </a:rPr>
              <a:t>Cristine Köhler </a:t>
            </a:r>
            <a:r>
              <a:rPr lang="pt-BR" sz="3200" b="1" dirty="0" err="1">
                <a:solidFill>
                  <a:schemeClr val="accent1">
                    <a:lumMod val="75000"/>
                  </a:schemeClr>
                </a:solidFill>
              </a:rPr>
              <a:t>Ganzenmüller</a:t>
            </a:r>
            <a:endParaRPr lang="pt-BR" sz="3200" dirty="0">
              <a:solidFill>
                <a:schemeClr val="accent1">
                  <a:lumMod val="75000"/>
                </a:schemeClr>
              </a:solidFill>
            </a:endParaRPr>
          </a:p>
          <a:p>
            <a:r>
              <a:rPr lang="pt-BR" sz="2800" dirty="0">
                <a:solidFill>
                  <a:schemeClr val="accent1">
                    <a:lumMod val="75000"/>
                  </a:schemeClr>
                </a:solidFill>
              </a:rPr>
              <a:t>Diretora de Promoção e Avaliação de Integridade Privada </a:t>
            </a:r>
          </a:p>
          <a:p>
            <a:r>
              <a:rPr lang="pt-BR" sz="2800" dirty="0">
                <a:solidFill>
                  <a:schemeClr val="accent1">
                    <a:lumMod val="75000"/>
                  </a:schemeClr>
                </a:solidFill>
              </a:rPr>
              <a:t>Secretária-Executiva da Rede Nacional de Promoção de Integridade Privada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32D74-5546-0AB2-982F-171125652887}"/>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052FB3D0-8DDE-CACB-55BF-19397D2067E8}"/>
              </a:ext>
            </a:extLst>
          </p:cNvPr>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a:extLst>
              <a:ext uri="{FF2B5EF4-FFF2-40B4-BE49-F238E27FC236}">
                <a16:creationId xmlns:a16="http://schemas.microsoft.com/office/drawing/2014/main" id="{367EFE4D-ABF7-C0E9-1761-4AE4EF9CDC5D}"/>
              </a:ext>
            </a:extLst>
          </p:cNvPr>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a:extLst>
              <a:ext uri="{FF2B5EF4-FFF2-40B4-BE49-F238E27FC236}">
                <a16:creationId xmlns:a16="http://schemas.microsoft.com/office/drawing/2014/main" id="{F457C917-BB24-95FD-7F96-23954D680F7A}"/>
              </a:ext>
            </a:extLst>
          </p:cNvPr>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a:extLst>
              <a:ext uri="{FF2B5EF4-FFF2-40B4-BE49-F238E27FC236}">
                <a16:creationId xmlns:a16="http://schemas.microsoft.com/office/drawing/2014/main" id="{FED40A91-B135-7AD9-31B8-06CA35102A15}"/>
              </a:ext>
            </a:extLst>
          </p:cNvPr>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8" name="Freeform 8">
            <a:extLst>
              <a:ext uri="{FF2B5EF4-FFF2-40B4-BE49-F238E27FC236}">
                <a16:creationId xmlns:a16="http://schemas.microsoft.com/office/drawing/2014/main" id="{8D3ED19D-05C2-D870-80A8-EA4BD6767662}"/>
              </a:ext>
            </a:extLst>
          </p:cNvPr>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a:extLst>
              <a:ext uri="{FF2B5EF4-FFF2-40B4-BE49-F238E27FC236}">
                <a16:creationId xmlns:a16="http://schemas.microsoft.com/office/drawing/2014/main" id="{BE9F88BE-B6EC-D45B-893D-8670BCE3B8F2}"/>
              </a:ext>
            </a:extLst>
          </p:cNvPr>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2" name="CaixaDeTexto 1">
            <a:extLst>
              <a:ext uri="{FF2B5EF4-FFF2-40B4-BE49-F238E27FC236}">
                <a16:creationId xmlns:a16="http://schemas.microsoft.com/office/drawing/2014/main" id="{399E1A87-0102-E969-0A24-B8770CDAC53A}"/>
              </a:ext>
            </a:extLst>
          </p:cNvPr>
          <p:cNvSpPr txBox="1"/>
          <p:nvPr/>
        </p:nvSpPr>
        <p:spPr>
          <a:xfrm>
            <a:off x="1909229" y="342900"/>
            <a:ext cx="15043649" cy="10402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b="1" dirty="0">
                <a:solidFill>
                  <a:schemeClr val="tx2"/>
                </a:solidFill>
                <a:ea typeface="+mn-lt"/>
                <a:cs typeface="+mn-lt"/>
              </a:rPr>
              <a:t>METODOLOGIA DE AVALIAÇÃO</a:t>
            </a:r>
          </a:p>
          <a:p>
            <a:endParaRPr lang="pt-BR" sz="3000" dirty="0">
              <a:solidFill>
                <a:schemeClr val="tx2"/>
              </a:solidFill>
              <a:ea typeface="+mn-lt"/>
              <a:cs typeface="+mn-lt"/>
            </a:endParaRPr>
          </a:p>
          <a:p>
            <a:r>
              <a:rPr lang="pt-BR" sz="3000" dirty="0">
                <a:ea typeface="+mn-lt"/>
                <a:cs typeface="+mn-lt"/>
              </a:rPr>
              <a:t>§ 1º Na verificação dos parâmetros de que trata este artigo, serão considerados o </a:t>
            </a:r>
            <a:r>
              <a:rPr lang="pt-BR" sz="3000" b="1" dirty="0">
                <a:ea typeface="+mn-lt"/>
                <a:cs typeface="+mn-lt"/>
              </a:rPr>
              <a:t>porte</a:t>
            </a:r>
            <a:r>
              <a:rPr lang="pt-BR" sz="3000" dirty="0">
                <a:ea typeface="+mn-lt"/>
                <a:cs typeface="+mn-lt"/>
              </a:rPr>
              <a:t> e as </a:t>
            </a:r>
            <a:r>
              <a:rPr lang="pt-BR" sz="3000" b="1" dirty="0">
                <a:ea typeface="+mn-lt"/>
                <a:cs typeface="+mn-lt"/>
              </a:rPr>
              <a:t>especificidades da pessoa jurídica</a:t>
            </a:r>
            <a:r>
              <a:rPr lang="pt-BR" sz="3000" dirty="0">
                <a:ea typeface="+mn-lt"/>
                <a:cs typeface="+mn-lt"/>
              </a:rPr>
              <a:t>, tais como: </a:t>
            </a:r>
          </a:p>
          <a:p>
            <a:r>
              <a:rPr lang="pt-BR" sz="3000" dirty="0">
                <a:ea typeface="+mn-lt"/>
                <a:cs typeface="+mn-lt"/>
              </a:rPr>
              <a:t>I - as </a:t>
            </a:r>
            <a:r>
              <a:rPr lang="pt-BR" sz="3000" b="1" dirty="0">
                <a:ea typeface="+mn-lt"/>
                <a:cs typeface="+mn-lt"/>
              </a:rPr>
              <a:t>atividades econômicas </a:t>
            </a:r>
            <a:r>
              <a:rPr lang="pt-BR" sz="3000" dirty="0">
                <a:ea typeface="+mn-lt"/>
                <a:cs typeface="+mn-lt"/>
              </a:rPr>
              <a:t>desenvolvidas pela pessoa jurídica;</a:t>
            </a:r>
          </a:p>
          <a:p>
            <a:r>
              <a:rPr lang="pt-BR" sz="3000" dirty="0">
                <a:ea typeface="+mn-lt"/>
                <a:cs typeface="+mn-lt"/>
              </a:rPr>
              <a:t>II – o </a:t>
            </a:r>
            <a:r>
              <a:rPr lang="pt-BR" sz="3000" b="1" dirty="0">
                <a:ea typeface="+mn-lt"/>
                <a:cs typeface="+mn-lt"/>
              </a:rPr>
              <a:t>setor de mercado </a:t>
            </a:r>
            <a:r>
              <a:rPr lang="pt-BR" sz="3000" dirty="0">
                <a:ea typeface="+mn-lt"/>
                <a:cs typeface="+mn-lt"/>
              </a:rPr>
              <a:t>e os países em que atua, direta ou indiretamente; </a:t>
            </a:r>
          </a:p>
          <a:p>
            <a:r>
              <a:rPr lang="pt-BR" sz="3000" dirty="0">
                <a:ea typeface="+mn-lt"/>
                <a:cs typeface="+mn-lt"/>
              </a:rPr>
              <a:t>III - a </a:t>
            </a:r>
            <a:r>
              <a:rPr lang="pt-BR" sz="3000" b="1" dirty="0">
                <a:ea typeface="+mn-lt"/>
                <a:cs typeface="+mn-lt"/>
              </a:rPr>
              <a:t>quantidade de funcionários</a:t>
            </a:r>
            <a:r>
              <a:rPr lang="pt-BR" sz="3000" dirty="0">
                <a:ea typeface="+mn-lt"/>
                <a:cs typeface="+mn-lt"/>
              </a:rPr>
              <a:t>, empregados e colaboradores; </a:t>
            </a:r>
          </a:p>
          <a:p>
            <a:r>
              <a:rPr lang="pt-BR" sz="3000" dirty="0">
                <a:ea typeface="+mn-lt"/>
                <a:cs typeface="+mn-lt"/>
              </a:rPr>
              <a:t>IV - o </a:t>
            </a:r>
            <a:r>
              <a:rPr lang="pt-BR" sz="3000" b="1" dirty="0">
                <a:ea typeface="+mn-lt"/>
                <a:cs typeface="+mn-lt"/>
              </a:rPr>
              <a:t>faturamento</a:t>
            </a:r>
            <a:r>
              <a:rPr lang="pt-BR" sz="3000" dirty="0">
                <a:ea typeface="+mn-lt"/>
                <a:cs typeface="+mn-lt"/>
              </a:rPr>
              <a:t>, levando ainda em consideração o fato de ser qualificada como microempresa ou empresa de pequeno porte; </a:t>
            </a:r>
          </a:p>
          <a:p>
            <a:r>
              <a:rPr lang="pt-BR" sz="3000" dirty="0">
                <a:ea typeface="+mn-lt"/>
                <a:cs typeface="+mn-lt"/>
              </a:rPr>
              <a:t>V - a </a:t>
            </a:r>
            <a:r>
              <a:rPr lang="pt-BR" sz="3000" b="1" dirty="0">
                <a:ea typeface="+mn-lt"/>
                <a:cs typeface="+mn-lt"/>
              </a:rPr>
              <a:t>estrutura de governança corporativa </a:t>
            </a:r>
            <a:r>
              <a:rPr lang="pt-BR" sz="3000" dirty="0">
                <a:ea typeface="+mn-lt"/>
                <a:cs typeface="+mn-lt"/>
              </a:rPr>
              <a:t>e a complexidade de unidades internas, tais como departamentos, diretorias ou setores, ou da estruturação de grupo econômico; </a:t>
            </a:r>
          </a:p>
          <a:p>
            <a:r>
              <a:rPr lang="pt-BR" sz="3000" dirty="0">
                <a:ea typeface="+mn-lt"/>
                <a:cs typeface="+mn-lt"/>
              </a:rPr>
              <a:t>VI - a </a:t>
            </a:r>
            <a:r>
              <a:rPr lang="pt-BR" sz="3000" b="1" dirty="0">
                <a:ea typeface="+mn-lt"/>
                <a:cs typeface="+mn-lt"/>
              </a:rPr>
              <a:t>utilização de agentes intermediários</a:t>
            </a:r>
            <a:r>
              <a:rPr lang="pt-BR" sz="3000" dirty="0">
                <a:ea typeface="+mn-lt"/>
                <a:cs typeface="+mn-lt"/>
              </a:rPr>
              <a:t>, como consultores ou representantes comerciais; </a:t>
            </a:r>
          </a:p>
          <a:p>
            <a:r>
              <a:rPr lang="pt-BR" sz="3000" dirty="0">
                <a:ea typeface="+mn-lt"/>
                <a:cs typeface="+mn-lt"/>
              </a:rPr>
              <a:t>VII - o grau de </a:t>
            </a:r>
            <a:r>
              <a:rPr lang="pt-BR" sz="3000" b="1" dirty="0">
                <a:ea typeface="+mn-lt"/>
                <a:cs typeface="+mn-lt"/>
              </a:rPr>
              <a:t>interação com o setor público </a:t>
            </a:r>
            <a:r>
              <a:rPr lang="pt-BR" sz="3000" dirty="0">
                <a:ea typeface="+mn-lt"/>
                <a:cs typeface="+mn-lt"/>
              </a:rPr>
              <a:t>e a importância de contratações, investimentos e subsídios públicos, autorizações, licenças e permissões governamentais em suas operações; </a:t>
            </a:r>
          </a:p>
          <a:p>
            <a:r>
              <a:rPr lang="pt-BR" sz="3000" dirty="0">
                <a:ea typeface="+mn-lt"/>
                <a:cs typeface="+mn-lt"/>
              </a:rPr>
              <a:t>VIII - a quantidade e a localização das pessoas jurídicas que integram o </a:t>
            </a:r>
            <a:r>
              <a:rPr lang="pt-BR" sz="3000" b="1" dirty="0">
                <a:ea typeface="+mn-lt"/>
                <a:cs typeface="+mn-lt"/>
              </a:rPr>
              <a:t>grupo econômico</a:t>
            </a:r>
            <a:r>
              <a:rPr lang="pt-BR" sz="3000" dirty="0">
                <a:ea typeface="+mn-lt"/>
                <a:cs typeface="+mn-lt"/>
              </a:rPr>
              <a:t>;</a:t>
            </a:r>
          </a:p>
          <a:p>
            <a:r>
              <a:rPr lang="pt-BR" sz="3000" dirty="0">
                <a:ea typeface="+mn-lt"/>
                <a:cs typeface="+mn-lt"/>
              </a:rPr>
              <a:t>IX - o </a:t>
            </a:r>
            <a:r>
              <a:rPr lang="pt-BR" sz="3000" b="1" dirty="0">
                <a:ea typeface="+mn-lt"/>
                <a:cs typeface="+mn-lt"/>
              </a:rPr>
              <a:t>histórico </a:t>
            </a:r>
            <a:r>
              <a:rPr lang="pt-BR" sz="3000" dirty="0">
                <a:ea typeface="+mn-lt"/>
                <a:cs typeface="+mn-lt"/>
              </a:rPr>
              <a:t>da pessoa jurídica e de seu grupo econômico, relacionado à prática de desvios, fraudes, irregularidades e atos ilícitos praticados contra a administração pública, nacional ou estrangeira; </a:t>
            </a:r>
          </a:p>
          <a:p>
            <a:r>
              <a:rPr lang="pt-BR" sz="3000" dirty="0">
                <a:ea typeface="+mn-lt"/>
                <a:cs typeface="+mn-lt"/>
              </a:rPr>
              <a:t>X - o </a:t>
            </a:r>
            <a:r>
              <a:rPr lang="pt-BR" sz="3000" b="1" dirty="0">
                <a:ea typeface="+mn-lt"/>
                <a:cs typeface="+mn-lt"/>
              </a:rPr>
              <a:t>histórico dos sócios e membros </a:t>
            </a:r>
            <a:r>
              <a:rPr lang="pt-BR" sz="3000" dirty="0">
                <a:ea typeface="+mn-lt"/>
                <a:cs typeface="+mn-lt"/>
              </a:rPr>
              <a:t>da alta direção da pessoa jurídica, relacionado à prática de desvios, fraudes, irregularidades e atos ilícitos praticados contra a administração pública, nacional ou estrangeira.</a:t>
            </a:r>
          </a:p>
          <a:p>
            <a:endParaRPr lang="pt-BR" sz="3000" dirty="0">
              <a:ea typeface="+mn-lt"/>
              <a:cs typeface="+mn-lt"/>
            </a:endParaRPr>
          </a:p>
        </p:txBody>
      </p:sp>
    </p:spTree>
    <p:extLst>
      <p:ext uri="{BB962C8B-B14F-4D97-AF65-F5344CB8AC3E}">
        <p14:creationId xmlns:p14="http://schemas.microsoft.com/office/powerpoint/2010/main" val="100503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1853176" y="554881"/>
            <a:ext cx="10380393" cy="1446550"/>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p:txBody>
      </p:sp>
      <p:sp>
        <p:nvSpPr>
          <p:cNvPr id="2" name="CaixaDeTexto 1">
            <a:extLst>
              <a:ext uri="{FF2B5EF4-FFF2-40B4-BE49-F238E27FC236}">
                <a16:creationId xmlns:a16="http://schemas.microsoft.com/office/drawing/2014/main" id="{62734E03-F15E-690C-8D43-2C13A94DB485}"/>
              </a:ext>
            </a:extLst>
          </p:cNvPr>
          <p:cNvSpPr txBox="1"/>
          <p:nvPr/>
        </p:nvSpPr>
        <p:spPr>
          <a:xfrm>
            <a:off x="1887939" y="2417406"/>
            <a:ext cx="14150110" cy="644278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b="1" dirty="0">
                <a:solidFill>
                  <a:schemeClr val="tx2"/>
                </a:solidFill>
                <a:ea typeface="+mn-lt"/>
                <a:cs typeface="+mn-lt"/>
              </a:rPr>
              <a:t>CONTRATAÇÕES DE GRANDE VULTO</a:t>
            </a:r>
            <a:endParaRPr lang="pt-BR" b="1" dirty="0">
              <a:solidFill>
                <a:schemeClr val="tx2"/>
              </a:solidFill>
              <a:ea typeface="Calibri"/>
              <a:cs typeface="Calibri"/>
            </a:endParaRPr>
          </a:p>
          <a:p>
            <a:endParaRPr lang="pt-BR" sz="3000" dirty="0">
              <a:ea typeface="+mn-lt"/>
              <a:cs typeface="+mn-lt"/>
            </a:endParaRPr>
          </a:p>
          <a:p>
            <a:pPr algn="just">
              <a:spcAft>
                <a:spcPts val="500"/>
              </a:spcAft>
            </a:pPr>
            <a:r>
              <a:rPr lang="pt-BR" sz="2800" dirty="0">
                <a:ea typeface="+mn-lt"/>
                <a:cs typeface="+mn-lt"/>
              </a:rPr>
              <a:t>Art. XXX. Nas contratações de obras, serviços e fornecimentos de grande vulto, a avaliação tem por objetivo verificar se a pessoa jurídica contratada possui um Programa de Integridade implantado, com base nos parâmetros estabelecidos no art. 12.</a:t>
            </a:r>
          </a:p>
          <a:p>
            <a:pPr algn="just">
              <a:spcAft>
                <a:spcPts val="500"/>
              </a:spcAft>
            </a:pPr>
            <a:endParaRPr lang="pt-BR" sz="2800" dirty="0">
              <a:ea typeface="+mn-lt"/>
              <a:cs typeface="+mn-lt"/>
            </a:endParaRPr>
          </a:p>
          <a:p>
            <a:pPr algn="just">
              <a:spcAft>
                <a:spcPts val="500"/>
              </a:spcAft>
            </a:pPr>
            <a:r>
              <a:rPr lang="pt-BR" sz="2800" dirty="0">
                <a:ea typeface="+mn-lt"/>
                <a:cs typeface="+mn-lt"/>
              </a:rPr>
              <a:t>Parágrafo único. Para que seja considerado implantado, o Programa de Integridade deve estar estruturado, atualizado e sendo aplicado de acordo com as características e os riscos relevantes das atividades da pessoa jurídica, especialmente os riscos decorrentes da contratação de grande vulto.</a:t>
            </a:r>
          </a:p>
          <a:p>
            <a:pPr algn="just">
              <a:spcAft>
                <a:spcPts val="500"/>
              </a:spcAft>
            </a:pPr>
            <a:endParaRPr lang="pt-BR" sz="2800" dirty="0">
              <a:ea typeface="+mn-lt"/>
              <a:cs typeface="+mn-lt"/>
            </a:endParaRPr>
          </a:p>
          <a:p>
            <a:pPr algn="just">
              <a:spcAft>
                <a:spcPts val="500"/>
              </a:spcAft>
            </a:pPr>
            <a:r>
              <a:rPr lang="pt-BR" sz="2800" i="1" dirty="0">
                <a:ea typeface="Calibri"/>
                <a:cs typeface="Calibri"/>
              </a:rPr>
              <a:t>OBS: </a:t>
            </a:r>
            <a:r>
              <a:rPr lang="pt-BR" sz="2800" i="1" dirty="0">
                <a:ea typeface="+mn-lt"/>
                <a:cs typeface="+mn-lt"/>
              </a:rPr>
              <a:t>entende-se que deve ser dado peso maior às exigências e aos procedimentos específicos para prevenir fraudes e ilícitos no âmbito de processos licitatórios e na execução de contratos administrativos.</a:t>
            </a:r>
            <a:endParaRPr lang="pt-BR" sz="2800" i="1" dirty="0">
              <a:ea typeface="Calibri"/>
              <a:cs typeface="Calibri"/>
            </a:endParaRPr>
          </a:p>
        </p:txBody>
      </p:sp>
    </p:spTree>
    <p:extLst>
      <p:ext uri="{BB962C8B-B14F-4D97-AF65-F5344CB8AC3E}">
        <p14:creationId xmlns:p14="http://schemas.microsoft.com/office/powerpoint/2010/main" val="1929393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E46A9-0B76-64A5-2600-BAF4D13F3923}"/>
            </a:ext>
          </a:extLst>
        </p:cNvPr>
        <p:cNvGrpSpPr/>
        <p:nvPr/>
      </p:nvGrpSpPr>
      <p:grpSpPr>
        <a:xfrm>
          <a:off x="0" y="0"/>
          <a:ext cx="0" cy="0"/>
          <a:chOff x="0" y="0"/>
          <a:chExt cx="0" cy="0"/>
        </a:xfrm>
      </p:grpSpPr>
      <p:sp>
        <p:nvSpPr>
          <p:cNvPr id="3" name="Freeform 3">
            <a:extLst>
              <a:ext uri="{FF2B5EF4-FFF2-40B4-BE49-F238E27FC236}">
                <a16:creationId xmlns:a16="http://schemas.microsoft.com/office/drawing/2014/main" id="{D6F93DF7-9E20-CDE8-3D16-7959CF7D2607}"/>
              </a:ext>
            </a:extLst>
          </p:cNvPr>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a:extLst>
              <a:ext uri="{FF2B5EF4-FFF2-40B4-BE49-F238E27FC236}">
                <a16:creationId xmlns:a16="http://schemas.microsoft.com/office/drawing/2014/main" id="{3A35DDCF-53F8-590F-8A66-D5CA28AED799}"/>
              </a:ext>
            </a:extLst>
          </p:cNvPr>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a:extLst>
              <a:ext uri="{FF2B5EF4-FFF2-40B4-BE49-F238E27FC236}">
                <a16:creationId xmlns:a16="http://schemas.microsoft.com/office/drawing/2014/main" id="{D8DBB2C0-DB51-0944-118B-C5226E231F13}"/>
              </a:ext>
            </a:extLst>
          </p:cNvPr>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a:extLst>
              <a:ext uri="{FF2B5EF4-FFF2-40B4-BE49-F238E27FC236}">
                <a16:creationId xmlns:a16="http://schemas.microsoft.com/office/drawing/2014/main" id="{3209EE93-CF0D-2F84-419A-B0090F0881B7}"/>
              </a:ext>
            </a:extLst>
          </p:cNvPr>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a:extLst>
              <a:ext uri="{FF2B5EF4-FFF2-40B4-BE49-F238E27FC236}">
                <a16:creationId xmlns:a16="http://schemas.microsoft.com/office/drawing/2014/main" id="{19D8D91D-6529-79E6-7941-22F189683E2E}"/>
              </a:ext>
            </a:extLst>
          </p:cNvPr>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a:extLst>
              <a:ext uri="{FF2B5EF4-FFF2-40B4-BE49-F238E27FC236}">
                <a16:creationId xmlns:a16="http://schemas.microsoft.com/office/drawing/2014/main" id="{D8814AFA-16FE-35A1-8484-DD0E13430040}"/>
              </a:ext>
            </a:extLst>
          </p:cNvPr>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a:extLst>
              <a:ext uri="{FF2B5EF4-FFF2-40B4-BE49-F238E27FC236}">
                <a16:creationId xmlns:a16="http://schemas.microsoft.com/office/drawing/2014/main" id="{42DBE1C6-ED80-3A75-0330-39D9F350025A}"/>
              </a:ext>
            </a:extLst>
          </p:cNvPr>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DC0149BE-7BFD-E80F-E544-21E6300EC765}"/>
              </a:ext>
            </a:extLst>
          </p:cNvPr>
          <p:cNvSpPr txBox="1"/>
          <p:nvPr/>
        </p:nvSpPr>
        <p:spPr>
          <a:xfrm>
            <a:off x="1849165" y="647700"/>
            <a:ext cx="10380393" cy="1446550"/>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p:txBody>
      </p:sp>
      <p:sp>
        <p:nvSpPr>
          <p:cNvPr id="2" name="CaixaDeTexto 1">
            <a:extLst>
              <a:ext uri="{FF2B5EF4-FFF2-40B4-BE49-F238E27FC236}">
                <a16:creationId xmlns:a16="http://schemas.microsoft.com/office/drawing/2014/main" id="{905959B7-19FC-FE6D-800F-03A8B99FDB07}"/>
              </a:ext>
            </a:extLst>
          </p:cNvPr>
          <p:cNvSpPr txBox="1"/>
          <p:nvPr/>
        </p:nvSpPr>
        <p:spPr>
          <a:xfrm>
            <a:off x="2008175" y="2971254"/>
            <a:ext cx="14150110" cy="58887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b="1" dirty="0">
                <a:solidFill>
                  <a:schemeClr val="tx2"/>
                </a:solidFill>
                <a:ea typeface="+mn-lt"/>
                <a:cs typeface="+mn-lt"/>
              </a:rPr>
              <a:t>CONTRATAÇÕES DE GRANDE VULTO</a:t>
            </a:r>
            <a:endParaRPr lang="pt-BR" b="1" dirty="0">
              <a:solidFill>
                <a:schemeClr val="tx2"/>
              </a:solidFill>
              <a:ea typeface="Calibri"/>
              <a:cs typeface="Calibri"/>
            </a:endParaRPr>
          </a:p>
          <a:p>
            <a:pPr algn="just" fontAlgn="base">
              <a:spcBef>
                <a:spcPts val="600"/>
              </a:spcBef>
              <a:spcAft>
                <a:spcPts val="600"/>
              </a:spcAft>
            </a:pPr>
            <a:endParaRPr lang="pt-BR" sz="2800" dirty="0">
              <a:effectLst/>
              <a:ea typeface="Times New Roman" panose="02020603050405020304" pitchFamily="18" charset="0"/>
            </a:endParaRPr>
          </a:p>
          <a:p>
            <a:pPr algn="just" fontAlgn="base">
              <a:spcBef>
                <a:spcPts val="600"/>
              </a:spcBef>
              <a:spcAft>
                <a:spcPts val="600"/>
              </a:spcAft>
            </a:pPr>
            <a:r>
              <a:rPr lang="pt-BR" sz="2800" dirty="0">
                <a:effectLst/>
                <a:ea typeface="Times New Roman" panose="02020603050405020304" pitchFamily="18" charset="0"/>
              </a:rPr>
              <a:t>Art. XXX. O Programa de Integridade será avaliado a partir da análise de um conjunto de medidas, agrupadas em dez diferentes áreas, formuladas conforme os parâmetros estabelecidos no art. XXX. </a:t>
            </a:r>
            <a:r>
              <a:rPr lang="pt-BR" sz="2800" dirty="0">
                <a:effectLst/>
                <a:ea typeface="Calibri" panose="020F0502020204030204" pitchFamily="34" charset="0"/>
                <a:cs typeface="Arial" panose="020B0604020202020204" pitchFamily="34" charset="0"/>
              </a:rPr>
              <a:t> </a:t>
            </a:r>
          </a:p>
          <a:p>
            <a:pPr algn="just" fontAlgn="base">
              <a:spcBef>
                <a:spcPts val="600"/>
              </a:spcBef>
              <a:spcAft>
                <a:spcPts val="600"/>
              </a:spcAft>
            </a:pPr>
            <a:endParaRPr lang="pt-BR" sz="2800" dirty="0">
              <a:effectLst/>
              <a:ea typeface="Times New Roman" panose="02020603050405020304" pitchFamily="18" charset="0"/>
            </a:endParaRPr>
          </a:p>
          <a:p>
            <a:pPr algn="just">
              <a:spcAft>
                <a:spcPts val="800"/>
              </a:spcAft>
            </a:pPr>
            <a:r>
              <a:rPr lang="pt-BR" sz="2800" dirty="0">
                <a:effectLst/>
                <a:ea typeface="Calibri" panose="020F0502020204030204" pitchFamily="34" charset="0"/>
              </a:rPr>
              <a:t>Parágrafo único. O Programa de Integridade será considerado implantado se o resultado da avaliação for igual ou superior a </a:t>
            </a:r>
            <a:r>
              <a:rPr lang="pt-BR" sz="2800" dirty="0" err="1">
                <a:solidFill>
                  <a:srgbClr val="FF0000"/>
                </a:solidFill>
                <a:effectLst/>
                <a:ea typeface="Calibri" panose="020F0502020204030204" pitchFamily="34" charset="0"/>
              </a:rPr>
              <a:t>xx</a:t>
            </a:r>
            <a:r>
              <a:rPr lang="pt-BR" sz="2800" dirty="0">
                <a:solidFill>
                  <a:srgbClr val="FF0000"/>
                </a:solidFill>
                <a:effectLst/>
                <a:ea typeface="Calibri" panose="020F0502020204030204" pitchFamily="34" charset="0"/>
              </a:rPr>
              <a:t> </a:t>
            </a:r>
            <a:r>
              <a:rPr lang="pt-BR" sz="2800" dirty="0">
                <a:effectLst/>
                <a:ea typeface="Calibri" panose="020F0502020204030204" pitchFamily="34" charset="0"/>
              </a:rPr>
              <a:t>pontos e, cumulativamente, alcançar o mínimo de </a:t>
            </a:r>
            <a:r>
              <a:rPr lang="pt-BR" sz="2800" dirty="0" err="1">
                <a:solidFill>
                  <a:srgbClr val="FF0000"/>
                </a:solidFill>
                <a:effectLst/>
                <a:ea typeface="Calibri" panose="020F0502020204030204" pitchFamily="34" charset="0"/>
              </a:rPr>
              <a:t>xx</a:t>
            </a:r>
            <a:r>
              <a:rPr lang="pt-BR" sz="2800" dirty="0">
                <a:solidFill>
                  <a:srgbClr val="FF0000"/>
                </a:solidFill>
                <a:effectLst/>
                <a:ea typeface="Calibri" panose="020F0502020204030204" pitchFamily="34" charset="0"/>
              </a:rPr>
              <a:t>% </a:t>
            </a:r>
            <a:r>
              <a:rPr lang="pt-BR" sz="2800" dirty="0">
                <a:effectLst/>
                <a:ea typeface="Calibri" panose="020F0502020204030204" pitchFamily="34" charset="0"/>
              </a:rPr>
              <a:t>da pontuação em cada área de avaliação.</a:t>
            </a:r>
            <a:r>
              <a:rPr lang="pt-BR" sz="2800" dirty="0">
                <a:effectLst/>
              </a:rPr>
              <a:t> </a:t>
            </a:r>
            <a:r>
              <a:rPr lang="pt-BR" sz="2800" kern="100" dirty="0">
                <a:effectLst/>
                <a:ea typeface="Calibri" panose="020F0502020204030204" pitchFamily="34" charset="0"/>
                <a:cs typeface="Arial" panose="020B0604020202020204" pitchFamily="34" charset="0"/>
              </a:rPr>
              <a:t> A metodologia encontra-se em desenvolvimento pela CGU, seguindo os mesmos padrões já utilizados no </a:t>
            </a:r>
            <a:r>
              <a:rPr lang="pt-BR" sz="2800" kern="100" dirty="0" err="1">
                <a:effectLst/>
                <a:ea typeface="Calibri" panose="020F0502020204030204" pitchFamily="34" charset="0"/>
                <a:cs typeface="Arial" panose="020B0604020202020204" pitchFamily="34" charset="0"/>
              </a:rPr>
              <a:t>ãmbito</a:t>
            </a:r>
            <a:r>
              <a:rPr lang="pt-BR" sz="2800" kern="100" dirty="0">
                <a:effectLst/>
                <a:ea typeface="Calibri" panose="020F0502020204030204" pitchFamily="34" charset="0"/>
                <a:cs typeface="Arial" panose="020B0604020202020204" pitchFamily="34" charset="0"/>
              </a:rPr>
              <a:t> do Programa </a:t>
            </a:r>
            <a:r>
              <a:rPr lang="pt-BR" sz="2800" kern="100" dirty="0" err="1">
                <a:effectLst/>
                <a:ea typeface="Calibri" panose="020F0502020204030204" pitchFamily="34" charset="0"/>
                <a:cs typeface="Arial" panose="020B0604020202020204" pitchFamily="34" charset="0"/>
              </a:rPr>
              <a:t>Pró-Ética</a:t>
            </a:r>
            <a:r>
              <a:rPr lang="pt-BR" sz="2800" kern="100" dirty="0">
                <a:effectLst/>
                <a:ea typeface="Calibri" panose="020F0502020204030204" pitchFamily="34" charset="0"/>
                <a:cs typeface="Arial" panose="020B0604020202020204" pitchFamily="34" charset="0"/>
              </a:rPr>
              <a:t> e nas avaliações de programa de integridade decorrentes da aplicação da Lei Anticorrupção.</a:t>
            </a:r>
          </a:p>
          <a:p>
            <a:endParaRPr lang="pt-BR" sz="3000" dirty="0">
              <a:ea typeface="+mn-lt"/>
              <a:cs typeface="+mn-lt"/>
            </a:endParaRPr>
          </a:p>
        </p:txBody>
      </p:sp>
    </p:spTree>
    <p:extLst>
      <p:ext uri="{BB962C8B-B14F-4D97-AF65-F5344CB8AC3E}">
        <p14:creationId xmlns:p14="http://schemas.microsoft.com/office/powerpoint/2010/main" val="4255330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1909229" y="647700"/>
            <a:ext cx="10380393" cy="1446550"/>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p:txBody>
      </p:sp>
      <p:sp>
        <p:nvSpPr>
          <p:cNvPr id="2" name="CaixaDeTexto 1">
            <a:extLst>
              <a:ext uri="{FF2B5EF4-FFF2-40B4-BE49-F238E27FC236}">
                <a16:creationId xmlns:a16="http://schemas.microsoft.com/office/drawing/2014/main" id="{62734E03-F15E-690C-8D43-2C13A94DB485}"/>
              </a:ext>
            </a:extLst>
          </p:cNvPr>
          <p:cNvSpPr txBox="1"/>
          <p:nvPr/>
        </p:nvSpPr>
        <p:spPr>
          <a:xfrm>
            <a:off x="1853176" y="2472571"/>
            <a:ext cx="14150110" cy="68659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b="1" dirty="0">
                <a:solidFill>
                  <a:schemeClr val="tx2"/>
                </a:solidFill>
                <a:ea typeface="+mn-lt"/>
                <a:cs typeface="+mn-lt"/>
              </a:rPr>
              <a:t>HIPÓTESES DE DESEMPATE ENTRE PROPOSTAS</a:t>
            </a:r>
            <a:endParaRPr lang="pt-BR" b="1" dirty="0">
              <a:solidFill>
                <a:schemeClr val="tx2"/>
              </a:solidFill>
              <a:ea typeface="Calibri"/>
              <a:cs typeface="Calibri"/>
            </a:endParaRPr>
          </a:p>
          <a:p>
            <a:endParaRPr lang="pt-BR" sz="3000" b="1" dirty="0">
              <a:ea typeface="+mn-lt"/>
              <a:cs typeface="+mn-lt"/>
            </a:endParaRPr>
          </a:p>
          <a:p>
            <a:pPr algn="just">
              <a:spcAft>
                <a:spcPts val="500"/>
              </a:spcAft>
            </a:pPr>
            <a:r>
              <a:rPr lang="pt-BR" sz="2800" dirty="0">
                <a:ea typeface="+mn-lt"/>
                <a:cs typeface="+mn-lt"/>
              </a:rPr>
              <a:t>Art. XXX. Para utilização como critério de desempate previsto no inciso IV do art. 60 da Lei nº 14.133/2021, será considerada a </a:t>
            </a:r>
            <a:r>
              <a:rPr lang="pt-BR" sz="2800" b="1" dirty="0">
                <a:ea typeface="+mn-lt"/>
                <a:cs typeface="+mn-lt"/>
              </a:rPr>
              <a:t>declaração do licitante</a:t>
            </a:r>
            <a:r>
              <a:rPr lang="pt-BR" sz="2800" dirty="0">
                <a:ea typeface="+mn-lt"/>
                <a:cs typeface="+mn-lt"/>
              </a:rPr>
              <a:t> de que desenvolve Programa de Integridade, no momento da apresentação da proposta no processo licitatório.</a:t>
            </a:r>
          </a:p>
          <a:p>
            <a:pPr algn="just">
              <a:spcAft>
                <a:spcPts val="500"/>
              </a:spcAft>
            </a:pPr>
            <a:endParaRPr lang="pt-BR" sz="2800" dirty="0">
              <a:ea typeface="+mn-lt"/>
              <a:cs typeface="+mn-lt"/>
            </a:endParaRPr>
          </a:p>
          <a:p>
            <a:pPr algn="just">
              <a:spcAft>
                <a:spcPts val="500"/>
              </a:spcAft>
            </a:pPr>
            <a:r>
              <a:rPr lang="pt-BR" sz="2800" dirty="0">
                <a:ea typeface="+mn-lt"/>
                <a:cs typeface="+mn-lt"/>
              </a:rPr>
              <a:t>§ 1º A declaração deverá ser obtida por meio da </a:t>
            </a:r>
            <a:r>
              <a:rPr lang="pt-BR" sz="2800" b="1" dirty="0">
                <a:ea typeface="+mn-lt"/>
                <a:cs typeface="+mn-lt"/>
              </a:rPr>
              <a:t>adesão do licitante ao </a:t>
            </a:r>
            <a:r>
              <a:rPr lang="pt-BR" sz="2800" b="1" dirty="0">
                <a:highlight>
                  <a:srgbClr val="00FF00"/>
                </a:highlight>
                <a:ea typeface="+mn-lt"/>
                <a:cs typeface="+mn-lt"/>
              </a:rPr>
              <a:t>PACTO BRASIL PELA INTEGRIDADE EMPRESARIAL</a:t>
            </a:r>
            <a:r>
              <a:rPr lang="pt-BR" sz="2800" dirty="0">
                <a:highlight>
                  <a:srgbClr val="00FF00"/>
                </a:highlight>
                <a:ea typeface="+mn-lt"/>
                <a:cs typeface="+mn-lt"/>
              </a:rPr>
              <a:t> (“Pacto Brasil”)</a:t>
            </a:r>
            <a:r>
              <a:rPr lang="pt-BR" sz="2800" dirty="0">
                <a:ea typeface="+mn-lt"/>
                <a:cs typeface="+mn-lt"/>
              </a:rPr>
              <a:t>, iniciativa da Controladoria-Geral da União de fomento à integridade empresarial instituída por meio da Portaria Normativa nº 160, de 28 de agosto de 2024. </a:t>
            </a:r>
            <a:endParaRPr lang="pt-BR" sz="2800" dirty="0">
              <a:ea typeface="Calibri"/>
              <a:cs typeface="Calibri"/>
            </a:endParaRPr>
          </a:p>
          <a:p>
            <a:pPr algn="just">
              <a:spcAft>
                <a:spcPts val="500"/>
              </a:spcAft>
            </a:pPr>
            <a:endParaRPr lang="pt-BR" sz="2800" dirty="0">
              <a:ea typeface="+mn-lt"/>
              <a:cs typeface="+mn-lt"/>
            </a:endParaRPr>
          </a:p>
          <a:p>
            <a:pPr algn="just">
              <a:spcAft>
                <a:spcPts val="500"/>
              </a:spcAft>
            </a:pPr>
            <a:r>
              <a:rPr lang="pt-BR" sz="2800" i="1" dirty="0">
                <a:ea typeface="Calibri"/>
                <a:cs typeface="Calibri"/>
              </a:rPr>
              <a:t>OBS: </a:t>
            </a:r>
            <a:r>
              <a:rPr lang="pt-BR" sz="2800" i="1" dirty="0">
                <a:ea typeface="+mn-lt"/>
                <a:cs typeface="+mn-lt"/>
              </a:rPr>
              <a:t>é importante deixar claro na declaração que, caso o licitante não consiga comprovar a veracidade das informações indicadas na declaração sobre o desenvolvimento do Programa de Integridade, </a:t>
            </a:r>
            <a:r>
              <a:rPr lang="pt-BR" sz="2800" b="1" i="1" dirty="0">
                <a:ea typeface="+mn-lt"/>
                <a:cs typeface="+mn-lt"/>
              </a:rPr>
              <a:t>restará caracterizada a infração</a:t>
            </a:r>
            <a:r>
              <a:rPr lang="pt-BR" sz="2800" i="1" dirty="0">
                <a:ea typeface="+mn-lt"/>
                <a:cs typeface="+mn-lt"/>
              </a:rPr>
              <a:t> prevista no inciso VIII do caput do art. 155 da Lei nº 14.133/2021.</a:t>
            </a:r>
          </a:p>
        </p:txBody>
      </p:sp>
    </p:spTree>
    <p:extLst>
      <p:ext uri="{BB962C8B-B14F-4D97-AF65-F5344CB8AC3E}">
        <p14:creationId xmlns:p14="http://schemas.microsoft.com/office/powerpoint/2010/main" val="796838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1853176" y="579170"/>
            <a:ext cx="10380393" cy="2185214"/>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a:p>
            <a:endParaRPr lang="pt-BR" sz="4800" b="1" dirty="0">
              <a:latin typeface="Aptos"/>
            </a:endParaRPr>
          </a:p>
        </p:txBody>
      </p:sp>
      <p:sp>
        <p:nvSpPr>
          <p:cNvPr id="2" name="CaixaDeTexto 1">
            <a:extLst>
              <a:ext uri="{FF2B5EF4-FFF2-40B4-BE49-F238E27FC236}">
                <a16:creationId xmlns:a16="http://schemas.microsoft.com/office/drawing/2014/main" id="{62734E03-F15E-690C-8D43-2C13A94DB485}"/>
              </a:ext>
            </a:extLst>
          </p:cNvPr>
          <p:cNvSpPr txBox="1"/>
          <p:nvPr/>
        </p:nvSpPr>
        <p:spPr>
          <a:xfrm>
            <a:off x="1853176" y="2447176"/>
            <a:ext cx="14150110" cy="7496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b="1" dirty="0">
                <a:solidFill>
                  <a:schemeClr val="tx2"/>
                </a:solidFill>
                <a:ea typeface="+mn-lt"/>
                <a:cs typeface="+mn-lt"/>
              </a:rPr>
              <a:t>PROCESSOS DE REABILITAÇÃO</a:t>
            </a:r>
            <a:endParaRPr lang="pt-BR" b="1" dirty="0">
              <a:solidFill>
                <a:schemeClr val="tx2"/>
              </a:solidFill>
            </a:endParaRPr>
          </a:p>
          <a:p>
            <a:endParaRPr lang="pt-BR" sz="3000" b="1" dirty="0">
              <a:ea typeface="+mn-lt"/>
              <a:cs typeface="+mn-lt"/>
            </a:endParaRPr>
          </a:p>
          <a:p>
            <a:pPr algn="just">
              <a:spcAft>
                <a:spcPts val="500"/>
              </a:spcAft>
            </a:pPr>
            <a:r>
              <a:rPr lang="pt-BR" sz="2800" dirty="0">
                <a:ea typeface="+mn-lt"/>
                <a:cs typeface="+mn-lt"/>
              </a:rPr>
              <a:t>Art. XXX. Nos processos de reabilitação, a avaliação tem por objetivo verificar se a pessoa jurídica sancionada implantou ou aperfeiçoou seu Programa de Integridade, com base nos parâmetros estabelecidos no art. 12, no período em que esteve impedida de licitar ou contratar.</a:t>
            </a:r>
          </a:p>
          <a:p>
            <a:pPr algn="just">
              <a:spcAft>
                <a:spcPts val="500"/>
              </a:spcAft>
            </a:pPr>
            <a:endParaRPr lang="pt-BR" sz="2800" dirty="0">
              <a:ea typeface="+mn-lt"/>
              <a:cs typeface="+mn-lt"/>
            </a:endParaRPr>
          </a:p>
          <a:p>
            <a:pPr algn="just">
              <a:spcAft>
                <a:spcPts val="500"/>
              </a:spcAft>
            </a:pPr>
            <a:r>
              <a:rPr lang="pt-BR" sz="2800" dirty="0">
                <a:ea typeface="+mn-lt"/>
                <a:cs typeface="+mn-lt"/>
              </a:rPr>
              <a:t>§ 1º A avaliação do Programa de Integridade deverá considerar necessariamente a comprovação da adoção das medidas de remediação pela pessoa jurídica impedida de licitar ou contratar em face dos fatos que ensejaram a aplicação da sanção(...)</a:t>
            </a:r>
          </a:p>
          <a:p>
            <a:pPr algn="just">
              <a:spcAft>
                <a:spcPts val="500"/>
              </a:spcAft>
            </a:pPr>
            <a:endParaRPr lang="pt-BR" sz="2800" dirty="0">
              <a:ea typeface="Calibri"/>
              <a:cs typeface="Calibri"/>
            </a:endParaRPr>
          </a:p>
          <a:p>
            <a:pPr algn="just">
              <a:spcAft>
                <a:spcPts val="500"/>
              </a:spcAft>
            </a:pPr>
            <a:r>
              <a:rPr lang="pt-BR" sz="2800" dirty="0">
                <a:ea typeface="+mn-lt"/>
                <a:cs typeface="+mn-lt"/>
              </a:rPr>
              <a:t>Art. XXX. A avaliação do Programa de Integridade em processo de reabilitação </a:t>
            </a:r>
            <a:r>
              <a:rPr lang="pt-BR" sz="2800" b="1" dirty="0">
                <a:ea typeface="+mn-lt"/>
                <a:cs typeface="+mn-lt"/>
              </a:rPr>
              <a:t>não poderá ser dispensada.</a:t>
            </a:r>
          </a:p>
          <a:p>
            <a:pPr algn="just">
              <a:spcAft>
                <a:spcPts val="500"/>
              </a:spcAft>
            </a:pPr>
            <a:endParaRPr lang="pt-BR" sz="2800" b="1" dirty="0">
              <a:ea typeface="+mn-lt"/>
              <a:cs typeface="+mn-lt"/>
            </a:endParaRPr>
          </a:p>
          <a:p>
            <a:pPr algn="just">
              <a:spcAft>
                <a:spcPts val="500"/>
              </a:spcAft>
            </a:pPr>
            <a:r>
              <a:rPr lang="pt-BR" sz="2800" b="1" dirty="0">
                <a:ea typeface="+mn-lt"/>
                <a:cs typeface="+mn-lt"/>
              </a:rPr>
              <a:t>Importante: Serão considerados na verificação dos parâmetros as medidas de remediação adotadas pela pessoa jurídica em face dos fatos que ensejaram a aplicação da sanção.</a:t>
            </a:r>
          </a:p>
          <a:p>
            <a:pPr algn="just">
              <a:spcAft>
                <a:spcPts val="500"/>
              </a:spcAft>
            </a:pPr>
            <a:endParaRPr lang="pt-BR" sz="2800" b="1" dirty="0">
              <a:ea typeface="Calibri"/>
              <a:cs typeface="Calibri"/>
            </a:endParaRPr>
          </a:p>
        </p:txBody>
      </p:sp>
    </p:spTree>
    <p:extLst>
      <p:ext uri="{BB962C8B-B14F-4D97-AF65-F5344CB8AC3E}">
        <p14:creationId xmlns:p14="http://schemas.microsoft.com/office/powerpoint/2010/main" val="1898286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1841144" y="536834"/>
            <a:ext cx="10380393" cy="1446550"/>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p:txBody>
      </p:sp>
      <p:sp>
        <p:nvSpPr>
          <p:cNvPr id="2" name="CaixaDeTexto 1">
            <a:extLst>
              <a:ext uri="{FF2B5EF4-FFF2-40B4-BE49-F238E27FC236}">
                <a16:creationId xmlns:a16="http://schemas.microsoft.com/office/drawing/2014/main" id="{62734E03-F15E-690C-8D43-2C13A94DB485}"/>
              </a:ext>
            </a:extLst>
          </p:cNvPr>
          <p:cNvSpPr txBox="1"/>
          <p:nvPr/>
        </p:nvSpPr>
        <p:spPr>
          <a:xfrm>
            <a:off x="1909229" y="2205317"/>
            <a:ext cx="14150110" cy="74943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pt-BR" sz="3000" b="1" dirty="0">
              <a:solidFill>
                <a:schemeClr val="tx2"/>
              </a:solidFill>
              <a:ea typeface="+mn-lt"/>
              <a:cs typeface="+mn-lt"/>
            </a:endParaRPr>
          </a:p>
          <a:p>
            <a:r>
              <a:rPr lang="pt-BR" sz="3000" b="1" dirty="0">
                <a:solidFill>
                  <a:schemeClr val="tx2"/>
                </a:solidFill>
                <a:ea typeface="+mn-lt"/>
                <a:cs typeface="+mn-lt"/>
              </a:rPr>
              <a:t>PRAZO DE VALIDADE E HIPÓTESES DE DISPENSA:</a:t>
            </a:r>
            <a:endParaRPr lang="pt-BR" sz="3000" b="1" u="sng" dirty="0">
              <a:solidFill>
                <a:schemeClr val="tx2"/>
              </a:solidFill>
              <a:ea typeface="Calibri"/>
              <a:cs typeface="Calibri"/>
            </a:endParaRPr>
          </a:p>
          <a:p>
            <a:endParaRPr lang="pt-BR" sz="2200" dirty="0">
              <a:ea typeface="Calibri"/>
              <a:cs typeface="Calibri"/>
            </a:endParaRPr>
          </a:p>
          <a:p>
            <a:pPr algn="just">
              <a:spcAft>
                <a:spcPts val="500"/>
              </a:spcAft>
            </a:pPr>
            <a:r>
              <a:rPr lang="pt-BR" sz="2200" dirty="0">
                <a:ea typeface="+mn-lt"/>
                <a:cs typeface="+mn-lt"/>
              </a:rPr>
              <a:t>Art. XXX. A avaliação que concluir pela implantação do programa de integridade terá </a:t>
            </a:r>
            <a:r>
              <a:rPr lang="pt-BR" sz="2200" b="1" dirty="0">
                <a:highlight>
                  <a:srgbClr val="00FFFF"/>
                </a:highlight>
                <a:ea typeface="+mn-lt"/>
                <a:cs typeface="+mn-lt"/>
              </a:rPr>
              <a:t>validade de vinte e quatro meses</a:t>
            </a:r>
            <a:r>
              <a:rPr lang="pt-BR" sz="2200" dirty="0">
                <a:ea typeface="+mn-lt"/>
                <a:cs typeface="+mn-lt"/>
              </a:rPr>
              <a:t>, para fins de utilização em outras licitações e contratos. </a:t>
            </a:r>
            <a:endParaRPr lang="pt-BR" dirty="0"/>
          </a:p>
          <a:p>
            <a:pPr algn="just">
              <a:spcAft>
                <a:spcPts val="500"/>
              </a:spcAft>
            </a:pPr>
            <a:r>
              <a:rPr lang="pt-BR" sz="2200" dirty="0">
                <a:ea typeface="+mn-lt"/>
                <a:cs typeface="+mn-lt"/>
              </a:rPr>
              <a:t>Art. XXX. O </a:t>
            </a:r>
            <a:r>
              <a:rPr lang="pt-BR" sz="2200" i="1" dirty="0">
                <a:solidFill>
                  <a:schemeClr val="bg1">
                    <a:lumMod val="65000"/>
                  </a:schemeClr>
                </a:solidFill>
                <a:ea typeface="+mn-lt"/>
                <a:cs typeface="+mn-lt"/>
              </a:rPr>
              <a:t>(inserir aqui a denominação do respectivo órgão/autoridade)</a:t>
            </a:r>
            <a:r>
              <a:rPr lang="pt-BR" sz="2200" dirty="0">
                <a:ea typeface="+mn-lt"/>
                <a:cs typeface="+mn-lt"/>
              </a:rPr>
              <a:t> poderá:</a:t>
            </a:r>
            <a:endParaRPr lang="pt-BR" sz="2200" dirty="0">
              <a:ea typeface="Calibri"/>
              <a:cs typeface="Calibri"/>
            </a:endParaRPr>
          </a:p>
          <a:p>
            <a:pPr algn="just">
              <a:spcAft>
                <a:spcPts val="500"/>
              </a:spcAft>
            </a:pPr>
            <a:r>
              <a:rPr lang="pt-BR" sz="2200" dirty="0">
                <a:ea typeface="+mn-lt"/>
                <a:cs typeface="+mn-lt"/>
              </a:rPr>
              <a:t>I - </a:t>
            </a:r>
            <a:r>
              <a:rPr lang="pt-BR" sz="2200" b="1" dirty="0">
                <a:ea typeface="+mn-lt"/>
                <a:cs typeface="+mn-lt"/>
              </a:rPr>
              <a:t>delegar a competência</a:t>
            </a:r>
            <a:r>
              <a:rPr lang="pt-BR" sz="2200" dirty="0">
                <a:ea typeface="+mn-lt"/>
                <a:cs typeface="+mn-lt"/>
              </a:rPr>
              <a:t> para avaliação dos programas de integridade para outros órgãos ou entidades, que continuarão submetidos à orientação e à supervisão técnica do </a:t>
            </a:r>
            <a:r>
              <a:rPr lang="pt-BR" sz="2200" i="1" dirty="0">
                <a:solidFill>
                  <a:schemeClr val="bg1">
                    <a:lumMod val="65000"/>
                  </a:schemeClr>
                </a:solidFill>
                <a:ea typeface="+mn-lt"/>
                <a:cs typeface="+mn-lt"/>
              </a:rPr>
              <a:t>(inserir aqui a denominação do respectivo órgão/autoridade)</a:t>
            </a:r>
            <a:r>
              <a:rPr lang="pt-BR" sz="2200" dirty="0">
                <a:ea typeface="+mn-lt"/>
                <a:cs typeface="+mn-lt"/>
              </a:rPr>
              <a:t>; </a:t>
            </a:r>
            <a:endParaRPr lang="pt-BR" sz="2200" dirty="0">
              <a:ea typeface="Calibri"/>
              <a:cs typeface="Calibri"/>
            </a:endParaRPr>
          </a:p>
          <a:p>
            <a:pPr algn="just">
              <a:spcAft>
                <a:spcPts val="500"/>
              </a:spcAft>
            </a:pPr>
            <a:r>
              <a:rPr lang="pt-BR" sz="2200" dirty="0">
                <a:ea typeface="+mn-lt"/>
                <a:cs typeface="+mn-lt"/>
              </a:rPr>
              <a:t>II - prever a </a:t>
            </a:r>
            <a:r>
              <a:rPr lang="pt-BR" sz="2200" b="1" dirty="0">
                <a:ea typeface="+mn-lt"/>
                <a:cs typeface="+mn-lt"/>
              </a:rPr>
              <a:t>dispensa da avaliação</a:t>
            </a:r>
            <a:r>
              <a:rPr lang="pt-BR" sz="2200" dirty="0">
                <a:ea typeface="+mn-lt"/>
                <a:cs typeface="+mn-lt"/>
              </a:rPr>
              <a:t> de que trata o caput em favor da pessoa jurídica que for aprovada em programa específico de incentivo à ética e integridade privada promovido pela Controladoria-Geral da União e cujo reconhecimento ainda esteja vigente, nos termos específicos do regulamento aplicável; </a:t>
            </a:r>
            <a:endParaRPr lang="pt-BR" sz="2200" dirty="0">
              <a:ea typeface="Calibri"/>
              <a:cs typeface="Calibri"/>
            </a:endParaRPr>
          </a:p>
          <a:p>
            <a:pPr algn="just">
              <a:spcAft>
                <a:spcPts val="500"/>
              </a:spcAft>
            </a:pPr>
            <a:r>
              <a:rPr lang="pt-BR" sz="2200" dirty="0">
                <a:ea typeface="+mn-lt"/>
                <a:cs typeface="+mn-lt"/>
              </a:rPr>
              <a:t>III - </a:t>
            </a:r>
            <a:r>
              <a:rPr lang="pt-BR" sz="2200" b="1" dirty="0">
                <a:ea typeface="+mn-lt"/>
                <a:cs typeface="+mn-lt"/>
              </a:rPr>
              <a:t>reconhecer a avaliação realizada por outro órgão ou entidade</a:t>
            </a:r>
            <a:r>
              <a:rPr lang="pt-BR" sz="2200" dirty="0">
                <a:ea typeface="+mn-lt"/>
                <a:cs typeface="+mn-lt"/>
              </a:rPr>
              <a:t> de âmbito federal, estadual ou municipal, desde que efetivada com base em critérios e parâmetros semelhantes e cuja data de conclusão não seja superior a vinte e quatro meses. </a:t>
            </a:r>
            <a:endParaRPr lang="pt-BR" sz="2200" dirty="0">
              <a:ea typeface="Calibri"/>
              <a:cs typeface="Calibri"/>
            </a:endParaRPr>
          </a:p>
          <a:p>
            <a:pPr algn="just">
              <a:spcAft>
                <a:spcPts val="500"/>
              </a:spcAft>
            </a:pPr>
            <a:r>
              <a:rPr lang="pt-BR" sz="2200" dirty="0">
                <a:ea typeface="+mn-lt"/>
                <a:cs typeface="+mn-lt"/>
              </a:rPr>
              <a:t>IV - emitir solicitação de informe ou regularização para que sejam adotadas as providências necessárias por parte do licitante ou contratado nas situações que demande encaminhamento, complemento ou atualização das informações necessárias para a avaliação do programa de integridade. </a:t>
            </a:r>
            <a:endParaRPr lang="pt-BR" sz="2200" dirty="0">
              <a:ea typeface="Calibri"/>
              <a:cs typeface="Calibri"/>
            </a:endParaRPr>
          </a:p>
          <a:p>
            <a:pPr algn="just">
              <a:spcAft>
                <a:spcPts val="500"/>
              </a:spcAft>
            </a:pPr>
            <a:r>
              <a:rPr lang="pt-BR" sz="2200" dirty="0">
                <a:ea typeface="+mn-lt"/>
                <a:cs typeface="+mn-lt"/>
              </a:rPr>
              <a:t>V - </a:t>
            </a:r>
            <a:r>
              <a:rPr lang="pt-BR" sz="2200" b="1" dirty="0">
                <a:ea typeface="+mn-lt"/>
                <a:cs typeface="+mn-lt"/>
              </a:rPr>
              <a:t>propor um plano de conformidade</a:t>
            </a:r>
            <a:r>
              <a:rPr lang="pt-BR" sz="2200" dirty="0">
                <a:ea typeface="+mn-lt"/>
                <a:cs typeface="+mn-lt"/>
              </a:rPr>
              <a:t>, que estabelecerá o objeto, prazos, medidas a serem adotadas pelo licitante ou contratante, bem como critérios e forma de acompanhamento, nos casos em que a avaliação do programa de integridade </a:t>
            </a:r>
            <a:r>
              <a:rPr lang="pt-BR" sz="2200" b="1" dirty="0">
                <a:ea typeface="+mn-lt"/>
                <a:cs typeface="+mn-lt"/>
              </a:rPr>
              <a:t>concluir pela sua não implantação</a:t>
            </a:r>
            <a:r>
              <a:rPr lang="pt-BR" sz="2200" dirty="0">
                <a:ea typeface="+mn-lt"/>
                <a:cs typeface="+mn-lt"/>
              </a:rPr>
              <a:t>.</a:t>
            </a:r>
          </a:p>
        </p:txBody>
      </p:sp>
    </p:spTree>
    <p:extLst>
      <p:ext uri="{BB962C8B-B14F-4D97-AF65-F5344CB8AC3E}">
        <p14:creationId xmlns:p14="http://schemas.microsoft.com/office/powerpoint/2010/main" val="48637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1853176" y="494691"/>
            <a:ext cx="10380393" cy="1569660"/>
          </a:xfrm>
          <a:prstGeom prst="rect">
            <a:avLst/>
          </a:prstGeom>
          <a:noFill/>
        </p:spPr>
        <p:txBody>
          <a:bodyPr wrap="square" lIns="91440" tIns="45720" rIns="91440" bIns="45720" rtlCol="0" anchor="t">
            <a:spAutoFit/>
          </a:bodyPr>
          <a:lstStyle/>
          <a:p>
            <a:r>
              <a:rPr lang="pt-BR" sz="4800" b="1" dirty="0">
                <a:latin typeface="Aptos"/>
              </a:rPr>
              <a:t>MINUTA PRELIMINAR DE  REGULAMENTAÇÃO </a:t>
            </a:r>
          </a:p>
        </p:txBody>
      </p:sp>
      <p:sp>
        <p:nvSpPr>
          <p:cNvPr id="2" name="CaixaDeTexto 1">
            <a:extLst>
              <a:ext uri="{FF2B5EF4-FFF2-40B4-BE49-F238E27FC236}">
                <a16:creationId xmlns:a16="http://schemas.microsoft.com/office/drawing/2014/main" id="{62734E03-F15E-690C-8D43-2C13A94DB485}"/>
              </a:ext>
            </a:extLst>
          </p:cNvPr>
          <p:cNvSpPr txBox="1"/>
          <p:nvPr/>
        </p:nvSpPr>
        <p:spPr>
          <a:xfrm>
            <a:off x="1853176" y="2292809"/>
            <a:ext cx="1415011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600" b="1" dirty="0">
                <a:solidFill>
                  <a:schemeClr val="tx2"/>
                </a:solidFill>
                <a:ea typeface="+mn-lt"/>
                <a:cs typeface="+mn-lt"/>
              </a:rPr>
              <a:t>OBRIGATORIEDADE DE COMPROVAÇÃO:</a:t>
            </a:r>
            <a:endParaRPr lang="pt-BR" sz="3600" b="1" dirty="0">
              <a:solidFill>
                <a:schemeClr val="tx2"/>
              </a:solidFill>
              <a:ea typeface="Calibri"/>
              <a:cs typeface="Calibri"/>
            </a:endParaRPr>
          </a:p>
          <a:p>
            <a:endParaRPr lang="pt-BR" sz="3600" dirty="0">
              <a:ea typeface="Calibri"/>
              <a:cs typeface="Calibri"/>
            </a:endParaRPr>
          </a:p>
          <a:p>
            <a:endParaRPr lang="pt-BR" sz="3000" dirty="0">
              <a:ea typeface="+mn-lt"/>
              <a:cs typeface="+mn-lt"/>
            </a:endParaRPr>
          </a:p>
          <a:p>
            <a:pPr algn="l"/>
            <a:endParaRPr lang="pt-BR" sz="3000" dirty="0">
              <a:ea typeface="Calibri"/>
              <a:cs typeface="Calibri"/>
            </a:endParaRPr>
          </a:p>
        </p:txBody>
      </p:sp>
      <p:graphicFrame>
        <p:nvGraphicFramePr>
          <p:cNvPr id="11" name="Tabela 10">
            <a:extLst>
              <a:ext uri="{FF2B5EF4-FFF2-40B4-BE49-F238E27FC236}">
                <a16:creationId xmlns:a16="http://schemas.microsoft.com/office/drawing/2014/main" id="{50BC7067-7A4A-D862-3E90-79D15C4405D4}"/>
              </a:ext>
            </a:extLst>
          </p:cNvPr>
          <p:cNvGraphicFramePr>
            <a:graphicFrameLocks noGrp="1"/>
          </p:cNvGraphicFramePr>
          <p:nvPr>
            <p:extLst>
              <p:ext uri="{D42A27DB-BD31-4B8C-83A1-F6EECF244321}">
                <p14:modId xmlns:p14="http://schemas.microsoft.com/office/powerpoint/2010/main" val="2179111470"/>
              </p:ext>
            </p:extLst>
          </p:nvPr>
        </p:nvGraphicFramePr>
        <p:xfrm>
          <a:off x="1944445" y="3115952"/>
          <a:ext cx="14264633" cy="6766560"/>
        </p:xfrm>
        <a:graphic>
          <a:graphicData uri="http://schemas.openxmlformats.org/drawingml/2006/table">
            <a:tbl>
              <a:tblPr firstRow="1" bandRow="1">
                <a:tableStyleId>{5C22544A-7EE6-4342-B048-85BDC9FD1C3A}</a:tableStyleId>
              </a:tblPr>
              <a:tblGrid>
                <a:gridCol w="4276163">
                  <a:extLst>
                    <a:ext uri="{9D8B030D-6E8A-4147-A177-3AD203B41FA5}">
                      <a16:colId xmlns:a16="http://schemas.microsoft.com/office/drawing/2014/main" val="2339258644"/>
                    </a:ext>
                  </a:extLst>
                </a:gridCol>
                <a:gridCol w="4262717">
                  <a:extLst>
                    <a:ext uri="{9D8B030D-6E8A-4147-A177-3AD203B41FA5}">
                      <a16:colId xmlns:a16="http://schemas.microsoft.com/office/drawing/2014/main" val="442920059"/>
                    </a:ext>
                  </a:extLst>
                </a:gridCol>
                <a:gridCol w="5725753">
                  <a:extLst>
                    <a:ext uri="{9D8B030D-6E8A-4147-A177-3AD203B41FA5}">
                      <a16:colId xmlns:a16="http://schemas.microsoft.com/office/drawing/2014/main" val="3128750813"/>
                    </a:ext>
                  </a:extLst>
                </a:gridCol>
              </a:tblGrid>
              <a:tr h="370840">
                <a:tc gridSpan="3">
                  <a:txBody>
                    <a:bodyPr/>
                    <a:lstStyle/>
                    <a:p>
                      <a:pPr lvl="0" algn="ctr">
                        <a:buNone/>
                      </a:pPr>
                      <a:r>
                        <a:rPr lang="pt-BR" sz="2000" b="1" i="0" u="none" strike="noStrike" noProof="0" dirty="0">
                          <a:latin typeface="Calibri"/>
                        </a:rPr>
                        <a:t>Comprovação de Implantação de Programa de Integridade</a:t>
                      </a:r>
                      <a:endParaRPr lang="pt-BR" sz="2000" b="1"/>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05262043"/>
                  </a:ext>
                </a:extLst>
              </a:tr>
              <a:tr h="370840">
                <a:tc>
                  <a:txBody>
                    <a:bodyPr/>
                    <a:lstStyle/>
                    <a:p>
                      <a:pPr lvl="0" algn="ctr">
                        <a:lnSpc>
                          <a:spcPct val="100000"/>
                        </a:lnSpc>
                        <a:spcBef>
                          <a:spcPts val="0"/>
                        </a:spcBef>
                        <a:spcAft>
                          <a:spcPts val="0"/>
                        </a:spcAft>
                        <a:buNone/>
                      </a:pPr>
                      <a:r>
                        <a:rPr lang="pt-BR" sz="2000" b="1" i="0" u="none" strike="noStrike" noProof="0" dirty="0">
                          <a:latin typeface="Calibri"/>
                        </a:rPr>
                        <a:t>Obrigatoriedade</a:t>
                      </a:r>
                      <a:endParaRPr lang="pt-BR" sz="2000" b="1"/>
                    </a:p>
                    <a:p>
                      <a:pPr lvl="0" algn="ctr">
                        <a:lnSpc>
                          <a:spcPct val="100000"/>
                        </a:lnSpc>
                        <a:spcBef>
                          <a:spcPts val="0"/>
                        </a:spcBef>
                        <a:spcAft>
                          <a:spcPts val="0"/>
                        </a:spcAft>
                        <a:buNone/>
                      </a:pPr>
                      <a:r>
                        <a:rPr lang="pt-BR" sz="2000" b="1" i="0" u="none" strike="noStrike" noProof="0" dirty="0">
                          <a:latin typeface="Calibri"/>
                        </a:rPr>
                        <a:t>(Quem)</a:t>
                      </a:r>
                      <a:endParaRPr lang="pt-BR" sz="2000" b="1"/>
                    </a:p>
                  </a:txBody>
                  <a:tcPr>
                    <a:solidFill>
                      <a:schemeClr val="tx2">
                        <a:lumMod val="40000"/>
                        <a:lumOff val="60000"/>
                      </a:schemeClr>
                    </a:solidFill>
                  </a:tcPr>
                </a:tc>
                <a:tc>
                  <a:txBody>
                    <a:bodyPr/>
                    <a:lstStyle/>
                    <a:p>
                      <a:pPr lvl="0" algn="ctr">
                        <a:lnSpc>
                          <a:spcPct val="100000"/>
                        </a:lnSpc>
                        <a:spcBef>
                          <a:spcPts val="0"/>
                        </a:spcBef>
                        <a:spcAft>
                          <a:spcPts val="0"/>
                        </a:spcAft>
                        <a:buNone/>
                      </a:pPr>
                      <a:r>
                        <a:rPr lang="pt-BR" sz="2000" b="1" i="0" u="none" strike="noStrike" noProof="0" dirty="0">
                          <a:latin typeface="Calibri"/>
                        </a:rPr>
                        <a:t>Prazo</a:t>
                      </a:r>
                      <a:endParaRPr lang="pt-BR" sz="2000" b="1"/>
                    </a:p>
                    <a:p>
                      <a:pPr lvl="0" algn="ctr">
                        <a:lnSpc>
                          <a:spcPct val="100000"/>
                        </a:lnSpc>
                        <a:spcBef>
                          <a:spcPts val="0"/>
                        </a:spcBef>
                        <a:spcAft>
                          <a:spcPts val="0"/>
                        </a:spcAft>
                        <a:buNone/>
                      </a:pPr>
                      <a:r>
                        <a:rPr lang="pt-BR" sz="2000" b="1" i="0" u="none" strike="noStrike" noProof="0" dirty="0">
                          <a:latin typeface="Calibri"/>
                        </a:rPr>
                        <a:t>(Quando)</a:t>
                      </a:r>
                      <a:endParaRPr lang="pt-BR" sz="2000" b="1"/>
                    </a:p>
                  </a:txBody>
                  <a:tcPr>
                    <a:solidFill>
                      <a:schemeClr val="tx2">
                        <a:lumMod val="40000"/>
                        <a:lumOff val="60000"/>
                      </a:schemeClr>
                    </a:solidFill>
                  </a:tcPr>
                </a:tc>
                <a:tc>
                  <a:txBody>
                    <a:bodyPr/>
                    <a:lstStyle/>
                    <a:p>
                      <a:pPr lvl="0" algn="ctr">
                        <a:buNone/>
                      </a:pPr>
                      <a:r>
                        <a:rPr lang="pt-BR" sz="2000" b="1" i="0" u="none" strike="noStrike" noProof="0" dirty="0">
                          <a:latin typeface="Calibri"/>
                        </a:rPr>
                        <a:t>Pontos de Atenção</a:t>
                      </a:r>
                      <a:endParaRPr lang="pt-BR" sz="2000" b="1"/>
                    </a:p>
                  </a:txBody>
                  <a:tcPr>
                    <a:solidFill>
                      <a:schemeClr val="tx2">
                        <a:lumMod val="40000"/>
                        <a:lumOff val="60000"/>
                      </a:schemeClr>
                    </a:solidFill>
                  </a:tcPr>
                </a:tc>
                <a:extLst>
                  <a:ext uri="{0D108BD9-81ED-4DB2-BD59-A6C34878D82A}">
                    <a16:rowId xmlns:a16="http://schemas.microsoft.com/office/drawing/2014/main" val="2260081193"/>
                  </a:ext>
                </a:extLst>
              </a:tr>
              <a:tr h="370840">
                <a:tc>
                  <a:txBody>
                    <a:bodyPr/>
                    <a:lstStyle/>
                    <a:p>
                      <a:pPr lvl="0">
                        <a:buNone/>
                      </a:pPr>
                      <a:r>
                        <a:rPr lang="pt-BR" sz="2000" b="1" i="0" u="none" strike="noStrike" noProof="0" dirty="0">
                          <a:latin typeface="Calibri"/>
                        </a:rPr>
                        <a:t>GRANDE VULTO </a:t>
                      </a:r>
                    </a:p>
                    <a:p>
                      <a:pPr lvl="0">
                        <a:buNone/>
                      </a:pPr>
                      <a:r>
                        <a:rPr lang="pt-BR" sz="2000" b="0" i="0" u="none" strike="noStrike" noProof="0" dirty="0">
                          <a:latin typeface="Calibri"/>
                        </a:rPr>
                        <a:t>Contratado em contratações de obras, serviços e fornecimentos de grande vulto, nos termos do § 4° do art. 25 da Lei n° 14.133/2021. </a:t>
                      </a:r>
                      <a:endParaRPr lang="pt-BR" sz="2000" dirty="0"/>
                    </a:p>
                  </a:txBody>
                  <a:tcPr/>
                </a:tc>
                <a:tc>
                  <a:txBody>
                    <a:bodyPr/>
                    <a:lstStyle/>
                    <a:p>
                      <a:pPr lvl="0">
                        <a:buNone/>
                      </a:pPr>
                      <a:r>
                        <a:rPr lang="pt-BR" sz="2000" b="1" i="0" u="none" strike="noStrike" noProof="0" dirty="0">
                          <a:latin typeface="Calibri"/>
                        </a:rPr>
                        <a:t>Seis meses</a:t>
                      </a:r>
                      <a:r>
                        <a:rPr lang="pt-BR" sz="2000" b="0" i="0" u="none" strike="noStrike" noProof="0" dirty="0">
                          <a:latin typeface="Calibri"/>
                        </a:rPr>
                        <a:t> da assinatura do contrato que atinja o valor estabelecido para contratações de obras, serviços e fornecimentos de grande vulto. </a:t>
                      </a:r>
                      <a:endParaRPr lang="pt-BR" sz="2000" dirty="0"/>
                    </a:p>
                    <a:p>
                      <a:pPr lvl="0">
                        <a:buNone/>
                      </a:pPr>
                      <a:endParaRPr lang="pt-BR" sz="2000" b="0" i="0" u="none" strike="noStrike" noProof="0" dirty="0">
                        <a:latin typeface="Calibri"/>
                      </a:endParaRPr>
                    </a:p>
                    <a:p>
                      <a:pPr lvl="0">
                        <a:buNone/>
                      </a:pPr>
                      <a:r>
                        <a:rPr lang="pt-BR" sz="2000" b="0" i="0" u="none" strike="noStrike" noProof="0" dirty="0"/>
                        <a:t>O valor poderá ser atingido por meio de </a:t>
                      </a:r>
                      <a:r>
                        <a:rPr lang="pt-BR" sz="2000" b="1" i="0" u="none" strike="noStrike" noProof="0" dirty="0"/>
                        <a:t>aditivo contratual</a:t>
                      </a:r>
                      <a:r>
                        <a:rPr lang="pt-BR" sz="2000" b="0" i="0" u="none" strike="noStrike" noProof="0" dirty="0"/>
                        <a:t>. Neste caso, o prazo será contado a partir da data de assinatura do termo aditivo.</a:t>
                      </a:r>
                      <a:endParaRPr lang="pt-BR" sz="2000" dirty="0"/>
                    </a:p>
                  </a:txBody>
                  <a:tcPr/>
                </a:tc>
                <a:tc>
                  <a:txBody>
                    <a:bodyPr/>
                    <a:lstStyle/>
                    <a:p>
                      <a:pPr lvl="0" algn="l">
                        <a:lnSpc>
                          <a:spcPct val="100000"/>
                        </a:lnSpc>
                        <a:spcBef>
                          <a:spcPts val="0"/>
                        </a:spcBef>
                        <a:spcAft>
                          <a:spcPts val="0"/>
                        </a:spcAft>
                        <a:buNone/>
                      </a:pPr>
                      <a:r>
                        <a:rPr lang="pt-BR" sz="2000" b="0" i="0" u="none" strike="noStrike" noProof="0" dirty="0">
                          <a:latin typeface="Calibri"/>
                        </a:rPr>
                        <a:t>Em contratos firmados por </a:t>
                      </a:r>
                      <a:r>
                        <a:rPr lang="pt-BR" sz="2000" b="1" i="0" u="none" strike="noStrike" noProof="0" dirty="0">
                          <a:latin typeface="Calibri"/>
                        </a:rPr>
                        <a:t>consórcio</a:t>
                      </a:r>
                      <a:r>
                        <a:rPr lang="pt-BR" sz="2000" b="0" i="0" u="none" strike="noStrike" noProof="0" dirty="0">
                          <a:latin typeface="Calibri"/>
                        </a:rPr>
                        <a:t>, recomenda-se que todas as consorciadas demonstrem a implantação do programa de integridade.</a:t>
                      </a:r>
                      <a:endParaRPr lang="pt-BR" sz="2000" dirty="0"/>
                    </a:p>
                    <a:p>
                      <a:pPr lvl="0" algn="l">
                        <a:lnSpc>
                          <a:spcPct val="100000"/>
                        </a:lnSpc>
                        <a:spcBef>
                          <a:spcPts val="0"/>
                        </a:spcBef>
                        <a:spcAft>
                          <a:spcPts val="0"/>
                        </a:spcAft>
                        <a:buNone/>
                      </a:pPr>
                      <a:endParaRPr lang="pt-BR" sz="2000" b="0" i="0" u="none" strike="noStrike" noProof="0" dirty="0">
                        <a:latin typeface="Calibri"/>
                      </a:endParaRPr>
                    </a:p>
                    <a:p>
                      <a:pPr lvl="0" algn="l">
                        <a:lnSpc>
                          <a:spcPct val="100000"/>
                        </a:lnSpc>
                        <a:spcBef>
                          <a:spcPts val="0"/>
                        </a:spcBef>
                        <a:spcAft>
                          <a:spcPts val="0"/>
                        </a:spcAft>
                        <a:buNone/>
                      </a:pPr>
                      <a:r>
                        <a:rPr lang="pt-BR" sz="2000" b="0" i="0" u="none" strike="noStrike" noProof="0" dirty="0">
                          <a:latin typeface="Calibri"/>
                        </a:rPr>
                        <a:t>Também é importante destacar que a ideia de obrigatoriedade de implantação de programa de integridade se aplicaria às concessões, permissões e parcerias público-privadas, bem como a todos os contratos públicos regulados por leis específicas quando a elas se aplicar, subsidiariamente, a Lei nº 14.133, de 2021, e não houver, na lei específica, norma em sentido contrário.</a:t>
                      </a:r>
                      <a:endParaRPr lang="pt-BR" sz="2000" dirty="0"/>
                    </a:p>
                  </a:txBody>
                  <a:tcPr/>
                </a:tc>
                <a:extLst>
                  <a:ext uri="{0D108BD9-81ED-4DB2-BD59-A6C34878D82A}">
                    <a16:rowId xmlns:a16="http://schemas.microsoft.com/office/drawing/2014/main" val="4024918684"/>
                  </a:ext>
                </a:extLst>
              </a:tr>
              <a:tr h="370840">
                <a:tc>
                  <a:txBody>
                    <a:bodyPr/>
                    <a:lstStyle/>
                    <a:p>
                      <a:pPr lvl="0">
                        <a:buNone/>
                      </a:pPr>
                      <a:r>
                        <a:rPr lang="pt-BR" sz="2000" b="1" i="0" u="none" strike="noStrike" noProof="0" dirty="0">
                          <a:latin typeface="Calibri"/>
                        </a:rPr>
                        <a:t>DESEMPATE</a:t>
                      </a:r>
                    </a:p>
                    <a:p>
                      <a:pPr lvl="0">
                        <a:buNone/>
                      </a:pPr>
                      <a:r>
                        <a:rPr lang="pt-BR" sz="2000" b="0" i="0" u="none" strike="noStrike" noProof="0" dirty="0">
                          <a:latin typeface="Calibri"/>
                        </a:rPr>
                        <a:t>Licitante que declarar possuir programa de integridade, para fins do inciso IV do art. 60 da Lei n° 14.133/2021. </a:t>
                      </a:r>
                      <a:endParaRPr lang="pt-BR" sz="2000" dirty="0"/>
                    </a:p>
                  </a:txBody>
                  <a:tcPr/>
                </a:tc>
                <a:tc>
                  <a:txBody>
                    <a:bodyPr/>
                    <a:lstStyle/>
                    <a:p>
                      <a:pPr lvl="0">
                        <a:buNone/>
                      </a:pPr>
                      <a:r>
                        <a:rPr lang="pt-BR" sz="2000" b="0" i="0" u="none" strike="noStrike" noProof="0" dirty="0"/>
                        <a:t>Declaração deverá ser apresentada no </a:t>
                      </a:r>
                      <a:r>
                        <a:rPr lang="pt-BR" sz="2000" b="1" i="0" u="none" strike="noStrike" noProof="0" dirty="0"/>
                        <a:t>momento da apresentação</a:t>
                      </a:r>
                      <a:r>
                        <a:rPr lang="pt-BR" sz="2000" b="0" i="0" u="none" strike="noStrike" noProof="0" dirty="0"/>
                        <a:t> da proposta no processo licitatório.</a:t>
                      </a:r>
                    </a:p>
                    <a:p>
                      <a:pPr lvl="0">
                        <a:buNone/>
                      </a:pPr>
                      <a:endParaRPr lang="pt-BR" sz="2000" dirty="0"/>
                    </a:p>
                  </a:txBody>
                  <a:tcPr/>
                </a:tc>
                <a:tc>
                  <a:txBody>
                    <a:bodyPr/>
                    <a:lstStyle/>
                    <a:p>
                      <a:pPr lvl="0">
                        <a:buNone/>
                      </a:pPr>
                      <a:r>
                        <a:rPr lang="pt-BR" sz="2000" b="0" i="0" u="none" strike="noStrike" noProof="0" dirty="0">
                          <a:latin typeface="Calibri"/>
                        </a:rPr>
                        <a:t>Adesão ao PACTO BRASIL (módulo específico)</a:t>
                      </a:r>
                    </a:p>
                    <a:p>
                      <a:pPr lvl="0">
                        <a:buNone/>
                      </a:pPr>
                      <a:endParaRPr lang="pt-BR" sz="2000" b="0" i="0" u="none" strike="noStrike" noProof="0" dirty="0">
                        <a:latin typeface="Calibri"/>
                      </a:endParaRPr>
                    </a:p>
                    <a:p>
                      <a:pPr lvl="0">
                        <a:buNone/>
                      </a:pPr>
                      <a:r>
                        <a:rPr lang="pt-BR" sz="2000" b="0" i="0" u="none" strike="noStrike" noProof="0" dirty="0">
                          <a:latin typeface="Calibri"/>
                        </a:rPr>
                        <a:t>A </a:t>
                      </a:r>
                      <a:r>
                        <a:rPr lang="pt-BR" sz="2000" b="1" i="0" u="none" strike="noStrike" noProof="0" dirty="0">
                          <a:latin typeface="Calibri"/>
                        </a:rPr>
                        <a:t>falsidade </a:t>
                      </a:r>
                      <a:r>
                        <a:rPr lang="pt-BR" sz="2000" b="0" i="0" u="none" strike="noStrike" noProof="0" dirty="0">
                          <a:latin typeface="Calibri"/>
                        </a:rPr>
                        <a:t>na declaração poderá caracterizará a infração prevista no inciso VIII do caput do art. 155 da Lei nº 14.133/2021.</a:t>
                      </a:r>
                    </a:p>
                    <a:p>
                      <a:pPr lvl="0">
                        <a:buNone/>
                      </a:pPr>
                      <a:endParaRPr lang="pt-BR" sz="2000" dirty="0"/>
                    </a:p>
                  </a:txBody>
                  <a:tcPr/>
                </a:tc>
                <a:extLst>
                  <a:ext uri="{0D108BD9-81ED-4DB2-BD59-A6C34878D82A}">
                    <a16:rowId xmlns:a16="http://schemas.microsoft.com/office/drawing/2014/main" val="2911195958"/>
                  </a:ext>
                </a:extLst>
              </a:tr>
            </a:tbl>
          </a:graphicData>
        </a:graphic>
      </p:graphicFrame>
    </p:spTree>
    <p:extLst>
      <p:ext uri="{BB962C8B-B14F-4D97-AF65-F5344CB8AC3E}">
        <p14:creationId xmlns:p14="http://schemas.microsoft.com/office/powerpoint/2010/main" val="599575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2606844" y="876300"/>
            <a:ext cx="10380393" cy="830997"/>
          </a:xfrm>
          <a:prstGeom prst="rect">
            <a:avLst/>
          </a:prstGeom>
          <a:noFill/>
        </p:spPr>
        <p:txBody>
          <a:bodyPr wrap="square" lIns="91440" tIns="45720" rIns="91440" bIns="45720" rtlCol="0" anchor="t">
            <a:spAutoFit/>
          </a:bodyPr>
          <a:lstStyle/>
          <a:p>
            <a:r>
              <a:rPr lang="pt-BR" sz="4800" b="1" dirty="0">
                <a:latin typeface="Aptos"/>
              </a:rPr>
              <a:t>MINUTA DE REGULAMENTO</a:t>
            </a:r>
          </a:p>
        </p:txBody>
      </p:sp>
      <p:sp>
        <p:nvSpPr>
          <p:cNvPr id="2" name="CaixaDeTexto 1">
            <a:extLst>
              <a:ext uri="{FF2B5EF4-FFF2-40B4-BE49-F238E27FC236}">
                <a16:creationId xmlns:a16="http://schemas.microsoft.com/office/drawing/2014/main" id="{62734E03-F15E-690C-8D43-2C13A94DB485}"/>
              </a:ext>
            </a:extLst>
          </p:cNvPr>
          <p:cNvSpPr txBox="1"/>
          <p:nvPr/>
        </p:nvSpPr>
        <p:spPr>
          <a:xfrm>
            <a:off x="2003358" y="2259105"/>
            <a:ext cx="1415011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3000" b="1" dirty="0">
                <a:solidFill>
                  <a:schemeClr val="tx2"/>
                </a:solidFill>
                <a:ea typeface="+mn-lt"/>
                <a:cs typeface="+mn-lt"/>
              </a:rPr>
              <a:t>OBRIGATORIEDADE DE COMPROVAÇÃO:</a:t>
            </a:r>
            <a:endParaRPr lang="pt-BR" sz="3000" b="1" dirty="0">
              <a:solidFill>
                <a:schemeClr val="tx2"/>
              </a:solidFill>
              <a:ea typeface="Calibri"/>
              <a:cs typeface="Calibri"/>
            </a:endParaRPr>
          </a:p>
          <a:p>
            <a:endParaRPr lang="pt-BR" sz="3000" dirty="0">
              <a:ea typeface="Calibri"/>
              <a:cs typeface="Calibri"/>
            </a:endParaRPr>
          </a:p>
          <a:p>
            <a:endParaRPr lang="pt-BR" sz="3000" dirty="0">
              <a:ea typeface="+mn-lt"/>
              <a:cs typeface="+mn-lt"/>
            </a:endParaRPr>
          </a:p>
          <a:p>
            <a:pPr algn="l"/>
            <a:endParaRPr lang="pt-BR" sz="3000" dirty="0">
              <a:ea typeface="Calibri"/>
              <a:cs typeface="Calibri"/>
            </a:endParaRPr>
          </a:p>
        </p:txBody>
      </p:sp>
      <p:graphicFrame>
        <p:nvGraphicFramePr>
          <p:cNvPr id="11" name="Tabela 10">
            <a:extLst>
              <a:ext uri="{FF2B5EF4-FFF2-40B4-BE49-F238E27FC236}">
                <a16:creationId xmlns:a16="http://schemas.microsoft.com/office/drawing/2014/main" id="{50BC7067-7A4A-D862-3E90-79D15C4405D4}"/>
              </a:ext>
            </a:extLst>
          </p:cNvPr>
          <p:cNvGraphicFramePr>
            <a:graphicFrameLocks noGrp="1"/>
          </p:cNvGraphicFramePr>
          <p:nvPr>
            <p:extLst>
              <p:ext uri="{D42A27DB-BD31-4B8C-83A1-F6EECF244321}">
                <p14:modId xmlns:p14="http://schemas.microsoft.com/office/powerpoint/2010/main" val="2924367915"/>
              </p:ext>
            </p:extLst>
          </p:nvPr>
        </p:nvGraphicFramePr>
        <p:xfrm>
          <a:off x="1944445" y="3115952"/>
          <a:ext cx="14264633" cy="5516880"/>
        </p:xfrm>
        <a:graphic>
          <a:graphicData uri="http://schemas.openxmlformats.org/drawingml/2006/table">
            <a:tbl>
              <a:tblPr firstRow="1" bandRow="1">
                <a:tableStyleId>{5C22544A-7EE6-4342-B048-85BDC9FD1C3A}</a:tableStyleId>
              </a:tblPr>
              <a:tblGrid>
                <a:gridCol w="4276163">
                  <a:extLst>
                    <a:ext uri="{9D8B030D-6E8A-4147-A177-3AD203B41FA5}">
                      <a16:colId xmlns:a16="http://schemas.microsoft.com/office/drawing/2014/main" val="2339258644"/>
                    </a:ext>
                  </a:extLst>
                </a:gridCol>
                <a:gridCol w="4262717">
                  <a:extLst>
                    <a:ext uri="{9D8B030D-6E8A-4147-A177-3AD203B41FA5}">
                      <a16:colId xmlns:a16="http://schemas.microsoft.com/office/drawing/2014/main" val="442920059"/>
                    </a:ext>
                  </a:extLst>
                </a:gridCol>
                <a:gridCol w="5725753">
                  <a:extLst>
                    <a:ext uri="{9D8B030D-6E8A-4147-A177-3AD203B41FA5}">
                      <a16:colId xmlns:a16="http://schemas.microsoft.com/office/drawing/2014/main" val="3128750813"/>
                    </a:ext>
                  </a:extLst>
                </a:gridCol>
              </a:tblGrid>
              <a:tr h="370840">
                <a:tc gridSpan="3">
                  <a:txBody>
                    <a:bodyPr/>
                    <a:lstStyle/>
                    <a:p>
                      <a:pPr lvl="0" algn="ctr">
                        <a:buNone/>
                      </a:pPr>
                      <a:r>
                        <a:rPr lang="pt-BR" sz="2000" b="1" i="0" u="none" strike="noStrike" noProof="0" dirty="0">
                          <a:latin typeface="Calibri"/>
                        </a:rPr>
                        <a:t>Comprovação de Implantação de Programa de Integridade</a:t>
                      </a:r>
                      <a:endParaRPr lang="pt-BR" sz="2000" b="1"/>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05262043"/>
                  </a:ext>
                </a:extLst>
              </a:tr>
              <a:tr h="370840">
                <a:tc>
                  <a:txBody>
                    <a:bodyPr/>
                    <a:lstStyle/>
                    <a:p>
                      <a:pPr lvl="0" algn="ctr">
                        <a:lnSpc>
                          <a:spcPct val="100000"/>
                        </a:lnSpc>
                        <a:spcBef>
                          <a:spcPts val="0"/>
                        </a:spcBef>
                        <a:spcAft>
                          <a:spcPts val="0"/>
                        </a:spcAft>
                        <a:buNone/>
                      </a:pPr>
                      <a:r>
                        <a:rPr lang="pt-BR" sz="2000" b="1" i="0" u="none" strike="noStrike" noProof="0" dirty="0">
                          <a:latin typeface="Calibri"/>
                        </a:rPr>
                        <a:t>Obrigatoriedade</a:t>
                      </a:r>
                      <a:endParaRPr lang="pt-BR" sz="2000" b="1"/>
                    </a:p>
                    <a:p>
                      <a:pPr lvl="0" algn="ctr">
                        <a:lnSpc>
                          <a:spcPct val="100000"/>
                        </a:lnSpc>
                        <a:spcBef>
                          <a:spcPts val="0"/>
                        </a:spcBef>
                        <a:spcAft>
                          <a:spcPts val="0"/>
                        </a:spcAft>
                        <a:buNone/>
                      </a:pPr>
                      <a:r>
                        <a:rPr lang="pt-BR" sz="2000" b="1" i="0" u="none" strike="noStrike" noProof="0" dirty="0">
                          <a:latin typeface="Calibri"/>
                        </a:rPr>
                        <a:t>(Quem)</a:t>
                      </a:r>
                      <a:endParaRPr lang="pt-BR" sz="2000" b="1"/>
                    </a:p>
                  </a:txBody>
                  <a:tcPr>
                    <a:solidFill>
                      <a:schemeClr val="tx2">
                        <a:lumMod val="40000"/>
                        <a:lumOff val="60000"/>
                      </a:schemeClr>
                    </a:solidFill>
                  </a:tcPr>
                </a:tc>
                <a:tc>
                  <a:txBody>
                    <a:bodyPr/>
                    <a:lstStyle/>
                    <a:p>
                      <a:pPr lvl="0" algn="ctr">
                        <a:lnSpc>
                          <a:spcPct val="100000"/>
                        </a:lnSpc>
                        <a:spcBef>
                          <a:spcPts val="0"/>
                        </a:spcBef>
                        <a:spcAft>
                          <a:spcPts val="0"/>
                        </a:spcAft>
                        <a:buNone/>
                      </a:pPr>
                      <a:r>
                        <a:rPr lang="pt-BR" sz="2000" b="1" i="0" u="none" strike="noStrike" noProof="0" dirty="0">
                          <a:latin typeface="Calibri"/>
                        </a:rPr>
                        <a:t>Prazo</a:t>
                      </a:r>
                      <a:endParaRPr lang="pt-BR" sz="2000" b="1"/>
                    </a:p>
                    <a:p>
                      <a:pPr lvl="0" algn="ctr">
                        <a:lnSpc>
                          <a:spcPct val="100000"/>
                        </a:lnSpc>
                        <a:spcBef>
                          <a:spcPts val="0"/>
                        </a:spcBef>
                        <a:spcAft>
                          <a:spcPts val="0"/>
                        </a:spcAft>
                        <a:buNone/>
                      </a:pPr>
                      <a:r>
                        <a:rPr lang="pt-BR" sz="2000" b="1" i="0" u="none" strike="noStrike" noProof="0" dirty="0">
                          <a:latin typeface="Calibri"/>
                        </a:rPr>
                        <a:t>(Quando)</a:t>
                      </a:r>
                      <a:endParaRPr lang="pt-BR" sz="2000" b="1"/>
                    </a:p>
                  </a:txBody>
                  <a:tcPr>
                    <a:solidFill>
                      <a:schemeClr val="tx2">
                        <a:lumMod val="40000"/>
                        <a:lumOff val="60000"/>
                      </a:schemeClr>
                    </a:solidFill>
                  </a:tcPr>
                </a:tc>
                <a:tc>
                  <a:txBody>
                    <a:bodyPr/>
                    <a:lstStyle/>
                    <a:p>
                      <a:pPr lvl="0" algn="ctr">
                        <a:buNone/>
                      </a:pPr>
                      <a:r>
                        <a:rPr lang="pt-BR" sz="2000" b="1" i="0" u="none" strike="noStrike" noProof="0" dirty="0">
                          <a:latin typeface="Calibri"/>
                        </a:rPr>
                        <a:t>Pontos de Atenção</a:t>
                      </a:r>
                      <a:endParaRPr lang="pt-BR" sz="2000" b="1"/>
                    </a:p>
                  </a:txBody>
                  <a:tcPr>
                    <a:solidFill>
                      <a:schemeClr val="tx2">
                        <a:lumMod val="40000"/>
                        <a:lumOff val="60000"/>
                      </a:schemeClr>
                    </a:solidFill>
                  </a:tcPr>
                </a:tc>
                <a:extLst>
                  <a:ext uri="{0D108BD9-81ED-4DB2-BD59-A6C34878D82A}">
                    <a16:rowId xmlns:a16="http://schemas.microsoft.com/office/drawing/2014/main" val="2260081193"/>
                  </a:ext>
                </a:extLst>
              </a:tr>
              <a:tr h="370840">
                <a:tc>
                  <a:txBody>
                    <a:bodyPr/>
                    <a:lstStyle/>
                    <a:p>
                      <a:pPr lvl="0">
                        <a:buNone/>
                      </a:pPr>
                      <a:r>
                        <a:rPr lang="pt-BR" sz="2000" b="1" i="0" u="none" strike="noStrike" noProof="0" dirty="0"/>
                        <a:t>ATENUANTE</a:t>
                      </a:r>
                    </a:p>
                    <a:p>
                      <a:pPr lvl="0">
                        <a:buNone/>
                      </a:pPr>
                      <a:r>
                        <a:rPr lang="pt-BR" sz="2000" b="0" i="0" u="none" strike="noStrike" noProof="0" dirty="0"/>
                        <a:t>Pessoa jurídica parte de processo sancionador que indicar o programa de integridade como atenuante para aplicação de sanção, conforme §1º, V, do art. 156 da Lei n° 14.133/2021. </a:t>
                      </a:r>
                    </a:p>
                    <a:p>
                      <a:pPr lvl="0">
                        <a:buNone/>
                      </a:pPr>
                      <a:endParaRPr lang="pt-BR" dirty="0"/>
                    </a:p>
                  </a:txBody>
                  <a:tcPr/>
                </a:tc>
                <a:tc>
                  <a:txBody>
                    <a:bodyPr/>
                    <a:lstStyle/>
                    <a:p>
                      <a:pPr lvl="0">
                        <a:buNone/>
                      </a:pPr>
                      <a:endParaRPr lang="pt-BR" sz="2000" b="0" i="0" u="none" strike="noStrike" noProof="0" dirty="0"/>
                    </a:p>
                    <a:p>
                      <a:pPr lvl="0">
                        <a:buNone/>
                      </a:pPr>
                      <a:r>
                        <a:rPr lang="pt-BR" sz="2000" b="0" i="0" u="none" strike="noStrike" noProof="0" dirty="0"/>
                        <a:t>Documentação comprobatória apresentada no prazo estabelecido para </a:t>
                      </a:r>
                      <a:r>
                        <a:rPr lang="pt-BR" sz="2000" b="1" i="0" u="none" strike="noStrike" noProof="0" dirty="0"/>
                        <a:t>apresentação da defesa</a:t>
                      </a:r>
                      <a:r>
                        <a:rPr lang="pt-BR" sz="2000" b="0" i="0" u="none" strike="noStrike" noProof="0" dirty="0"/>
                        <a:t>.</a:t>
                      </a:r>
                      <a:endParaRPr lang="pt-BR" dirty="0"/>
                    </a:p>
                  </a:txBody>
                  <a:tcPr/>
                </a:tc>
                <a:tc>
                  <a:txBody>
                    <a:bodyPr/>
                    <a:lstStyle/>
                    <a:p>
                      <a:pPr lvl="0" algn="l">
                        <a:lnSpc>
                          <a:spcPct val="100000"/>
                        </a:lnSpc>
                        <a:spcBef>
                          <a:spcPts val="0"/>
                        </a:spcBef>
                        <a:spcAft>
                          <a:spcPts val="0"/>
                        </a:spcAft>
                        <a:buNone/>
                      </a:pPr>
                      <a:endParaRPr lang="pt-BR" sz="2000" b="0" i="0" u="none" strike="noStrike" noProof="0" dirty="0"/>
                    </a:p>
                    <a:p>
                      <a:pPr lvl="0" algn="l">
                        <a:lnSpc>
                          <a:spcPct val="100000"/>
                        </a:lnSpc>
                        <a:spcBef>
                          <a:spcPts val="0"/>
                        </a:spcBef>
                        <a:spcAft>
                          <a:spcPts val="0"/>
                        </a:spcAft>
                        <a:buNone/>
                      </a:pPr>
                      <a:r>
                        <a:rPr lang="pt-BR" sz="2000" b="0" i="0" u="none" strike="noStrike" noProof="0" dirty="0"/>
                        <a:t>É importante que esta previsão conste expressamente na </a:t>
                      </a:r>
                      <a:r>
                        <a:rPr lang="pt-BR" sz="2000" b="1" i="0" u="none" strike="noStrike" noProof="0" dirty="0"/>
                        <a:t>notificação/intimação</a:t>
                      </a:r>
                      <a:r>
                        <a:rPr lang="pt-BR" sz="2000" b="0" i="0" u="none" strike="noStrike" noProof="0" dirty="0"/>
                        <a:t> encaminhada à pessoa jurídica para apresentação da defesa.</a:t>
                      </a:r>
                      <a:endParaRPr lang="pt-BR" dirty="0"/>
                    </a:p>
                  </a:txBody>
                  <a:tcPr/>
                </a:tc>
                <a:extLst>
                  <a:ext uri="{0D108BD9-81ED-4DB2-BD59-A6C34878D82A}">
                    <a16:rowId xmlns:a16="http://schemas.microsoft.com/office/drawing/2014/main" val="4024918684"/>
                  </a:ext>
                </a:extLst>
              </a:tr>
              <a:tr h="370840">
                <a:tc>
                  <a:txBody>
                    <a:bodyPr/>
                    <a:lstStyle/>
                    <a:p>
                      <a:pPr lvl="0">
                        <a:buNone/>
                      </a:pPr>
                      <a:endParaRPr lang="pt-BR" sz="2000" b="0" i="0" u="none" strike="noStrike" noProof="0" dirty="0"/>
                    </a:p>
                    <a:p>
                      <a:pPr lvl="0">
                        <a:buNone/>
                      </a:pPr>
                      <a:r>
                        <a:rPr lang="pt-BR" sz="2000" b="1" i="0" u="none" strike="noStrike" noProof="0" dirty="0"/>
                        <a:t>REABILITAÇÃO</a:t>
                      </a:r>
                    </a:p>
                    <a:p>
                      <a:pPr lvl="0">
                        <a:buNone/>
                      </a:pPr>
                      <a:r>
                        <a:rPr lang="pt-BR" sz="2000" b="0" i="0" u="none" strike="noStrike" noProof="0" dirty="0"/>
                        <a:t>Pessoa jurídica que solicitar a reabilitação em razão de sanção aplicada pela prática das infrações elencadas nos incisos VIII a XII do caput do art. 155 da Lei nº 14.133/2021. </a:t>
                      </a:r>
                      <a:endParaRPr lang="pt-BR" dirty="0"/>
                    </a:p>
                  </a:txBody>
                  <a:tcPr/>
                </a:tc>
                <a:tc>
                  <a:txBody>
                    <a:bodyPr/>
                    <a:lstStyle/>
                    <a:p>
                      <a:pPr lvl="0">
                        <a:buNone/>
                      </a:pPr>
                      <a:endParaRPr lang="pt-BR" sz="2000" b="0" i="0" u="none" strike="noStrike" noProof="0" dirty="0">
                        <a:latin typeface="Calibri"/>
                      </a:endParaRPr>
                    </a:p>
                    <a:p>
                      <a:pPr lvl="0">
                        <a:buNone/>
                      </a:pPr>
                      <a:r>
                        <a:rPr lang="pt-BR" sz="2000" b="0" i="0" u="none" strike="noStrike" noProof="0" dirty="0">
                          <a:latin typeface="Calibri"/>
                        </a:rPr>
                        <a:t>Documentação comprobatória deve ser apresentada em </a:t>
                      </a:r>
                      <a:r>
                        <a:rPr lang="pt-BR" sz="2000" b="1" i="0" u="none" strike="noStrike" noProof="0" dirty="0">
                          <a:latin typeface="Calibri"/>
                        </a:rPr>
                        <a:t>até 30 dias após a apresentação do pedido</a:t>
                      </a:r>
                      <a:r>
                        <a:rPr lang="pt-BR" sz="2000" b="0" i="0" u="none" strike="noStrike" noProof="0" dirty="0">
                          <a:latin typeface="Calibri"/>
                        </a:rPr>
                        <a:t> de reabilitação.</a:t>
                      </a:r>
                      <a:endParaRPr lang="pt-BR" dirty="0">
                        <a:latin typeface="Calibri"/>
                      </a:endParaRPr>
                    </a:p>
                  </a:txBody>
                  <a:tcPr/>
                </a:tc>
                <a:tc>
                  <a:txBody>
                    <a:bodyPr/>
                    <a:lstStyle/>
                    <a:p>
                      <a:pPr lvl="0">
                        <a:buNone/>
                      </a:pPr>
                      <a:endParaRPr lang="pt-BR" sz="2000" b="0" i="0" u="none" strike="noStrike" noProof="0" dirty="0"/>
                    </a:p>
                    <a:p>
                      <a:pPr lvl="0">
                        <a:buNone/>
                      </a:pPr>
                      <a:r>
                        <a:rPr lang="pt-BR" sz="2000" b="0" i="0" u="none" strike="noStrike" noProof="0" dirty="0"/>
                        <a:t>A documentação deverá demonstrar a </a:t>
                      </a:r>
                      <a:r>
                        <a:rPr lang="pt-BR" sz="2000" b="1" i="0" u="none" strike="noStrike" noProof="0" dirty="0"/>
                        <a:t>implantação ou aperfeiçoamento</a:t>
                      </a:r>
                      <a:r>
                        <a:rPr lang="pt-BR" sz="2000" b="0" i="0" u="none" strike="noStrike" noProof="0" dirty="0"/>
                        <a:t> do programa de integridade, considerando a adoção das </a:t>
                      </a:r>
                      <a:r>
                        <a:rPr lang="pt-BR" sz="2000" b="1" i="0" u="none" strike="noStrike" noProof="0" dirty="0"/>
                        <a:t>medidas de remediação </a:t>
                      </a:r>
                      <a:r>
                        <a:rPr lang="pt-BR" sz="2000" b="0" i="0" u="none" strike="noStrike" noProof="0" dirty="0"/>
                        <a:t>em face dos fatos que ensejaram a aplicação da sanção.</a:t>
                      </a:r>
                      <a:endParaRPr lang="pt-BR" dirty="0"/>
                    </a:p>
                  </a:txBody>
                  <a:tcPr/>
                </a:tc>
                <a:extLst>
                  <a:ext uri="{0D108BD9-81ED-4DB2-BD59-A6C34878D82A}">
                    <a16:rowId xmlns:a16="http://schemas.microsoft.com/office/drawing/2014/main" val="2911195958"/>
                  </a:ext>
                </a:extLst>
              </a:tr>
            </a:tbl>
          </a:graphicData>
        </a:graphic>
      </p:graphicFrame>
    </p:spTree>
    <p:extLst>
      <p:ext uri="{BB962C8B-B14F-4D97-AF65-F5344CB8AC3E}">
        <p14:creationId xmlns:p14="http://schemas.microsoft.com/office/powerpoint/2010/main" val="1410728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13551" y="-6779675"/>
            <a:ext cx="19877085" cy="25630218"/>
            <a:chOff x="0" y="0"/>
            <a:chExt cx="26502781" cy="34173624"/>
          </a:xfrm>
        </p:grpSpPr>
        <p:sp>
          <p:nvSpPr>
            <p:cNvPr id="3" name="Freeform 3"/>
            <p:cNvSpPr/>
            <p:nvPr/>
          </p:nvSpPr>
          <p:spPr>
            <a:xfrm>
              <a:off x="0" y="3302277"/>
              <a:ext cx="7272595" cy="30871347"/>
            </a:xfrm>
            <a:custGeom>
              <a:avLst/>
              <a:gdLst/>
              <a:ahLst/>
              <a:cxnLst/>
              <a:rect l="l" t="t" r="r" b="b"/>
              <a:pathLst>
                <a:path w="7272595" h="30871347">
                  <a:moveTo>
                    <a:pt x="0" y="0"/>
                  </a:moveTo>
                  <a:lnTo>
                    <a:pt x="7272595" y="0"/>
                  </a:lnTo>
                  <a:lnTo>
                    <a:pt x="7272595" y="30871347"/>
                  </a:lnTo>
                  <a:lnTo>
                    <a:pt x="0" y="30871347"/>
                  </a:lnTo>
                  <a:lnTo>
                    <a:pt x="0" y="0"/>
                  </a:lnTo>
                  <a:close/>
                </a:path>
              </a:pathLst>
            </a:custGeom>
            <a:blipFill>
              <a:blip r:embed="rId2">
                <a:alphaModFix amt="42000"/>
              </a:blip>
              <a:stretch>
                <a:fillRect l="-638239" r="-2"/>
              </a:stretch>
            </a:blipFill>
          </p:spPr>
          <p:txBody>
            <a:bodyPr/>
            <a:lstStyle/>
            <a:p>
              <a:endParaRPr lang="pt-BR"/>
            </a:p>
          </p:txBody>
        </p:sp>
        <p:sp>
          <p:nvSpPr>
            <p:cNvPr id="4" name="Freeform 4"/>
            <p:cNvSpPr/>
            <p:nvPr/>
          </p:nvSpPr>
          <p:spPr>
            <a:xfrm>
              <a:off x="6004140" y="1601104"/>
              <a:ext cx="7272595" cy="30871347"/>
            </a:xfrm>
            <a:custGeom>
              <a:avLst/>
              <a:gdLst/>
              <a:ahLst/>
              <a:cxnLst/>
              <a:rect l="l" t="t" r="r" b="b"/>
              <a:pathLst>
                <a:path w="7272595" h="30871347">
                  <a:moveTo>
                    <a:pt x="0" y="0"/>
                  </a:moveTo>
                  <a:lnTo>
                    <a:pt x="7272594" y="0"/>
                  </a:lnTo>
                  <a:lnTo>
                    <a:pt x="7272594" y="30871347"/>
                  </a:lnTo>
                  <a:lnTo>
                    <a:pt x="0" y="30871347"/>
                  </a:lnTo>
                  <a:lnTo>
                    <a:pt x="0" y="0"/>
                  </a:lnTo>
                  <a:close/>
                </a:path>
              </a:pathLst>
            </a:custGeom>
            <a:blipFill>
              <a:blip r:embed="rId2">
                <a:alphaModFix amt="42000"/>
              </a:blip>
              <a:stretch>
                <a:fillRect l="-638239" r="-2"/>
              </a:stretch>
            </a:blipFill>
          </p:spPr>
          <p:txBody>
            <a:bodyPr/>
            <a:lstStyle/>
            <a:p>
              <a:endParaRPr lang="pt-BR"/>
            </a:p>
          </p:txBody>
        </p:sp>
        <p:sp>
          <p:nvSpPr>
            <p:cNvPr id="5" name="Freeform 5"/>
            <p:cNvSpPr/>
            <p:nvPr/>
          </p:nvSpPr>
          <p:spPr>
            <a:xfrm>
              <a:off x="12225356" y="0"/>
              <a:ext cx="7272595" cy="30871347"/>
            </a:xfrm>
            <a:custGeom>
              <a:avLst/>
              <a:gdLst/>
              <a:ahLst/>
              <a:cxnLst/>
              <a:rect l="l" t="t" r="r" b="b"/>
              <a:pathLst>
                <a:path w="7272595" h="30871347">
                  <a:moveTo>
                    <a:pt x="0" y="0"/>
                  </a:moveTo>
                  <a:lnTo>
                    <a:pt x="7272595" y="0"/>
                  </a:lnTo>
                  <a:lnTo>
                    <a:pt x="7272595" y="30871347"/>
                  </a:lnTo>
                  <a:lnTo>
                    <a:pt x="0" y="30871347"/>
                  </a:lnTo>
                  <a:lnTo>
                    <a:pt x="0" y="0"/>
                  </a:lnTo>
                  <a:close/>
                </a:path>
              </a:pathLst>
            </a:custGeom>
            <a:blipFill>
              <a:blip r:embed="rId2">
                <a:alphaModFix amt="42000"/>
              </a:blip>
              <a:stretch>
                <a:fillRect l="-638239" r="-2"/>
              </a:stretch>
            </a:blipFill>
          </p:spPr>
          <p:txBody>
            <a:bodyPr/>
            <a:lstStyle/>
            <a:p>
              <a:endParaRPr lang="pt-BR"/>
            </a:p>
          </p:txBody>
        </p:sp>
        <p:sp>
          <p:nvSpPr>
            <p:cNvPr id="6" name="Freeform 6"/>
            <p:cNvSpPr/>
            <p:nvPr/>
          </p:nvSpPr>
          <p:spPr>
            <a:xfrm>
              <a:off x="19230186" y="1601104"/>
              <a:ext cx="7272595" cy="30871347"/>
            </a:xfrm>
            <a:custGeom>
              <a:avLst/>
              <a:gdLst/>
              <a:ahLst/>
              <a:cxnLst/>
              <a:rect l="l" t="t" r="r" b="b"/>
              <a:pathLst>
                <a:path w="7272595" h="30871347">
                  <a:moveTo>
                    <a:pt x="0" y="0"/>
                  </a:moveTo>
                  <a:lnTo>
                    <a:pt x="7272595" y="0"/>
                  </a:lnTo>
                  <a:lnTo>
                    <a:pt x="7272595" y="30871347"/>
                  </a:lnTo>
                  <a:lnTo>
                    <a:pt x="0" y="30871347"/>
                  </a:lnTo>
                  <a:lnTo>
                    <a:pt x="0" y="0"/>
                  </a:lnTo>
                  <a:close/>
                </a:path>
              </a:pathLst>
            </a:custGeom>
            <a:blipFill>
              <a:blip r:embed="rId2">
                <a:alphaModFix amt="42000"/>
              </a:blip>
              <a:stretch>
                <a:fillRect l="-638239" r="-2"/>
              </a:stretch>
            </a:blipFill>
          </p:spPr>
          <p:txBody>
            <a:bodyPr/>
            <a:lstStyle/>
            <a:p>
              <a:endParaRPr lang="pt-BR"/>
            </a:p>
          </p:txBody>
        </p:sp>
      </p:grpSp>
      <p:grpSp>
        <p:nvGrpSpPr>
          <p:cNvPr id="7" name="Group 7"/>
          <p:cNvGrpSpPr/>
          <p:nvPr/>
        </p:nvGrpSpPr>
        <p:grpSpPr>
          <a:xfrm rot="3015486">
            <a:off x="12698139" y="-2106597"/>
            <a:ext cx="11237360" cy="11685167"/>
            <a:chOff x="2681820" y="2510587"/>
            <a:chExt cx="14983147" cy="15580221"/>
          </a:xfrm>
        </p:grpSpPr>
        <p:sp>
          <p:nvSpPr>
            <p:cNvPr id="8" name="Freeform 8"/>
            <p:cNvSpPr/>
            <p:nvPr/>
          </p:nvSpPr>
          <p:spPr>
            <a:xfrm rot="1958552">
              <a:off x="4255667" y="2510587"/>
              <a:ext cx="13409300" cy="14003041"/>
            </a:xfrm>
            <a:custGeom>
              <a:avLst/>
              <a:gdLst/>
              <a:ahLst/>
              <a:cxnLst/>
              <a:rect l="l" t="t" r="r" b="b"/>
              <a:pathLst>
                <a:path w="13409300" h="14003041">
                  <a:moveTo>
                    <a:pt x="0" y="0"/>
                  </a:moveTo>
                  <a:lnTo>
                    <a:pt x="13409300" y="0"/>
                  </a:lnTo>
                  <a:lnTo>
                    <a:pt x="13409300" y="14003041"/>
                  </a:lnTo>
                  <a:lnTo>
                    <a:pt x="0" y="140030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9" name="Freeform 9"/>
            <p:cNvSpPr/>
            <p:nvPr/>
          </p:nvSpPr>
          <p:spPr>
            <a:xfrm rot="2488718">
              <a:off x="3455720" y="3549209"/>
              <a:ext cx="13409300" cy="14003041"/>
            </a:xfrm>
            <a:custGeom>
              <a:avLst/>
              <a:gdLst/>
              <a:ahLst/>
              <a:cxnLst/>
              <a:rect l="l" t="t" r="r" b="b"/>
              <a:pathLst>
                <a:path w="13409300" h="14003041">
                  <a:moveTo>
                    <a:pt x="0" y="0"/>
                  </a:moveTo>
                  <a:lnTo>
                    <a:pt x="13409300" y="0"/>
                  </a:lnTo>
                  <a:lnTo>
                    <a:pt x="13409300" y="14003041"/>
                  </a:lnTo>
                  <a:lnTo>
                    <a:pt x="0" y="140030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10" name="Freeform 10"/>
            <p:cNvSpPr/>
            <p:nvPr/>
          </p:nvSpPr>
          <p:spPr>
            <a:xfrm rot="2935671">
              <a:off x="2978691" y="4384637"/>
              <a:ext cx="13409300" cy="14003041"/>
            </a:xfrm>
            <a:custGeom>
              <a:avLst/>
              <a:gdLst/>
              <a:ahLst/>
              <a:cxnLst/>
              <a:rect l="l" t="t" r="r" b="b"/>
              <a:pathLst>
                <a:path w="13409300" h="14003041">
                  <a:moveTo>
                    <a:pt x="0" y="0"/>
                  </a:moveTo>
                  <a:lnTo>
                    <a:pt x="13409299" y="0"/>
                  </a:lnTo>
                  <a:lnTo>
                    <a:pt x="13409299" y="14003041"/>
                  </a:lnTo>
                  <a:lnTo>
                    <a:pt x="0" y="140030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grpSp>
        <p:nvGrpSpPr>
          <p:cNvPr id="11" name="Group 11"/>
          <p:cNvGrpSpPr/>
          <p:nvPr/>
        </p:nvGrpSpPr>
        <p:grpSpPr>
          <a:xfrm rot="-1567123">
            <a:off x="11883188" y="3645436"/>
            <a:ext cx="10882457" cy="11316119"/>
            <a:chOff x="2597122" y="2431296"/>
            <a:chExt cx="14509942" cy="15088158"/>
          </a:xfrm>
        </p:grpSpPr>
        <p:sp>
          <p:nvSpPr>
            <p:cNvPr id="12" name="Freeform 12"/>
            <p:cNvSpPr/>
            <p:nvPr/>
          </p:nvSpPr>
          <p:spPr>
            <a:xfrm rot="1958552">
              <a:off x="4121263" y="2431296"/>
              <a:ext cx="12985801" cy="13560790"/>
            </a:xfrm>
            <a:custGeom>
              <a:avLst/>
              <a:gdLst/>
              <a:ahLst/>
              <a:cxnLst/>
              <a:rect l="l" t="t" r="r" b="b"/>
              <a:pathLst>
                <a:path w="12985801" h="13560790">
                  <a:moveTo>
                    <a:pt x="0" y="0"/>
                  </a:moveTo>
                  <a:lnTo>
                    <a:pt x="12985800" y="0"/>
                  </a:lnTo>
                  <a:lnTo>
                    <a:pt x="12985800" y="13560790"/>
                  </a:lnTo>
                  <a:lnTo>
                    <a:pt x="0" y="135607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pt-BR"/>
            </a:p>
          </p:txBody>
        </p:sp>
        <p:sp>
          <p:nvSpPr>
            <p:cNvPr id="13" name="Freeform 13"/>
            <p:cNvSpPr/>
            <p:nvPr/>
          </p:nvSpPr>
          <p:spPr>
            <a:xfrm rot="2488718">
              <a:off x="3346580" y="3437116"/>
              <a:ext cx="12985801" cy="13560790"/>
            </a:xfrm>
            <a:custGeom>
              <a:avLst/>
              <a:gdLst/>
              <a:ahLst/>
              <a:cxnLst/>
              <a:rect l="l" t="t" r="r" b="b"/>
              <a:pathLst>
                <a:path w="12985801" h="13560790">
                  <a:moveTo>
                    <a:pt x="0" y="0"/>
                  </a:moveTo>
                  <a:lnTo>
                    <a:pt x="12985801" y="0"/>
                  </a:lnTo>
                  <a:lnTo>
                    <a:pt x="12985801" y="13560790"/>
                  </a:lnTo>
                  <a:lnTo>
                    <a:pt x="0" y="135607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pt-BR"/>
            </a:p>
          </p:txBody>
        </p:sp>
        <p:sp>
          <p:nvSpPr>
            <p:cNvPr id="14" name="Freeform 14"/>
            <p:cNvSpPr/>
            <p:nvPr/>
          </p:nvSpPr>
          <p:spPr>
            <a:xfrm rot="2935671">
              <a:off x="2884616" y="4246159"/>
              <a:ext cx="12985801" cy="13560790"/>
            </a:xfrm>
            <a:custGeom>
              <a:avLst/>
              <a:gdLst/>
              <a:ahLst/>
              <a:cxnLst/>
              <a:rect l="l" t="t" r="r" b="b"/>
              <a:pathLst>
                <a:path w="12985801" h="13560790">
                  <a:moveTo>
                    <a:pt x="0" y="0"/>
                  </a:moveTo>
                  <a:lnTo>
                    <a:pt x="12985801" y="0"/>
                  </a:lnTo>
                  <a:lnTo>
                    <a:pt x="12985801" y="13560790"/>
                  </a:lnTo>
                  <a:lnTo>
                    <a:pt x="0" y="135607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pt-BR"/>
            </a:p>
          </p:txBody>
        </p:sp>
      </p:grpSp>
      <p:sp>
        <p:nvSpPr>
          <p:cNvPr id="17" name="Freeform 17"/>
          <p:cNvSpPr/>
          <p:nvPr/>
        </p:nvSpPr>
        <p:spPr>
          <a:xfrm>
            <a:off x="-456476" y="207176"/>
            <a:ext cx="7060987" cy="3194852"/>
          </a:xfrm>
          <a:custGeom>
            <a:avLst/>
            <a:gdLst/>
            <a:ahLst/>
            <a:cxnLst/>
            <a:rect l="l" t="t" r="r" b="b"/>
            <a:pathLst>
              <a:path w="5796945" h="2643454">
                <a:moveTo>
                  <a:pt x="0" y="0"/>
                </a:moveTo>
                <a:lnTo>
                  <a:pt x="5796945" y="0"/>
                </a:lnTo>
                <a:lnTo>
                  <a:pt x="5796945" y="2643454"/>
                </a:lnTo>
                <a:lnTo>
                  <a:pt x="0" y="2643454"/>
                </a:lnTo>
                <a:lnTo>
                  <a:pt x="0" y="0"/>
                </a:lnTo>
                <a:close/>
              </a:path>
            </a:pathLst>
          </a:custGeom>
          <a:blipFill>
            <a:blip r:embed="rId9"/>
            <a:stretch>
              <a:fillRect b="-23476"/>
            </a:stretch>
          </a:blipFill>
        </p:spPr>
        <p:txBody>
          <a:bodyPr/>
          <a:lstStyle/>
          <a:p>
            <a:endParaRPr lang="pt-BR"/>
          </a:p>
        </p:txBody>
      </p:sp>
      <p:sp>
        <p:nvSpPr>
          <p:cNvPr id="19" name="TextBox 19"/>
          <p:cNvSpPr txBox="1"/>
          <p:nvPr/>
        </p:nvSpPr>
        <p:spPr>
          <a:xfrm>
            <a:off x="3276600" y="3060894"/>
            <a:ext cx="17221199" cy="6844181"/>
          </a:xfrm>
          <a:prstGeom prst="rect">
            <a:avLst/>
          </a:prstGeom>
        </p:spPr>
        <p:txBody>
          <a:bodyPr wrap="square" lIns="0" tIns="0" rIns="0" bIns="0" rtlCol="0" anchor="t">
            <a:spAutoFit/>
          </a:bodyPr>
          <a:lstStyle/>
          <a:p>
            <a:pPr algn="l">
              <a:lnSpc>
                <a:spcPts val="19779"/>
              </a:lnSpc>
            </a:pPr>
            <a:r>
              <a:rPr lang="en-US" sz="8000" dirty="0" err="1">
                <a:solidFill>
                  <a:srgbClr val="214684"/>
                </a:solidFill>
                <a:latin typeface="League Spartan"/>
              </a:rPr>
              <a:t>Muito</a:t>
            </a:r>
            <a:r>
              <a:rPr lang="en-US" sz="8000" dirty="0">
                <a:solidFill>
                  <a:srgbClr val="214684"/>
                </a:solidFill>
                <a:latin typeface="League Spartan"/>
              </a:rPr>
              <a:t> </a:t>
            </a:r>
            <a:r>
              <a:rPr lang="en-US" sz="8000" dirty="0" err="1">
                <a:solidFill>
                  <a:srgbClr val="214684"/>
                </a:solidFill>
                <a:latin typeface="League Spartan"/>
              </a:rPr>
              <a:t>obrigada</a:t>
            </a:r>
            <a:r>
              <a:rPr lang="en-US" sz="8000" dirty="0">
                <a:solidFill>
                  <a:srgbClr val="214684"/>
                </a:solidFill>
                <a:latin typeface="League Spartan"/>
              </a:rPr>
              <a:t>!</a:t>
            </a:r>
          </a:p>
          <a:p>
            <a:pPr algn="l">
              <a:lnSpc>
                <a:spcPct val="150000"/>
              </a:lnSpc>
            </a:pPr>
            <a:r>
              <a:rPr lang="en-US" sz="4800" dirty="0">
                <a:solidFill>
                  <a:srgbClr val="214684"/>
                </a:solidFill>
                <a:latin typeface="League Spartan"/>
                <a:hlinkClick r:id="rId10"/>
              </a:rPr>
              <a:t>rede.sipri@cgu.gov.br</a:t>
            </a:r>
            <a:endParaRPr lang="en-US" sz="4800" dirty="0">
              <a:solidFill>
                <a:srgbClr val="214684"/>
              </a:solidFill>
              <a:latin typeface="League Spartan"/>
            </a:endParaRPr>
          </a:p>
          <a:p>
            <a:pPr algn="l">
              <a:lnSpc>
                <a:spcPct val="150000"/>
              </a:lnSpc>
            </a:pPr>
            <a:r>
              <a:rPr lang="en-US" sz="4800" dirty="0">
                <a:solidFill>
                  <a:srgbClr val="214684"/>
                </a:solidFill>
                <a:latin typeface="League Spartan"/>
                <a:hlinkClick r:id="rId11"/>
              </a:rPr>
              <a:t>sipri.dpi@cgu.gov.br</a:t>
            </a:r>
            <a:endParaRPr lang="en-US" sz="4800" dirty="0">
              <a:solidFill>
                <a:srgbClr val="214684"/>
              </a:solidFill>
              <a:latin typeface="League Spartan"/>
            </a:endParaRPr>
          </a:p>
          <a:p>
            <a:pPr algn="l">
              <a:lnSpc>
                <a:spcPts val="19779"/>
              </a:lnSpc>
            </a:pPr>
            <a:endParaRPr lang="en-US" sz="4800" dirty="0">
              <a:solidFill>
                <a:srgbClr val="214684"/>
              </a:solidFill>
              <a:latin typeface="League Spart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3015486">
            <a:off x="-6398968" y="-7947555"/>
            <a:ext cx="29869991" cy="31060299"/>
            <a:chOff x="7128537" y="6673383"/>
            <a:chExt cx="39826653" cy="41413731"/>
          </a:xfrm>
        </p:grpSpPr>
        <p:sp>
          <p:nvSpPr>
            <p:cNvPr id="3" name="Freeform 3"/>
            <p:cNvSpPr/>
            <p:nvPr/>
          </p:nvSpPr>
          <p:spPr>
            <a:xfrm rot="1958552">
              <a:off x="11311975" y="6673383"/>
              <a:ext cx="35643215" cy="37221437"/>
            </a:xfrm>
            <a:custGeom>
              <a:avLst/>
              <a:gdLst/>
              <a:ahLst/>
              <a:cxnLst/>
              <a:rect l="l" t="t" r="r" b="b"/>
              <a:pathLst>
                <a:path w="35643215" h="37221437">
                  <a:moveTo>
                    <a:pt x="0" y="0"/>
                  </a:moveTo>
                  <a:lnTo>
                    <a:pt x="35643215" y="0"/>
                  </a:lnTo>
                  <a:lnTo>
                    <a:pt x="35643215" y="37221436"/>
                  </a:lnTo>
                  <a:lnTo>
                    <a:pt x="0" y="372214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pt-BR"/>
            </a:p>
          </p:txBody>
        </p:sp>
        <p:sp>
          <p:nvSpPr>
            <p:cNvPr id="4" name="Freeform 4"/>
            <p:cNvSpPr/>
            <p:nvPr/>
          </p:nvSpPr>
          <p:spPr>
            <a:xfrm rot="2488718">
              <a:off x="9185639" y="9434140"/>
              <a:ext cx="35643215" cy="37221437"/>
            </a:xfrm>
            <a:custGeom>
              <a:avLst/>
              <a:gdLst/>
              <a:ahLst/>
              <a:cxnLst/>
              <a:rect l="l" t="t" r="r" b="b"/>
              <a:pathLst>
                <a:path w="35643215" h="37221437">
                  <a:moveTo>
                    <a:pt x="0" y="0"/>
                  </a:moveTo>
                  <a:lnTo>
                    <a:pt x="35643215" y="0"/>
                  </a:lnTo>
                  <a:lnTo>
                    <a:pt x="35643215" y="37221437"/>
                  </a:lnTo>
                  <a:lnTo>
                    <a:pt x="0" y="372214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pt-BR" dirty="0"/>
            </a:p>
          </p:txBody>
        </p:sp>
        <p:sp>
          <p:nvSpPr>
            <p:cNvPr id="5" name="Freeform 5"/>
            <p:cNvSpPr/>
            <p:nvPr/>
          </p:nvSpPr>
          <p:spPr>
            <a:xfrm rot="2935671">
              <a:off x="7917648" y="11654788"/>
              <a:ext cx="35643215" cy="37221437"/>
            </a:xfrm>
            <a:custGeom>
              <a:avLst/>
              <a:gdLst/>
              <a:ahLst/>
              <a:cxnLst/>
              <a:rect l="l" t="t" r="r" b="b"/>
              <a:pathLst>
                <a:path w="35643215" h="37221437">
                  <a:moveTo>
                    <a:pt x="0" y="0"/>
                  </a:moveTo>
                  <a:lnTo>
                    <a:pt x="35643215" y="0"/>
                  </a:lnTo>
                  <a:lnTo>
                    <a:pt x="35643215" y="37221437"/>
                  </a:lnTo>
                  <a:lnTo>
                    <a:pt x="0" y="372214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pt-BR"/>
            </a:p>
          </p:txBody>
        </p:sp>
      </p:grpSp>
      <p:sp>
        <p:nvSpPr>
          <p:cNvPr id="6" name="TextBox 6"/>
          <p:cNvSpPr txBox="1"/>
          <p:nvPr/>
        </p:nvSpPr>
        <p:spPr>
          <a:xfrm>
            <a:off x="457200" y="1562100"/>
            <a:ext cx="20094829" cy="7629012"/>
          </a:xfrm>
          <a:prstGeom prst="rect">
            <a:avLst/>
          </a:prstGeom>
        </p:spPr>
        <p:txBody>
          <a:bodyPr wrap="square" lIns="0" tIns="0" rIns="0" bIns="0" rtlCol="0" anchor="t">
            <a:spAutoFit/>
          </a:bodyPr>
          <a:lstStyle/>
          <a:p>
            <a:pPr algn="l">
              <a:lnSpc>
                <a:spcPts val="8644"/>
              </a:lnSpc>
            </a:pPr>
            <a:r>
              <a:rPr lang="en-US" sz="7200" dirty="0">
                <a:solidFill>
                  <a:srgbClr val="FBFBFB"/>
                </a:solidFill>
                <a:latin typeface="League Spartan"/>
              </a:rPr>
              <a:t>Grupo de </a:t>
            </a:r>
            <a:r>
              <a:rPr lang="en-US" sz="7200" dirty="0" err="1">
                <a:solidFill>
                  <a:srgbClr val="FBFBFB"/>
                </a:solidFill>
                <a:latin typeface="League Spartan"/>
              </a:rPr>
              <a:t>trabalho</a:t>
            </a:r>
            <a:r>
              <a:rPr lang="en-US" sz="7200" dirty="0">
                <a:solidFill>
                  <a:srgbClr val="FBFBFB"/>
                </a:solidFill>
                <a:latin typeface="League Spartan"/>
              </a:rPr>
              <a:t> – </a:t>
            </a:r>
          </a:p>
          <a:p>
            <a:pPr algn="l">
              <a:lnSpc>
                <a:spcPts val="8644"/>
              </a:lnSpc>
            </a:pPr>
            <a:r>
              <a:rPr lang="en-US" sz="7200" dirty="0">
                <a:solidFill>
                  <a:srgbClr val="FBFBFB"/>
                </a:solidFill>
                <a:latin typeface="League Spartan"/>
              </a:rPr>
              <a:t>CGU</a:t>
            </a:r>
          </a:p>
          <a:p>
            <a:pPr algn="l">
              <a:lnSpc>
                <a:spcPts val="8644"/>
              </a:lnSpc>
            </a:pPr>
            <a:r>
              <a:rPr lang="en-US" sz="7200" dirty="0">
                <a:solidFill>
                  <a:srgbClr val="FBFBFB"/>
                </a:solidFill>
                <a:latin typeface="League Spartan"/>
              </a:rPr>
              <a:t>CONACI</a:t>
            </a:r>
          </a:p>
          <a:p>
            <a:pPr algn="l">
              <a:lnSpc>
                <a:spcPts val="8644"/>
              </a:lnSpc>
            </a:pPr>
            <a:r>
              <a:rPr lang="en-US" sz="7200" dirty="0">
                <a:solidFill>
                  <a:srgbClr val="FBFBFB"/>
                </a:solidFill>
                <a:latin typeface="League Spartan"/>
              </a:rPr>
              <a:t>REDE DE INTEGRIDADE</a:t>
            </a:r>
          </a:p>
          <a:p>
            <a:pPr algn="l">
              <a:lnSpc>
                <a:spcPts val="8644"/>
              </a:lnSpc>
            </a:pPr>
            <a:endParaRPr lang="en-US" sz="4800" dirty="0">
              <a:solidFill>
                <a:srgbClr val="FBFBFB"/>
              </a:solidFill>
              <a:latin typeface="League Spartan"/>
            </a:endParaRPr>
          </a:p>
          <a:p>
            <a:pPr algn="l">
              <a:lnSpc>
                <a:spcPts val="8644"/>
              </a:lnSpc>
            </a:pPr>
            <a:r>
              <a:rPr lang="en-US" sz="4800" dirty="0" err="1">
                <a:solidFill>
                  <a:srgbClr val="FBFBFB"/>
                </a:solidFill>
                <a:latin typeface="League Spartan"/>
              </a:rPr>
              <a:t>Uniformização</a:t>
            </a:r>
            <a:r>
              <a:rPr lang="en-US" sz="4800" dirty="0">
                <a:solidFill>
                  <a:srgbClr val="FBFBFB"/>
                </a:solidFill>
                <a:latin typeface="League Spartan"/>
              </a:rPr>
              <a:t> da </a:t>
            </a:r>
            <a:r>
              <a:rPr lang="en-US" sz="4800" dirty="0" err="1">
                <a:solidFill>
                  <a:srgbClr val="FBFBFB"/>
                </a:solidFill>
                <a:latin typeface="League Spartan"/>
              </a:rPr>
              <a:t>regulamentação</a:t>
            </a:r>
            <a:r>
              <a:rPr lang="en-US" sz="4800" dirty="0">
                <a:solidFill>
                  <a:srgbClr val="FBFBFB"/>
                </a:solidFill>
                <a:latin typeface="League Spartan"/>
              </a:rPr>
              <a:t> da Lei 14.133/2021: </a:t>
            </a:r>
            <a:r>
              <a:rPr lang="en-US" sz="4800" dirty="0" err="1">
                <a:solidFill>
                  <a:srgbClr val="FBFBFB"/>
                </a:solidFill>
                <a:latin typeface="League Spartan"/>
              </a:rPr>
              <a:t>Integridade</a:t>
            </a:r>
            <a:r>
              <a:rPr lang="en-US" sz="4800" dirty="0">
                <a:solidFill>
                  <a:srgbClr val="FBFBFB"/>
                </a:solidFill>
                <a:latin typeface="League Spartan"/>
              </a:rPr>
              <a:t> </a:t>
            </a:r>
            <a:r>
              <a:rPr lang="en-US" sz="4800" dirty="0" err="1">
                <a:solidFill>
                  <a:srgbClr val="FBFBFB"/>
                </a:solidFill>
                <a:latin typeface="League Spartan"/>
              </a:rPr>
              <a:t>Privada</a:t>
            </a:r>
            <a:endParaRPr lang="en-US" sz="4800" dirty="0">
              <a:solidFill>
                <a:srgbClr val="FBFBFB"/>
              </a:solidFill>
              <a:latin typeface="League Spartan"/>
            </a:endParaRPr>
          </a:p>
        </p:txBody>
      </p:sp>
    </p:spTree>
    <p:extLst>
      <p:ext uri="{BB962C8B-B14F-4D97-AF65-F5344CB8AC3E}">
        <p14:creationId xmlns:p14="http://schemas.microsoft.com/office/powerpoint/2010/main" val="195224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0972800" y="-19050"/>
            <a:ext cx="5460284" cy="2876550"/>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2233333" y="1527125"/>
            <a:ext cx="13179357" cy="8340745"/>
          </a:xfrm>
          <a:prstGeom prst="rect">
            <a:avLst/>
          </a:prstGeom>
          <a:noFill/>
        </p:spPr>
        <p:txBody>
          <a:bodyPr wrap="square" lIns="91440" tIns="45720" rIns="91440" bIns="45720" rtlCol="0" anchor="t">
            <a:spAutoFit/>
          </a:bodyPr>
          <a:lstStyle/>
          <a:p>
            <a:r>
              <a:rPr lang="pt-BR" sz="3600" b="1" dirty="0">
                <a:latin typeface="Aptos" panose="020B0004020202020204" pitchFamily="34" charset="0"/>
              </a:rPr>
              <a:t>Grupo de Trabalho</a:t>
            </a:r>
          </a:p>
          <a:p>
            <a:endParaRPr lang="pt-BR" sz="3600" b="1" dirty="0">
              <a:latin typeface="Aptos" panose="020B0004020202020204" pitchFamily="34" charset="0"/>
            </a:endParaRPr>
          </a:p>
          <a:p>
            <a:r>
              <a:rPr lang="pt-BR" sz="3600" b="1" dirty="0">
                <a:latin typeface="Aptos" panose="020B0004020202020204" pitchFamily="34" charset="0"/>
              </a:rPr>
              <a:t>Objetivo</a:t>
            </a:r>
          </a:p>
          <a:p>
            <a:pPr algn="just"/>
            <a:r>
              <a:rPr lang="pt-BR" sz="3600" i="1" dirty="0">
                <a:latin typeface="Aptos" panose="020B0004020202020204" pitchFamily="34" charset="0"/>
              </a:rPr>
              <a:t>Desenvolver uma proposta de minuta de regulamentação da Lei 14.133/21 para estados e municípios, com foco na avaliação de programas de integridade, alinhada aos padrões adotados pela Controladoria-Geral da União “CGU” nas contratações  do Poder Executivo Federal.</a:t>
            </a:r>
          </a:p>
          <a:p>
            <a:pPr algn="just"/>
            <a:endParaRPr lang="pt-BR" sz="3600" b="1" dirty="0">
              <a:latin typeface="Aptos" panose="020B0004020202020204" pitchFamily="34" charset="0"/>
            </a:endParaRPr>
          </a:p>
          <a:p>
            <a:pPr algn="just"/>
            <a:r>
              <a:rPr lang="pt-BR" sz="3600" b="1" dirty="0">
                <a:latin typeface="Aptos" panose="020B0004020202020204" pitchFamily="34" charset="0"/>
              </a:rPr>
              <a:t>Composição</a:t>
            </a:r>
          </a:p>
          <a:p>
            <a:pPr algn="just"/>
            <a:r>
              <a:rPr lang="pt-BR" sz="3600" dirty="0">
                <a:latin typeface="Aptos" panose="020B0004020202020204" pitchFamily="34" charset="0"/>
              </a:rPr>
              <a:t>CGU: coordenação</a:t>
            </a:r>
          </a:p>
          <a:p>
            <a:pPr algn="just"/>
            <a:r>
              <a:rPr lang="pt-BR" sz="3600" dirty="0">
                <a:latin typeface="Aptos" panose="020B0004020202020204" pitchFamily="34" charset="0"/>
              </a:rPr>
              <a:t>CONACI: SECONT/ES</a:t>
            </a:r>
          </a:p>
          <a:p>
            <a:pPr algn="just"/>
            <a:r>
              <a:rPr lang="pt-BR" sz="3600" dirty="0">
                <a:latin typeface="Aptos"/>
              </a:rPr>
              <a:t>Membros Rede de Integridade: </a:t>
            </a:r>
          </a:p>
          <a:p>
            <a:pPr algn="just"/>
            <a:r>
              <a:rPr lang="pt-BR" sz="3600" dirty="0">
                <a:latin typeface="Aptos"/>
              </a:rPr>
              <a:t>CAGE/RS, CG/DF, CGE/MG, CGE/PE, CGE/RJ, CGM/SP</a:t>
            </a:r>
            <a:endParaRPr lang="pt-BR" sz="3600" dirty="0">
              <a:highlight>
                <a:srgbClr val="FFFF00"/>
              </a:highlight>
              <a:latin typeface="Aptos"/>
            </a:endParaRPr>
          </a:p>
          <a:p>
            <a:pPr algn="just"/>
            <a:endParaRPr lang="pt-BR" sz="3200" b="1" dirty="0">
              <a:latin typeface="Aptos" panose="020B0004020202020204" pitchFamily="34" charset="0"/>
            </a:endParaRPr>
          </a:p>
        </p:txBody>
      </p:sp>
    </p:spTree>
    <p:extLst>
      <p:ext uri="{BB962C8B-B14F-4D97-AF65-F5344CB8AC3E}">
        <p14:creationId xmlns:p14="http://schemas.microsoft.com/office/powerpoint/2010/main" val="3396930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2661448" y="7363357"/>
            <a:ext cx="5460284" cy="2876550"/>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1917567" y="1333500"/>
            <a:ext cx="14452865" cy="6740307"/>
          </a:xfrm>
          <a:prstGeom prst="rect">
            <a:avLst/>
          </a:prstGeom>
          <a:noFill/>
        </p:spPr>
        <p:txBody>
          <a:bodyPr wrap="square" rtlCol="0">
            <a:spAutoFit/>
          </a:bodyPr>
          <a:lstStyle/>
          <a:p>
            <a:r>
              <a:rPr lang="pt-BR" sz="3600" b="1" dirty="0">
                <a:latin typeface="Aptos" panose="020B0004020202020204" pitchFamily="34" charset="0"/>
              </a:rPr>
              <a:t>Grupo de Trabalho – Premissas</a:t>
            </a:r>
          </a:p>
          <a:p>
            <a:endParaRPr lang="pt-BR" sz="3600" b="0" i="0" u="none" strike="noStrike" baseline="0" dirty="0">
              <a:solidFill>
                <a:srgbClr val="0F4761"/>
              </a:solidFill>
              <a:latin typeface="CIDFont+F1"/>
            </a:endParaRPr>
          </a:p>
          <a:p>
            <a:pPr algn="just"/>
            <a:r>
              <a:rPr lang="pt-BR" sz="3600" b="0" i="0" u="none" strike="noStrike" baseline="0" dirty="0">
                <a:solidFill>
                  <a:srgbClr val="000000"/>
                </a:solidFill>
                <a:latin typeface="CIDFont+F2"/>
              </a:rPr>
              <a:t>O trabalho realizado e a minuta de regulamentação </a:t>
            </a:r>
            <a:r>
              <a:rPr lang="pt-BR" sz="3600" dirty="0">
                <a:solidFill>
                  <a:srgbClr val="000000"/>
                </a:solidFill>
                <a:latin typeface="CIDFont+F2"/>
              </a:rPr>
              <a:t>observaram as seguintes premissas</a:t>
            </a:r>
            <a:r>
              <a:rPr lang="pt-BR" sz="3600" b="0" i="0" u="none" strike="noStrike" baseline="0" dirty="0">
                <a:solidFill>
                  <a:srgbClr val="000000"/>
                </a:solidFill>
                <a:latin typeface="CIDFont+F2"/>
              </a:rPr>
              <a:t>:</a:t>
            </a:r>
          </a:p>
          <a:p>
            <a:pPr marL="457200" indent="-457200" algn="just">
              <a:buFont typeface="Wingdings" panose="05000000000000000000" pitchFamily="2" charset="2"/>
              <a:buChar char="ü"/>
            </a:pPr>
            <a:r>
              <a:rPr lang="pt-BR" sz="3600" b="0" i="0" u="none" strike="noStrike" baseline="0" dirty="0">
                <a:solidFill>
                  <a:srgbClr val="000000"/>
                </a:solidFill>
                <a:effectLst>
                  <a:outerShdw blurRad="38100" dist="38100" dir="2700000" algn="tl">
                    <a:srgbClr val="000000">
                      <a:alpha val="43137"/>
                    </a:srgbClr>
                  </a:outerShdw>
                </a:effectLst>
                <a:latin typeface="CIDFont+F2"/>
              </a:rPr>
              <a:t>seguir os padrões adotados pela CGU </a:t>
            </a:r>
            <a:r>
              <a:rPr lang="pt-BR" sz="3600" b="0" i="0" u="none" strike="noStrike" baseline="0" dirty="0">
                <a:solidFill>
                  <a:srgbClr val="000000"/>
                </a:solidFill>
                <a:latin typeface="CIDFont+F2"/>
              </a:rPr>
              <a:t>tanto com relação ao processo de avaliação quando ao modelo de avaliação utilizado;</a:t>
            </a:r>
          </a:p>
          <a:p>
            <a:pPr marL="457200" indent="-457200" algn="just">
              <a:buFont typeface="Wingdings" panose="05000000000000000000" pitchFamily="2" charset="2"/>
              <a:buChar char="ü"/>
            </a:pPr>
            <a:r>
              <a:rPr lang="pt-BR" sz="3600" b="0" i="0" u="none" strike="noStrike" baseline="0" dirty="0">
                <a:solidFill>
                  <a:srgbClr val="000000"/>
                </a:solidFill>
                <a:latin typeface="CIDFont+F2"/>
              </a:rPr>
              <a:t>destacar </a:t>
            </a:r>
            <a:r>
              <a:rPr lang="pt-BR" sz="3600" b="0" i="0" u="none" strike="noStrike" baseline="0" dirty="0">
                <a:solidFill>
                  <a:srgbClr val="000000"/>
                </a:solidFill>
                <a:effectLst>
                  <a:outerShdw blurRad="38100" dist="38100" dir="2700000" algn="tl">
                    <a:srgbClr val="000000">
                      <a:alpha val="43137"/>
                    </a:srgbClr>
                  </a:outerShdw>
                </a:effectLst>
                <a:latin typeface="CIDFont+F2"/>
              </a:rPr>
              <a:t>aspectos técnicos e operacionais </a:t>
            </a:r>
            <a:r>
              <a:rPr lang="pt-BR" sz="3600" b="0" i="0" u="none" strike="noStrike" baseline="0" dirty="0">
                <a:solidFill>
                  <a:srgbClr val="000000"/>
                </a:solidFill>
                <a:latin typeface="CIDFont+F2"/>
              </a:rPr>
              <a:t>que devem ser considerados na regulamentação;</a:t>
            </a:r>
          </a:p>
          <a:p>
            <a:pPr marL="457200" indent="-457200" algn="just">
              <a:buFont typeface="Wingdings" panose="05000000000000000000" pitchFamily="2" charset="2"/>
              <a:buChar char="ü"/>
            </a:pPr>
            <a:r>
              <a:rPr lang="pt-BR" sz="3600" b="0" i="0" u="none" strike="noStrike" baseline="0" dirty="0">
                <a:solidFill>
                  <a:srgbClr val="000000"/>
                </a:solidFill>
                <a:effectLst>
                  <a:outerShdw blurRad="38100" dist="38100" dir="2700000" algn="tl">
                    <a:srgbClr val="000000">
                      <a:alpha val="43137"/>
                    </a:srgbClr>
                  </a:outerShdw>
                </a:effectLst>
                <a:latin typeface="CIDFont+F2"/>
              </a:rPr>
              <a:t>mitigar os riscos </a:t>
            </a:r>
            <a:r>
              <a:rPr lang="pt-BR" sz="3600" b="0" i="0" u="none" strike="noStrike" baseline="0" dirty="0">
                <a:solidFill>
                  <a:srgbClr val="000000"/>
                </a:solidFill>
                <a:latin typeface="CIDFont+F2"/>
              </a:rPr>
              <a:t>que serão mapeados na fase de levantamento de riscos;</a:t>
            </a:r>
          </a:p>
          <a:p>
            <a:pPr marL="457200" indent="-457200" algn="just">
              <a:buFont typeface="Wingdings" panose="05000000000000000000" pitchFamily="2" charset="2"/>
              <a:buChar char="ü"/>
            </a:pPr>
            <a:r>
              <a:rPr lang="pt-BR" sz="3600" dirty="0">
                <a:solidFill>
                  <a:srgbClr val="000000"/>
                </a:solidFill>
                <a:effectLst>
                  <a:outerShdw blurRad="38100" dist="38100" dir="2700000" algn="tl">
                    <a:srgbClr val="000000">
                      <a:alpha val="43137"/>
                    </a:srgbClr>
                  </a:outerShdw>
                </a:effectLst>
                <a:latin typeface="CIDFont+F6"/>
              </a:rPr>
              <a:t>f</a:t>
            </a:r>
            <a:r>
              <a:rPr lang="pt-BR" sz="3600" b="0" i="0" u="none" strike="noStrike" baseline="0" dirty="0">
                <a:solidFill>
                  <a:srgbClr val="000000"/>
                </a:solidFill>
                <a:effectLst>
                  <a:outerShdw blurRad="38100" dist="38100" dir="2700000" algn="tl">
                    <a:srgbClr val="000000">
                      <a:alpha val="43137"/>
                    </a:srgbClr>
                  </a:outerShdw>
                </a:effectLst>
                <a:latin typeface="CIDFont+F2"/>
              </a:rPr>
              <a:t>omentar a implantação de programas de integridade </a:t>
            </a:r>
            <a:r>
              <a:rPr lang="pt-BR" sz="3600" b="0" i="0" u="none" strike="noStrike" baseline="0" dirty="0">
                <a:solidFill>
                  <a:srgbClr val="000000"/>
                </a:solidFill>
                <a:latin typeface="CIDFont+F2"/>
              </a:rPr>
              <a:t>efetivos, capazes de mitigar, sobretudo, riscos para a integridade decorrentes da relação contratual.</a:t>
            </a:r>
            <a:endParaRPr lang="pt-BR" sz="3600" b="1" dirty="0">
              <a:latin typeface="Aptos" panose="020B0004020202020204" pitchFamily="34" charset="0"/>
            </a:endParaRPr>
          </a:p>
        </p:txBody>
      </p:sp>
    </p:spTree>
    <p:extLst>
      <p:ext uri="{BB962C8B-B14F-4D97-AF65-F5344CB8AC3E}">
        <p14:creationId xmlns:p14="http://schemas.microsoft.com/office/powerpoint/2010/main" val="48024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510116" y="332284"/>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2044240" y="1189083"/>
            <a:ext cx="10380393" cy="830997"/>
          </a:xfrm>
          <a:prstGeom prst="rect">
            <a:avLst/>
          </a:prstGeom>
          <a:noFill/>
        </p:spPr>
        <p:txBody>
          <a:bodyPr wrap="square" rtlCol="0">
            <a:spAutoFit/>
          </a:bodyPr>
          <a:lstStyle/>
          <a:p>
            <a:r>
              <a:rPr lang="pt-BR" sz="4800" b="1" dirty="0">
                <a:latin typeface="Aptos" panose="020B0004020202020204" pitchFamily="34" charset="0"/>
              </a:rPr>
              <a:t>RELATÓRIO PRELIMINAR DO GT</a:t>
            </a:r>
          </a:p>
        </p:txBody>
      </p:sp>
      <p:sp>
        <p:nvSpPr>
          <p:cNvPr id="2" name="CaixaDeTexto 1">
            <a:extLst>
              <a:ext uri="{FF2B5EF4-FFF2-40B4-BE49-F238E27FC236}">
                <a16:creationId xmlns:a16="http://schemas.microsoft.com/office/drawing/2014/main" id="{BB9EA6BC-C7A3-400B-E283-40B8B0C0D216}"/>
              </a:ext>
            </a:extLst>
          </p:cNvPr>
          <p:cNvSpPr txBox="1"/>
          <p:nvPr/>
        </p:nvSpPr>
        <p:spPr>
          <a:xfrm>
            <a:off x="2076682" y="2473497"/>
            <a:ext cx="14021475" cy="24057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pt-BR" sz="3000" b="1" dirty="0">
                <a:solidFill>
                  <a:schemeClr val="tx2"/>
                </a:solidFill>
                <a:ea typeface="Calibri"/>
                <a:cs typeface="Calibri"/>
              </a:rPr>
              <a:t>OBJETIVOS:</a:t>
            </a:r>
            <a:r>
              <a:rPr lang="pt-BR" sz="3000" b="1" dirty="0">
                <a:ea typeface="Calibri"/>
                <a:cs typeface="Calibri"/>
              </a:rPr>
              <a:t> </a:t>
            </a:r>
            <a:endParaRPr lang="pt-BR" sz="3000" dirty="0">
              <a:ea typeface="Calibri"/>
              <a:cs typeface="Calibri"/>
            </a:endParaRPr>
          </a:p>
          <a:p>
            <a:pPr>
              <a:spcAft>
                <a:spcPts val="500"/>
              </a:spcAft>
            </a:pPr>
            <a:r>
              <a:rPr lang="pt-BR" sz="2800" dirty="0">
                <a:ea typeface="+mn-lt"/>
                <a:cs typeface="+mn-lt"/>
              </a:rPr>
              <a:t>- Assegurar a efetividade das disposições estabelecidas na Lei de Licitações e Contratos Administrativos e complementar sua regulamentação. </a:t>
            </a:r>
            <a:endParaRPr lang="pt-BR" sz="2800" dirty="0">
              <a:ea typeface="Calibri"/>
              <a:cs typeface="Calibri"/>
            </a:endParaRPr>
          </a:p>
          <a:p>
            <a:pPr>
              <a:spcAft>
                <a:spcPts val="500"/>
              </a:spcAft>
            </a:pPr>
            <a:r>
              <a:rPr lang="pt-BR" sz="2800" dirty="0">
                <a:ea typeface="+mn-lt"/>
                <a:cs typeface="+mn-lt"/>
              </a:rPr>
              <a:t>- Eliminar subjetividades e divergências entre as avaliações realizadas em diferentes esferas, promovendo maior uniformidade e consistência.</a:t>
            </a:r>
            <a:endParaRPr lang="pt-BR" sz="2800" dirty="0">
              <a:ea typeface="Calibri"/>
              <a:cs typeface="Calibri"/>
            </a:endParaRPr>
          </a:p>
        </p:txBody>
      </p:sp>
      <p:sp>
        <p:nvSpPr>
          <p:cNvPr id="11" name="CaixaDeTexto 10">
            <a:extLst>
              <a:ext uri="{FF2B5EF4-FFF2-40B4-BE49-F238E27FC236}">
                <a16:creationId xmlns:a16="http://schemas.microsoft.com/office/drawing/2014/main" id="{64D382A1-8BB8-4D70-E1D7-87310D81C666}"/>
              </a:ext>
            </a:extLst>
          </p:cNvPr>
          <p:cNvSpPr txBox="1"/>
          <p:nvPr/>
        </p:nvSpPr>
        <p:spPr>
          <a:xfrm>
            <a:off x="2074653" y="5253994"/>
            <a:ext cx="13965402" cy="48756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r>
              <a:rPr lang="pt-BR" sz="3000" b="1" dirty="0">
                <a:solidFill>
                  <a:schemeClr val="tx2"/>
                </a:solidFill>
                <a:ea typeface="Calibri"/>
                <a:cs typeface="Calibri"/>
              </a:rPr>
              <a:t>RESULTADOS OBTIDOS:</a:t>
            </a:r>
            <a:endParaRPr lang="pt-BR" sz="3000" dirty="0">
              <a:solidFill>
                <a:schemeClr val="tx2"/>
              </a:solidFill>
              <a:ea typeface="Calibri"/>
              <a:cs typeface="Calibri"/>
            </a:endParaRPr>
          </a:p>
          <a:p>
            <a:pPr>
              <a:spcAft>
                <a:spcPts val="500"/>
              </a:spcAft>
            </a:pPr>
            <a:r>
              <a:rPr lang="pt-BR" sz="2800" dirty="0">
                <a:ea typeface="Calibri"/>
                <a:cs typeface="Calibri"/>
              </a:rPr>
              <a:t>1) </a:t>
            </a:r>
            <a:r>
              <a:rPr lang="pt-BR" sz="2800" b="1" dirty="0">
                <a:ea typeface="Calibri"/>
                <a:cs typeface="Calibri"/>
              </a:rPr>
              <a:t>Mapeamento de riscos</a:t>
            </a:r>
            <a:r>
              <a:rPr lang="pt-BR" sz="2800" dirty="0">
                <a:ea typeface="Calibri"/>
                <a:cs typeface="Calibri"/>
              </a:rPr>
              <a:t>: Regulamentação; Estrutura; Pessoas; Sistemas; e Integridade.</a:t>
            </a:r>
          </a:p>
          <a:p>
            <a:pPr>
              <a:spcAft>
                <a:spcPts val="500"/>
              </a:spcAft>
            </a:pPr>
            <a:r>
              <a:rPr lang="pt-BR" sz="2800" dirty="0">
                <a:ea typeface="Calibri"/>
                <a:cs typeface="Calibri"/>
              </a:rPr>
              <a:t>2) </a:t>
            </a:r>
            <a:r>
              <a:rPr lang="pt-BR" sz="2800" b="1" dirty="0">
                <a:ea typeface="Calibri"/>
                <a:cs typeface="Calibri"/>
              </a:rPr>
              <a:t>Órgãos competentes</a:t>
            </a:r>
            <a:r>
              <a:rPr lang="pt-BR" sz="2800" dirty="0">
                <a:ea typeface="Calibri"/>
                <a:cs typeface="Calibri"/>
              </a:rPr>
              <a:t>: </a:t>
            </a:r>
            <a:r>
              <a:rPr lang="pt-BR" sz="2800" dirty="0">
                <a:ea typeface="+mn-lt"/>
                <a:cs typeface="+mn-lt"/>
              </a:rPr>
              <a:t>definição em todas as esferas de aplicação (em regra, CGE ou órgão equivalente).</a:t>
            </a:r>
            <a:endParaRPr lang="pt-BR" sz="2800" dirty="0">
              <a:ea typeface="Calibri"/>
              <a:cs typeface="Calibri"/>
            </a:endParaRPr>
          </a:p>
          <a:p>
            <a:pPr>
              <a:spcAft>
                <a:spcPts val="500"/>
              </a:spcAft>
            </a:pPr>
            <a:r>
              <a:rPr lang="pt-BR" sz="2800" dirty="0">
                <a:ea typeface="+mn-lt"/>
                <a:cs typeface="+mn-lt"/>
              </a:rPr>
              <a:t>3) </a:t>
            </a:r>
            <a:r>
              <a:rPr lang="pt-BR" sz="2800" b="1" dirty="0">
                <a:ea typeface="+mn-lt"/>
                <a:cs typeface="+mn-lt"/>
              </a:rPr>
              <a:t>Mapeamento de valores para contratações de grande vulto</a:t>
            </a:r>
            <a:r>
              <a:rPr lang="pt-BR" sz="2800" dirty="0">
                <a:ea typeface="+mn-lt"/>
                <a:cs typeface="+mn-lt"/>
              </a:rPr>
              <a:t>: pode gerar impactos estruturais na regulamentação.</a:t>
            </a:r>
          </a:p>
          <a:p>
            <a:pPr>
              <a:spcAft>
                <a:spcPts val="500"/>
              </a:spcAft>
            </a:pPr>
            <a:r>
              <a:rPr lang="pt-BR" sz="2800" dirty="0">
                <a:ea typeface="+mn-lt"/>
                <a:cs typeface="+mn-lt"/>
              </a:rPr>
              <a:t>4) </a:t>
            </a:r>
            <a:r>
              <a:rPr lang="pt-BR" sz="2800" b="1" dirty="0">
                <a:ea typeface="+mn-lt"/>
                <a:cs typeface="+mn-lt"/>
              </a:rPr>
              <a:t>Proposta de Regulamentação</a:t>
            </a:r>
            <a:r>
              <a:rPr lang="pt-BR" sz="2800" dirty="0">
                <a:ea typeface="+mn-lt"/>
                <a:cs typeface="+mn-lt"/>
              </a:rPr>
              <a:t>: busca uma uniformização sobre a regulamentação das avaliações de programas de integridade (estrutura de regulamentação do Poder Executivo federal - Art. 187, da Lei nº 14.133/2021).</a:t>
            </a:r>
            <a:endParaRPr lang="pt-BR" sz="2800" dirty="0">
              <a:ea typeface="Calibri"/>
              <a:cs typeface="Calibri"/>
            </a:endParaRPr>
          </a:p>
          <a:p>
            <a:endParaRPr lang="pt-BR" dirty="0">
              <a:ea typeface="Calibri"/>
              <a:cs typeface="Calibri"/>
            </a:endParaRPr>
          </a:p>
          <a:p>
            <a:endParaRPr lang="pt-BR" dirty="0">
              <a:ea typeface="Calibri"/>
              <a:cs typeface="Calibri"/>
            </a:endParaRPr>
          </a:p>
        </p:txBody>
      </p:sp>
    </p:spTree>
    <p:extLst>
      <p:ext uri="{BB962C8B-B14F-4D97-AF65-F5344CB8AC3E}">
        <p14:creationId xmlns:p14="http://schemas.microsoft.com/office/powerpoint/2010/main" val="926256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2357670" y="657497"/>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2001212" y="876300"/>
            <a:ext cx="11349973" cy="1446550"/>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p:txBody>
      </p:sp>
      <p:sp>
        <p:nvSpPr>
          <p:cNvPr id="2" name="CaixaDeTexto 1">
            <a:extLst>
              <a:ext uri="{FF2B5EF4-FFF2-40B4-BE49-F238E27FC236}">
                <a16:creationId xmlns:a16="http://schemas.microsoft.com/office/drawing/2014/main" id="{62734E03-F15E-690C-8D43-2C13A94DB485}"/>
              </a:ext>
            </a:extLst>
          </p:cNvPr>
          <p:cNvSpPr txBox="1"/>
          <p:nvPr/>
        </p:nvSpPr>
        <p:spPr>
          <a:xfrm>
            <a:off x="1902956" y="3601880"/>
            <a:ext cx="14150110" cy="49090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500"/>
              </a:spcAft>
            </a:pPr>
            <a:r>
              <a:rPr lang="pt-BR" sz="3000" b="1" dirty="0">
                <a:solidFill>
                  <a:schemeClr val="tx2"/>
                </a:solidFill>
                <a:ea typeface="+mn-lt"/>
                <a:cs typeface="+mn-lt"/>
              </a:rPr>
              <a:t>OBJETO E ÂMBITO DE APLICAÇÃO da minuta de regulamento em discussão:</a:t>
            </a:r>
            <a:endParaRPr lang="pt-BR" sz="3000" b="1" dirty="0">
              <a:solidFill>
                <a:schemeClr val="tx2"/>
              </a:solidFill>
              <a:ea typeface="Calibri"/>
              <a:cs typeface="Calibri"/>
            </a:endParaRPr>
          </a:p>
          <a:p>
            <a:pPr>
              <a:spcAft>
                <a:spcPts val="500"/>
              </a:spcAft>
            </a:pPr>
            <a:endParaRPr lang="pt-BR" sz="3000" dirty="0">
              <a:ea typeface="Calibri"/>
              <a:cs typeface="Calibri"/>
            </a:endParaRPr>
          </a:p>
          <a:p>
            <a:pPr>
              <a:spcAft>
                <a:spcPts val="500"/>
              </a:spcAft>
            </a:pPr>
            <a:r>
              <a:rPr lang="pt-BR" sz="3000" dirty="0">
                <a:ea typeface="+mn-lt"/>
                <a:cs typeface="+mn-lt"/>
              </a:rPr>
              <a:t>•    obrigatoriedade de implantação de programa de integridade nas contratações de grande vulto pelo licitante vencedor (Art. 25, §4º); </a:t>
            </a:r>
          </a:p>
          <a:p>
            <a:pPr>
              <a:spcAft>
                <a:spcPts val="500"/>
              </a:spcAft>
            </a:pPr>
            <a:r>
              <a:rPr lang="pt-BR" sz="3000" dirty="0">
                <a:ea typeface="+mn-lt"/>
                <a:cs typeface="+mn-lt"/>
              </a:rPr>
              <a:t>•    programa de integridade como critério de desempate nos processos licitatórios (Art. 60, IV); </a:t>
            </a:r>
          </a:p>
          <a:p>
            <a:pPr>
              <a:spcAft>
                <a:spcPts val="500"/>
              </a:spcAft>
            </a:pPr>
            <a:r>
              <a:rPr lang="pt-BR" sz="3000" dirty="0">
                <a:ea typeface="+mn-lt"/>
                <a:cs typeface="+mn-lt"/>
              </a:rPr>
              <a:t>•    programa de integridade como atenuante na aplicação das sanções (Art. 156, §1º, V); </a:t>
            </a:r>
          </a:p>
          <a:p>
            <a:pPr>
              <a:spcAft>
                <a:spcPts val="500"/>
              </a:spcAft>
            </a:pPr>
            <a:r>
              <a:rPr lang="pt-BR" sz="3000" dirty="0">
                <a:ea typeface="+mn-lt"/>
                <a:cs typeface="+mn-lt"/>
              </a:rPr>
              <a:t>•    programa de integridade como condição de reabilitação do licitante ou contratado (Art. 163, parágrafo único).</a:t>
            </a:r>
            <a:endParaRPr lang="pt-BR" dirty="0">
              <a:ea typeface="Calibri"/>
              <a:cs typeface="Calibri"/>
            </a:endParaRPr>
          </a:p>
          <a:p>
            <a:pPr algn="l"/>
            <a:endParaRPr lang="pt-BR" dirty="0">
              <a:ea typeface="Calibri"/>
              <a:cs typeface="Calibri"/>
            </a:endParaRPr>
          </a:p>
        </p:txBody>
      </p:sp>
    </p:spTree>
    <p:extLst>
      <p:ext uri="{BB962C8B-B14F-4D97-AF65-F5344CB8AC3E}">
        <p14:creationId xmlns:p14="http://schemas.microsoft.com/office/powerpoint/2010/main" val="372626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661377" y="4350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2012992" y="671270"/>
            <a:ext cx="10380393" cy="2185214"/>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a:p>
            <a:endParaRPr lang="pt-BR" sz="4800" b="1" dirty="0">
              <a:latin typeface="Aptos"/>
            </a:endParaRPr>
          </a:p>
        </p:txBody>
      </p:sp>
      <p:sp>
        <p:nvSpPr>
          <p:cNvPr id="2" name="CaixaDeTexto 1">
            <a:extLst>
              <a:ext uri="{FF2B5EF4-FFF2-40B4-BE49-F238E27FC236}">
                <a16:creationId xmlns:a16="http://schemas.microsoft.com/office/drawing/2014/main" id="{62734E03-F15E-690C-8D43-2C13A94DB485}"/>
              </a:ext>
            </a:extLst>
          </p:cNvPr>
          <p:cNvSpPr txBox="1"/>
          <p:nvPr/>
        </p:nvSpPr>
        <p:spPr>
          <a:xfrm>
            <a:off x="1933084" y="2530103"/>
            <a:ext cx="14300292" cy="80817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spcAft>
                <a:spcPts val="500"/>
              </a:spcAft>
            </a:pPr>
            <a:r>
              <a:rPr lang="pt-BR" sz="3000" b="1" dirty="0">
                <a:solidFill>
                  <a:schemeClr val="tx2"/>
                </a:solidFill>
                <a:ea typeface="+mn-lt"/>
                <a:cs typeface="+mn-lt"/>
              </a:rPr>
              <a:t>CONCEITUAÇÃO DE PROGRAMA DE INTEGRIDADE:</a:t>
            </a:r>
          </a:p>
          <a:p>
            <a:pPr algn="just">
              <a:spcAft>
                <a:spcPts val="500"/>
              </a:spcAft>
            </a:pPr>
            <a:endParaRPr lang="pt-BR" sz="3000" dirty="0">
              <a:ea typeface="Calibri"/>
              <a:cs typeface="Calibri"/>
            </a:endParaRPr>
          </a:p>
          <a:p>
            <a:pPr>
              <a:spcAft>
                <a:spcPts val="500"/>
              </a:spcAft>
            </a:pPr>
            <a:r>
              <a:rPr lang="pt-BR" sz="3000" dirty="0">
                <a:ea typeface="+mn-lt"/>
                <a:cs typeface="+mn-lt"/>
              </a:rPr>
              <a:t>Conjunto de mecanismos e procedimentos internos de integridade, auditoria e incentivo à denúncia de irregularidades e aplicação efetiva de códigos de ética e de conduta, políticas e diretrizes, com objetivo de:</a:t>
            </a:r>
            <a:endParaRPr lang="pt-BR" dirty="0">
              <a:ea typeface="Calibri"/>
              <a:cs typeface="Calibri"/>
            </a:endParaRPr>
          </a:p>
          <a:p>
            <a:pPr>
              <a:spcAft>
                <a:spcPts val="500"/>
              </a:spcAft>
            </a:pPr>
            <a:r>
              <a:rPr lang="pt-BR" sz="3000" dirty="0">
                <a:ea typeface="+mn-lt"/>
                <a:cs typeface="+mn-lt"/>
              </a:rPr>
              <a:t>I - prevenir, detectar e sanar desvios, fraudes, irregularidades e atos lesivos praticados contra a administração pública, nacional ou estrangeira;</a:t>
            </a:r>
            <a:endParaRPr lang="pt-BR" dirty="0">
              <a:ea typeface="Calibri"/>
              <a:cs typeface="Calibri"/>
            </a:endParaRPr>
          </a:p>
          <a:p>
            <a:pPr>
              <a:spcAft>
                <a:spcPts val="500"/>
              </a:spcAft>
            </a:pPr>
            <a:r>
              <a:rPr lang="pt-BR" sz="3000" dirty="0">
                <a:ea typeface="+mn-lt"/>
                <a:cs typeface="+mn-lt"/>
              </a:rPr>
              <a:t>II - mitigar os riscos sociais e ambientais decorrentes das atividades da organização, zelando pela proteção dos direitos humanos; e</a:t>
            </a:r>
            <a:endParaRPr lang="pt-BR" dirty="0">
              <a:ea typeface="+mn-lt"/>
              <a:cs typeface="+mn-lt"/>
            </a:endParaRPr>
          </a:p>
          <a:p>
            <a:pPr>
              <a:spcAft>
                <a:spcPts val="500"/>
              </a:spcAft>
            </a:pPr>
            <a:r>
              <a:rPr lang="pt-BR" sz="3000" dirty="0">
                <a:ea typeface="+mn-lt"/>
                <a:cs typeface="+mn-lt"/>
              </a:rPr>
              <a:t>III - fomentar e manter uma cultura de integridade no ambiente organizacional.</a:t>
            </a:r>
          </a:p>
          <a:p>
            <a:pPr algn="just" fontAlgn="base">
              <a:spcBef>
                <a:spcPts val="600"/>
              </a:spcBef>
              <a:spcAft>
                <a:spcPts val="600"/>
              </a:spcAft>
            </a:pPr>
            <a:r>
              <a:rPr lang="pt-BR" sz="3000" dirty="0">
                <a:effectLst/>
                <a:latin typeface="+mj-lt"/>
                <a:ea typeface="Times New Roman" panose="02020603050405020304" pitchFamily="18" charset="0"/>
              </a:rPr>
              <a:t>Parágrafo único. O programa de integridade deve ser estruturado, aplicado e atualizado de acordo com as características e os riscos atuais das atividades de cada pessoa jurídica, a qual, por sua vez, deve garantir o constante aprimoramento e a adaptação do referido programa, visando garantir sua efetividade.</a:t>
            </a:r>
          </a:p>
          <a:p>
            <a:pPr>
              <a:spcAft>
                <a:spcPts val="500"/>
              </a:spcAft>
            </a:pPr>
            <a:endParaRPr lang="pt-BR" sz="3000" dirty="0">
              <a:latin typeface="+mj-lt"/>
              <a:ea typeface="+mn-lt"/>
              <a:cs typeface="+mn-lt"/>
            </a:endParaRPr>
          </a:p>
          <a:p>
            <a:pPr algn="l"/>
            <a:endParaRPr lang="pt-BR" sz="3000" dirty="0">
              <a:ea typeface="Calibri"/>
              <a:cs typeface="Calibri"/>
            </a:endParaRPr>
          </a:p>
        </p:txBody>
      </p:sp>
    </p:spTree>
    <p:extLst>
      <p:ext uri="{BB962C8B-B14F-4D97-AF65-F5344CB8AC3E}">
        <p14:creationId xmlns:p14="http://schemas.microsoft.com/office/powerpoint/2010/main" val="4063874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2"/>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2"/>
            <a:stretch>
              <a:fillRect t="-442313" r="-285252" b="-3"/>
            </a:stretch>
          </a:blipFill>
        </p:spPr>
        <p:txBody>
          <a:bodyPr/>
          <a:lstStyle/>
          <a:p>
            <a:endParaRPr lang="pt-BR"/>
          </a:p>
        </p:txBody>
      </p:sp>
      <p:sp>
        <p:nvSpPr>
          <p:cNvPr id="7" name="Freeform 7"/>
          <p:cNvSpPr/>
          <p:nvPr/>
        </p:nvSpPr>
        <p:spPr>
          <a:xfrm>
            <a:off x="11201400" y="342900"/>
            <a:ext cx="4571999" cy="2544594"/>
          </a:xfrm>
          <a:custGeom>
            <a:avLst/>
            <a:gdLst/>
            <a:ahLst/>
            <a:cxnLst/>
            <a:rect l="l" t="t" r="r" b="b"/>
            <a:pathLst>
              <a:path w="14578167" h="8382446">
                <a:moveTo>
                  <a:pt x="0" y="0"/>
                </a:moveTo>
                <a:lnTo>
                  <a:pt x="14578167" y="0"/>
                </a:lnTo>
                <a:lnTo>
                  <a:pt x="14578167" y="8382446"/>
                </a:lnTo>
                <a:lnTo>
                  <a:pt x="0" y="8382446"/>
                </a:lnTo>
                <a:lnTo>
                  <a:pt x="0" y="0"/>
                </a:lnTo>
                <a:close/>
              </a:path>
            </a:pathLst>
          </a:custGeom>
          <a:blipFill>
            <a:blip r:embed="rId3"/>
            <a:stretch>
              <a:fillRect/>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3"/>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3"/>
            <a:stretch>
              <a:fillRect l="-638239" r="-2"/>
            </a:stretch>
          </a:blipFill>
        </p:spPr>
        <p:txBody>
          <a:bodyPr/>
          <a:lstStyle/>
          <a:p>
            <a:endParaRPr lang="pt-BR"/>
          </a:p>
        </p:txBody>
      </p:sp>
      <p:sp>
        <p:nvSpPr>
          <p:cNvPr id="10" name="CaixaDeTexto 9">
            <a:extLst>
              <a:ext uri="{FF2B5EF4-FFF2-40B4-BE49-F238E27FC236}">
                <a16:creationId xmlns:a16="http://schemas.microsoft.com/office/drawing/2014/main" id="{0B190B01-FA2A-BCD6-8FE8-CC309C121B77}"/>
              </a:ext>
            </a:extLst>
          </p:cNvPr>
          <p:cNvSpPr txBox="1"/>
          <p:nvPr/>
        </p:nvSpPr>
        <p:spPr>
          <a:xfrm>
            <a:off x="1935180" y="856356"/>
            <a:ext cx="10380393" cy="1446550"/>
          </a:xfrm>
          <a:prstGeom prst="rect">
            <a:avLst/>
          </a:prstGeom>
          <a:noFill/>
        </p:spPr>
        <p:txBody>
          <a:bodyPr wrap="square" lIns="91440" tIns="45720" rIns="91440" bIns="45720" rtlCol="0" anchor="t">
            <a:spAutoFit/>
          </a:bodyPr>
          <a:lstStyle/>
          <a:p>
            <a:r>
              <a:rPr lang="pt-BR" sz="4400" b="1" dirty="0">
                <a:latin typeface="Aptos"/>
              </a:rPr>
              <a:t>MINUTA PRELIMINAR DE  REGULAMENTAÇÃO </a:t>
            </a:r>
          </a:p>
        </p:txBody>
      </p:sp>
      <p:sp>
        <p:nvSpPr>
          <p:cNvPr id="2" name="CaixaDeTexto 1">
            <a:extLst>
              <a:ext uri="{FF2B5EF4-FFF2-40B4-BE49-F238E27FC236}">
                <a16:creationId xmlns:a16="http://schemas.microsoft.com/office/drawing/2014/main" id="{62734E03-F15E-690C-8D43-2C13A94DB485}"/>
              </a:ext>
            </a:extLst>
          </p:cNvPr>
          <p:cNvSpPr txBox="1"/>
          <p:nvPr/>
        </p:nvSpPr>
        <p:spPr>
          <a:xfrm>
            <a:off x="2003358" y="2675964"/>
            <a:ext cx="14150110" cy="50937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500"/>
              </a:spcAft>
            </a:pPr>
            <a:endParaRPr lang="pt-BR" sz="3000" b="1" dirty="0">
              <a:solidFill>
                <a:schemeClr val="tx2"/>
              </a:solidFill>
              <a:ea typeface="+mn-lt"/>
              <a:cs typeface="+mn-lt"/>
            </a:endParaRPr>
          </a:p>
          <a:p>
            <a:pPr>
              <a:spcAft>
                <a:spcPts val="500"/>
              </a:spcAft>
            </a:pPr>
            <a:r>
              <a:rPr lang="pt-BR" sz="3000" b="1" dirty="0">
                <a:solidFill>
                  <a:schemeClr val="tx2"/>
                </a:solidFill>
                <a:ea typeface="+mn-lt"/>
                <a:cs typeface="+mn-lt"/>
              </a:rPr>
              <a:t>DEFINIÇÃO DE COMPETÊNCIAS: </a:t>
            </a:r>
            <a:r>
              <a:rPr lang="pt-BR" sz="3000" b="1" i="1" u="sng" dirty="0">
                <a:solidFill>
                  <a:schemeClr val="tx2"/>
                </a:solidFill>
                <a:ea typeface="+mn-lt"/>
                <a:cs typeface="+mn-lt"/>
              </a:rPr>
              <a:t>QUEM VAI FAZER?</a:t>
            </a:r>
            <a:endParaRPr lang="pt-BR" sz="3000" b="1" i="1" u="sng" dirty="0">
              <a:solidFill>
                <a:schemeClr val="tx2"/>
              </a:solidFill>
              <a:ea typeface="Calibri"/>
              <a:cs typeface="Calibri"/>
            </a:endParaRPr>
          </a:p>
          <a:p>
            <a:pPr>
              <a:spcAft>
                <a:spcPts val="500"/>
              </a:spcAft>
            </a:pPr>
            <a:endParaRPr lang="pt-BR" sz="3000" dirty="0">
              <a:ea typeface="Calibri"/>
              <a:cs typeface="Calibri"/>
            </a:endParaRPr>
          </a:p>
          <a:p>
            <a:pPr marL="914400" indent="-457200">
              <a:spcAft>
                <a:spcPts val="500"/>
              </a:spcAft>
              <a:buFont typeface="Arial"/>
              <a:buChar char="•"/>
            </a:pPr>
            <a:r>
              <a:rPr lang="pt-BR" sz="3000" dirty="0">
                <a:ea typeface="+mn-lt"/>
                <a:cs typeface="+mn-lt"/>
              </a:rPr>
              <a:t>Poder Executivo Federal: </a:t>
            </a:r>
            <a:r>
              <a:rPr lang="pt-BR" sz="3000" b="1" dirty="0">
                <a:ea typeface="+mn-lt"/>
                <a:cs typeface="+mn-lt"/>
              </a:rPr>
              <a:t>Controladoria-Geral da União</a:t>
            </a:r>
            <a:r>
              <a:rPr lang="pt-BR" sz="3000" dirty="0">
                <a:ea typeface="+mn-lt"/>
                <a:cs typeface="+mn-lt"/>
              </a:rPr>
              <a:t>, que poderá delegar a competência de avaliação para outros órgãos, mediante ato conjunto.</a:t>
            </a:r>
            <a:endParaRPr lang="pt-BR" dirty="0">
              <a:ea typeface="Calibri"/>
              <a:cs typeface="Calibri"/>
            </a:endParaRPr>
          </a:p>
          <a:p>
            <a:pPr>
              <a:spcAft>
                <a:spcPts val="500"/>
              </a:spcAft>
            </a:pPr>
            <a:endParaRPr lang="pt-BR" sz="3000" dirty="0">
              <a:ea typeface="+mn-lt"/>
              <a:cs typeface="+mn-lt"/>
            </a:endParaRPr>
          </a:p>
          <a:p>
            <a:pPr marL="914400" indent="-457200">
              <a:spcAft>
                <a:spcPts val="500"/>
              </a:spcAft>
              <a:buFont typeface="Arial"/>
              <a:buChar char="•"/>
            </a:pPr>
            <a:r>
              <a:rPr lang="pt-BR" sz="3000" dirty="0">
                <a:ea typeface="+mn-lt"/>
                <a:cs typeface="+mn-lt"/>
              </a:rPr>
              <a:t>Entes subnacionais: recomenda-se que essas competências sejam conferidas a órgão específico, preferencialmente que já possua atribuições relacionadas ao tema, como exemplo, </a:t>
            </a:r>
            <a:r>
              <a:rPr lang="pt-BR" sz="3000" b="1" dirty="0">
                <a:ea typeface="+mn-lt"/>
                <a:cs typeface="+mn-lt"/>
              </a:rPr>
              <a:t>controladorias e secretarias de controle (ou unidade equivalente)</a:t>
            </a:r>
            <a:r>
              <a:rPr lang="pt-BR" sz="3000" dirty="0">
                <a:ea typeface="+mn-lt"/>
                <a:cs typeface="+mn-lt"/>
              </a:rPr>
              <a:t>.</a:t>
            </a:r>
          </a:p>
          <a:p>
            <a:pPr algn="l"/>
            <a:endParaRPr lang="pt-BR" sz="3000" dirty="0">
              <a:ea typeface="Calibri"/>
              <a:cs typeface="Calibri"/>
            </a:endParaRPr>
          </a:p>
        </p:txBody>
      </p:sp>
    </p:spTree>
    <p:extLst>
      <p:ext uri="{BB962C8B-B14F-4D97-AF65-F5344CB8AC3E}">
        <p14:creationId xmlns:p14="http://schemas.microsoft.com/office/powerpoint/2010/main" val="155082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0"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3"/>
            <a:stretch>
              <a:fillRect t="-442313" r="-285252" b="-3"/>
            </a:stretch>
          </a:blipFill>
        </p:spPr>
        <p:txBody>
          <a:bodyPr/>
          <a:lstStyle/>
          <a:p>
            <a:endParaRPr lang="pt-BR"/>
          </a:p>
        </p:txBody>
      </p:sp>
      <p:sp>
        <p:nvSpPr>
          <p:cNvPr id="4" name="Freeform 4"/>
          <p:cNvSpPr/>
          <p:nvPr/>
        </p:nvSpPr>
        <p:spPr>
          <a:xfrm>
            <a:off x="13351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3"/>
            <a:stretch>
              <a:fillRect t="-442313" r="-285252" b="-3"/>
            </a:stretch>
          </a:blipFill>
        </p:spPr>
        <p:txBody>
          <a:bodyPr/>
          <a:lstStyle/>
          <a:p>
            <a:endParaRPr lang="pt-BR"/>
          </a:p>
        </p:txBody>
      </p:sp>
      <p:sp>
        <p:nvSpPr>
          <p:cNvPr id="5" name="Freeform 5"/>
          <p:cNvSpPr/>
          <p:nvPr/>
        </p:nvSpPr>
        <p:spPr>
          <a:xfrm>
            <a:off x="13382823" y="8390106"/>
            <a:ext cx="2670243" cy="1896894"/>
          </a:xfrm>
          <a:custGeom>
            <a:avLst/>
            <a:gdLst/>
            <a:ahLst/>
            <a:cxnLst/>
            <a:rect l="l" t="t" r="r" b="b"/>
            <a:pathLst>
              <a:path w="2670243" h="1896894">
                <a:moveTo>
                  <a:pt x="0" y="0"/>
                </a:moveTo>
                <a:lnTo>
                  <a:pt x="2670243" y="0"/>
                </a:lnTo>
                <a:lnTo>
                  <a:pt x="2670243" y="1896894"/>
                </a:lnTo>
                <a:lnTo>
                  <a:pt x="0" y="1896894"/>
                </a:lnTo>
                <a:lnTo>
                  <a:pt x="0" y="0"/>
                </a:lnTo>
                <a:close/>
              </a:path>
            </a:pathLst>
          </a:custGeom>
          <a:blipFill>
            <a:blip r:embed="rId3"/>
            <a:stretch>
              <a:fillRect t="-442313" r="-285252" b="-3"/>
            </a:stretch>
          </a:blipFill>
        </p:spPr>
        <p:txBody>
          <a:bodyPr/>
          <a:lstStyle/>
          <a:p>
            <a:endParaRPr lang="pt-BR"/>
          </a:p>
        </p:txBody>
      </p:sp>
      <p:sp>
        <p:nvSpPr>
          <p:cNvPr id="6" name="Freeform 6"/>
          <p:cNvSpPr/>
          <p:nvPr/>
        </p:nvSpPr>
        <p:spPr>
          <a:xfrm>
            <a:off x="15622622" y="8390106"/>
            <a:ext cx="2670243" cy="1896894"/>
          </a:xfrm>
          <a:custGeom>
            <a:avLst/>
            <a:gdLst/>
            <a:ahLst/>
            <a:cxnLst/>
            <a:rect l="l" t="t" r="r" b="b"/>
            <a:pathLst>
              <a:path w="2670243" h="1896894">
                <a:moveTo>
                  <a:pt x="0" y="0"/>
                </a:moveTo>
                <a:lnTo>
                  <a:pt x="2670242" y="0"/>
                </a:lnTo>
                <a:lnTo>
                  <a:pt x="2670242" y="1896894"/>
                </a:lnTo>
                <a:lnTo>
                  <a:pt x="0" y="1896894"/>
                </a:lnTo>
                <a:lnTo>
                  <a:pt x="0" y="0"/>
                </a:lnTo>
                <a:close/>
              </a:path>
            </a:pathLst>
          </a:custGeom>
          <a:blipFill>
            <a:blip r:embed="rId3"/>
            <a:stretch>
              <a:fillRect t="-442313" r="-285252" b="-3"/>
            </a:stretch>
          </a:blipFill>
        </p:spPr>
        <p:txBody>
          <a:bodyPr/>
          <a:lstStyle/>
          <a:p>
            <a:endParaRPr lang="pt-BR"/>
          </a:p>
        </p:txBody>
      </p:sp>
      <p:sp>
        <p:nvSpPr>
          <p:cNvPr id="8" name="Freeform 8"/>
          <p:cNvSpPr/>
          <p:nvPr/>
        </p:nvSpPr>
        <p:spPr>
          <a:xfrm>
            <a:off x="-4864" y="0"/>
            <a:ext cx="1858040" cy="8382446"/>
          </a:xfrm>
          <a:custGeom>
            <a:avLst/>
            <a:gdLst/>
            <a:ahLst/>
            <a:cxnLst/>
            <a:rect l="l" t="t" r="r" b="b"/>
            <a:pathLst>
              <a:path w="1858040" h="8382446">
                <a:moveTo>
                  <a:pt x="0" y="0"/>
                </a:moveTo>
                <a:lnTo>
                  <a:pt x="1858039" y="0"/>
                </a:lnTo>
                <a:lnTo>
                  <a:pt x="1858039" y="8382446"/>
                </a:lnTo>
                <a:lnTo>
                  <a:pt x="0" y="8382446"/>
                </a:lnTo>
                <a:lnTo>
                  <a:pt x="0" y="0"/>
                </a:lnTo>
                <a:close/>
              </a:path>
            </a:pathLst>
          </a:custGeom>
          <a:blipFill>
            <a:blip r:embed="rId4"/>
            <a:stretch>
              <a:fillRect r="-684621" b="-2"/>
            </a:stretch>
          </a:blipFill>
        </p:spPr>
        <p:txBody>
          <a:bodyPr/>
          <a:lstStyle/>
          <a:p>
            <a:endParaRPr lang="pt-BR"/>
          </a:p>
        </p:txBody>
      </p:sp>
      <p:sp>
        <p:nvSpPr>
          <p:cNvPr id="9" name="Freeform 9"/>
          <p:cNvSpPr/>
          <p:nvPr/>
        </p:nvSpPr>
        <p:spPr>
          <a:xfrm>
            <a:off x="16313284" y="0"/>
            <a:ext cx="1974715" cy="8382446"/>
          </a:xfrm>
          <a:custGeom>
            <a:avLst/>
            <a:gdLst/>
            <a:ahLst/>
            <a:cxnLst/>
            <a:rect l="l" t="t" r="r" b="b"/>
            <a:pathLst>
              <a:path w="1974715" h="8382446">
                <a:moveTo>
                  <a:pt x="0" y="0"/>
                </a:moveTo>
                <a:lnTo>
                  <a:pt x="1974716" y="0"/>
                </a:lnTo>
                <a:lnTo>
                  <a:pt x="1974716" y="8382446"/>
                </a:lnTo>
                <a:lnTo>
                  <a:pt x="0" y="8382446"/>
                </a:lnTo>
                <a:lnTo>
                  <a:pt x="0" y="0"/>
                </a:lnTo>
                <a:close/>
              </a:path>
            </a:pathLst>
          </a:custGeom>
          <a:blipFill>
            <a:blip r:embed="rId4"/>
            <a:stretch>
              <a:fillRect l="-638239" r="-2"/>
            </a:stretch>
          </a:blipFill>
        </p:spPr>
        <p:txBody>
          <a:bodyPr/>
          <a:lstStyle/>
          <a:p>
            <a:endParaRPr lang="pt-BR"/>
          </a:p>
        </p:txBody>
      </p:sp>
      <p:sp>
        <p:nvSpPr>
          <p:cNvPr id="2" name="CaixaDeTexto 1">
            <a:extLst>
              <a:ext uri="{FF2B5EF4-FFF2-40B4-BE49-F238E27FC236}">
                <a16:creationId xmlns:a16="http://schemas.microsoft.com/office/drawing/2014/main" id="{62734E03-F15E-690C-8D43-2C13A94DB485}"/>
              </a:ext>
            </a:extLst>
          </p:cNvPr>
          <p:cNvSpPr txBox="1"/>
          <p:nvPr/>
        </p:nvSpPr>
        <p:spPr>
          <a:xfrm>
            <a:off x="2054618" y="533048"/>
            <a:ext cx="15043649" cy="9397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b="1" dirty="0">
                <a:solidFill>
                  <a:schemeClr val="tx2"/>
                </a:solidFill>
                <a:ea typeface="+mn-lt"/>
                <a:cs typeface="+mn-lt"/>
              </a:rPr>
              <a:t>METODOLOGIA DE AVALIAÇÃO</a:t>
            </a:r>
            <a:endParaRPr lang="pt-BR" sz="4000" dirty="0">
              <a:solidFill>
                <a:schemeClr val="tx2"/>
              </a:solidFill>
              <a:ea typeface="+mn-lt"/>
              <a:cs typeface="+mn-lt"/>
            </a:endParaRPr>
          </a:p>
          <a:p>
            <a:endParaRPr lang="pt-BR" sz="3000" dirty="0">
              <a:ea typeface="+mn-lt"/>
              <a:cs typeface="+mn-lt"/>
            </a:endParaRPr>
          </a:p>
          <a:p>
            <a:pPr algn="just">
              <a:spcAft>
                <a:spcPts val="500"/>
              </a:spcAft>
            </a:pPr>
            <a:r>
              <a:rPr lang="pt-BR" sz="2900" dirty="0">
                <a:ea typeface="+mn-lt"/>
                <a:cs typeface="+mn-lt"/>
              </a:rPr>
              <a:t>Parâmetros previstos para avaliação do programa de integridade (</a:t>
            </a:r>
            <a:r>
              <a:rPr lang="pt-BR" sz="2900" u="sng" dirty="0">
                <a:ea typeface="+mn-lt"/>
                <a:cs typeface="+mn-lt"/>
              </a:rPr>
              <a:t>exemplificativos)</a:t>
            </a:r>
            <a:r>
              <a:rPr lang="pt-BR" sz="2900" dirty="0">
                <a:ea typeface="+mn-lt"/>
                <a:cs typeface="+mn-lt"/>
              </a:rPr>
              <a:t>: </a:t>
            </a:r>
          </a:p>
          <a:p>
            <a:pPr marL="457200" indent="-457200">
              <a:spcAft>
                <a:spcPts val="500"/>
              </a:spcAft>
              <a:buFont typeface="Wingdings" panose="05000000000000000000" pitchFamily="2" charset="2"/>
              <a:buChar char="Ø"/>
            </a:pPr>
            <a:r>
              <a:rPr lang="pt-BR" sz="2900" dirty="0">
                <a:effectLst/>
                <a:latin typeface="Calibri" panose="020F0502020204030204" pitchFamily="34" charset="0"/>
                <a:ea typeface="Times New Roman" panose="02020603050405020304" pitchFamily="18" charset="0"/>
                <a:cs typeface="Calibri" panose="020F0502020204030204" pitchFamily="34" charset="0"/>
              </a:rPr>
              <a:t>comprometimento da alta direção da pessoa jurídica, incluídos os conselhos, comitês e sócios-administradores, evidenciado pelo apoio visível e inequívoco ao Programa de Integridade, bem como pela destinação de recursos adequados; </a:t>
            </a:r>
          </a:p>
          <a:p>
            <a:pPr marL="457200" indent="-457200">
              <a:spcAft>
                <a:spcPts val="500"/>
              </a:spcAft>
              <a:buFont typeface="Wingdings" panose="05000000000000000000" pitchFamily="2" charset="2"/>
              <a:buChar char="Ø"/>
            </a:pPr>
            <a:r>
              <a:rPr lang="pt-BR" sz="2900" dirty="0">
                <a:ea typeface="Calibri"/>
                <a:cs typeface="Calibri"/>
              </a:rPr>
              <a:t>independência, estrutura adequada e autoridade da instância interna responsável pela aplicação do Programa de Integridade e monitoramento de seu cumprimento;</a:t>
            </a:r>
          </a:p>
          <a:p>
            <a:pPr marL="457200" indent="-457200">
              <a:spcAft>
                <a:spcPts val="500"/>
              </a:spcAft>
              <a:buFont typeface="Wingdings" panose="05000000000000000000" pitchFamily="2" charset="2"/>
              <a:buChar char="Ø"/>
            </a:pPr>
            <a:r>
              <a:rPr lang="pt-BR" sz="2900" dirty="0">
                <a:ea typeface="+mn-lt"/>
                <a:cs typeface="+mn-lt"/>
              </a:rPr>
              <a:t>gestão adequada de riscos para a integridade, incluindo sua análise e reavaliação periódica;</a:t>
            </a:r>
          </a:p>
          <a:p>
            <a:pPr marL="457200" indent="-457200">
              <a:spcAft>
                <a:spcPts val="500"/>
              </a:spcAft>
              <a:buFont typeface="Wingdings" panose="05000000000000000000" pitchFamily="2" charset="2"/>
              <a:buChar char="Ø"/>
            </a:pPr>
            <a:r>
              <a:rPr lang="pt-BR" sz="2900" dirty="0">
                <a:ea typeface="+mn-lt"/>
                <a:cs typeface="+mn-lt"/>
              </a:rPr>
              <a:t>padrões de conduta, código de ética, políticas e procedimentos de integridade;</a:t>
            </a:r>
          </a:p>
          <a:p>
            <a:pPr marL="457200" indent="-457200">
              <a:spcAft>
                <a:spcPts val="500"/>
              </a:spcAft>
              <a:buFont typeface="Wingdings" panose="05000000000000000000" pitchFamily="2" charset="2"/>
              <a:buChar char="Ø"/>
            </a:pPr>
            <a:r>
              <a:rPr lang="pt-BR" sz="2900" dirty="0">
                <a:ea typeface="+mn-lt"/>
                <a:cs typeface="+mn-lt"/>
              </a:rPr>
              <a:t>procedimentos específicos para prevenir fraudes e ilícitos no âmbito de processos licitatórios e na execução de contratos administrativos;</a:t>
            </a:r>
          </a:p>
          <a:p>
            <a:pPr marL="457200" indent="-457200">
              <a:spcAft>
                <a:spcPts val="500"/>
              </a:spcAft>
              <a:buFont typeface="Wingdings" panose="05000000000000000000" pitchFamily="2" charset="2"/>
              <a:buChar char="Ø"/>
            </a:pPr>
            <a:r>
              <a:rPr lang="pt-BR" sz="2900" dirty="0">
                <a:ea typeface="+mn-lt"/>
                <a:cs typeface="+mn-lt"/>
              </a:rPr>
              <a:t>treinamentos e ações de comunicação periódicos sobre o Programa de Integridade;</a:t>
            </a:r>
          </a:p>
          <a:p>
            <a:pPr marL="457200" indent="-457200">
              <a:spcAft>
                <a:spcPts val="500"/>
              </a:spcAft>
              <a:buFont typeface="Wingdings" panose="05000000000000000000" pitchFamily="2" charset="2"/>
              <a:buChar char="Ø"/>
            </a:pPr>
            <a:r>
              <a:rPr lang="pt-BR" sz="2900" dirty="0">
                <a:ea typeface="+mn-lt"/>
                <a:cs typeface="+mn-lt"/>
              </a:rPr>
              <a:t>registros contábeis completos e legítimos; </a:t>
            </a:r>
          </a:p>
          <a:p>
            <a:pPr marL="457200" indent="-457200">
              <a:spcAft>
                <a:spcPts val="500"/>
              </a:spcAft>
              <a:buFont typeface="Wingdings" panose="05000000000000000000" pitchFamily="2" charset="2"/>
              <a:buChar char="Ø"/>
            </a:pPr>
            <a:r>
              <a:rPr lang="pt-BR" sz="2900" dirty="0">
                <a:ea typeface="+mn-lt"/>
                <a:cs typeface="+mn-lt"/>
              </a:rPr>
              <a:t>canais de denúncia de irregularidades, proteção aos denunciantes e procedimentos de apuração;</a:t>
            </a:r>
          </a:p>
          <a:p>
            <a:pPr marL="457200" indent="-457200">
              <a:spcAft>
                <a:spcPts val="500"/>
              </a:spcAft>
              <a:buFont typeface="Wingdings" panose="05000000000000000000" pitchFamily="2" charset="2"/>
              <a:buChar char="Ø"/>
            </a:pPr>
            <a:r>
              <a:rPr lang="pt-BR" sz="2900" dirty="0">
                <a:ea typeface="+mn-lt"/>
                <a:cs typeface="+mn-lt"/>
              </a:rPr>
              <a:t>monitoramento contínuo do Programa de Integridade; </a:t>
            </a:r>
          </a:p>
          <a:p>
            <a:pPr marL="457200" indent="-457200">
              <a:spcAft>
                <a:spcPts val="500"/>
              </a:spcAft>
              <a:buFont typeface="Wingdings" panose="05000000000000000000" pitchFamily="2" charset="2"/>
              <a:buChar char="Ø"/>
            </a:pPr>
            <a:r>
              <a:rPr lang="pt-BR" sz="2900" dirty="0">
                <a:ea typeface="+mn-lt"/>
                <a:cs typeface="+mn-lt"/>
              </a:rPr>
              <a:t>transparência e responsabilidade socioambiental da pessoa jurídica (</a:t>
            </a:r>
            <a:r>
              <a:rPr lang="pt-BR" sz="2900" i="1" dirty="0">
                <a:ea typeface="+mn-lt"/>
                <a:cs typeface="+mn-lt"/>
              </a:rPr>
              <a:t>acrescentado, em consonância com as disposições da Lei de Licitações</a:t>
            </a:r>
            <a:r>
              <a:rPr lang="pt-BR" sz="2900" dirty="0">
                <a:ea typeface="+mn-lt"/>
                <a:cs typeface="+mn-lt"/>
              </a:rPr>
              <a:t>).</a:t>
            </a:r>
            <a:endParaRPr lang="pt-BR" sz="2900" dirty="0">
              <a:ea typeface="Calibri"/>
              <a:cs typeface="Calibri"/>
            </a:endParaRPr>
          </a:p>
        </p:txBody>
      </p:sp>
    </p:spTree>
    <p:extLst>
      <p:ext uri="{BB962C8B-B14F-4D97-AF65-F5344CB8AC3E}">
        <p14:creationId xmlns:p14="http://schemas.microsoft.com/office/powerpoint/2010/main" val="62649710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6f735ba-f640-4cc4-b8e0-5c0bed52c6c5">
      <UserInfo>
        <DisplayName>Marcelo Pontes Vianna</DisplayName>
        <AccountId>9</AccountId>
        <AccountType/>
      </UserInfo>
      <UserInfo>
        <DisplayName>Armando de Nardi Neto</DisplayName>
        <AccountId>26</AccountId>
        <AccountType/>
      </UserInfo>
    </SharedWithUsers>
    <_activity xmlns="27fc69c8-eaab-4e6a-aff7-0950b673dc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0568605FAFB7F4C824C03B306D95C94" ma:contentTypeVersion="15" ma:contentTypeDescription="Crie um novo documento." ma:contentTypeScope="" ma:versionID="abb82ca0d053f80f21cb8552a5105c25">
  <xsd:schema xmlns:xsd="http://www.w3.org/2001/XMLSchema" xmlns:xs="http://www.w3.org/2001/XMLSchema" xmlns:p="http://schemas.microsoft.com/office/2006/metadata/properties" xmlns:ns3="27fc69c8-eaab-4e6a-aff7-0950b673dc9b" xmlns:ns4="d6f735ba-f640-4cc4-b8e0-5c0bed52c6c5" targetNamespace="http://schemas.microsoft.com/office/2006/metadata/properties" ma:root="true" ma:fieldsID="d490f446987c51475029abc9871e5a6f" ns3:_="" ns4:_="">
    <xsd:import namespace="27fc69c8-eaab-4e6a-aff7-0950b673dc9b"/>
    <xsd:import namespace="d6f735ba-f640-4cc4-b8e0-5c0bed52c6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element ref="ns3:MediaServiceDateTaken"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fc69c8-eaab-4e6a-aff7-0950b673dc9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6f735ba-f640-4cc4-b8e0-5c0bed52c6c5"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SharingHintHash" ma:index="12"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74157-4942-44CB-8B55-4A7D16E3CD05}">
  <ds:schemaRefs>
    <ds:schemaRef ds:uri="http://schemas.microsoft.com/sharepoint/v3/contenttype/forms"/>
  </ds:schemaRefs>
</ds:datastoreItem>
</file>

<file path=customXml/itemProps2.xml><?xml version="1.0" encoding="utf-8"?>
<ds:datastoreItem xmlns:ds="http://schemas.openxmlformats.org/officeDocument/2006/customXml" ds:itemID="{8C4B8AA7-D621-4538-9205-5A5E8EC4D08D}">
  <ds:schemaRefs>
    <ds:schemaRef ds:uri="http://schemas.openxmlformats.org/package/2006/metadata/core-properties"/>
    <ds:schemaRef ds:uri="http://purl.org/dc/terms/"/>
    <ds:schemaRef ds:uri="http://purl.org/dc/dcmitype/"/>
    <ds:schemaRef ds:uri="http://purl.org/dc/elements/1.1/"/>
    <ds:schemaRef ds:uri="27fc69c8-eaab-4e6a-aff7-0950b673dc9b"/>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d6f735ba-f640-4cc4-b8e0-5c0bed52c6c5"/>
  </ds:schemaRefs>
</ds:datastoreItem>
</file>

<file path=customXml/itemProps3.xml><?xml version="1.0" encoding="utf-8"?>
<ds:datastoreItem xmlns:ds="http://schemas.openxmlformats.org/officeDocument/2006/customXml" ds:itemID="{5ACDBBBF-0755-43BF-8425-51A5BE275F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fc69c8-eaab-4e6a-aff7-0950b673dc9b"/>
    <ds:schemaRef ds:uri="d6f735ba-f640-4cc4-b8e0-5c0bed52c6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678d9fe-0921-417d-8411-5f1c18defbbb}" enabled="0" method="" siteId="{6678d9fe-0921-417d-8411-5f1c18defbbb}" removed="1"/>
</clbl:labelList>
</file>

<file path=docProps/app.xml><?xml version="1.0" encoding="utf-8"?>
<Properties xmlns="http://schemas.openxmlformats.org/officeDocument/2006/extended-properties" xmlns:vt="http://schemas.openxmlformats.org/officeDocument/2006/docPropsVTypes">
  <TotalTime>972</TotalTime>
  <Words>2380</Words>
  <Application>Microsoft Office PowerPoint</Application>
  <PresentationFormat>Personalizar</PresentationFormat>
  <Paragraphs>174</Paragraphs>
  <Slides>18</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18</vt:i4>
      </vt:variant>
    </vt:vector>
  </HeadingPairs>
  <TitlesOfParts>
    <vt:vector size="28" baseType="lpstr">
      <vt:lpstr>CIDFont+F2</vt:lpstr>
      <vt:lpstr>Times New Roman</vt:lpstr>
      <vt:lpstr>League Spartan</vt:lpstr>
      <vt:lpstr>CIDFont+F6</vt:lpstr>
      <vt:lpstr>Calibri</vt:lpstr>
      <vt:lpstr>Arial</vt:lpstr>
      <vt:lpstr>Aptos</vt:lpstr>
      <vt:lpstr>CIDFont+F1</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CRG - CEIS e CNEP no Banco de Sanções (Apresentação para REDE)</dc:title>
  <dc:creator>CGU</dc:creator>
  <cp:lastModifiedBy>Cristine Kohler Ganzenmuller</cp:lastModifiedBy>
  <cp:revision>8</cp:revision>
  <dcterms:created xsi:type="dcterms:W3CDTF">2006-08-16T00:00:00Z</dcterms:created>
  <dcterms:modified xsi:type="dcterms:W3CDTF">2024-12-05T02:22:46Z</dcterms:modified>
  <dc:identifier>DAGCykUVgJQ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0x01010040568605FAFB7F4C824C03B306D95C94</vt:lpwstr>
  </property>
</Properties>
</file>