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62" r:id="rId6"/>
    <p:sldId id="287" r:id="rId7"/>
    <p:sldId id="290" r:id="rId8"/>
    <p:sldId id="291" r:id="rId9"/>
    <p:sldId id="292" r:id="rId10"/>
    <p:sldId id="263" r:id="rId11"/>
    <p:sldId id="264" r:id="rId12"/>
    <p:sldId id="28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9" r:id="rId29"/>
    <p:sldId id="285" r:id="rId30"/>
    <p:sldId id="25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8" autoAdjust="0"/>
    <p:restoredTop sz="94660"/>
  </p:normalViewPr>
  <p:slideViewPr>
    <p:cSldViewPr snapToGrid="0">
      <p:cViewPr>
        <p:scale>
          <a:sx n="110" d="100"/>
          <a:sy n="110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8C16-2303-D04A-B71D-C4F33E0083B8}" type="datetimeFigureOut">
              <a:rPr lang="pt-BR" smtClean="0"/>
              <a:t>04/10/17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2154-CCC5-6A4D-856A-AB61AB9E74DF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03/10/17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mailto:secretaria.executiva@cgu.gov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2527" y="902825"/>
            <a:ext cx="10894741" cy="57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" b="1" dirty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pt-BR" sz="7000" b="1" dirty="0">
                <a:solidFill>
                  <a:srgbClr val="002060"/>
                </a:solidFill>
                <a:latin typeface="+mn-lt"/>
              </a:rPr>
              <a:t>Governança Pública -</a:t>
            </a:r>
          </a:p>
          <a:p>
            <a:r>
              <a:rPr lang="pt-BR" sz="7000" b="1" dirty="0">
                <a:solidFill>
                  <a:srgbClr val="002060"/>
                </a:solidFill>
                <a:latin typeface="+mn-lt"/>
              </a:rPr>
              <a:t>                  A Importância do Controle Interno</a:t>
            </a:r>
          </a:p>
          <a:p>
            <a:endParaRPr lang="pt-BR" sz="7200" b="1" dirty="0"/>
          </a:p>
          <a:p>
            <a:endParaRPr lang="pt-BR" sz="7200" b="1" dirty="0"/>
          </a:p>
          <a:p>
            <a:endParaRPr lang="pt-BR" sz="7200" b="1" dirty="0"/>
          </a:p>
          <a:p>
            <a:r>
              <a:rPr lang="pt-BR" sz="5400" b="1" dirty="0"/>
              <a:t>                   </a:t>
            </a:r>
            <a:r>
              <a:rPr lang="pt-BR" sz="5400" b="1" i="1" dirty="0">
                <a:latin typeface="+mn-lt"/>
              </a:rPr>
              <a:t>XIII  Encontro Nacional de Controle Interno – CONACI</a:t>
            </a:r>
          </a:p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pPr algn="ctr"/>
            <a:r>
              <a:rPr lang="pt-BR" b="1" dirty="0" smtClean="0">
                <a:solidFill>
                  <a:srgbClr val="002060"/>
                </a:solidFill>
              </a:rPr>
              <a:t>Wagner de Campos Rosário</a:t>
            </a:r>
          </a:p>
          <a:p>
            <a:pPr algn="ctr"/>
            <a:r>
              <a:rPr lang="pt-BR" sz="3300" b="1" dirty="0" smtClean="0">
                <a:solidFill>
                  <a:srgbClr val="002060"/>
                </a:solidFill>
              </a:rPr>
              <a:t>Ministro de Estado da Transparência e Controladoria-Geral da União</a:t>
            </a:r>
            <a:endParaRPr lang="pt-BR" sz="3300" b="1" dirty="0">
              <a:solidFill>
                <a:srgbClr val="002060"/>
              </a:solidFill>
            </a:endParaRPr>
          </a:p>
          <a:p>
            <a:endParaRPr lang="pt-BR" sz="4000" b="1" dirty="0">
              <a:solidFill>
                <a:srgbClr val="002060"/>
              </a:solidFill>
            </a:endParaRPr>
          </a:p>
          <a:p>
            <a:endParaRPr lang="pt-BR" sz="4000" b="1" dirty="0">
              <a:solidFill>
                <a:srgbClr val="002060"/>
              </a:solidFill>
            </a:endParaRPr>
          </a:p>
          <a:p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                                                        </a:t>
            </a:r>
            <a:endParaRPr lang="pt-BR" sz="4000" dirty="0" smtClean="0"/>
          </a:p>
          <a:p>
            <a:endParaRPr lang="pt-BR" sz="4000" dirty="0"/>
          </a:p>
          <a:p>
            <a:pPr algn="ctr"/>
            <a:r>
              <a:rPr lang="pt-BR" sz="4000" dirty="0" smtClean="0"/>
              <a:t> </a:t>
            </a:r>
            <a:r>
              <a:rPr lang="pt-BR" sz="4000" b="1" dirty="0"/>
              <a:t>04 e 05 de outubro, Manaus/AM</a:t>
            </a:r>
          </a:p>
          <a:p>
            <a:pPr algn="ctr"/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-491547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– </a:t>
            </a:r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Dimensões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53847"/>
              </p:ext>
            </p:extLst>
          </p:nvPr>
        </p:nvGraphicFramePr>
        <p:xfrm>
          <a:off x="740358" y="1891655"/>
          <a:ext cx="10515600" cy="474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2169511415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1333376690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723754706"/>
                    </a:ext>
                  </a:extLst>
                </a:gridCol>
              </a:tblGrid>
              <a:tr h="45235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MACRO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MICRO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4980040"/>
                  </a:ext>
                </a:extLst>
              </a:tr>
              <a:tr h="4523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GOVERNANÇA </a:t>
                      </a:r>
                    </a:p>
                    <a:p>
                      <a:pPr algn="ctr"/>
                      <a:r>
                        <a:rPr lang="pt-BR" sz="2000" b="1" dirty="0"/>
                        <a:t>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GOVERNANÇA NO </a:t>
                      </a:r>
                    </a:p>
                    <a:p>
                      <a:pPr algn="ctr"/>
                      <a:r>
                        <a:rPr lang="pt-BR" sz="2000" b="1" dirty="0"/>
                        <a:t>SETOR PÚBLICO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GOVERNANÇA  DAS ORGANIZAÇÕES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5106546"/>
                  </a:ext>
                </a:extLst>
              </a:tr>
              <a:tr h="452355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Foco na Sociedade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Foco no Governo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Foco</a:t>
                      </a:r>
                      <a:r>
                        <a:rPr lang="pt-BR" sz="2000" b="0" baseline="0" dirty="0"/>
                        <a:t> nas Instituições</a:t>
                      </a:r>
                      <a:endParaRPr lang="pt-BR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8984885"/>
                  </a:ext>
                </a:extLst>
              </a:tr>
              <a:tr h="3123107"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Governança pública, portanto, abrange não só governança no que se refere às instituições e negócios do governo, mas também o envolvimento do governo com os setores não-governamentais no processo de governança.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Governança do setor público concentra-se na governança aplicada à governança de organizações dentro e entre setores governamentais, incluindo os diferentes níveis de governo e suas interações entre si e outros grupos sociais.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A governança nas Instituições envolve os sistemas e processos organizacionais que alinham os papéis e as responsabilidades dos gestores com os relacionamentos internos e externos da organização para produzir resultados estratégicos, mensuráveis e responsáveis.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306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2141" y="1738365"/>
            <a:ext cx="10484966" cy="46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Diversidade dos setores resultando em um conjunto complexo de objetivos políticos, econômicos, sociais, ambientais;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Restrições internas e externas que atingem o governo e os setores com magnitude e intensidade diferentes e nem sempre previsíveis;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Necessidade de coordenar e liderar para integrar todos os setores e a sociedade;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Regulamentar determinados setores ou temas para garantir os interesses das diversas partes interessadas (stakeholders);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Sustentabilidade financeira a partir de premissas diferentes do mercado.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141" y="-421209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no Setor Público – Principais Desafios</a:t>
            </a:r>
            <a:endParaRPr lang="pt-BR" altLang="pt-BR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5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4" y="3943989"/>
            <a:ext cx="2704750" cy="288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vem 4"/>
          <p:cNvSpPr/>
          <p:nvPr/>
        </p:nvSpPr>
        <p:spPr>
          <a:xfrm>
            <a:off x="2946624" y="775504"/>
            <a:ext cx="6405720" cy="36756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3600" i="1" dirty="0" smtClean="0">
                <a:solidFill>
                  <a:schemeClr val="tx1"/>
                </a:solidFill>
              </a:rPr>
              <a:t>E como o Controle Interno pode auxiliar na implementação da Governança Pública?</a:t>
            </a:r>
            <a:endParaRPr lang="pt-BR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461846"/>
            <a:ext cx="10075192" cy="40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189" y="-280531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Governança no Setor Público: </a:t>
            </a:r>
            <a:br>
              <a:rPr lang="pt-BR" sz="2800" b="1" dirty="0">
                <a:solidFill>
                  <a:srgbClr val="002060"/>
                </a:solidFill>
                <a:latin typeface="+mn-lt"/>
              </a:rPr>
            </a:br>
            <a:r>
              <a:rPr lang="pt-BR" sz="2800" b="1" dirty="0">
                <a:solidFill>
                  <a:srgbClr val="002060"/>
                </a:solidFill>
                <a:latin typeface="+mn-lt"/>
              </a:rPr>
              <a:t>a adoção pela Administração Pública com sua complexidade, exige a definição de Diretrizes e atuação do Controle Interno</a:t>
            </a:r>
            <a:endParaRPr lang="pt-BR" altLang="pt-BR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44" y="2117689"/>
            <a:ext cx="7445829" cy="47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848896"/>
            <a:ext cx="10075192" cy="4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817" y="-521692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88" y="1688123"/>
            <a:ext cx="7616650" cy="5004079"/>
          </a:xfrm>
          <a:prstGeom prst="rect">
            <a:avLst/>
          </a:prstGeom>
        </p:spPr>
      </p:pic>
      <p:sp>
        <p:nvSpPr>
          <p:cNvPr id="10" name="Seta: para a Direita 9"/>
          <p:cNvSpPr/>
          <p:nvPr/>
        </p:nvSpPr>
        <p:spPr>
          <a:xfrm>
            <a:off x="2512088" y="2733523"/>
            <a:ext cx="2553195" cy="1681166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INTEGRIDADE,</a:t>
            </a:r>
          </a:p>
          <a:p>
            <a:pPr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OUVIDORIA </a:t>
            </a:r>
          </a:p>
          <a:p>
            <a:pPr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e CORREIÇÃO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130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431701"/>
            <a:ext cx="10075192" cy="42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INTEGRIDADE:</a:t>
            </a:r>
          </a:p>
          <a:p>
            <a:r>
              <a:rPr lang="pt-BR" sz="2800" dirty="0"/>
              <a:t>Adoção de um Programa de Integridade em cada Instituição afim de promover os valores éticos.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OUVIDORIA:</a:t>
            </a:r>
          </a:p>
          <a:p>
            <a:r>
              <a:rPr lang="pt-BR" sz="2800" dirty="0"/>
              <a:t>Instituição de canais para ouvir todas as partes interessadas e tratar o conteúdo decorrente.</a:t>
            </a:r>
          </a:p>
          <a:p>
            <a:endParaRPr lang="pt-BR" sz="2800" dirty="0"/>
          </a:p>
          <a:p>
            <a:pPr>
              <a:lnSpc>
                <a:spcPct val="11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CORREIÇÃO:</a:t>
            </a:r>
          </a:p>
          <a:p>
            <a:r>
              <a:rPr lang="pt-BR" sz="2800" dirty="0"/>
              <a:t>Adoção de medidas adequadas para o descumprimento das Normas.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32672" y="965464"/>
            <a:ext cx="10894741" cy="14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 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Compromisso forte com a integridade,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os valores éticos e o cumprimento das Leis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8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019718"/>
            <a:ext cx="10075192" cy="4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2527" y="-431257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84" y="1968702"/>
            <a:ext cx="8068826" cy="4772968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2312035" y="3665278"/>
            <a:ext cx="2826327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OUVIDORIA 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6626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351314"/>
            <a:ext cx="10075192" cy="41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OUVIDORIA:</a:t>
            </a:r>
          </a:p>
          <a:p>
            <a:r>
              <a:rPr lang="pt-BR" sz="2800" dirty="0"/>
              <a:t>Instituição de canais para ouvir as partes interessadas e motivar a participação por meio do tratamento dos conteúdos decorrentes.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TRANSPARÊNCIA: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Subsidiar as partes interessadas com todas as informações necessárias para a sua participação qualificada.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817" y="-240338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Engajamento aberto e integral das partes interessadas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5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909186"/>
            <a:ext cx="10075192" cy="43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-477767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91" y="1838848"/>
            <a:ext cx="8229600" cy="4824261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4436803" y="1747674"/>
            <a:ext cx="2525327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AVALIAÇÃO 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21338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542232"/>
            <a:ext cx="10075192" cy="40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</a:t>
            </a:r>
          </a:p>
          <a:p>
            <a:r>
              <a:rPr lang="pt-BR" sz="2800" dirty="0">
                <a:latin typeface="+mn-lt"/>
              </a:rPr>
              <a:t>Avaliar</a:t>
            </a:r>
            <a:r>
              <a:rPr lang="pt-BR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800" dirty="0"/>
              <a:t>as políticas públicas e seus indicadores à luz dos efeitos para a sociedade.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demanda, descobrir oportunidades de melhorias para promoção de benefícios de forma sistêmica (um benefício não pode ser obtido em detrimento de prejuízos relevantes em outras áreas).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188" y="-139855"/>
            <a:ext cx="10894741" cy="329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Definir resultados em termos de benefícios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econômicos, sociais e ambientais sustentáveis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0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1028" y="1096093"/>
            <a:ext cx="10894741" cy="8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+mn-lt"/>
              </a:rPr>
              <a:t>Governança Pública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87" y="2314938"/>
            <a:ext cx="7856008" cy="3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999622"/>
            <a:ext cx="10075192" cy="44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140" y="-401112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64" y="1919236"/>
            <a:ext cx="8209504" cy="4861714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5320224" y="3946544"/>
            <a:ext cx="2506201" cy="1772356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AVALIAÇÃO 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8175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572378"/>
            <a:ext cx="10075192" cy="40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AVALIAÇÃO:</a:t>
            </a:r>
          </a:p>
          <a:p>
            <a:r>
              <a:rPr lang="pt-BR" sz="2800" dirty="0"/>
              <a:t>Recomendar melhorias para a gestão, a partir das análises realizadas no âmbito das auditorias.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demanda, realizar estudos e avaliações com vias ao aprimoramento dos resultados.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0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Determinar as intervenções necessárias para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aperfeiçoar a consecução dos resultados pretendidos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4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949380"/>
            <a:ext cx="10075192" cy="45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2237" y="-441306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0" y="1828800"/>
            <a:ext cx="8289889" cy="4845132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2271840" y="4941961"/>
            <a:ext cx="2553195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INTEGRIDADE,</a:t>
            </a:r>
          </a:p>
          <a:p>
            <a:pPr algn="ctr"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OUVIDORIA e CONSULTORIA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920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1966" y="-472272"/>
            <a:ext cx="10075192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2800" b="1" dirty="0">
                <a:solidFill>
                  <a:srgbClr val="002060"/>
                </a:solidFill>
                <a:latin typeface="+mn-lt"/>
              </a:rPr>
            </a:br>
            <a:r>
              <a:rPr lang="pt-BR" sz="2800" b="1" dirty="0">
                <a:solidFill>
                  <a:srgbClr val="002060"/>
                </a:solidFill>
                <a:latin typeface="+mn-lt"/>
              </a:rPr>
              <a:t>Desenvolver a capacidade da entidade e </a:t>
            </a:r>
            <a:br>
              <a:rPr lang="pt-BR" sz="2800" b="1" dirty="0">
                <a:solidFill>
                  <a:srgbClr val="002060"/>
                </a:solidFill>
                <a:latin typeface="+mn-lt"/>
              </a:rPr>
            </a:br>
            <a:r>
              <a:rPr lang="pt-BR" sz="2800" b="1" dirty="0">
                <a:solidFill>
                  <a:srgbClr val="002060"/>
                </a:solidFill>
                <a:latin typeface="+mn-lt"/>
              </a:rPr>
              <a:t>o potencial dos líderes e indivíduos que a compõem</a:t>
            </a:r>
            <a:endParaRPr lang="pt-BR" altLang="pt-B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34980" y="2775917"/>
            <a:ext cx="102921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INTEGRIDADE:</a:t>
            </a:r>
          </a:p>
          <a:p>
            <a:r>
              <a:rPr lang="pt-BR" sz="2400" dirty="0"/>
              <a:t>Encorajar o desenvolvimento das lideranças segundo padrões éticos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2060"/>
                </a:solidFill>
              </a:rPr>
              <a:t>OUVIDORIA:</a:t>
            </a:r>
          </a:p>
          <a:p>
            <a:r>
              <a:rPr lang="pt-BR" sz="2400" dirty="0"/>
              <a:t>Abrir a comunicação direta com as lideranças, estimulando as contribuições para evolução advindas das partes envolvidas.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Por demanda e a partir dos trabalhos realizados, identificar áreas de fragilidades para investir no desenvolvimento de capacidades.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0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2" y="2039815"/>
            <a:ext cx="10075192" cy="44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-451354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67" y="1838848"/>
            <a:ext cx="8269793" cy="5019152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0" y="3807550"/>
            <a:ext cx="2364024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AVALIAÇÃO 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1136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642716"/>
            <a:ext cx="10075192" cy="38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AVALIAÇÃO:</a:t>
            </a:r>
          </a:p>
          <a:p>
            <a:r>
              <a:rPr lang="pt-BR" sz="2800" dirty="0"/>
              <a:t>Avaliar</a:t>
            </a:r>
            <a:r>
              <a:rPr lang="pt-BR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800" dirty="0"/>
              <a:t>a Gestão de Riscos e os Controles Internos em sua resposta.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 e a partir dos trabalhos realizados, identificar oportunidades para aprimoramento dos processos organizacionais, riscos não geridos adequadamente e controles internos frágeis.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2914" y="0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</a:t>
            </a:r>
            <a:r>
              <a:rPr lang="pt-BR" sz="3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pt-BR" sz="3200" b="1" dirty="0">
                <a:solidFill>
                  <a:srgbClr val="002060"/>
                </a:solidFill>
                <a:latin typeface="+mn-lt"/>
              </a:rPr>
              <a:t>CONTROLE INTERNO:</a:t>
            </a:r>
            <a:r>
              <a:rPr lang="pt-BR" sz="3200" dirty="0">
                <a:solidFill>
                  <a:srgbClr val="002060"/>
                </a:solidFill>
                <a:latin typeface="+mn-lt"/>
              </a:rPr>
              <a:t/>
            </a:r>
            <a:br>
              <a:rPr lang="pt-BR" sz="3200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Gerir os riscos e o desempenho por meio de controle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interno robusto e forte gestão das finanças públicas</a:t>
            </a:r>
            <a:endParaRPr lang="pt-BR" altLang="pt-BR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5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80660" y="1999622"/>
            <a:ext cx="10075192" cy="44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42720" y="-511643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300" y="1999622"/>
            <a:ext cx="8309986" cy="4602145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111713" y="1858945"/>
            <a:ext cx="2939711" cy="1852551"/>
          </a:xfrm>
          <a:prstGeom prst="rightArrow">
            <a:avLst>
              <a:gd name="adj1" fmla="val 5817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pt-BR" sz="2400" b="1" dirty="0" smtClean="0">
                <a:solidFill>
                  <a:schemeClr val="bg1"/>
                </a:solidFill>
              </a:rPr>
              <a:t>TRANSPARÊNCIA AVALIAÇÃO </a:t>
            </a:r>
            <a:r>
              <a:rPr lang="pt-BR" sz="2400" b="1" dirty="0">
                <a:solidFill>
                  <a:schemeClr val="bg1"/>
                </a:solidFill>
              </a:rPr>
              <a:t>e </a:t>
            </a:r>
          </a:p>
          <a:p>
            <a:pPr algn="ctr">
              <a:lnSpc>
                <a:spcPts val="2100"/>
              </a:lnSpc>
            </a:pPr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9320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572378"/>
            <a:ext cx="10075192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TRANSPARÊNCIA</a:t>
            </a:r>
          </a:p>
          <a:p>
            <a:r>
              <a:rPr lang="pt-BR" sz="2800" dirty="0"/>
              <a:t>Definir requisitos e critérios para a Promoção da Transparência </a:t>
            </a:r>
          </a:p>
          <a:p>
            <a:endParaRPr lang="pt-BR" sz="2800" b="1" dirty="0">
              <a:solidFill>
                <a:srgbClr val="002060"/>
              </a:solidFill>
              <a:latin typeface="+mn-lt"/>
            </a:endParaRPr>
          </a:p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AVALIAÇÃO:</a:t>
            </a:r>
          </a:p>
          <a:p>
            <a:r>
              <a:rPr lang="pt-BR" sz="2800" dirty="0"/>
              <a:t>Avaliar a qualidade, completeza, rapidez e confiabilidade das informações e relatórios disponíveis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 e a partir dos trabalhos realizados, realizar estudos para o aprimoramento do processo de prestação de contas e transparência.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3059" y="-79564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 Implantar boas práticas de transparência e relatórios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para entregar uma prestação de contas efetivas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4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noProof="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CONSIDERAÇÕES FINAIS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288295" y="1567923"/>
            <a:ext cx="83442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Legalidade </a:t>
            </a:r>
            <a:r>
              <a:rPr lang="pt-BR" sz="2400" b="1" dirty="0" err="1" smtClean="0">
                <a:solidFill>
                  <a:schemeClr val="bg1"/>
                </a:solidFill>
              </a:rPr>
              <a:t>x</a:t>
            </a:r>
            <a:r>
              <a:rPr lang="pt-BR" sz="2400" b="1" dirty="0" smtClean="0">
                <a:solidFill>
                  <a:schemeClr val="bg1"/>
                </a:solidFill>
              </a:rPr>
              <a:t> Burocratização;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Realização de trabalhos com menos recursos (Controle e Gestão);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Construção de soluções eficientes no atual modelo político;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643317" y="3012567"/>
            <a:ext cx="6144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kern="0" spc="600" noProof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 GOVERNANÇA</a:t>
            </a:r>
            <a:endParaRPr kumimoji="0" lang="pt-BR" sz="54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3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9223" y="-169998"/>
            <a:ext cx="10894741" cy="30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Pública</a:t>
            </a:r>
            <a:br>
              <a:rPr lang="pt-BR" sz="4000" b="1" dirty="0">
                <a:solidFill>
                  <a:srgbClr val="002060"/>
                </a:solidFill>
                <a:latin typeface="+mn-lt"/>
              </a:rPr>
            </a:br>
            <a:r>
              <a:rPr lang="pt-BR" sz="4000" b="1" dirty="0">
                <a:solidFill>
                  <a:srgbClr val="002060"/>
                </a:solidFill>
                <a:latin typeface="+mn-lt"/>
              </a:rPr>
              <a:t> Conceitos – Influências diversas</a:t>
            </a:r>
            <a:r>
              <a:rPr lang="pt-BR" sz="4000" b="1" baseline="40000" dirty="0">
                <a:solidFill>
                  <a:srgbClr val="002060"/>
                </a:solidFill>
                <a:latin typeface="+mn-lt"/>
              </a:rPr>
              <a:t> (2</a:t>
            </a:r>
            <a:r>
              <a:rPr lang="pt-BR" sz="4000" b="1" baseline="40000" dirty="0"/>
              <a:t>)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732282"/>
              </p:ext>
            </p:extLst>
          </p:nvPr>
        </p:nvGraphicFramePr>
        <p:xfrm>
          <a:off x="462354" y="1969476"/>
          <a:ext cx="11071610" cy="459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205">
                  <a:extLst>
                    <a:ext uri="{9D8B030D-6E8A-4147-A177-3AD203B41FA5}">
                      <a16:colId xmlns="" xmlns:a16="http://schemas.microsoft.com/office/drawing/2014/main" val="4053731232"/>
                    </a:ext>
                  </a:extLst>
                </a:gridCol>
                <a:gridCol w="5916226">
                  <a:extLst>
                    <a:ext uri="{9D8B030D-6E8A-4147-A177-3AD203B41FA5}">
                      <a16:colId xmlns="" xmlns:a16="http://schemas.microsoft.com/office/drawing/2014/main" val="434475322"/>
                    </a:ext>
                  </a:extLst>
                </a:gridCol>
                <a:gridCol w="2348179">
                  <a:extLst>
                    <a:ext uri="{9D8B030D-6E8A-4147-A177-3AD203B41FA5}">
                      <a16:colId xmlns="" xmlns:a16="http://schemas.microsoft.com/office/drawing/2014/main" val="4256477619"/>
                    </a:ext>
                  </a:extLst>
                </a:gridCol>
              </a:tblGrid>
              <a:tr h="331778">
                <a:tc>
                  <a:txBody>
                    <a:bodyPr/>
                    <a:lstStyle/>
                    <a:p>
                      <a:r>
                        <a:rPr lang="pt-BR" dirty="0"/>
                        <a:t>Fonte /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Conceito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2578102"/>
                  </a:ext>
                </a:extLst>
              </a:tr>
              <a:tr h="1078280">
                <a:tc>
                  <a:txBody>
                    <a:bodyPr/>
                    <a:lstStyle/>
                    <a:p>
                      <a:r>
                        <a:rPr lang="pt-BR" sz="1600" b="1" dirty="0"/>
                        <a:t>Banco Mundial / 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Governança é o exercício da autoridade, controle, gerenciamento e poder de governo. É a maneira pela qual o poder é exercido no gerenciamento dos recursos econômicos e sociais para o desenvolvimento do país.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Exercício do Poder na Gestão</a:t>
                      </a:r>
                      <a:r>
                        <a:rPr lang="pt-BR" sz="1600" b="1" baseline="0" dirty="0"/>
                        <a:t> Pública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201121"/>
                  </a:ext>
                </a:extLst>
              </a:tr>
              <a:tr h="1575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dirty="0"/>
                        <a:t>Governança pública na Holanda: uma alternativa ao “</a:t>
                      </a:r>
                      <a:r>
                        <a:rPr lang="pt-BR" sz="1600" b="1" dirty="0" err="1"/>
                        <a:t>Gerencialism</a:t>
                      </a:r>
                      <a:r>
                        <a:rPr lang="pt-BR" sz="1600" b="1" dirty="0"/>
                        <a:t>” Anglo-Americano - KICKERT, Walter J. / 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Governança Pública é mais do que uma forma eficaz e eficiente de executar o ‘negócio governo’, ela está relacionada à legalidade e legitimidade, sendo mais do que valores estritamente empresariais. É uma atividade complexa que envolve o ‘governo’ de complexas redes sociais nos setores políticos.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Gestão Pública baseada na legalidade e</a:t>
                      </a:r>
                      <a:r>
                        <a:rPr lang="pt-BR" sz="1600" b="1" baseline="0" dirty="0"/>
                        <a:t> </a:t>
                      </a:r>
                      <a:r>
                        <a:rPr lang="pt-BR" sz="1600" b="1" dirty="0"/>
                        <a:t>legitimidade, administrando redes sociais complexas nos setores políticos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7515522"/>
                  </a:ext>
                </a:extLst>
              </a:tr>
              <a:tr h="1575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dirty="0"/>
                        <a:t>Governança Governamental: Governança corporativa no setor público, por que e como? - TIMMERS, Hans /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Governança Pública é a proteção da inter-relação entre gestão, controle e fiscalização por organizações governamentais e por organizações criadas por autoridades governamentais, visando à concretização dos objetivos políticos de forma eficiente e eficaz, bem como a comunicação aberta e a prestação de contas, para benefício das partes interessadas.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 Pública resultante da inter-relação</a:t>
                      </a:r>
                      <a:r>
                        <a:rPr lang="pt-B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o controle e fiscalização, visando a transparência e prestação de contas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7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5010150"/>
            <a:ext cx="3420319" cy="6810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3526" y="1574759"/>
            <a:ext cx="704098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/>
              <a:t>Muito</a:t>
            </a:r>
            <a:r>
              <a:rPr lang="es-ES_tradnl" sz="3200" b="1" dirty="0"/>
              <a:t> </a:t>
            </a:r>
            <a:r>
              <a:rPr lang="es-ES_tradnl" sz="3200" b="1" dirty="0" err="1"/>
              <a:t>obrigado</a:t>
            </a:r>
            <a:r>
              <a:rPr lang="es-ES_tradnl" sz="3200" b="1" dirty="0"/>
              <a:t>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09776" y="3056814"/>
            <a:ext cx="57530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Wagner de Campos Rosário</a:t>
            </a:r>
          </a:p>
          <a:p>
            <a:pPr algn="just"/>
            <a:r>
              <a:rPr lang="pt-BR" sz="2000" dirty="0"/>
              <a:t>Ministro de Estado da Transparência e Controladoria-Geral da União - Substituto </a:t>
            </a:r>
          </a:p>
          <a:p>
            <a:pPr algn="just"/>
            <a:r>
              <a:rPr lang="pt-BR" sz="2000" dirty="0"/>
              <a:t>Correio Eletrônico: </a:t>
            </a:r>
            <a:r>
              <a:rPr lang="pt-BR" sz="2000" dirty="0">
                <a:hlinkClick r:id="rId3"/>
              </a:rPr>
              <a:t>cgugabin@cgu.gov.br</a:t>
            </a:r>
            <a:endParaRPr lang="pt-BR" sz="2000" dirty="0"/>
          </a:p>
          <a:p>
            <a:pPr algn="just"/>
            <a:r>
              <a:rPr lang="pt-BR" sz="2000" dirty="0"/>
              <a:t>Telefone: +55 (61) 2020-7241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533" y="-360918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Pública</a:t>
            </a:r>
            <a:br>
              <a:rPr lang="pt-BR" sz="4000" b="1" dirty="0">
                <a:solidFill>
                  <a:srgbClr val="002060"/>
                </a:solidFill>
                <a:latin typeface="+mn-lt"/>
              </a:rPr>
            </a:br>
            <a:r>
              <a:rPr lang="pt-BR" sz="4000" b="1" dirty="0">
                <a:solidFill>
                  <a:srgbClr val="002060"/>
                </a:solidFill>
                <a:latin typeface="+mn-lt"/>
              </a:rPr>
              <a:t>Conceitos – Influências diversas</a:t>
            </a:r>
            <a:r>
              <a:rPr lang="pt-BR" sz="4000" b="1" baseline="40000" dirty="0">
                <a:solidFill>
                  <a:srgbClr val="002060"/>
                </a:solidFill>
                <a:latin typeface="+mn-lt"/>
              </a:rPr>
              <a:t> (2</a:t>
            </a:r>
            <a:r>
              <a:rPr lang="pt-BR" sz="4000" b="1" baseline="40000" dirty="0"/>
              <a:t>)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414291"/>
              </p:ext>
            </p:extLst>
          </p:nvPr>
        </p:nvGraphicFramePr>
        <p:xfrm>
          <a:off x="296427" y="2021498"/>
          <a:ext cx="1155895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907">
                  <a:extLst>
                    <a:ext uri="{9D8B030D-6E8A-4147-A177-3AD203B41FA5}">
                      <a16:colId xmlns="" xmlns:a16="http://schemas.microsoft.com/office/drawing/2014/main" val="4053731232"/>
                    </a:ext>
                  </a:extLst>
                </a:gridCol>
                <a:gridCol w="5515308">
                  <a:extLst>
                    <a:ext uri="{9D8B030D-6E8A-4147-A177-3AD203B41FA5}">
                      <a16:colId xmlns="" xmlns:a16="http://schemas.microsoft.com/office/drawing/2014/main" val="434475322"/>
                    </a:ext>
                  </a:extLst>
                </a:gridCol>
                <a:gridCol w="2351739">
                  <a:extLst>
                    <a:ext uri="{9D8B030D-6E8A-4147-A177-3AD203B41FA5}">
                      <a16:colId xmlns="" xmlns:a16="http://schemas.microsoft.com/office/drawing/2014/main" val="4256477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Fonte /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Conceito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Abordagem / Foco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257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 Nova Gestão para um Novo Estado: Liberal, Social e Republicano - BRESSER-PEREIRA, Luiz Carlos /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Governança pública é um processo dinâmico pelo qual se dá o desenvolvimento político e através do qual a sociedade civil, o estado e o governo organizam e gerem a vida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Gestão Pública com envolvimento</a:t>
                      </a:r>
                      <a:r>
                        <a:rPr lang="pt-BR" b="1" baseline="0" dirty="0"/>
                        <a:t> da Sociedade Civil, Estado e Governo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751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conceituação de governabilidade e governança, da sua relação entre si e com o conjunto da reforma do Estado e do seu aparelho, ARAÚJO, Vinícius C. /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A fonte dessa governança são os agentes públicos ou servidores do Estado que possibilitam a formulação/ implementação correta das políticas públicas e representam a face deste diante da sociedade civil e do mercado, no setor de prestação de serviços diretos ao público.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Gestão Pública na formulação e implementação de Políticas Públicas</a:t>
                      </a:r>
                      <a:r>
                        <a:rPr lang="pt-BR" b="1" baseline="0" dirty="0"/>
                        <a:t> e Prestação de Serviços para a Sociedade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15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 Governança no Setor Público, IFAC /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Governança compreende os mecanismos (político, econômico, </a:t>
                      </a:r>
                      <a:r>
                        <a:rPr lang="pt-BR" b="1" dirty="0" err="1"/>
                        <a:t>sócio-ambiental</a:t>
                      </a:r>
                      <a:r>
                        <a:rPr lang="pt-BR" b="1" dirty="0"/>
                        <a:t>, administrativo, legal </a:t>
                      </a:r>
                      <a:r>
                        <a:rPr lang="pt-BR" b="1" dirty="0" err="1"/>
                        <a:t>etc</a:t>
                      </a:r>
                      <a:r>
                        <a:rPr lang="pt-BR" b="1" dirty="0"/>
                        <a:t>) colocados em prática para garantir que os resultados pretendidos para as partes interessadas sejam definidos e alcançados.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Gestão Pública no uso de mecanismos  para garantir</a:t>
                      </a:r>
                      <a:r>
                        <a:rPr lang="pt-BR" b="1" baseline="0" dirty="0"/>
                        <a:t> resultados.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17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4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2950" y="1841581"/>
            <a:ext cx="11788971" cy="4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/>
              <a:t>Atividade complexa - Diferentes atores devem possuir a capacidade de influenciar a construção das políticas públicas;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 smtClean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/>
              <a:t>Está relacionada a Legalidade e Legitimidade;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 smtClean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/>
              <a:t>Envolve gestão, controle, fiscalização, comunicação aberta, transparência e prestação de contas;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718836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Governança Pública -</a:t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>Síntese Conceitual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7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2950" y="1644803"/>
            <a:ext cx="11788971" cy="52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 smtClean="0"/>
              <a:t>Envolve a concretização de objetivos políticos de forma eficiente e eficaz;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A Governança Pública estimula a criação de centros de construção da política pública, em nível local, regional, nacional ou supranacional. O Estado, no entanto, não perde importância, mas sim desloca seu papel primordial da implementação para a coordenação e o </a:t>
            </a:r>
            <a:r>
              <a:rPr lang="pt-BR" sz="2400" b="1" u="sng" dirty="0"/>
              <a:t>controle das políticas públicas</a:t>
            </a:r>
            <a:r>
              <a:rPr lang="pt-BR" sz="2400" b="1" dirty="0"/>
              <a:t>.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718836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Governança Pública -</a:t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>Síntese Conceitual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3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407021"/>
            <a:ext cx="9419402" cy="5450979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noProof="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TCU </a:t>
            </a:r>
            <a:r>
              <a:rPr lang="mr-IN" sz="4600" kern="0" spc="600" noProof="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–</a:t>
            </a:r>
            <a:r>
              <a:rPr lang="pt-BR" sz="4600" kern="0" spc="600" noProof="0" dirty="0" smtClean="0">
                <a:solidFill>
                  <a:srgbClr val="39AEA9"/>
                </a:solidFill>
                <a:latin typeface="Century Gothic" panose="020B0502020202020204" pitchFamily="34" charset="0"/>
              </a:rPr>
              <a:t> 10 PASSOS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465828" y="1984613"/>
            <a:ext cx="8039380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Escolha </a:t>
            </a:r>
            <a:r>
              <a:rPr lang="pt-BR" sz="2400" b="1" dirty="0" err="1">
                <a:solidFill>
                  <a:schemeClr val="bg1"/>
                </a:solidFill>
              </a:rPr>
              <a:t>líderes</a:t>
            </a:r>
            <a:r>
              <a:rPr lang="pt-BR" sz="2400" b="1" dirty="0">
                <a:solidFill>
                  <a:schemeClr val="bg1"/>
                </a:solidFill>
              </a:rPr>
              <a:t> competentes e avalie seus </a:t>
            </a:r>
            <a:r>
              <a:rPr lang="pt-BR" sz="2400" b="1" dirty="0" smtClean="0">
                <a:solidFill>
                  <a:schemeClr val="bg1"/>
                </a:solidFill>
              </a:rPr>
              <a:t>desempenhos;</a:t>
            </a:r>
          </a:p>
          <a:p>
            <a:pPr marL="285750" indent="-285750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Lidere com </a:t>
            </a:r>
            <a:r>
              <a:rPr lang="pt-BR" sz="2400" b="1" dirty="0" err="1">
                <a:solidFill>
                  <a:schemeClr val="bg1"/>
                </a:solidFill>
              </a:rPr>
              <a:t>ética</a:t>
            </a:r>
            <a:r>
              <a:rPr lang="pt-BR" sz="2400" b="1" dirty="0">
                <a:solidFill>
                  <a:schemeClr val="bg1"/>
                </a:solidFill>
              </a:rPr>
              <a:t> e combata os </a:t>
            </a:r>
            <a:r>
              <a:rPr lang="pt-BR" sz="2400" b="1" dirty="0" smtClean="0">
                <a:solidFill>
                  <a:schemeClr val="bg1"/>
                </a:solidFill>
              </a:rPr>
              <a:t>desvios;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sistema de </a:t>
            </a:r>
            <a:r>
              <a:rPr lang="pt-BR" sz="2400" b="1" dirty="0" err="1">
                <a:solidFill>
                  <a:schemeClr val="bg1"/>
                </a:solidFill>
              </a:rPr>
              <a:t>governança</a:t>
            </a:r>
            <a:r>
              <a:rPr lang="pt-BR" sz="2400" b="1" dirty="0">
                <a:solidFill>
                  <a:schemeClr val="bg1"/>
                </a:solidFill>
              </a:rPr>
              <a:t> com poderes de </a:t>
            </a:r>
            <a:r>
              <a:rPr lang="pt-BR" sz="2400" b="1" dirty="0" err="1">
                <a:solidFill>
                  <a:schemeClr val="bg1"/>
                </a:solidFill>
              </a:rPr>
              <a:t>decisão</a:t>
            </a: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 balanceados e </a:t>
            </a:r>
            <a:r>
              <a:rPr lang="pt-BR" sz="2400" b="1" dirty="0" err="1">
                <a:solidFill>
                  <a:schemeClr val="bg1"/>
                </a:solidFill>
              </a:rPr>
              <a:t>funções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</a:rPr>
              <a:t>críticas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modelo de </a:t>
            </a:r>
            <a:r>
              <a:rPr lang="pt-BR" sz="2400" b="1" dirty="0" err="1">
                <a:solidFill>
                  <a:schemeClr val="bg1"/>
                </a:solidFill>
              </a:rPr>
              <a:t>gestão</a:t>
            </a:r>
            <a:r>
              <a:rPr lang="pt-BR" sz="2400" b="1" dirty="0">
                <a:solidFill>
                  <a:schemeClr val="bg1"/>
                </a:solidFill>
              </a:rPr>
              <a:t> da </a:t>
            </a:r>
            <a:r>
              <a:rPr lang="pt-BR" sz="2400" b="1" dirty="0" err="1">
                <a:solidFill>
                  <a:schemeClr val="bg1"/>
                </a:solidFill>
              </a:rPr>
              <a:t>estratégia</a:t>
            </a:r>
            <a:r>
              <a:rPr lang="pt-BR" sz="2400" b="1" dirty="0">
                <a:solidFill>
                  <a:schemeClr val="bg1"/>
                </a:solidFill>
              </a:rPr>
              <a:t> que assegure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seu monitoramento e </a:t>
            </a:r>
            <a:r>
              <a:rPr lang="pt-BR" sz="2400" b="1" dirty="0" err="1">
                <a:solidFill>
                  <a:schemeClr val="bg1"/>
                </a:solidFill>
              </a:rPr>
              <a:t>avaliaç</a:t>
            </a:r>
            <a:r>
              <a:rPr lang="pt-BR" sz="2400" b="1" dirty="0" err="1" smtClean="0">
                <a:solidFill>
                  <a:schemeClr val="bg1"/>
                </a:solidFill>
              </a:rPr>
              <a:t>ão</a:t>
            </a:r>
            <a:r>
              <a:rPr lang="pt-BR" sz="2400" b="1" dirty="0" smtClean="0">
                <a:solidFill>
                  <a:schemeClr val="bg1"/>
                </a:solidFill>
              </a:rPr>
              <a:t>;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a </a:t>
            </a:r>
            <a:r>
              <a:rPr lang="pt-BR" sz="2400" b="1" dirty="0" err="1">
                <a:solidFill>
                  <a:schemeClr val="bg1"/>
                </a:solidFill>
              </a:rPr>
              <a:t>estratégia</a:t>
            </a:r>
            <a:r>
              <a:rPr lang="pt-BR" sz="2400" b="1" dirty="0">
                <a:solidFill>
                  <a:schemeClr val="bg1"/>
                </a:solidFill>
              </a:rPr>
              <a:t> considerando as necessidades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 das partes </a:t>
            </a:r>
            <a:r>
              <a:rPr lang="pt-BR" sz="2400" b="1" dirty="0" smtClean="0">
                <a:solidFill>
                  <a:schemeClr val="bg1"/>
                </a:solidFill>
              </a:rPr>
              <a:t>interessadas;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TCU </a:t>
            </a:r>
            <a:r>
              <a:rPr lang="mr-IN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–</a:t>
            </a:r>
            <a:r>
              <a:rPr lang="pt-BR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 10 PASSOS</a:t>
            </a:r>
            <a:endParaRPr lang="pt-BR" sz="4600" kern="0" spc="600" dirty="0">
              <a:solidFill>
                <a:srgbClr val="39AEA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288295" y="1567923"/>
            <a:ext cx="834426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metas e delegue poder e recursos para </a:t>
            </a:r>
            <a:r>
              <a:rPr lang="pt-BR" sz="2400" b="1" dirty="0" err="1" smtClean="0">
                <a:solidFill>
                  <a:schemeClr val="bg1"/>
                </a:solidFill>
              </a:rPr>
              <a:t>alcanc</a:t>
            </a:r>
            <a:r>
              <a:rPr lang="pt-BR" sz="2400" b="1" dirty="0" err="1">
                <a:solidFill>
                  <a:schemeClr val="bg1"/>
                </a:solidFill>
              </a:rPr>
              <a:t>̧</a:t>
            </a:r>
            <a:r>
              <a:rPr lang="pt-BR" sz="2400" b="1" dirty="0" err="1" smtClean="0">
                <a:solidFill>
                  <a:schemeClr val="bg1"/>
                </a:solidFill>
              </a:rPr>
              <a:t>a</a:t>
            </a:r>
            <a:r>
              <a:rPr lang="pt-BR" sz="2400" b="1" dirty="0" smtClean="0">
                <a:solidFill>
                  <a:schemeClr val="bg1"/>
                </a:solidFill>
              </a:rPr>
              <a:t>́-</a:t>
            </a:r>
            <a:r>
              <a:rPr lang="pt-BR" sz="2400" b="1" dirty="0" err="1" smtClean="0">
                <a:solidFill>
                  <a:schemeClr val="bg1"/>
                </a:solidFill>
              </a:rPr>
              <a:t>las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mecanismos de </a:t>
            </a:r>
            <a:r>
              <a:rPr lang="pt-BR" sz="2400" b="1" dirty="0" err="1">
                <a:solidFill>
                  <a:schemeClr val="bg1"/>
                </a:solidFill>
              </a:rPr>
              <a:t>coordenação</a:t>
            </a:r>
            <a:r>
              <a:rPr lang="pt-BR" sz="2400" b="1" dirty="0">
                <a:solidFill>
                  <a:schemeClr val="bg1"/>
                </a:solidFill>
              </a:rPr>
              <a:t> de </a:t>
            </a:r>
            <a:r>
              <a:rPr lang="pt-BR" sz="2400" b="1" dirty="0" err="1">
                <a:solidFill>
                  <a:schemeClr val="bg1"/>
                </a:solidFill>
              </a:rPr>
              <a:t>ações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com outras </a:t>
            </a:r>
            <a:r>
              <a:rPr lang="pt-BR" sz="2400" b="1" dirty="0" err="1">
                <a:solidFill>
                  <a:schemeClr val="bg1"/>
                </a:solidFill>
              </a:rPr>
              <a:t>organizaç</a:t>
            </a:r>
            <a:r>
              <a:rPr lang="pt-BR" sz="2400" b="1" dirty="0" err="1" smtClean="0">
                <a:solidFill>
                  <a:schemeClr val="bg1"/>
                </a:solidFill>
              </a:rPr>
              <a:t>ões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Gerencie riscos e institua os mecanismos de controle </a:t>
            </a:r>
            <a:r>
              <a:rPr lang="pt-BR" sz="2400" b="1" dirty="0" smtClean="0">
                <a:solidFill>
                  <a:schemeClr val="bg1"/>
                </a:solidFill>
              </a:rPr>
              <a:t>interno </a:t>
            </a:r>
            <a:r>
              <a:rPr lang="pt-BR" sz="2400" b="1" dirty="0" err="1" smtClean="0">
                <a:solidFill>
                  <a:schemeClr val="bg1"/>
                </a:solidFill>
              </a:rPr>
              <a:t>necessários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função</a:t>
            </a:r>
            <a:r>
              <a:rPr lang="pt-BR" sz="2400" b="1" dirty="0">
                <a:solidFill>
                  <a:schemeClr val="bg1"/>
                </a:solidFill>
              </a:rPr>
              <a:t> de auditoria interna </a:t>
            </a:r>
            <a:r>
              <a:rPr lang="pt-BR" sz="2400" b="1" dirty="0" smtClean="0">
                <a:solidFill>
                  <a:schemeClr val="bg1"/>
                </a:solidFill>
              </a:rPr>
              <a:t>independente que </a:t>
            </a:r>
            <a:r>
              <a:rPr lang="pt-BR" sz="2400" b="1" dirty="0">
                <a:solidFill>
                  <a:schemeClr val="bg1"/>
                </a:solidFill>
              </a:rPr>
              <a:t>adicione valor à </a:t>
            </a:r>
            <a:r>
              <a:rPr lang="pt-BR" sz="2400" b="1" dirty="0" err="1">
                <a:solidFill>
                  <a:schemeClr val="bg1"/>
                </a:solidFill>
              </a:rPr>
              <a:t>organizaç</a:t>
            </a:r>
            <a:r>
              <a:rPr lang="pt-BR" sz="2400" b="1" dirty="0" err="1" smtClean="0">
                <a:solidFill>
                  <a:schemeClr val="bg1"/>
                </a:solidFill>
              </a:rPr>
              <a:t>ão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diretrizes de </a:t>
            </a:r>
            <a:r>
              <a:rPr lang="pt-BR" sz="2400" b="1" dirty="0" err="1">
                <a:solidFill>
                  <a:schemeClr val="bg1"/>
                </a:solidFill>
              </a:rPr>
              <a:t>transparência</a:t>
            </a:r>
            <a:r>
              <a:rPr lang="pt-BR" sz="2400" b="1" dirty="0">
                <a:solidFill>
                  <a:schemeClr val="bg1"/>
                </a:solidFill>
              </a:rPr>
              <a:t> e sistema de </a:t>
            </a:r>
            <a:r>
              <a:rPr lang="pt-BR" sz="2400" b="1" dirty="0" err="1" smtClean="0">
                <a:solidFill>
                  <a:schemeClr val="bg1"/>
                </a:solidFill>
              </a:rPr>
              <a:t>prestac</a:t>
            </a:r>
            <a:r>
              <a:rPr lang="pt-BR" sz="2400" b="1" dirty="0" err="1">
                <a:solidFill>
                  <a:schemeClr val="bg1"/>
                </a:solidFill>
              </a:rPr>
              <a:t>̧ão</a:t>
            </a:r>
            <a:r>
              <a:rPr lang="pt-BR" sz="2400" b="1" dirty="0">
                <a:solidFill>
                  <a:schemeClr val="bg1"/>
                </a:solidFill>
              </a:rPr>
              <a:t> de contas e </a:t>
            </a:r>
            <a:r>
              <a:rPr lang="pt-BR" sz="2400" b="1" dirty="0" err="1">
                <a:solidFill>
                  <a:schemeClr val="bg1"/>
                </a:solidFill>
              </a:rPr>
              <a:t>responsabilizaç</a:t>
            </a:r>
            <a:r>
              <a:rPr lang="pt-BR" sz="2400" b="1" dirty="0" err="1" smtClean="0">
                <a:solidFill>
                  <a:schemeClr val="bg1"/>
                </a:solidFill>
              </a:rPr>
              <a:t>ão</a:t>
            </a:r>
            <a:r>
              <a:rPr lang="pt-BR" sz="2400" b="1" dirty="0" smtClean="0">
                <a:solidFill>
                  <a:schemeClr val="bg1"/>
                </a:solidFill>
              </a:rPr>
              <a:t>; 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" y="903809"/>
            <a:ext cx="12256322" cy="57053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999" y="3773347"/>
            <a:ext cx="3875001" cy="29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8167</TotalTime>
  <Words>1488</Words>
  <Application>Microsoft Macintosh PowerPoint</Application>
  <PresentationFormat>Widescreen</PresentationFormat>
  <Paragraphs>224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Calibri</vt:lpstr>
      <vt:lpstr>Calibri Light</vt:lpstr>
      <vt:lpstr>Century Gothic</vt:lpstr>
      <vt:lpstr>Mangal</vt:lpstr>
      <vt:lpstr>Times New Roman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Usuário do Microsoft Office</cp:lastModifiedBy>
  <cp:revision>32</cp:revision>
  <dcterms:created xsi:type="dcterms:W3CDTF">2017-06-05T18:09:13Z</dcterms:created>
  <dcterms:modified xsi:type="dcterms:W3CDTF">2017-10-04T12:14:18Z</dcterms:modified>
</cp:coreProperties>
</file>