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49" r:id="rId2"/>
    <p:sldId id="356" r:id="rId3"/>
    <p:sldId id="450" r:id="rId4"/>
    <p:sldId id="451" r:id="rId5"/>
    <p:sldId id="357" r:id="rId6"/>
    <p:sldId id="430" r:id="rId7"/>
    <p:sldId id="429" r:id="rId8"/>
    <p:sldId id="436" r:id="rId9"/>
    <p:sldId id="437" r:id="rId10"/>
    <p:sldId id="439" r:id="rId11"/>
    <p:sldId id="441" r:id="rId12"/>
    <p:sldId id="359" r:id="rId13"/>
    <p:sldId id="366" r:id="rId14"/>
    <p:sldId id="454" r:id="rId15"/>
    <p:sldId id="446" r:id="rId16"/>
    <p:sldId id="453" r:id="rId17"/>
    <p:sldId id="444" r:id="rId18"/>
    <p:sldId id="455" r:id="rId19"/>
    <p:sldId id="456" r:id="rId20"/>
    <p:sldId id="447" r:id="rId21"/>
    <p:sldId id="448" r:id="rId22"/>
    <p:sldId id="452" r:id="rId23"/>
    <p:sldId id="360" r:id="rId24"/>
    <p:sldId id="457" r:id="rId25"/>
    <p:sldId id="463" r:id="rId26"/>
    <p:sldId id="462" r:id="rId27"/>
    <p:sldId id="460" r:id="rId28"/>
    <p:sldId id="461" r:id="rId29"/>
    <p:sldId id="424" r:id="rId30"/>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BF729"/>
    <a:srgbClr val="E9F0DC"/>
    <a:srgbClr val="0000CC"/>
    <a:srgbClr val="EAEAEA"/>
    <a:srgbClr val="009999"/>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63" autoAdjust="0"/>
    <p:restoredTop sz="95501" autoAdjust="0"/>
  </p:normalViewPr>
  <p:slideViewPr>
    <p:cSldViewPr>
      <p:cViewPr varScale="1">
        <p:scale>
          <a:sx n="88" d="100"/>
          <a:sy n="88" d="100"/>
        </p:scale>
        <p:origin x="-148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C15716-0578-479B-989C-3B5AD1A2ACEA}" type="datetimeFigureOut">
              <a:rPr lang="pt-BR" smtClean="0"/>
              <a:pPr/>
              <a:t>16/12/2014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97D67-C155-4C99-8A8E-E19ECED50128}" type="slidenum">
              <a:rPr lang="pt-BR" smtClean="0"/>
              <a:pPr/>
              <a:t>‹nº›</a:t>
            </a:fld>
            <a:endParaRPr lang="pt-BR"/>
          </a:p>
        </p:txBody>
      </p:sp>
    </p:spTree>
    <p:extLst>
      <p:ext uri="{BB962C8B-B14F-4D97-AF65-F5344CB8AC3E}">
        <p14:creationId xmlns:p14="http://schemas.microsoft.com/office/powerpoint/2010/main" xmlns="" val="28357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DA4EB42-7779-47A6-80BD-8BA5321EF46E}" type="datetimeFigureOut">
              <a:rPr lang="pt-BR"/>
              <a:pPr>
                <a:defRPr/>
              </a:pPr>
              <a:t>16/12/2014</a:t>
            </a:fld>
            <a:endParaRPr lang="pt-BR"/>
          </a:p>
        </p:txBody>
      </p:sp>
      <p:sp>
        <p:nvSpPr>
          <p:cNvPr id="5" name="Espaço Reservado para Rodapé 4"/>
          <p:cNvSpPr>
            <a:spLocks noGrp="1"/>
          </p:cNvSpPr>
          <p:nvPr>
            <p:ph type="ftr" sz="quarter" idx="11"/>
          </p:nvPr>
        </p:nvSpPr>
        <p:spPr>
          <a:xfrm>
            <a:off x="3491880" y="6453336"/>
            <a:ext cx="5840288" cy="268139"/>
          </a:xfrm>
          <a:prstGeom prst="rect">
            <a:avLst/>
          </a:prstGeom>
        </p:spPr>
        <p:txBody>
          <a:bodyPr/>
          <a:lstStyle>
            <a:lvl1pPr>
              <a:defRPr sz="900"/>
            </a:lvl1pPr>
          </a:lstStyle>
          <a:p>
            <a:pPr>
              <a:defRPr/>
            </a:pPr>
            <a:endParaRPr lang="pt-BR" b="1" spc="20" dirty="0" smtClean="0"/>
          </a:p>
          <a:p>
            <a:pPr>
              <a:defRPr/>
            </a:pPr>
            <a:r>
              <a:rPr lang="pt-BR" b="1" spc="20" dirty="0" smtClean="0"/>
              <a:t>Superintendência Central de Pesquisa e Desenvolvimento do Controle e da Transparência</a:t>
            </a:r>
            <a:r>
              <a:rPr lang="pt-BR" b="1" dirty="0" smtClean="0"/>
              <a:t/>
            </a:r>
            <a:br>
              <a:rPr lang="pt-BR" b="1" dirty="0" smtClean="0"/>
            </a:br>
            <a:endParaRPr lang="pt-BR" b="1" dirty="0" smtClean="0"/>
          </a:p>
          <a:p>
            <a:pPr>
              <a:defRPr/>
            </a:pPr>
            <a:endParaRPr lang="pt-BR" dirty="0"/>
          </a:p>
        </p:txBody>
      </p:sp>
    </p:spTree>
    <p:extLst>
      <p:ext uri="{BB962C8B-B14F-4D97-AF65-F5344CB8AC3E}">
        <p14:creationId xmlns:p14="http://schemas.microsoft.com/office/powerpoint/2010/main" xmlns="" val="2575546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9D0F903C-E78B-46BD-A5A5-E82278163DAA}" type="datetimeFigureOut">
              <a:rPr lang="pt-BR"/>
              <a:pPr>
                <a:defRPr/>
              </a:pPr>
              <a:t>16/12/2014</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6366BE-3521-40D9-8FE9-A64CEC34B5B8}" type="slidenum">
              <a:rPr lang="pt-BR"/>
              <a:pPr>
                <a:defRPr/>
              </a:pPr>
              <a:t>‹nº›</a:t>
            </a:fld>
            <a:endParaRPr lang="pt-BR"/>
          </a:p>
        </p:txBody>
      </p:sp>
    </p:spTree>
    <p:extLst>
      <p:ext uri="{BB962C8B-B14F-4D97-AF65-F5344CB8AC3E}">
        <p14:creationId xmlns:p14="http://schemas.microsoft.com/office/powerpoint/2010/main" xmlns="" val="103806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6B1ED91A-3C11-492F-969A-5D9425118C9D}" type="datetimeFigureOut">
              <a:rPr lang="pt-BR"/>
              <a:pPr>
                <a:defRPr/>
              </a:pPr>
              <a:t>16/12/2014</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E378E2-221B-4C6B-90AE-8490AD96A39E}" type="slidenum">
              <a:rPr lang="pt-BR"/>
              <a:pPr>
                <a:defRPr/>
              </a:pPr>
              <a:t>‹nº›</a:t>
            </a:fld>
            <a:endParaRPr lang="pt-BR"/>
          </a:p>
        </p:txBody>
      </p:sp>
    </p:spTree>
    <p:extLst>
      <p:ext uri="{BB962C8B-B14F-4D97-AF65-F5344CB8AC3E}">
        <p14:creationId xmlns:p14="http://schemas.microsoft.com/office/powerpoint/2010/main" xmlns="" val="189394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15651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4302E56E-D99E-4371-BD49-86B4EAF73083}" type="datetimeFigureOut">
              <a:rPr lang="pt-BR"/>
              <a:pPr>
                <a:defRPr/>
              </a:pPr>
              <a:t>16/12/2014</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998EC4-7984-40EC-ADC4-582231842BF9}" type="slidenum">
              <a:rPr lang="pt-BR"/>
              <a:pPr>
                <a:defRPr/>
              </a:pPr>
              <a:t>‹nº›</a:t>
            </a:fld>
            <a:endParaRPr lang="pt-BR"/>
          </a:p>
        </p:txBody>
      </p:sp>
    </p:spTree>
    <p:extLst>
      <p:ext uri="{BB962C8B-B14F-4D97-AF65-F5344CB8AC3E}">
        <p14:creationId xmlns:p14="http://schemas.microsoft.com/office/powerpoint/2010/main" xmlns="" val="13860353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11D46363-8311-40B8-94A6-3057DBFCD7ED}" type="datetimeFigureOut">
              <a:rPr lang="pt-BR"/>
              <a:pPr>
                <a:defRPr/>
              </a:pPr>
              <a:t>16/12/2014</a:t>
            </a:fld>
            <a:endParaRPr 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E21D444-EF5B-4E95-A681-4F32F02595FB}" type="slidenum">
              <a:rPr lang="pt-BR"/>
              <a:pPr>
                <a:defRPr/>
              </a:pPr>
              <a:t>‹nº›</a:t>
            </a:fld>
            <a:endParaRPr lang="pt-BR"/>
          </a:p>
        </p:txBody>
      </p:sp>
    </p:spTree>
    <p:extLst>
      <p:ext uri="{BB962C8B-B14F-4D97-AF65-F5344CB8AC3E}">
        <p14:creationId xmlns:p14="http://schemas.microsoft.com/office/powerpoint/2010/main" xmlns="" val="35825502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DCF2FF1E-C4AB-433F-BD98-0CB00FF2CECE}" type="datetimeFigureOut">
              <a:rPr lang="pt-BR"/>
              <a:pPr>
                <a:defRPr/>
              </a:pPr>
              <a:t>16/12/2014</a:t>
            </a:fld>
            <a:endParaRPr 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788EC3C-2FE1-4F71-9C61-EE794810C499}" type="slidenum">
              <a:rPr lang="pt-BR"/>
              <a:pPr>
                <a:defRPr/>
              </a:pPr>
              <a:t>‹nº›</a:t>
            </a:fld>
            <a:endParaRPr lang="pt-BR"/>
          </a:p>
        </p:txBody>
      </p:sp>
    </p:spTree>
    <p:extLst>
      <p:ext uri="{BB962C8B-B14F-4D97-AF65-F5344CB8AC3E}">
        <p14:creationId xmlns:p14="http://schemas.microsoft.com/office/powerpoint/2010/main" xmlns="" val="1662302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15A3FCE4-0836-4421-A782-A1B6EF8AFB73}" type="datetimeFigureOut">
              <a:rPr lang="pt-BR"/>
              <a:pPr>
                <a:defRPr/>
              </a:pPr>
              <a:t>16/12/2014</a:t>
            </a:fld>
            <a:endParaRPr 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B5C5AC9-A895-45BA-B826-82EBD52D314F}" type="slidenum">
              <a:rPr lang="pt-BR"/>
              <a:pPr>
                <a:defRPr/>
              </a:pPr>
              <a:t>‹nº›</a:t>
            </a:fld>
            <a:endParaRPr lang="pt-BR"/>
          </a:p>
        </p:txBody>
      </p:sp>
    </p:spTree>
    <p:extLst>
      <p:ext uri="{BB962C8B-B14F-4D97-AF65-F5344CB8AC3E}">
        <p14:creationId xmlns:p14="http://schemas.microsoft.com/office/powerpoint/2010/main" xmlns="" val="143172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9663E4FE-1D2E-4905-BCDC-82ABC3CF4D05}" type="datetimeFigureOut">
              <a:rPr lang="pt-BR"/>
              <a:pPr>
                <a:defRPr/>
              </a:pPr>
              <a:t>16/12/2014</a:t>
            </a:fld>
            <a:endParaRPr lang="pt-BR"/>
          </a:p>
        </p:txBody>
      </p:sp>
      <p:sp>
        <p:nvSpPr>
          <p:cNvPr id="3"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B7D622-7F66-4B66-8CB1-997730A95EA9}" type="slidenum">
              <a:rPr lang="pt-BR"/>
              <a:pPr>
                <a:defRPr/>
              </a:pPr>
              <a:t>‹nº›</a:t>
            </a:fld>
            <a:endParaRPr lang="pt-BR"/>
          </a:p>
        </p:txBody>
      </p:sp>
    </p:spTree>
    <p:extLst>
      <p:ext uri="{BB962C8B-B14F-4D97-AF65-F5344CB8AC3E}">
        <p14:creationId xmlns:p14="http://schemas.microsoft.com/office/powerpoint/2010/main" xmlns="" val="37054387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8A74CC10-56AD-497A-A787-74DE7ACAE3B6}" type="datetimeFigureOut">
              <a:rPr lang="pt-BR"/>
              <a:pPr>
                <a:defRPr/>
              </a:pPr>
              <a:t>16/12/2014</a:t>
            </a:fld>
            <a:endParaRPr 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0E02AA-1422-4965-A987-CF14A58348D7}" type="slidenum">
              <a:rPr lang="pt-BR"/>
              <a:pPr>
                <a:defRPr/>
              </a:pPr>
              <a:t>‹nº›</a:t>
            </a:fld>
            <a:endParaRPr lang="pt-BR"/>
          </a:p>
        </p:txBody>
      </p:sp>
    </p:spTree>
    <p:extLst>
      <p:ext uri="{BB962C8B-B14F-4D97-AF65-F5344CB8AC3E}">
        <p14:creationId xmlns:p14="http://schemas.microsoft.com/office/powerpoint/2010/main" xmlns="" val="394072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FA0AAC44-3E76-4096-AAF0-E302ACC6E9E6}" type="datetimeFigureOut">
              <a:rPr lang="pt-BR"/>
              <a:pPr>
                <a:defRPr/>
              </a:pPr>
              <a:t>16/12/2014</a:t>
            </a:fld>
            <a:endParaRPr 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6A1F66-C88A-4EEC-8EEA-93799AF4D67E}" type="slidenum">
              <a:rPr lang="pt-BR"/>
              <a:pPr>
                <a:defRPr/>
              </a:pPr>
              <a:t>‹nº›</a:t>
            </a:fld>
            <a:endParaRPr lang="pt-BR"/>
          </a:p>
        </p:txBody>
      </p:sp>
    </p:spTree>
    <p:extLst>
      <p:ext uri="{BB962C8B-B14F-4D97-AF65-F5344CB8AC3E}">
        <p14:creationId xmlns:p14="http://schemas.microsoft.com/office/powerpoint/2010/main" xmlns="" val="182706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13"/>
          <a:stretch>
            <a:fillRect/>
          </a:stretch>
        </p:blipFill>
        <p:spPr>
          <a:xfrm>
            <a:off x="3696" y="-14139"/>
            <a:ext cx="9182100" cy="6886575"/>
          </a:xfrm>
          <a:prstGeom prst="rect">
            <a:avLst/>
          </a:prstGeom>
        </p:spPr>
      </p:pic>
      <p:sp>
        <p:nvSpPr>
          <p:cNvPr id="12" name="Retângulo 11"/>
          <p:cNvSpPr/>
          <p:nvPr userDrawn="1"/>
        </p:nvSpPr>
        <p:spPr>
          <a:xfrm>
            <a:off x="-21144" y="5805264"/>
            <a:ext cx="9184194" cy="105273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marcelinhovazdias.blogspot.com.br/2010/10/hagar-o-horrivel.html"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80512" cy="6885384"/>
          </a:xfrm>
          <a:prstGeom prst="rect">
            <a:avLst/>
          </a:prstGeom>
        </p:spPr>
      </p:pic>
      <p:sp>
        <p:nvSpPr>
          <p:cNvPr id="5" name="Retângulo 4"/>
          <p:cNvSpPr/>
          <p:nvPr/>
        </p:nvSpPr>
        <p:spPr>
          <a:xfrm>
            <a:off x="0" y="1268760"/>
            <a:ext cx="9144000" cy="206210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000" b="1" dirty="0" smtClean="0">
                <a:solidFill>
                  <a:schemeClr val="accent1">
                    <a:lumMod val="75000"/>
                  </a:schemeClr>
                </a:solidFill>
                <a:latin typeface="+mj-lt"/>
                <a:ea typeface="+mj-ea"/>
                <a:cs typeface="+mj-cs"/>
              </a:rPr>
              <a:t>METODOLOGIA DE </a:t>
            </a:r>
          </a:p>
          <a:p>
            <a:pPr algn="ctr"/>
            <a:r>
              <a:rPr lang="pt-BR" sz="4000" b="1" dirty="0" smtClean="0">
                <a:solidFill>
                  <a:schemeClr val="accent1">
                    <a:lumMod val="75000"/>
                  </a:schemeClr>
                </a:solidFill>
                <a:latin typeface="+mj-lt"/>
                <a:ea typeface="+mj-ea"/>
                <a:cs typeface="+mj-cs"/>
              </a:rPr>
              <a:t>AUDITORIA BASEADA EM RISCOS</a:t>
            </a:r>
          </a:p>
          <a:p>
            <a:pPr algn="ctr"/>
            <a:r>
              <a:rPr lang="pt-BR" sz="4000" b="1" dirty="0" smtClean="0">
                <a:solidFill>
                  <a:schemeClr val="accent1">
                    <a:lumMod val="75000"/>
                  </a:schemeClr>
                </a:solidFill>
                <a:latin typeface="+mj-lt"/>
                <a:ea typeface="+mj-ea"/>
                <a:cs typeface="+mj-cs"/>
              </a:rPr>
              <a:t> </a:t>
            </a:r>
            <a:r>
              <a:rPr lang="pt-BR" sz="4800" b="1" dirty="0" smtClean="0">
                <a:solidFill>
                  <a:schemeClr val="accent1">
                    <a:lumMod val="75000"/>
                  </a:schemeClr>
                </a:solidFill>
                <a:latin typeface="+mj-lt"/>
                <a:ea typeface="+mj-ea"/>
                <a:cs typeface="+mj-cs"/>
              </a:rPr>
              <a:t>ABR</a:t>
            </a:r>
          </a:p>
        </p:txBody>
      </p:sp>
      <p:sp>
        <p:nvSpPr>
          <p:cNvPr id="6" name="CaixaDeTexto 5"/>
          <p:cNvSpPr txBox="1"/>
          <p:nvPr/>
        </p:nvSpPr>
        <p:spPr>
          <a:xfrm>
            <a:off x="7631832" y="5517232"/>
            <a:ext cx="1512168" cy="276999"/>
          </a:xfrm>
          <a:prstGeom prst="rect">
            <a:avLst/>
          </a:prstGeom>
          <a:noFill/>
        </p:spPr>
        <p:txBody>
          <a:bodyPr wrap="square" rtlCol="0">
            <a:spAutoFit/>
          </a:bodyPr>
          <a:lstStyle/>
          <a:p>
            <a:pPr algn="ctr"/>
            <a:r>
              <a:rPr lang="pt-BR" sz="1200" b="1" dirty="0" smtClean="0">
                <a:latin typeface="+mn-lt"/>
              </a:rPr>
              <a:t>Novembro de 2014</a:t>
            </a:r>
            <a:endParaRPr lang="pt-BR" sz="1200" b="1" dirty="0">
              <a:latin typeface="+mn-lt"/>
            </a:endParaRPr>
          </a:p>
        </p:txBody>
      </p:sp>
      <p:sp>
        <p:nvSpPr>
          <p:cNvPr id="7" name="CaixaDeTexto 6"/>
          <p:cNvSpPr txBox="1"/>
          <p:nvPr/>
        </p:nvSpPr>
        <p:spPr>
          <a:xfrm>
            <a:off x="35496" y="3645024"/>
            <a:ext cx="9073008" cy="1595821"/>
          </a:xfrm>
          <a:prstGeom prst="rect">
            <a:avLst/>
          </a:prstGeom>
          <a:noFill/>
        </p:spPr>
        <p:txBody>
          <a:bodyPr wrap="square" rtlCol="0">
            <a:spAutoFit/>
          </a:bodyPr>
          <a:lstStyle/>
          <a:p>
            <a:pPr algn="ctr"/>
            <a:r>
              <a:rPr lang="pt-BR" sz="4000" b="1" dirty="0" smtClean="0">
                <a:solidFill>
                  <a:schemeClr val="accent1">
                    <a:lumMod val="75000"/>
                  </a:schemeClr>
                </a:solidFill>
                <a:latin typeface="+mj-lt"/>
              </a:rPr>
              <a:t>CGE</a:t>
            </a:r>
            <a:endParaRPr lang="pt-BR" sz="4000" b="1" kern="3500" dirty="0" smtClean="0">
              <a:solidFill>
                <a:schemeClr val="accent1">
                  <a:lumMod val="75000"/>
                </a:schemeClr>
              </a:solidFill>
              <a:latin typeface="+mj-lt"/>
              <a:ea typeface="Tahoma" pitchFamily="34" charset="0"/>
              <a:cs typeface="Tahoma" pitchFamily="34" charset="0"/>
            </a:endParaRPr>
          </a:p>
          <a:p>
            <a:pPr algn="ctr">
              <a:lnSpc>
                <a:spcPct val="120000"/>
              </a:lnSpc>
              <a:spcBef>
                <a:spcPts val="600"/>
              </a:spcBef>
              <a:spcAft>
                <a:spcPts val="300"/>
              </a:spcAft>
            </a:pPr>
            <a:r>
              <a:rPr lang="pt-BR" sz="1400" b="1" dirty="0" smtClean="0">
                <a:solidFill>
                  <a:schemeClr val="accent1">
                    <a:lumMod val="75000"/>
                  </a:schemeClr>
                </a:solidFill>
                <a:latin typeface="Tahoma" pitchFamily="34" charset="0"/>
                <a:ea typeface="Tahoma" pitchFamily="34" charset="0"/>
                <a:cs typeface="Tahoma" pitchFamily="34" charset="0"/>
              </a:rPr>
              <a:t>Controladoria-Geral do Estado de Minas Gerias</a:t>
            </a:r>
          </a:p>
          <a:p>
            <a:pPr algn="ctr">
              <a:lnSpc>
                <a:spcPct val="120000"/>
              </a:lnSpc>
              <a:spcBef>
                <a:spcPts val="300"/>
              </a:spcBef>
              <a:spcAft>
                <a:spcPts val="300"/>
              </a:spcAft>
            </a:pPr>
            <a:r>
              <a:rPr lang="pt-BR" sz="1200" b="1" spc="2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Superintendência Central </a:t>
            </a:r>
            <a:r>
              <a:rPr lang="pt-BR" sz="1200" b="1" spc="2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 Pesquisa e Desenvolvimento do Controle e da Transparência</a:t>
            </a:r>
            <a:endParaRPr lang="pt-BR" sz="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t-BR" sz="14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272520847"/>
      </p:ext>
    </p:extLst>
  </p:cSld>
  <p:clrMapOvr>
    <a:masterClrMapping/>
  </p:clrMapOvr>
  <mc:AlternateContent xmlns:mc="http://schemas.openxmlformats.org/markup-compatibility/2006">
    <mc:Choice xmlns:p14="http://schemas.microsoft.com/office/powerpoint/2010/main" xmlns="" Requires="p14">
      <p:transition p14:dur="0" advClick="0" advTm="4000"/>
    </mc:Choice>
    <mc:Fallback>
      <p:transition advClick="0" advTm="4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Espaço Reservado para Conteúdo 2"/>
          <p:cNvSpPr txBox="1">
            <a:spLocks/>
          </p:cNvSpPr>
          <p:nvPr/>
        </p:nvSpPr>
        <p:spPr>
          <a:xfrm>
            <a:off x="457200" y="1124745"/>
            <a:ext cx="8229600" cy="93610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pPr>
            <a:r>
              <a:rPr lang="pt-BR" sz="1800" b="1" dirty="0"/>
              <a:t>Risco</a:t>
            </a:r>
            <a:r>
              <a:rPr lang="pt-BR" sz="1800" dirty="0"/>
              <a:t> é o efeito da incerteza nos objetivos, tudo que </a:t>
            </a:r>
            <a:r>
              <a:rPr lang="pt-BR" sz="1800" dirty="0" smtClean="0"/>
              <a:t>pode comprometer </a:t>
            </a:r>
            <a:br>
              <a:rPr lang="pt-BR" sz="1800" dirty="0" smtClean="0"/>
            </a:br>
            <a:r>
              <a:rPr lang="pt-BR" sz="1800" dirty="0" smtClean="0">
                <a:solidFill>
                  <a:schemeClr val="bg1">
                    <a:lumMod val="65000"/>
                  </a:schemeClr>
                </a:solidFill>
              </a:rPr>
              <a:t>ou </a:t>
            </a:r>
            <a:r>
              <a:rPr lang="pt-BR" sz="1800" dirty="0">
                <a:solidFill>
                  <a:schemeClr val="bg1">
                    <a:lumMod val="65000"/>
                  </a:schemeClr>
                </a:solidFill>
              </a:rPr>
              <a:t>contribuir para </a:t>
            </a:r>
            <a:r>
              <a:rPr lang="pt-BR" sz="1800" dirty="0"/>
              <a:t>o alcance dos objetivos. </a:t>
            </a:r>
            <a:r>
              <a:rPr lang="pt-BR" sz="1800" dirty="0">
                <a:solidFill>
                  <a:schemeClr val="accent1">
                    <a:lumMod val="75000"/>
                  </a:schemeClr>
                </a:solidFill>
              </a:rPr>
              <a:t>(ISO 31000)</a:t>
            </a:r>
          </a:p>
          <a:p>
            <a:pPr marL="0" indent="0" algn="just">
              <a:lnSpc>
                <a:spcPct val="130000"/>
              </a:lnSpc>
              <a:buNone/>
            </a:pPr>
            <a:endParaRPr lang="pt-BR" sz="1800" dirty="0"/>
          </a:p>
        </p:txBody>
      </p:sp>
      <p:sp>
        <p:nvSpPr>
          <p:cNvPr id="8" name="Espaço Reservado para Conteúdo 2"/>
          <p:cNvSpPr txBox="1">
            <a:spLocks/>
          </p:cNvSpPr>
          <p:nvPr/>
        </p:nvSpPr>
        <p:spPr>
          <a:xfrm>
            <a:off x="457200" y="1988841"/>
            <a:ext cx="822960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tabLst>
                <a:tab pos="2692400" algn="l"/>
              </a:tabLst>
            </a:pPr>
            <a:r>
              <a:rPr lang="pt-BR" sz="1800" b="1" dirty="0" smtClean="0"/>
              <a:t>Componentes do Risco: 	</a:t>
            </a:r>
            <a:r>
              <a:rPr lang="pt-BR" sz="1800" dirty="0" smtClean="0"/>
              <a:t>Causa, Evento e Consequência</a:t>
            </a:r>
            <a:endParaRPr lang="pt-BR" sz="1800" dirty="0">
              <a:solidFill>
                <a:schemeClr val="accent1">
                  <a:lumMod val="75000"/>
                </a:schemeClr>
              </a:solidFill>
            </a:endParaRPr>
          </a:p>
          <a:p>
            <a:pPr marL="0" indent="0" algn="just">
              <a:lnSpc>
                <a:spcPct val="130000"/>
              </a:lnSpc>
              <a:buNone/>
            </a:pPr>
            <a:endParaRPr lang="pt-BR" sz="1800" dirty="0"/>
          </a:p>
        </p:txBody>
      </p:sp>
      <p:sp>
        <p:nvSpPr>
          <p:cNvPr id="11" name="Espaço Reservado para Conteúdo 2"/>
          <p:cNvSpPr txBox="1">
            <a:spLocks/>
          </p:cNvSpPr>
          <p:nvPr/>
        </p:nvSpPr>
        <p:spPr>
          <a:xfrm>
            <a:off x="460152" y="2533837"/>
            <a:ext cx="8229600" cy="62297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tabLst>
                <a:tab pos="2692400" algn="l"/>
              </a:tabLst>
            </a:pPr>
            <a:r>
              <a:rPr lang="pt-BR" sz="1800" b="1" dirty="0" smtClean="0"/>
              <a:t>Atributos do Risco: 	</a:t>
            </a:r>
            <a:r>
              <a:rPr lang="pt-BR" sz="1800" dirty="0"/>
              <a:t>Incerteza</a:t>
            </a:r>
            <a:r>
              <a:rPr lang="pt-BR" sz="1800" dirty="0" smtClean="0"/>
              <a:t> e Relevância</a:t>
            </a:r>
            <a:endParaRPr lang="pt-BR" sz="1800" dirty="0">
              <a:solidFill>
                <a:schemeClr val="accent1">
                  <a:lumMod val="75000"/>
                </a:schemeClr>
              </a:solidFill>
            </a:endParaRPr>
          </a:p>
          <a:p>
            <a:pPr marL="0" indent="0" algn="just">
              <a:lnSpc>
                <a:spcPct val="130000"/>
              </a:lnSpc>
              <a:buNone/>
            </a:pPr>
            <a:endParaRPr lang="pt-BR" sz="1800" dirty="0"/>
          </a:p>
        </p:txBody>
      </p:sp>
      <p:sp>
        <p:nvSpPr>
          <p:cNvPr id="14" name="Espaço Reservado para Conteúdo 2"/>
          <p:cNvSpPr txBox="1">
            <a:spLocks/>
          </p:cNvSpPr>
          <p:nvPr/>
        </p:nvSpPr>
        <p:spPr>
          <a:xfrm>
            <a:off x="457200" y="3086810"/>
            <a:ext cx="8229600" cy="62297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tabLst>
                <a:tab pos="2692400" algn="l"/>
              </a:tabLst>
            </a:pPr>
            <a:r>
              <a:rPr lang="pt-BR" sz="1800" b="1" dirty="0" smtClean="0"/>
              <a:t>Dimensões do Risco: 	</a:t>
            </a:r>
            <a:r>
              <a:rPr lang="pt-BR" sz="1800" dirty="0" smtClean="0"/>
              <a:t>Probabilidade e Impacto</a:t>
            </a:r>
            <a:endParaRPr lang="pt-BR" sz="1800" dirty="0">
              <a:solidFill>
                <a:schemeClr val="accent1">
                  <a:lumMod val="75000"/>
                </a:schemeClr>
              </a:solidFill>
            </a:endParaRPr>
          </a:p>
          <a:p>
            <a:pPr marL="0" indent="0" algn="just">
              <a:lnSpc>
                <a:spcPct val="130000"/>
              </a:lnSpc>
              <a:buNone/>
            </a:pPr>
            <a:endParaRPr lang="pt-BR" sz="1800" dirty="0"/>
          </a:p>
        </p:txBody>
      </p:sp>
      <p:graphicFrame>
        <p:nvGraphicFramePr>
          <p:cNvPr id="3" name="Tabela 2"/>
          <p:cNvGraphicFramePr>
            <a:graphicFrameLocks noGrp="1"/>
          </p:cNvGraphicFramePr>
          <p:nvPr>
            <p:extLst>
              <p:ext uri="{D42A27DB-BD31-4B8C-83A1-F6EECF244321}">
                <p14:modId xmlns:p14="http://schemas.microsoft.com/office/powerpoint/2010/main" xmlns="" val="3928266024"/>
              </p:ext>
            </p:extLst>
          </p:nvPr>
        </p:nvGraphicFramePr>
        <p:xfrm>
          <a:off x="3353519" y="4005064"/>
          <a:ext cx="4530849" cy="1476303"/>
        </p:xfrm>
        <a:graphic>
          <a:graphicData uri="http://schemas.openxmlformats.org/drawingml/2006/table">
            <a:tbl>
              <a:tblPr firstRow="1" firstCol="1" bandRow="1">
                <a:tableStyleId>{5C22544A-7EE6-4342-B048-85BDC9FD1C3A}</a:tableStyleId>
              </a:tblPr>
              <a:tblGrid>
                <a:gridCol w="1510283"/>
                <a:gridCol w="1510283"/>
                <a:gridCol w="1510283"/>
              </a:tblGrid>
              <a:tr h="492101">
                <a:tc>
                  <a:txBody>
                    <a:bodyPr/>
                    <a:lstStyle/>
                    <a:p>
                      <a:pPr algn="ctr">
                        <a:lnSpc>
                          <a:spcPct val="115000"/>
                        </a:lnSpc>
                        <a:spcAft>
                          <a:spcPts val="0"/>
                        </a:spcAft>
                      </a:pPr>
                      <a:r>
                        <a:rPr lang="pt-BR" sz="1100" dirty="0">
                          <a:effectLst/>
                        </a:rPr>
                        <a:t>COMPONENTE</a:t>
                      </a:r>
                      <a:endParaRPr lang="pt-B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100" dirty="0">
                          <a:effectLst/>
                        </a:rPr>
                        <a:t>CARACTERÍSTICA</a:t>
                      </a:r>
                      <a:endParaRPr lang="pt-B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100">
                          <a:effectLst/>
                        </a:rPr>
                        <a:t>DIMENSÃO</a:t>
                      </a:r>
                      <a:endParaRPr lang="pt-BR" sz="1100">
                        <a:effectLst/>
                        <a:latin typeface="Calibri"/>
                        <a:ea typeface="Calibri"/>
                        <a:cs typeface="Times New Roman"/>
                      </a:endParaRPr>
                    </a:p>
                  </a:txBody>
                  <a:tcPr marL="68580" marR="68580" marT="0" marB="0" anchor="ctr"/>
                </a:tc>
              </a:tr>
              <a:tr h="492101">
                <a:tc>
                  <a:txBody>
                    <a:bodyPr/>
                    <a:lstStyle/>
                    <a:p>
                      <a:pPr algn="ctr">
                        <a:lnSpc>
                          <a:spcPct val="115000"/>
                        </a:lnSpc>
                        <a:spcAft>
                          <a:spcPts val="0"/>
                        </a:spcAft>
                      </a:pPr>
                      <a:r>
                        <a:rPr lang="pt-BR" sz="1100">
                          <a:effectLst/>
                        </a:rPr>
                        <a:t>CAUSA</a:t>
                      </a:r>
                      <a:endParaRPr lang="pt-B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100">
                          <a:effectLst/>
                        </a:rPr>
                        <a:t>INCERTEZA</a:t>
                      </a:r>
                      <a:endParaRPr lang="pt-B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100">
                          <a:effectLst/>
                        </a:rPr>
                        <a:t>PROBABILIDADE</a:t>
                      </a:r>
                      <a:endParaRPr lang="pt-BR" sz="1100">
                        <a:effectLst/>
                        <a:latin typeface="Calibri"/>
                        <a:ea typeface="Calibri"/>
                        <a:cs typeface="Times New Roman"/>
                      </a:endParaRPr>
                    </a:p>
                  </a:txBody>
                  <a:tcPr marL="68580" marR="68580" marT="0" marB="0" anchor="ctr"/>
                </a:tc>
              </a:tr>
              <a:tr h="492101">
                <a:tc>
                  <a:txBody>
                    <a:bodyPr/>
                    <a:lstStyle/>
                    <a:p>
                      <a:pPr algn="ctr">
                        <a:lnSpc>
                          <a:spcPct val="115000"/>
                        </a:lnSpc>
                        <a:spcAft>
                          <a:spcPts val="0"/>
                        </a:spcAft>
                      </a:pPr>
                      <a:r>
                        <a:rPr lang="pt-BR" sz="1100">
                          <a:effectLst/>
                        </a:rPr>
                        <a:t>CONSEQUÊNCIA</a:t>
                      </a:r>
                      <a:endParaRPr lang="pt-B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100">
                          <a:effectLst/>
                        </a:rPr>
                        <a:t>RELEVÂNCIA</a:t>
                      </a:r>
                      <a:endParaRPr lang="pt-B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100" dirty="0">
                          <a:effectLst/>
                        </a:rPr>
                        <a:t>IMPACTO</a:t>
                      </a:r>
                      <a:endParaRPr lang="pt-BR" sz="1100" dirty="0">
                        <a:effectLst/>
                        <a:latin typeface="Calibri"/>
                        <a:ea typeface="Calibri"/>
                        <a:cs typeface="Times New Roman"/>
                      </a:endParaRPr>
                    </a:p>
                  </a:txBody>
                  <a:tcPr marL="68580" marR="68580" marT="0" marB="0" anchor="ctr"/>
                </a:tc>
              </a:tr>
            </a:tbl>
          </a:graphicData>
        </a:graphic>
      </p:graphicFrame>
      <p:sp>
        <p:nvSpPr>
          <p:cNvPr id="10"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dirty="0" smtClean="0"/>
              <a:t>Definições Conceituais</a:t>
            </a:r>
            <a:endParaRPr lang="pt-BR" dirty="0"/>
          </a:p>
        </p:txBody>
      </p:sp>
      <p:grpSp>
        <p:nvGrpSpPr>
          <p:cNvPr id="6" name="Grupo 5"/>
          <p:cNvGrpSpPr/>
          <p:nvPr/>
        </p:nvGrpSpPr>
        <p:grpSpPr>
          <a:xfrm>
            <a:off x="3230457" y="2099632"/>
            <a:ext cx="2904937" cy="827363"/>
            <a:chOff x="3230457" y="2099632"/>
            <a:chExt cx="2904937" cy="827363"/>
          </a:xfrm>
        </p:grpSpPr>
        <p:sp>
          <p:nvSpPr>
            <p:cNvPr id="12" name="Retângulo 11"/>
            <p:cNvSpPr/>
            <p:nvPr/>
          </p:nvSpPr>
          <p:spPr>
            <a:xfrm>
              <a:off x="3230457" y="2099632"/>
              <a:ext cx="576064" cy="288032"/>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3230457" y="2638963"/>
              <a:ext cx="899104" cy="288032"/>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4736068" y="2100300"/>
              <a:ext cx="1399326" cy="288032"/>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4304750" y="2638963"/>
              <a:ext cx="1059338" cy="288032"/>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7" name="Grupo 6"/>
          <p:cNvGrpSpPr/>
          <p:nvPr/>
        </p:nvGrpSpPr>
        <p:grpSpPr>
          <a:xfrm>
            <a:off x="3234498" y="3177595"/>
            <a:ext cx="2345614" cy="288032"/>
            <a:chOff x="3234498" y="3177595"/>
            <a:chExt cx="2345614" cy="288032"/>
          </a:xfrm>
        </p:grpSpPr>
        <p:sp>
          <p:nvSpPr>
            <p:cNvPr id="15" name="Retângulo 14"/>
            <p:cNvSpPr/>
            <p:nvPr/>
          </p:nvSpPr>
          <p:spPr>
            <a:xfrm>
              <a:off x="3234498" y="3177595"/>
              <a:ext cx="1331152" cy="288032"/>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4723491" y="3177595"/>
              <a:ext cx="856621" cy="288032"/>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xmlns="" val="1290219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50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58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Espaço Reservado para Conteúdo 2"/>
          <p:cNvSpPr txBox="1">
            <a:spLocks/>
          </p:cNvSpPr>
          <p:nvPr/>
        </p:nvSpPr>
        <p:spPr>
          <a:xfrm>
            <a:off x="457200" y="1124745"/>
            <a:ext cx="8229600" cy="93610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pPr>
            <a:r>
              <a:rPr lang="pt-BR" sz="1800" b="1" dirty="0"/>
              <a:t>Risco</a:t>
            </a:r>
            <a:r>
              <a:rPr lang="pt-BR" sz="1800" dirty="0"/>
              <a:t> é o efeito da incerteza nos objetivos, tudo que </a:t>
            </a:r>
            <a:r>
              <a:rPr lang="pt-BR" sz="1800" dirty="0" smtClean="0"/>
              <a:t>pode comprometer </a:t>
            </a:r>
            <a:br>
              <a:rPr lang="pt-BR" sz="1800" dirty="0" smtClean="0"/>
            </a:br>
            <a:r>
              <a:rPr lang="pt-BR" sz="1800" dirty="0" smtClean="0">
                <a:solidFill>
                  <a:schemeClr val="bg1">
                    <a:lumMod val="65000"/>
                  </a:schemeClr>
                </a:solidFill>
              </a:rPr>
              <a:t>ou </a:t>
            </a:r>
            <a:r>
              <a:rPr lang="pt-BR" sz="1800" dirty="0">
                <a:solidFill>
                  <a:schemeClr val="bg1">
                    <a:lumMod val="65000"/>
                  </a:schemeClr>
                </a:solidFill>
              </a:rPr>
              <a:t>contribuir para </a:t>
            </a:r>
            <a:r>
              <a:rPr lang="pt-BR" sz="1800" dirty="0"/>
              <a:t>o alcance dos objetivos. </a:t>
            </a:r>
            <a:r>
              <a:rPr lang="pt-BR" sz="1800" dirty="0">
                <a:solidFill>
                  <a:schemeClr val="accent1">
                    <a:lumMod val="75000"/>
                  </a:schemeClr>
                </a:solidFill>
              </a:rPr>
              <a:t>(ISO 31000)</a:t>
            </a:r>
          </a:p>
          <a:p>
            <a:pPr marL="0" indent="0" algn="just">
              <a:lnSpc>
                <a:spcPct val="130000"/>
              </a:lnSpc>
              <a:buNone/>
            </a:pPr>
            <a:endParaRPr lang="pt-BR" sz="1800" dirty="0"/>
          </a:p>
        </p:txBody>
      </p:sp>
      <p:sp>
        <p:nvSpPr>
          <p:cNvPr id="8" name="Espaço Reservado para Conteúdo 2"/>
          <p:cNvSpPr txBox="1">
            <a:spLocks/>
          </p:cNvSpPr>
          <p:nvPr/>
        </p:nvSpPr>
        <p:spPr>
          <a:xfrm>
            <a:off x="457200" y="1988841"/>
            <a:ext cx="822960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tabLst>
                <a:tab pos="2692400" algn="l"/>
              </a:tabLst>
            </a:pPr>
            <a:r>
              <a:rPr lang="pt-BR" sz="1800" b="1" dirty="0" smtClean="0"/>
              <a:t>Componentes do Risco: 	</a:t>
            </a:r>
            <a:r>
              <a:rPr lang="pt-BR" sz="1800" dirty="0" smtClean="0"/>
              <a:t>Causa, Evento e Consequência</a:t>
            </a:r>
            <a:endParaRPr lang="pt-BR" sz="1800" dirty="0">
              <a:solidFill>
                <a:schemeClr val="accent1">
                  <a:lumMod val="75000"/>
                </a:schemeClr>
              </a:solidFill>
            </a:endParaRPr>
          </a:p>
          <a:p>
            <a:pPr marL="0" indent="0" algn="just">
              <a:lnSpc>
                <a:spcPct val="130000"/>
              </a:lnSpc>
              <a:buNone/>
            </a:pPr>
            <a:endParaRPr lang="pt-BR" sz="1800" dirty="0"/>
          </a:p>
        </p:txBody>
      </p:sp>
      <p:sp>
        <p:nvSpPr>
          <p:cNvPr id="11" name="Espaço Reservado para Conteúdo 2"/>
          <p:cNvSpPr txBox="1">
            <a:spLocks/>
          </p:cNvSpPr>
          <p:nvPr/>
        </p:nvSpPr>
        <p:spPr>
          <a:xfrm>
            <a:off x="460152" y="2533837"/>
            <a:ext cx="8229600" cy="62297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tabLst>
                <a:tab pos="2692400" algn="l"/>
              </a:tabLst>
            </a:pPr>
            <a:r>
              <a:rPr lang="pt-BR" sz="1800" b="1" dirty="0" smtClean="0"/>
              <a:t>Atributos do Risco: 	</a:t>
            </a:r>
            <a:r>
              <a:rPr lang="pt-BR" sz="1800" dirty="0"/>
              <a:t>Incerteza</a:t>
            </a:r>
            <a:r>
              <a:rPr lang="pt-BR" sz="1800" dirty="0" smtClean="0"/>
              <a:t> e Relevância</a:t>
            </a:r>
            <a:endParaRPr lang="pt-BR" sz="1800" dirty="0">
              <a:solidFill>
                <a:schemeClr val="accent1">
                  <a:lumMod val="75000"/>
                </a:schemeClr>
              </a:solidFill>
            </a:endParaRPr>
          </a:p>
          <a:p>
            <a:pPr marL="0" indent="0" algn="just">
              <a:lnSpc>
                <a:spcPct val="130000"/>
              </a:lnSpc>
              <a:buNone/>
            </a:pPr>
            <a:endParaRPr lang="pt-BR" sz="1800" dirty="0"/>
          </a:p>
        </p:txBody>
      </p:sp>
      <p:sp>
        <p:nvSpPr>
          <p:cNvPr id="14" name="Espaço Reservado para Conteúdo 2"/>
          <p:cNvSpPr txBox="1">
            <a:spLocks/>
          </p:cNvSpPr>
          <p:nvPr/>
        </p:nvSpPr>
        <p:spPr>
          <a:xfrm>
            <a:off x="457200" y="3086810"/>
            <a:ext cx="8229600" cy="62297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tabLst>
                <a:tab pos="2692400" algn="l"/>
              </a:tabLst>
            </a:pPr>
            <a:r>
              <a:rPr lang="pt-BR" sz="1800" b="1" dirty="0" smtClean="0"/>
              <a:t>Dimensões do Risco: 	</a:t>
            </a:r>
            <a:r>
              <a:rPr lang="pt-BR" sz="1800" dirty="0" smtClean="0"/>
              <a:t>Probabilidade e Impacto</a:t>
            </a:r>
            <a:endParaRPr lang="pt-BR" sz="1800" dirty="0">
              <a:solidFill>
                <a:schemeClr val="accent1">
                  <a:lumMod val="75000"/>
                </a:schemeClr>
              </a:solidFill>
            </a:endParaRPr>
          </a:p>
          <a:p>
            <a:pPr marL="0" indent="0" algn="just">
              <a:lnSpc>
                <a:spcPct val="130000"/>
              </a:lnSpc>
              <a:buNone/>
            </a:pPr>
            <a:endParaRPr lang="pt-BR" sz="1800" dirty="0"/>
          </a:p>
        </p:txBody>
      </p:sp>
      <p:sp>
        <p:nvSpPr>
          <p:cNvPr id="21" name="Espaço Reservado para Conteúdo 2"/>
          <p:cNvSpPr txBox="1">
            <a:spLocks/>
          </p:cNvSpPr>
          <p:nvPr/>
        </p:nvSpPr>
        <p:spPr>
          <a:xfrm>
            <a:off x="450850" y="3670120"/>
            <a:ext cx="2320950" cy="62297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buFont typeface="Wingdings" pitchFamily="2" charset="2"/>
              <a:buChar char="§"/>
              <a:tabLst>
                <a:tab pos="2692400" algn="l"/>
              </a:tabLst>
            </a:pPr>
            <a:r>
              <a:rPr lang="pt-BR" sz="1800" b="1" dirty="0" smtClean="0"/>
              <a:t>Valor do Risco: 	</a:t>
            </a:r>
            <a:endParaRPr lang="pt-BR" sz="1800" dirty="0"/>
          </a:p>
        </p:txBody>
      </p:sp>
      <p:grpSp>
        <p:nvGrpSpPr>
          <p:cNvPr id="22" name="Grupo 21"/>
          <p:cNvGrpSpPr/>
          <p:nvPr/>
        </p:nvGrpSpPr>
        <p:grpSpPr>
          <a:xfrm>
            <a:off x="3217952" y="3709786"/>
            <a:ext cx="1983740" cy="716280"/>
            <a:chOff x="0" y="0"/>
            <a:chExt cx="1983740" cy="716280"/>
          </a:xfrm>
        </p:grpSpPr>
        <p:sp>
          <p:nvSpPr>
            <p:cNvPr id="23" name="Retângulo 22"/>
            <p:cNvSpPr/>
            <p:nvPr/>
          </p:nvSpPr>
          <p:spPr>
            <a:xfrm>
              <a:off x="0" y="0"/>
              <a:ext cx="1983740" cy="716280"/>
            </a:xfrm>
            <a:prstGeom prst="rect">
              <a:avLst/>
            </a:prstGeom>
            <a:solidFill>
              <a:schemeClr val="bg1">
                <a:lumMod val="85000"/>
              </a:schemeClr>
            </a:solidFill>
            <a:ln w="3175">
              <a:solidFill>
                <a:schemeClr val="bg1"/>
              </a:solidFill>
            </a:ln>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pic>
          <p:nvPicPr>
            <p:cNvPr id="24" name="Imagem 2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9562" y="207034"/>
              <a:ext cx="1216325" cy="327804"/>
            </a:xfrm>
            <a:prstGeom prst="rect">
              <a:avLst/>
            </a:prstGeom>
          </p:spPr>
        </p:pic>
      </p:grpSp>
      <p:pic>
        <p:nvPicPr>
          <p:cNvPr id="29" name="Imagem 2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23592" y="5301824"/>
            <a:ext cx="5390552" cy="1224401"/>
          </a:xfrm>
          <a:prstGeom prst="rect">
            <a:avLst/>
          </a:prstGeom>
          <a:noFill/>
          <a:ln>
            <a:noFill/>
          </a:ln>
        </p:spPr>
      </p:pic>
      <p:grpSp>
        <p:nvGrpSpPr>
          <p:cNvPr id="3" name="Grupo 2"/>
          <p:cNvGrpSpPr/>
          <p:nvPr/>
        </p:nvGrpSpPr>
        <p:grpSpPr>
          <a:xfrm>
            <a:off x="919000" y="5556245"/>
            <a:ext cx="5191398" cy="898073"/>
            <a:chOff x="919000" y="5556245"/>
            <a:chExt cx="5191398" cy="898073"/>
          </a:xfrm>
        </p:grpSpPr>
        <p:sp>
          <p:nvSpPr>
            <p:cNvPr id="31" name="Retângulo 30"/>
            <p:cNvSpPr/>
            <p:nvPr/>
          </p:nvSpPr>
          <p:spPr>
            <a:xfrm>
              <a:off x="3510917" y="5556245"/>
              <a:ext cx="2599481" cy="897817"/>
            </a:xfrm>
            <a:prstGeom prst="rect">
              <a:avLst/>
            </a:prstGeom>
            <a:gradFill flip="none" rotWithShape="1">
              <a:gsLst>
                <a:gs pos="16000">
                  <a:srgbClr val="FF9999"/>
                </a:gs>
                <a:gs pos="70000">
                  <a:srgbClr val="FF6600"/>
                </a:gs>
                <a:gs pos="100000">
                  <a:srgbClr val="FF0000"/>
                </a:gs>
              </a:gsLst>
              <a:lin ang="0" scaled="1"/>
              <a:tileRect/>
            </a:gra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7" name="Retângulo 26"/>
            <p:cNvSpPr/>
            <p:nvPr/>
          </p:nvSpPr>
          <p:spPr>
            <a:xfrm>
              <a:off x="919000" y="5556501"/>
              <a:ext cx="985441" cy="897817"/>
            </a:xfrm>
            <a:prstGeom prst="rect">
              <a:avLst/>
            </a:prstGeom>
            <a:gradFill flip="none" rotWithShape="1">
              <a:gsLst>
                <a:gs pos="50000">
                  <a:srgbClr val="92D050"/>
                </a:gs>
                <a:gs pos="82500">
                  <a:srgbClr val="C5E0BB"/>
                </a:gs>
                <a:gs pos="20000">
                  <a:srgbClr val="00B050"/>
                </a:gs>
                <a:gs pos="100000">
                  <a:srgbClr val="FFFFCC"/>
                </a:gs>
              </a:gsLst>
              <a:lin ang="0" scaled="1"/>
              <a:tileRect/>
            </a:gradFill>
            <a:ln w="12700" cap="sq">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8" name="Retângulo 27"/>
            <p:cNvSpPr/>
            <p:nvPr/>
          </p:nvSpPr>
          <p:spPr>
            <a:xfrm>
              <a:off x="1952586" y="5556501"/>
              <a:ext cx="1502289" cy="897817"/>
            </a:xfrm>
            <a:prstGeom prst="rect">
              <a:avLst/>
            </a:prstGeom>
            <a:gradFill>
              <a:gsLst>
                <a:gs pos="50000">
                  <a:srgbClr val="FFFFCC"/>
                </a:gs>
                <a:gs pos="87000">
                  <a:srgbClr val="FFFFFF"/>
                </a:gs>
                <a:gs pos="20000">
                  <a:srgbClr val="FFFF00"/>
                </a:gs>
                <a:gs pos="100000">
                  <a:srgbClr val="FFFFFF"/>
                </a:gs>
              </a:gsLst>
              <a:lin ang="0" scaled="1"/>
            </a:gra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grpSp>
        <p:nvGrpSpPr>
          <p:cNvPr id="7" name="Grupo 6"/>
          <p:cNvGrpSpPr/>
          <p:nvPr/>
        </p:nvGrpSpPr>
        <p:grpSpPr>
          <a:xfrm>
            <a:off x="1244977" y="5142811"/>
            <a:ext cx="4865809" cy="160323"/>
            <a:chOff x="1244977" y="5142811"/>
            <a:chExt cx="4865809" cy="160323"/>
          </a:xfrm>
        </p:grpSpPr>
        <p:cxnSp>
          <p:nvCxnSpPr>
            <p:cNvPr id="30" name="Conector de seta reta 29"/>
            <p:cNvCxnSpPr/>
            <p:nvPr/>
          </p:nvCxnSpPr>
          <p:spPr>
            <a:xfrm>
              <a:off x="1244977" y="5150762"/>
              <a:ext cx="0" cy="15237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1570955" y="5150762"/>
              <a:ext cx="0" cy="15175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a:off x="1881031" y="5150762"/>
              <a:ext cx="0" cy="15175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a:xfrm>
              <a:off x="2207008" y="5150762"/>
              <a:ext cx="0" cy="15175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ector de seta reta 34"/>
            <p:cNvCxnSpPr/>
            <p:nvPr/>
          </p:nvCxnSpPr>
          <p:spPr>
            <a:xfrm>
              <a:off x="2866913" y="5150762"/>
              <a:ext cx="0" cy="15175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ector de seta reta 35"/>
            <p:cNvCxnSpPr/>
            <p:nvPr/>
          </p:nvCxnSpPr>
          <p:spPr>
            <a:xfrm>
              <a:off x="3510917" y="5150762"/>
              <a:ext cx="0" cy="15175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de seta reta 36"/>
            <p:cNvCxnSpPr/>
            <p:nvPr/>
          </p:nvCxnSpPr>
          <p:spPr>
            <a:xfrm>
              <a:off x="3836895" y="5150762"/>
              <a:ext cx="0" cy="15175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ector de seta reta 37"/>
            <p:cNvCxnSpPr/>
            <p:nvPr/>
          </p:nvCxnSpPr>
          <p:spPr>
            <a:xfrm>
              <a:off x="4806876" y="5150762"/>
              <a:ext cx="0" cy="15175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a:xfrm>
              <a:off x="6110786" y="5142811"/>
              <a:ext cx="0" cy="15175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upo 9"/>
          <p:cNvGrpSpPr/>
          <p:nvPr/>
        </p:nvGrpSpPr>
        <p:grpSpPr>
          <a:xfrm>
            <a:off x="1101816" y="4260546"/>
            <a:ext cx="5127530" cy="953103"/>
            <a:chOff x="1101816" y="4260546"/>
            <a:chExt cx="5127530" cy="953103"/>
          </a:xfrm>
        </p:grpSpPr>
        <p:sp>
          <p:nvSpPr>
            <p:cNvPr id="40" name="Caixa de Texto 2"/>
            <p:cNvSpPr txBox="1">
              <a:spLocks noChangeArrowheads="1"/>
            </p:cNvSpPr>
            <p:nvPr/>
          </p:nvSpPr>
          <p:spPr bwMode="auto">
            <a:xfrm rot="16200000">
              <a:off x="807691" y="4649871"/>
              <a:ext cx="842229" cy="2539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BR" sz="1100" dirty="0">
                  <a:effectLst/>
                  <a:latin typeface="Calibri"/>
                  <a:ea typeface="Calibri"/>
                  <a:cs typeface="Times New Roman"/>
                </a:rPr>
                <a:t>Baixo Risco</a:t>
              </a:r>
            </a:p>
          </p:txBody>
        </p:sp>
        <p:sp>
          <p:nvSpPr>
            <p:cNvPr id="41" name="Caixa de Texto 2"/>
            <p:cNvSpPr txBox="1">
              <a:spLocks noChangeArrowheads="1"/>
            </p:cNvSpPr>
            <p:nvPr/>
          </p:nvSpPr>
          <p:spPr bwMode="auto">
            <a:xfrm rot="16200000">
              <a:off x="1149569" y="4649871"/>
              <a:ext cx="842229" cy="2539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BR" sz="1100">
                  <a:effectLst/>
                  <a:latin typeface="Calibri"/>
                  <a:ea typeface="Calibri"/>
                  <a:cs typeface="Times New Roman"/>
                </a:rPr>
                <a:t>Baixo Risco</a:t>
              </a:r>
            </a:p>
          </p:txBody>
        </p:sp>
        <p:sp>
          <p:nvSpPr>
            <p:cNvPr id="42" name="Caixa de Texto 2"/>
            <p:cNvSpPr txBox="1">
              <a:spLocks noChangeArrowheads="1"/>
            </p:cNvSpPr>
            <p:nvPr/>
          </p:nvSpPr>
          <p:spPr bwMode="auto">
            <a:xfrm rot="16200000">
              <a:off x="1467596" y="4649871"/>
              <a:ext cx="842229" cy="2539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BR" sz="1100">
                  <a:effectLst/>
                  <a:latin typeface="Calibri"/>
                  <a:ea typeface="Calibri"/>
                  <a:cs typeface="Times New Roman"/>
                </a:rPr>
                <a:t>Baixo Risco</a:t>
              </a:r>
            </a:p>
          </p:txBody>
        </p:sp>
        <p:sp>
          <p:nvSpPr>
            <p:cNvPr id="43" name="Caixa de Texto 2"/>
            <p:cNvSpPr txBox="1">
              <a:spLocks noChangeArrowheads="1"/>
            </p:cNvSpPr>
            <p:nvPr/>
          </p:nvSpPr>
          <p:spPr bwMode="auto">
            <a:xfrm rot="16200000">
              <a:off x="1729969" y="4602167"/>
              <a:ext cx="937222" cy="2539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BR" sz="1100">
                  <a:effectLst/>
                  <a:latin typeface="Calibri"/>
                  <a:ea typeface="Calibri"/>
                  <a:cs typeface="Times New Roman"/>
                </a:rPr>
                <a:t>Médio Risco</a:t>
              </a:r>
            </a:p>
          </p:txBody>
        </p:sp>
        <p:sp>
          <p:nvSpPr>
            <p:cNvPr id="44" name="Caixa de Texto 2"/>
            <p:cNvSpPr txBox="1">
              <a:spLocks noChangeArrowheads="1"/>
            </p:cNvSpPr>
            <p:nvPr/>
          </p:nvSpPr>
          <p:spPr bwMode="auto">
            <a:xfrm rot="16200000">
              <a:off x="2389874" y="4602167"/>
              <a:ext cx="937222" cy="2539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BR" sz="1100">
                  <a:effectLst/>
                  <a:latin typeface="Calibri"/>
                  <a:ea typeface="Calibri"/>
                  <a:cs typeface="Times New Roman"/>
                </a:rPr>
                <a:t>Médio Risco</a:t>
              </a:r>
            </a:p>
          </p:txBody>
        </p:sp>
        <p:sp>
          <p:nvSpPr>
            <p:cNvPr id="45" name="Caixa de Texto 2"/>
            <p:cNvSpPr txBox="1">
              <a:spLocks noChangeArrowheads="1"/>
            </p:cNvSpPr>
            <p:nvPr/>
          </p:nvSpPr>
          <p:spPr bwMode="auto">
            <a:xfrm rot="16200000">
              <a:off x="3033878" y="4602167"/>
              <a:ext cx="937222" cy="2539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BR" sz="1100">
                  <a:effectLst/>
                  <a:latin typeface="Calibri"/>
                  <a:ea typeface="Calibri"/>
                  <a:cs typeface="Times New Roman"/>
                </a:rPr>
                <a:t>Alto Risco</a:t>
              </a:r>
            </a:p>
          </p:txBody>
        </p:sp>
        <p:sp>
          <p:nvSpPr>
            <p:cNvPr id="46" name="Caixa de Texto 2"/>
            <p:cNvSpPr txBox="1">
              <a:spLocks noChangeArrowheads="1"/>
            </p:cNvSpPr>
            <p:nvPr/>
          </p:nvSpPr>
          <p:spPr bwMode="auto">
            <a:xfrm rot="16200000">
              <a:off x="3367806" y="4618068"/>
              <a:ext cx="937183" cy="2539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BR" sz="1100">
                  <a:effectLst/>
                  <a:latin typeface="Calibri"/>
                  <a:ea typeface="Calibri"/>
                  <a:cs typeface="Times New Roman"/>
                </a:rPr>
                <a:t>Alto Risco</a:t>
              </a:r>
            </a:p>
          </p:txBody>
        </p:sp>
        <p:sp>
          <p:nvSpPr>
            <p:cNvPr id="47" name="Caixa de Texto 2"/>
            <p:cNvSpPr txBox="1">
              <a:spLocks noChangeArrowheads="1"/>
            </p:cNvSpPr>
            <p:nvPr/>
          </p:nvSpPr>
          <p:spPr bwMode="auto">
            <a:xfrm rot="16200000">
              <a:off x="4337788" y="4602167"/>
              <a:ext cx="937222" cy="2539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BR" sz="1100">
                  <a:effectLst/>
                  <a:latin typeface="Calibri"/>
                  <a:ea typeface="Calibri"/>
                  <a:cs typeface="Times New Roman"/>
                </a:rPr>
                <a:t>Alto Risco</a:t>
              </a:r>
            </a:p>
          </p:txBody>
        </p:sp>
        <p:sp>
          <p:nvSpPr>
            <p:cNvPr id="48" name="Caixa de Texto 2"/>
            <p:cNvSpPr txBox="1">
              <a:spLocks noChangeArrowheads="1"/>
            </p:cNvSpPr>
            <p:nvPr/>
          </p:nvSpPr>
          <p:spPr bwMode="auto">
            <a:xfrm rot="16200000">
              <a:off x="5633745" y="4602167"/>
              <a:ext cx="937222" cy="2539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BR" sz="1100" dirty="0">
                  <a:effectLst/>
                  <a:latin typeface="Calibri"/>
                  <a:ea typeface="Calibri"/>
                  <a:cs typeface="Times New Roman"/>
                </a:rPr>
                <a:t>Alto Risco</a:t>
              </a:r>
            </a:p>
          </p:txBody>
        </p:sp>
      </p:grpSp>
      <p:sp>
        <p:nvSpPr>
          <p:cNvPr id="49"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smtClean="0"/>
              <a:t>Definições Conceituais</a:t>
            </a:r>
            <a:endParaRPr lang="pt-BR" dirty="0"/>
          </a:p>
        </p:txBody>
      </p:sp>
      <p:pic>
        <p:nvPicPr>
          <p:cNvPr id="2" name="Imagem 1"/>
          <p:cNvPicPr>
            <a:picLocks noChangeAspect="1"/>
          </p:cNvPicPr>
          <p:nvPr/>
        </p:nvPicPr>
        <p:blipFill>
          <a:blip r:embed="rId4"/>
          <a:stretch>
            <a:fillRect/>
          </a:stretch>
        </p:blipFill>
        <p:spPr>
          <a:xfrm>
            <a:off x="5577505" y="2492896"/>
            <a:ext cx="3580677" cy="1927556"/>
          </a:xfrm>
          <a:prstGeom prst="rect">
            <a:avLst/>
          </a:prstGeom>
        </p:spPr>
      </p:pic>
    </p:spTree>
    <p:extLst>
      <p:ext uri="{BB962C8B-B14F-4D97-AF65-F5344CB8AC3E}">
        <p14:creationId xmlns:p14="http://schemas.microsoft.com/office/powerpoint/2010/main" xmlns="" val="31339382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1000" fill="hold"/>
                                        <p:tgtEl>
                                          <p:spTgt spid="29"/>
                                        </p:tgtEl>
                                        <p:attrNameLst>
                                          <p:attrName>ppt_x</p:attrName>
                                        </p:attrNameLst>
                                      </p:cBhvr>
                                      <p:tavLst>
                                        <p:tav tm="0">
                                          <p:val>
                                            <p:strVal val="#ppt_x"/>
                                          </p:val>
                                        </p:tav>
                                        <p:tav tm="100000">
                                          <p:val>
                                            <p:strVal val="#ppt_x"/>
                                          </p:val>
                                        </p:tav>
                                      </p:tavLst>
                                    </p:anim>
                                    <p:anim calcmode="lin" valueType="num">
                                      <p:cBhvr additive="base">
                                        <p:cTn id="19"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3000"/>
                                        <p:tgtEl>
                                          <p:spTgt spid="3"/>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Atribuições do auditor </a:t>
            </a:r>
            <a:br>
              <a:rPr lang="pt-BR" dirty="0" smtClean="0"/>
            </a:br>
            <a:r>
              <a:rPr lang="pt-BR" dirty="0" smtClean="0"/>
              <a:t>na execução da ABR</a:t>
            </a:r>
            <a:endParaRPr lang="pt-BR" dirty="0"/>
          </a:p>
        </p:txBody>
      </p:sp>
      <p:sp>
        <p:nvSpPr>
          <p:cNvPr id="3" name="Espaço Reservado para Conteúdo 2"/>
          <p:cNvSpPr>
            <a:spLocks noGrp="1"/>
          </p:cNvSpPr>
          <p:nvPr>
            <p:ph idx="4294967295"/>
          </p:nvPr>
        </p:nvSpPr>
        <p:spPr>
          <a:xfrm>
            <a:off x="457200" y="1639341"/>
            <a:ext cx="8229600" cy="5174035"/>
          </a:xfrm>
          <a:prstGeom prst="rect">
            <a:avLst/>
          </a:prstGeom>
        </p:spPr>
        <p:txBody>
          <a:bodyPr/>
          <a:lstStyle/>
          <a:p>
            <a:pPr marL="0" indent="0" algn="just">
              <a:lnSpc>
                <a:spcPct val="150000"/>
              </a:lnSpc>
              <a:spcBef>
                <a:spcPts val="1200"/>
              </a:spcBef>
              <a:spcAft>
                <a:spcPts val="600"/>
              </a:spcAft>
              <a:buNone/>
            </a:pPr>
            <a:r>
              <a:rPr lang="pt-BR" sz="1800" dirty="0" smtClean="0"/>
              <a:t>No Estado de Minas Gerais não há </a:t>
            </a:r>
            <a:r>
              <a:rPr lang="pt-BR" sz="1800" dirty="0"/>
              <a:t>Gestão de Riscos </a:t>
            </a:r>
            <a:r>
              <a:rPr lang="pt-BR" sz="1800" dirty="0" smtClean="0"/>
              <a:t>e </a:t>
            </a:r>
            <a:r>
              <a:rPr lang="pt-BR" sz="1800" dirty="0"/>
              <a:t>seu estabelecimento ultrapassa o viés da competência institucional da Controladoria-Geral do Estado e </a:t>
            </a:r>
            <a:r>
              <a:rPr lang="pt-BR" sz="1800" dirty="0" smtClean="0"/>
              <a:t>das unidades de auditoria integrantes </a:t>
            </a:r>
            <a:r>
              <a:rPr lang="pt-BR" sz="1800" dirty="0"/>
              <a:t>do Sistema de Controle </a:t>
            </a:r>
            <a:r>
              <a:rPr lang="pt-BR" sz="1800" dirty="0" smtClean="0"/>
              <a:t>Interno. </a:t>
            </a:r>
          </a:p>
          <a:p>
            <a:pPr marL="0" indent="0" algn="just">
              <a:lnSpc>
                <a:spcPct val="150000"/>
              </a:lnSpc>
              <a:spcBef>
                <a:spcPts val="1200"/>
              </a:spcBef>
              <a:spcAft>
                <a:spcPts val="600"/>
              </a:spcAft>
              <a:buNone/>
            </a:pPr>
            <a:r>
              <a:rPr lang="pt-BR" sz="1800" dirty="0" smtClean="0"/>
              <a:t>Diante disso, a </a:t>
            </a:r>
            <a:r>
              <a:rPr lang="pt-BR" sz="1800" dirty="0"/>
              <a:t>metodologia </a:t>
            </a:r>
            <a:r>
              <a:rPr lang="pt-BR" sz="1800" dirty="0" smtClean="0"/>
              <a:t>representa uma </a:t>
            </a:r>
            <a:r>
              <a:rPr lang="pt-BR" sz="1800" dirty="0"/>
              <a:t>alternativa de atuação para a auditoria interna com foco no risco corporativo</a:t>
            </a:r>
            <a:r>
              <a:rPr lang="pt-BR" sz="1800" dirty="0" smtClean="0"/>
              <a:t>. Os </a:t>
            </a:r>
            <a:r>
              <a:rPr lang="pt-BR" sz="1800" dirty="0"/>
              <a:t>procedimentos relativos ao Mapeamento do Processo e Mapeamento de Riscos não </a:t>
            </a:r>
            <a:r>
              <a:rPr lang="pt-BR" sz="1800" dirty="0" smtClean="0"/>
              <a:t>constituiriam, a princípio, </a:t>
            </a:r>
            <a:r>
              <a:rPr lang="pt-BR" sz="1800" dirty="0"/>
              <a:t>tarefa do auditor, por representarem incumbência da unidade de gestão de riscos da organização. </a:t>
            </a:r>
            <a:endParaRPr lang="pt-BR" sz="1800" dirty="0" smtClean="0"/>
          </a:p>
          <a:p>
            <a:pPr marL="0" indent="0" algn="just">
              <a:lnSpc>
                <a:spcPct val="150000"/>
              </a:lnSpc>
              <a:spcBef>
                <a:spcPts val="1200"/>
              </a:spcBef>
              <a:spcAft>
                <a:spcPts val="600"/>
              </a:spcAft>
              <a:buNone/>
            </a:pPr>
            <a:r>
              <a:rPr lang="pt-BR" sz="1800" dirty="0" smtClean="0"/>
              <a:t>Entretanto, o auditor conduzirá </a:t>
            </a:r>
            <a:r>
              <a:rPr lang="pt-BR" sz="1800" dirty="0"/>
              <a:t>com o auditado os procedimentos inerentes </a:t>
            </a:r>
            <a:r>
              <a:rPr lang="pt-BR" sz="1800" dirty="0" smtClean="0"/>
              <a:t>às </a:t>
            </a:r>
            <a:r>
              <a:rPr lang="pt-BR" sz="1800" dirty="0"/>
              <a:t>referidas etapas objetivando a obtenção dos dados necessários à consecução do trabalho, </a:t>
            </a:r>
            <a:r>
              <a:rPr lang="pt-BR" sz="1800" dirty="0" smtClean="0"/>
              <a:t>registrando-os </a:t>
            </a:r>
            <a:r>
              <a:rPr lang="pt-BR" sz="1800" dirty="0"/>
              <a:t>em documentos próprios previstos </a:t>
            </a:r>
            <a:r>
              <a:rPr lang="pt-BR" sz="1800" dirty="0" smtClean="0"/>
              <a:t>na </a:t>
            </a:r>
            <a:r>
              <a:rPr lang="pt-BR" sz="1800" dirty="0"/>
              <a:t>metodologia e </a:t>
            </a:r>
            <a:r>
              <a:rPr lang="pt-BR" sz="1800" dirty="0" smtClean="0"/>
              <a:t>arquivando-os </a:t>
            </a:r>
            <a:r>
              <a:rPr lang="pt-BR" sz="1800" dirty="0"/>
              <a:t>como </a:t>
            </a:r>
            <a:r>
              <a:rPr lang="pt-BR" sz="1800" dirty="0" smtClean="0"/>
              <a:t>papéis </a:t>
            </a:r>
            <a:r>
              <a:rPr lang="pt-BR" sz="1800" dirty="0"/>
              <a:t>de trabalho.</a:t>
            </a:r>
          </a:p>
          <a:p>
            <a:pPr>
              <a:lnSpc>
                <a:spcPct val="150000"/>
              </a:lnSpc>
              <a:spcBef>
                <a:spcPts val="1200"/>
              </a:spcBef>
              <a:spcAft>
                <a:spcPts val="600"/>
              </a:spcAft>
            </a:pPr>
            <a:endParaRPr lang="pt-BR" sz="1800" dirty="0" smtClean="0"/>
          </a:p>
          <a:p>
            <a:pPr marL="0" indent="0" algn="just">
              <a:buNone/>
            </a:pPr>
            <a:endParaRPr lang="pt-BR" sz="1800" dirty="0"/>
          </a:p>
          <a:p>
            <a:pPr marL="0" indent="0" algn="just">
              <a:buNone/>
            </a:pPr>
            <a:r>
              <a:rPr lang="pt-BR" sz="1800" dirty="0" smtClean="0"/>
              <a:t> </a:t>
            </a:r>
            <a:endParaRPr lang="pt-BR" sz="1800" dirty="0"/>
          </a:p>
        </p:txBody>
      </p:sp>
    </p:spTree>
    <p:extLst>
      <p:ext uri="{BB962C8B-B14F-4D97-AF65-F5344CB8AC3E}">
        <p14:creationId xmlns:p14="http://schemas.microsoft.com/office/powerpoint/2010/main" xmlns="" val="32596978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Etapas da Metodologia</a:t>
            </a:r>
            <a:endParaRPr lang="pt-BR" dirty="0"/>
          </a:p>
        </p:txBody>
      </p:sp>
      <p:sp>
        <p:nvSpPr>
          <p:cNvPr id="3" name="Espaço Reservado para Conteúdo 2"/>
          <p:cNvSpPr>
            <a:spLocks noGrp="1"/>
          </p:cNvSpPr>
          <p:nvPr>
            <p:ph idx="4294967295"/>
          </p:nvPr>
        </p:nvSpPr>
        <p:spPr>
          <a:xfrm>
            <a:off x="-11112" y="1412776"/>
            <a:ext cx="8229600" cy="4104456"/>
          </a:xfrm>
          <a:prstGeom prst="rect">
            <a:avLst/>
          </a:prstGeom>
        </p:spPr>
        <p:txBody>
          <a:bodyPr/>
          <a:lstStyle/>
          <a:p>
            <a:pPr marL="533400" indent="0" algn="just" defTabSz="1257300">
              <a:buNone/>
              <a:tabLst>
                <a:tab pos="990600" algn="l"/>
              </a:tabLst>
            </a:pPr>
            <a:r>
              <a:rPr lang="pt-BR" sz="2400" dirty="0" smtClean="0"/>
              <a:t>1	MAPEAMENTO DO PROCESSO</a:t>
            </a:r>
          </a:p>
          <a:p>
            <a:pPr marL="355600" indent="0" algn="just" defTabSz="1257300">
              <a:buFont typeface="Wingdings" panose="05000000000000000000" pitchFamily="2" charset="2"/>
              <a:buChar char="ü"/>
              <a:tabLst>
                <a:tab pos="990600" algn="l"/>
              </a:tabLst>
            </a:pPr>
            <a:endParaRPr lang="pt-BR" sz="3600" dirty="0" smtClean="0"/>
          </a:p>
          <a:p>
            <a:pPr marL="533400" indent="0" algn="just" defTabSz="1257300">
              <a:buNone/>
              <a:tabLst>
                <a:tab pos="990600" algn="l"/>
              </a:tabLst>
            </a:pPr>
            <a:r>
              <a:rPr lang="pt-BR" sz="2400" dirty="0" smtClean="0"/>
              <a:t>2 	MAPEAMENTO DE RISCOS</a:t>
            </a:r>
          </a:p>
          <a:p>
            <a:pPr marL="355600" indent="0" algn="just" defTabSz="1257300">
              <a:buNone/>
              <a:tabLst>
                <a:tab pos="990600" algn="l"/>
              </a:tabLst>
            </a:pPr>
            <a:endParaRPr lang="pt-BR" sz="3600" dirty="0" smtClean="0"/>
          </a:p>
          <a:p>
            <a:pPr marL="533400" indent="0" algn="just" defTabSz="1257300">
              <a:buNone/>
              <a:tabLst>
                <a:tab pos="990600" algn="l"/>
              </a:tabLst>
            </a:pPr>
            <a:r>
              <a:rPr lang="pt-BR" sz="2400" dirty="0" smtClean="0"/>
              <a:t>3 	APRESENTAÇÃO DOS RESULTADOS </a:t>
            </a:r>
          </a:p>
          <a:p>
            <a:pPr marL="355600" indent="0" algn="just" defTabSz="1257300">
              <a:buFont typeface="Wingdings" panose="05000000000000000000" pitchFamily="2" charset="2"/>
              <a:buChar char="ü"/>
              <a:tabLst>
                <a:tab pos="990600" algn="l"/>
              </a:tabLst>
            </a:pPr>
            <a:endParaRPr lang="pt-BR" sz="3600" dirty="0" smtClean="0"/>
          </a:p>
          <a:p>
            <a:pPr marL="533400" indent="0" algn="just" defTabSz="1257300">
              <a:buNone/>
              <a:tabLst>
                <a:tab pos="990600" algn="l"/>
              </a:tabLst>
            </a:pPr>
            <a:r>
              <a:rPr lang="pt-BR" sz="2400" dirty="0" smtClean="0"/>
              <a:t>4 	AVALIAÇÃO DA EFETIVIDADE</a:t>
            </a:r>
            <a:endParaRPr lang="pt-BR" sz="2400" dirty="0"/>
          </a:p>
        </p:txBody>
      </p:sp>
    </p:spTree>
    <p:extLst>
      <p:ext uri="{BB962C8B-B14F-4D97-AF65-F5344CB8AC3E}">
        <p14:creationId xmlns:p14="http://schemas.microsoft.com/office/powerpoint/2010/main" xmlns="" val="72028878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Etapas da Metodologia</a:t>
            </a:r>
            <a:endParaRPr lang="pt-BR" dirty="0"/>
          </a:p>
        </p:txBody>
      </p:sp>
      <p:sp>
        <p:nvSpPr>
          <p:cNvPr id="3" name="Espaço Reservado para Conteúdo 2"/>
          <p:cNvSpPr>
            <a:spLocks noGrp="1"/>
          </p:cNvSpPr>
          <p:nvPr>
            <p:ph idx="4294967295"/>
          </p:nvPr>
        </p:nvSpPr>
        <p:spPr>
          <a:xfrm>
            <a:off x="-11112" y="1412776"/>
            <a:ext cx="8229600" cy="504056"/>
          </a:xfrm>
          <a:prstGeom prst="rect">
            <a:avLst/>
          </a:prstGeom>
        </p:spPr>
        <p:txBody>
          <a:bodyPr/>
          <a:lstStyle/>
          <a:p>
            <a:pPr marL="533400" indent="0" algn="just" defTabSz="1257300">
              <a:buNone/>
              <a:tabLst>
                <a:tab pos="990600" algn="l"/>
              </a:tabLst>
            </a:pPr>
            <a:r>
              <a:rPr lang="pt-BR" sz="2400" dirty="0" smtClean="0"/>
              <a:t>1	MAPEAMENTO DO PROCESSO</a:t>
            </a:r>
          </a:p>
        </p:txBody>
      </p:sp>
      <p:sp>
        <p:nvSpPr>
          <p:cNvPr id="4" name="Espaço Reservado para Conteúdo 2"/>
          <p:cNvSpPr txBox="1">
            <a:spLocks/>
          </p:cNvSpPr>
          <p:nvPr/>
        </p:nvSpPr>
        <p:spPr>
          <a:xfrm>
            <a:off x="961256" y="1988841"/>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O QUÊ</a:t>
            </a:r>
            <a:endParaRPr lang="pt-BR" sz="1800" dirty="0"/>
          </a:p>
        </p:txBody>
      </p:sp>
      <p:sp>
        <p:nvSpPr>
          <p:cNvPr id="5" name="Espaço Reservado para Conteúdo 2"/>
          <p:cNvSpPr txBox="1">
            <a:spLocks/>
          </p:cNvSpPr>
          <p:nvPr/>
        </p:nvSpPr>
        <p:spPr>
          <a:xfrm>
            <a:off x="1166936" y="2405101"/>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a:t>Detalhamento de atividades, pontos de decisão, fluxo, interfaces e objetivos</a:t>
            </a:r>
          </a:p>
        </p:txBody>
      </p:sp>
      <p:sp>
        <p:nvSpPr>
          <p:cNvPr id="6" name="Espaço Reservado para Conteúdo 2"/>
          <p:cNvSpPr txBox="1">
            <a:spLocks/>
          </p:cNvSpPr>
          <p:nvPr/>
        </p:nvSpPr>
        <p:spPr>
          <a:xfrm>
            <a:off x="958900" y="2959845"/>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PARA QUÊ</a:t>
            </a:r>
            <a:endParaRPr lang="pt-BR" sz="1800" dirty="0"/>
          </a:p>
        </p:txBody>
      </p:sp>
      <p:sp>
        <p:nvSpPr>
          <p:cNvPr id="7" name="Espaço Reservado para Conteúdo 2"/>
          <p:cNvSpPr txBox="1">
            <a:spLocks/>
          </p:cNvSpPr>
          <p:nvPr/>
        </p:nvSpPr>
        <p:spPr>
          <a:xfrm>
            <a:off x="1164580" y="3388805"/>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a:t>Conhecimento e avaliação da execução do processo</a:t>
            </a:r>
          </a:p>
        </p:txBody>
      </p:sp>
      <p:sp>
        <p:nvSpPr>
          <p:cNvPr id="12" name="Espaço Reservado para Conteúdo 2"/>
          <p:cNvSpPr txBox="1">
            <a:spLocks/>
          </p:cNvSpPr>
          <p:nvPr/>
        </p:nvSpPr>
        <p:spPr>
          <a:xfrm>
            <a:off x="961256" y="3921349"/>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COMO</a:t>
            </a:r>
            <a:endParaRPr lang="pt-BR" sz="1800" dirty="0"/>
          </a:p>
        </p:txBody>
      </p:sp>
      <p:sp>
        <p:nvSpPr>
          <p:cNvPr id="13" name="Espaço Reservado para Conteúdo 2"/>
          <p:cNvSpPr txBox="1">
            <a:spLocks/>
          </p:cNvSpPr>
          <p:nvPr/>
        </p:nvSpPr>
        <p:spPr>
          <a:xfrm>
            <a:off x="1166936" y="4337609"/>
            <a:ext cx="7509520" cy="205222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spcBef>
                <a:spcPts val="0"/>
              </a:spcBef>
              <a:buNone/>
            </a:pPr>
            <a:r>
              <a:rPr lang="pt-BR" sz="1800" dirty="0"/>
              <a:t>Conhecimento </a:t>
            </a:r>
            <a:r>
              <a:rPr lang="pt-BR" sz="1800" dirty="0" smtClean="0"/>
              <a:t>Sistêmico</a:t>
            </a:r>
          </a:p>
          <a:p>
            <a:pPr marL="0" indent="0" algn="just">
              <a:lnSpc>
                <a:spcPct val="130000"/>
              </a:lnSpc>
              <a:spcBef>
                <a:spcPts val="0"/>
              </a:spcBef>
              <a:buNone/>
            </a:pPr>
            <a:r>
              <a:rPr lang="pt-BR" sz="1800" dirty="0" smtClean="0"/>
              <a:t>Conhecimento Intrínseco</a:t>
            </a:r>
          </a:p>
          <a:p>
            <a:pPr marL="0" indent="0" algn="just">
              <a:lnSpc>
                <a:spcPct val="130000"/>
              </a:lnSpc>
              <a:spcBef>
                <a:spcPts val="0"/>
              </a:spcBef>
              <a:buNone/>
            </a:pPr>
            <a:r>
              <a:rPr lang="pt-BR" sz="1800" dirty="0" smtClean="0"/>
              <a:t>Conhecimento de riscos e controles (sob a ótica do gestor e executores)</a:t>
            </a:r>
          </a:p>
          <a:p>
            <a:pPr marL="0" indent="0" algn="just">
              <a:lnSpc>
                <a:spcPct val="130000"/>
              </a:lnSpc>
              <a:spcBef>
                <a:spcPts val="0"/>
              </a:spcBef>
              <a:buNone/>
            </a:pPr>
            <a:r>
              <a:rPr lang="pt-BR" sz="1800" dirty="0" smtClean="0"/>
              <a:t>Construção do Diagrama de Fluxo</a:t>
            </a:r>
          </a:p>
          <a:p>
            <a:pPr marL="0" indent="0" algn="just">
              <a:lnSpc>
                <a:spcPct val="130000"/>
              </a:lnSpc>
              <a:spcBef>
                <a:spcPts val="0"/>
              </a:spcBef>
              <a:buNone/>
            </a:pPr>
            <a:r>
              <a:rPr lang="pt-BR" sz="1800" dirty="0" smtClean="0"/>
              <a:t>Preenchimento da Folha de Processo</a:t>
            </a:r>
          </a:p>
          <a:p>
            <a:pPr marL="0" indent="0" algn="just">
              <a:lnSpc>
                <a:spcPct val="130000"/>
              </a:lnSpc>
              <a:buNone/>
            </a:pPr>
            <a:endParaRPr lang="pt-BR" sz="1800" dirty="0"/>
          </a:p>
        </p:txBody>
      </p:sp>
    </p:spTree>
    <p:extLst>
      <p:ext uri="{BB962C8B-B14F-4D97-AF65-F5344CB8AC3E}">
        <p14:creationId xmlns:p14="http://schemas.microsoft.com/office/powerpoint/2010/main" xmlns="" val="978388856"/>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Etapas da Metodologia</a:t>
            </a:r>
            <a:endParaRPr lang="pt-BR" dirty="0"/>
          </a:p>
        </p:txBody>
      </p:sp>
      <p:sp>
        <p:nvSpPr>
          <p:cNvPr id="3" name="Espaço Reservado para Conteúdo 2"/>
          <p:cNvSpPr>
            <a:spLocks noGrp="1"/>
          </p:cNvSpPr>
          <p:nvPr>
            <p:ph idx="4294967295"/>
          </p:nvPr>
        </p:nvSpPr>
        <p:spPr>
          <a:xfrm>
            <a:off x="-11112" y="1412776"/>
            <a:ext cx="8229600" cy="504056"/>
          </a:xfrm>
          <a:prstGeom prst="rect">
            <a:avLst/>
          </a:prstGeom>
        </p:spPr>
        <p:txBody>
          <a:bodyPr/>
          <a:lstStyle/>
          <a:p>
            <a:pPr marL="533400" indent="0" algn="just" defTabSz="1257300">
              <a:buNone/>
              <a:tabLst>
                <a:tab pos="990600" algn="l"/>
              </a:tabLst>
            </a:pPr>
            <a:r>
              <a:rPr lang="pt-BR" sz="2400" dirty="0" smtClean="0">
                <a:solidFill>
                  <a:schemeClr val="bg1">
                    <a:lumMod val="85000"/>
                  </a:schemeClr>
                </a:solidFill>
              </a:rPr>
              <a:t>1	MAPEAMENTO DO PROCESSO</a:t>
            </a:r>
          </a:p>
        </p:txBody>
      </p:sp>
      <p:sp>
        <p:nvSpPr>
          <p:cNvPr id="4" name="Espaço Reservado para Conteúdo 2"/>
          <p:cNvSpPr txBox="1">
            <a:spLocks/>
          </p:cNvSpPr>
          <p:nvPr/>
        </p:nvSpPr>
        <p:spPr>
          <a:xfrm>
            <a:off x="961256" y="1988841"/>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O QUÊ</a:t>
            </a:r>
            <a:endParaRPr lang="pt-BR" sz="1800" dirty="0">
              <a:solidFill>
                <a:schemeClr val="bg1">
                  <a:lumMod val="85000"/>
                </a:schemeClr>
              </a:solidFill>
            </a:endParaRPr>
          </a:p>
        </p:txBody>
      </p:sp>
      <p:sp>
        <p:nvSpPr>
          <p:cNvPr id="5" name="Espaço Reservado para Conteúdo 2"/>
          <p:cNvSpPr txBox="1">
            <a:spLocks/>
          </p:cNvSpPr>
          <p:nvPr/>
        </p:nvSpPr>
        <p:spPr>
          <a:xfrm>
            <a:off x="1166936" y="2405101"/>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a:solidFill>
                  <a:schemeClr val="bg1">
                    <a:lumMod val="85000"/>
                  </a:schemeClr>
                </a:solidFill>
              </a:rPr>
              <a:t>Detalhamento de atividades, pontos de decisão, fluxo, interfaces e objetivos</a:t>
            </a:r>
          </a:p>
        </p:txBody>
      </p:sp>
      <p:sp>
        <p:nvSpPr>
          <p:cNvPr id="6" name="Espaço Reservado para Conteúdo 2"/>
          <p:cNvSpPr txBox="1">
            <a:spLocks/>
          </p:cNvSpPr>
          <p:nvPr/>
        </p:nvSpPr>
        <p:spPr>
          <a:xfrm>
            <a:off x="958900" y="2959845"/>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PARA QUÊ</a:t>
            </a:r>
            <a:endParaRPr lang="pt-BR" sz="1800" dirty="0">
              <a:solidFill>
                <a:schemeClr val="bg1">
                  <a:lumMod val="85000"/>
                </a:schemeClr>
              </a:solidFill>
            </a:endParaRPr>
          </a:p>
        </p:txBody>
      </p:sp>
      <p:sp>
        <p:nvSpPr>
          <p:cNvPr id="7" name="Espaço Reservado para Conteúdo 2"/>
          <p:cNvSpPr txBox="1">
            <a:spLocks/>
          </p:cNvSpPr>
          <p:nvPr/>
        </p:nvSpPr>
        <p:spPr>
          <a:xfrm>
            <a:off x="1164580" y="3388805"/>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a:solidFill>
                  <a:schemeClr val="bg1">
                    <a:lumMod val="85000"/>
                  </a:schemeClr>
                </a:solidFill>
              </a:rPr>
              <a:t>Conhecimento e avaliação da execução do processo</a:t>
            </a:r>
          </a:p>
        </p:txBody>
      </p:sp>
      <p:sp>
        <p:nvSpPr>
          <p:cNvPr id="12" name="Espaço Reservado para Conteúdo 2"/>
          <p:cNvSpPr txBox="1">
            <a:spLocks/>
          </p:cNvSpPr>
          <p:nvPr/>
        </p:nvSpPr>
        <p:spPr>
          <a:xfrm>
            <a:off x="961256" y="3921349"/>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COMO</a:t>
            </a:r>
            <a:endParaRPr lang="pt-BR" sz="1800" dirty="0">
              <a:solidFill>
                <a:schemeClr val="bg1">
                  <a:lumMod val="85000"/>
                </a:schemeClr>
              </a:solidFill>
            </a:endParaRPr>
          </a:p>
        </p:txBody>
      </p:sp>
      <p:sp>
        <p:nvSpPr>
          <p:cNvPr id="13" name="Espaço Reservado para Conteúdo 2"/>
          <p:cNvSpPr txBox="1">
            <a:spLocks/>
          </p:cNvSpPr>
          <p:nvPr/>
        </p:nvSpPr>
        <p:spPr>
          <a:xfrm>
            <a:off x="1166936" y="4337609"/>
            <a:ext cx="7509520" cy="205222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spcBef>
                <a:spcPts val="0"/>
              </a:spcBef>
              <a:buNone/>
            </a:pPr>
            <a:r>
              <a:rPr lang="pt-BR" sz="1800" dirty="0">
                <a:solidFill>
                  <a:schemeClr val="bg1">
                    <a:lumMod val="85000"/>
                  </a:schemeClr>
                </a:solidFill>
              </a:rPr>
              <a:t>Conhecimento </a:t>
            </a:r>
            <a:r>
              <a:rPr lang="pt-BR" sz="1800" dirty="0" smtClean="0">
                <a:solidFill>
                  <a:schemeClr val="bg1">
                    <a:lumMod val="85000"/>
                  </a:schemeClr>
                </a:solidFill>
              </a:rPr>
              <a:t>Sistêmico</a:t>
            </a:r>
          </a:p>
          <a:p>
            <a:pPr marL="0" indent="0" algn="just">
              <a:lnSpc>
                <a:spcPct val="130000"/>
              </a:lnSpc>
              <a:spcBef>
                <a:spcPts val="0"/>
              </a:spcBef>
              <a:buNone/>
            </a:pPr>
            <a:r>
              <a:rPr lang="pt-BR" sz="1800" dirty="0" smtClean="0">
                <a:solidFill>
                  <a:schemeClr val="bg1">
                    <a:lumMod val="85000"/>
                  </a:schemeClr>
                </a:solidFill>
              </a:rPr>
              <a:t>Conhecimento Intrínseco</a:t>
            </a:r>
          </a:p>
          <a:p>
            <a:pPr marL="0" indent="0" algn="just">
              <a:lnSpc>
                <a:spcPct val="130000"/>
              </a:lnSpc>
              <a:spcBef>
                <a:spcPts val="0"/>
              </a:spcBef>
              <a:buNone/>
            </a:pPr>
            <a:r>
              <a:rPr lang="pt-BR" sz="1800" dirty="0" smtClean="0">
                <a:solidFill>
                  <a:schemeClr val="bg1">
                    <a:lumMod val="85000"/>
                  </a:schemeClr>
                </a:solidFill>
              </a:rPr>
              <a:t>Conhecimento de riscos e controles (sob a ótica do gestor e executores)</a:t>
            </a:r>
          </a:p>
          <a:p>
            <a:pPr marL="0" indent="0" algn="just">
              <a:lnSpc>
                <a:spcPct val="130000"/>
              </a:lnSpc>
              <a:spcBef>
                <a:spcPts val="0"/>
              </a:spcBef>
              <a:buNone/>
            </a:pPr>
            <a:r>
              <a:rPr lang="pt-BR" sz="1800" dirty="0" smtClean="0">
                <a:solidFill>
                  <a:schemeClr val="bg1">
                    <a:lumMod val="85000"/>
                  </a:schemeClr>
                </a:solidFill>
              </a:rPr>
              <a:t>Construção do </a:t>
            </a:r>
            <a:r>
              <a:rPr lang="pt-BR" sz="1800" dirty="0" smtClean="0"/>
              <a:t>Diagrama de Fluxo</a:t>
            </a:r>
          </a:p>
          <a:p>
            <a:pPr marL="0" indent="0" algn="just">
              <a:lnSpc>
                <a:spcPct val="130000"/>
              </a:lnSpc>
              <a:spcBef>
                <a:spcPts val="0"/>
              </a:spcBef>
              <a:buNone/>
            </a:pPr>
            <a:r>
              <a:rPr lang="pt-BR" sz="1800" dirty="0" smtClean="0">
                <a:solidFill>
                  <a:schemeClr val="bg1">
                    <a:lumMod val="85000"/>
                  </a:schemeClr>
                </a:solidFill>
              </a:rPr>
              <a:t>Preenchimento da Folha de Processo</a:t>
            </a:r>
          </a:p>
          <a:p>
            <a:pPr marL="0" indent="0" algn="just">
              <a:lnSpc>
                <a:spcPct val="130000"/>
              </a:lnSpc>
              <a:buNone/>
            </a:pPr>
            <a:endParaRPr lang="pt-BR" sz="1800" dirty="0"/>
          </a:p>
        </p:txBody>
      </p:sp>
      <p:sp>
        <p:nvSpPr>
          <p:cNvPr id="26" name="Retângulo 25"/>
          <p:cNvSpPr/>
          <p:nvPr/>
        </p:nvSpPr>
        <p:spPr>
          <a:xfrm>
            <a:off x="2628992" y="5525740"/>
            <a:ext cx="1798991" cy="288032"/>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p:cNvPicPr>
            <a:picLocks noChangeAspect="1"/>
          </p:cNvPicPr>
          <p:nvPr/>
        </p:nvPicPr>
        <p:blipFill>
          <a:blip r:embed="rId2"/>
          <a:stretch>
            <a:fillRect/>
          </a:stretch>
        </p:blipFill>
        <p:spPr>
          <a:xfrm>
            <a:off x="457200" y="1262519"/>
            <a:ext cx="8013725" cy="3394652"/>
          </a:xfrm>
          <a:prstGeom prst="rect">
            <a:avLst/>
          </a:prstGeom>
          <a:ln>
            <a:solidFill>
              <a:schemeClr val="tx2">
                <a:lumMod val="60000"/>
                <a:lumOff val="40000"/>
              </a:schemeClr>
            </a:solidFill>
          </a:ln>
        </p:spPr>
      </p:pic>
    </p:spTree>
    <p:extLst>
      <p:ext uri="{BB962C8B-B14F-4D97-AF65-F5344CB8AC3E}">
        <p14:creationId xmlns:p14="http://schemas.microsoft.com/office/powerpoint/2010/main" xmlns="" val="3433359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Etapas da Metodologia</a:t>
            </a:r>
            <a:endParaRPr lang="pt-BR" dirty="0"/>
          </a:p>
        </p:txBody>
      </p:sp>
      <p:sp>
        <p:nvSpPr>
          <p:cNvPr id="3" name="Espaço Reservado para Conteúdo 2"/>
          <p:cNvSpPr>
            <a:spLocks noGrp="1"/>
          </p:cNvSpPr>
          <p:nvPr>
            <p:ph idx="4294967295"/>
          </p:nvPr>
        </p:nvSpPr>
        <p:spPr>
          <a:xfrm>
            <a:off x="-11112" y="1412776"/>
            <a:ext cx="8229600" cy="504056"/>
          </a:xfrm>
          <a:prstGeom prst="rect">
            <a:avLst/>
          </a:prstGeom>
        </p:spPr>
        <p:txBody>
          <a:bodyPr/>
          <a:lstStyle/>
          <a:p>
            <a:pPr marL="533400" indent="0" algn="just" defTabSz="1257300">
              <a:buNone/>
              <a:tabLst>
                <a:tab pos="990600" algn="l"/>
              </a:tabLst>
            </a:pPr>
            <a:r>
              <a:rPr lang="pt-BR" sz="2400" dirty="0" smtClean="0">
                <a:solidFill>
                  <a:schemeClr val="bg1">
                    <a:lumMod val="85000"/>
                  </a:schemeClr>
                </a:solidFill>
              </a:rPr>
              <a:t>1	MAPEAMENTO DO PROCESSO</a:t>
            </a:r>
          </a:p>
        </p:txBody>
      </p:sp>
      <p:sp>
        <p:nvSpPr>
          <p:cNvPr id="4" name="Espaço Reservado para Conteúdo 2"/>
          <p:cNvSpPr txBox="1">
            <a:spLocks/>
          </p:cNvSpPr>
          <p:nvPr/>
        </p:nvSpPr>
        <p:spPr>
          <a:xfrm>
            <a:off x="961256" y="1988841"/>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O QUÊ</a:t>
            </a:r>
            <a:endParaRPr lang="pt-BR" sz="1800" dirty="0">
              <a:solidFill>
                <a:schemeClr val="bg1">
                  <a:lumMod val="85000"/>
                </a:schemeClr>
              </a:solidFill>
            </a:endParaRPr>
          </a:p>
        </p:txBody>
      </p:sp>
      <p:sp>
        <p:nvSpPr>
          <p:cNvPr id="5" name="Espaço Reservado para Conteúdo 2"/>
          <p:cNvSpPr txBox="1">
            <a:spLocks/>
          </p:cNvSpPr>
          <p:nvPr/>
        </p:nvSpPr>
        <p:spPr>
          <a:xfrm>
            <a:off x="1166936" y="2405101"/>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a:solidFill>
                  <a:schemeClr val="bg1">
                    <a:lumMod val="85000"/>
                  </a:schemeClr>
                </a:solidFill>
              </a:rPr>
              <a:t>Detalhamento de atividades, pontos de decisão, fluxo, interfaces e objetivos</a:t>
            </a:r>
          </a:p>
        </p:txBody>
      </p:sp>
      <p:sp>
        <p:nvSpPr>
          <p:cNvPr id="6" name="Espaço Reservado para Conteúdo 2"/>
          <p:cNvSpPr txBox="1">
            <a:spLocks/>
          </p:cNvSpPr>
          <p:nvPr/>
        </p:nvSpPr>
        <p:spPr>
          <a:xfrm>
            <a:off x="958900" y="2959845"/>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PARA QUÊ</a:t>
            </a:r>
            <a:endParaRPr lang="pt-BR" sz="1800" dirty="0">
              <a:solidFill>
                <a:schemeClr val="bg1">
                  <a:lumMod val="85000"/>
                </a:schemeClr>
              </a:solidFill>
            </a:endParaRPr>
          </a:p>
        </p:txBody>
      </p:sp>
      <p:sp>
        <p:nvSpPr>
          <p:cNvPr id="7" name="Espaço Reservado para Conteúdo 2"/>
          <p:cNvSpPr txBox="1">
            <a:spLocks/>
          </p:cNvSpPr>
          <p:nvPr/>
        </p:nvSpPr>
        <p:spPr>
          <a:xfrm>
            <a:off x="1164580" y="3388805"/>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a:solidFill>
                  <a:schemeClr val="bg1">
                    <a:lumMod val="85000"/>
                  </a:schemeClr>
                </a:solidFill>
              </a:rPr>
              <a:t>Conhecimento e avaliação da execução do processo</a:t>
            </a:r>
          </a:p>
        </p:txBody>
      </p:sp>
      <p:sp>
        <p:nvSpPr>
          <p:cNvPr id="12" name="Espaço Reservado para Conteúdo 2"/>
          <p:cNvSpPr txBox="1">
            <a:spLocks/>
          </p:cNvSpPr>
          <p:nvPr/>
        </p:nvSpPr>
        <p:spPr>
          <a:xfrm>
            <a:off x="961256" y="3921349"/>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COMO</a:t>
            </a:r>
            <a:endParaRPr lang="pt-BR" sz="1800" dirty="0">
              <a:solidFill>
                <a:schemeClr val="bg1">
                  <a:lumMod val="85000"/>
                </a:schemeClr>
              </a:solidFill>
            </a:endParaRPr>
          </a:p>
        </p:txBody>
      </p:sp>
      <p:sp>
        <p:nvSpPr>
          <p:cNvPr id="13" name="Espaço Reservado para Conteúdo 2"/>
          <p:cNvSpPr txBox="1">
            <a:spLocks/>
          </p:cNvSpPr>
          <p:nvPr/>
        </p:nvSpPr>
        <p:spPr>
          <a:xfrm>
            <a:off x="1166936" y="4337609"/>
            <a:ext cx="7509520" cy="205222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spcBef>
                <a:spcPts val="0"/>
              </a:spcBef>
              <a:buNone/>
            </a:pPr>
            <a:r>
              <a:rPr lang="pt-BR" sz="1800" dirty="0">
                <a:solidFill>
                  <a:schemeClr val="bg1">
                    <a:lumMod val="85000"/>
                  </a:schemeClr>
                </a:solidFill>
              </a:rPr>
              <a:t>Conhecimento </a:t>
            </a:r>
            <a:r>
              <a:rPr lang="pt-BR" sz="1800" dirty="0" smtClean="0">
                <a:solidFill>
                  <a:schemeClr val="bg1">
                    <a:lumMod val="85000"/>
                  </a:schemeClr>
                </a:solidFill>
              </a:rPr>
              <a:t>Sistêmico</a:t>
            </a:r>
          </a:p>
          <a:p>
            <a:pPr marL="0" indent="0" algn="just">
              <a:lnSpc>
                <a:spcPct val="130000"/>
              </a:lnSpc>
              <a:spcBef>
                <a:spcPts val="0"/>
              </a:spcBef>
              <a:buNone/>
            </a:pPr>
            <a:r>
              <a:rPr lang="pt-BR" sz="1800" dirty="0" smtClean="0">
                <a:solidFill>
                  <a:schemeClr val="bg1">
                    <a:lumMod val="85000"/>
                  </a:schemeClr>
                </a:solidFill>
              </a:rPr>
              <a:t>Conhecimento Intrínseco</a:t>
            </a:r>
          </a:p>
          <a:p>
            <a:pPr marL="0" indent="0" algn="just">
              <a:lnSpc>
                <a:spcPct val="130000"/>
              </a:lnSpc>
              <a:spcBef>
                <a:spcPts val="0"/>
              </a:spcBef>
              <a:buNone/>
            </a:pPr>
            <a:r>
              <a:rPr lang="pt-BR" sz="1800" dirty="0" smtClean="0">
                <a:solidFill>
                  <a:schemeClr val="bg1">
                    <a:lumMod val="85000"/>
                  </a:schemeClr>
                </a:solidFill>
              </a:rPr>
              <a:t>Conhecimento de riscos e controles (sob a ótica do gestor e executores)</a:t>
            </a:r>
          </a:p>
          <a:p>
            <a:pPr marL="0" indent="0" algn="just">
              <a:lnSpc>
                <a:spcPct val="130000"/>
              </a:lnSpc>
              <a:spcBef>
                <a:spcPts val="0"/>
              </a:spcBef>
              <a:buNone/>
            </a:pPr>
            <a:r>
              <a:rPr lang="pt-BR" sz="1800" dirty="0" smtClean="0">
                <a:solidFill>
                  <a:schemeClr val="bg1">
                    <a:lumMod val="85000"/>
                  </a:schemeClr>
                </a:solidFill>
              </a:rPr>
              <a:t>Construção do Diagrama de Fluxo</a:t>
            </a:r>
          </a:p>
          <a:p>
            <a:pPr marL="0" indent="0" algn="just">
              <a:lnSpc>
                <a:spcPct val="130000"/>
              </a:lnSpc>
              <a:spcBef>
                <a:spcPts val="0"/>
              </a:spcBef>
              <a:buNone/>
            </a:pPr>
            <a:r>
              <a:rPr lang="pt-BR" sz="1800" dirty="0" smtClean="0">
                <a:solidFill>
                  <a:schemeClr val="bg1">
                    <a:lumMod val="85000"/>
                  </a:schemeClr>
                </a:solidFill>
              </a:rPr>
              <a:t>Preenchimento da</a:t>
            </a:r>
            <a:r>
              <a:rPr lang="pt-BR" sz="1800" dirty="0" smtClean="0"/>
              <a:t> Folha de Processo</a:t>
            </a:r>
          </a:p>
          <a:p>
            <a:pPr marL="0" indent="0" algn="just">
              <a:lnSpc>
                <a:spcPct val="130000"/>
              </a:lnSpc>
              <a:buNone/>
            </a:pPr>
            <a:endParaRPr lang="pt-BR" sz="1800" dirty="0"/>
          </a:p>
        </p:txBody>
      </p:sp>
      <p:sp>
        <p:nvSpPr>
          <p:cNvPr id="14" name="Retângulo 13"/>
          <p:cNvSpPr/>
          <p:nvPr/>
        </p:nvSpPr>
        <p:spPr>
          <a:xfrm>
            <a:off x="2915816" y="5841269"/>
            <a:ext cx="1849791" cy="324035"/>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716601"/>
            <a:ext cx="7228904" cy="3506646"/>
          </a:xfrm>
          <a:prstGeom prst="rect">
            <a:avLst/>
          </a:prstGeom>
          <a:noFill/>
          <a:ln w="19050">
            <a:solidFill>
              <a:schemeClr val="accent2">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9043708"/>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Etapas da Metodologia</a:t>
            </a:r>
            <a:endParaRPr lang="pt-BR" dirty="0"/>
          </a:p>
        </p:txBody>
      </p:sp>
      <p:sp>
        <p:nvSpPr>
          <p:cNvPr id="3" name="Espaço Reservado para Conteúdo 2"/>
          <p:cNvSpPr>
            <a:spLocks noGrp="1"/>
          </p:cNvSpPr>
          <p:nvPr>
            <p:ph idx="4294967295"/>
          </p:nvPr>
        </p:nvSpPr>
        <p:spPr>
          <a:xfrm>
            <a:off x="-11112" y="1412776"/>
            <a:ext cx="8229600" cy="504056"/>
          </a:xfrm>
          <a:prstGeom prst="rect">
            <a:avLst/>
          </a:prstGeom>
        </p:spPr>
        <p:txBody>
          <a:bodyPr/>
          <a:lstStyle/>
          <a:p>
            <a:pPr marL="533400" indent="0" algn="just" defTabSz="1257300">
              <a:buNone/>
              <a:tabLst>
                <a:tab pos="990600" algn="l"/>
              </a:tabLst>
            </a:pPr>
            <a:r>
              <a:rPr lang="pt-BR" sz="2400" dirty="0" smtClean="0"/>
              <a:t>2	MAPEAMENTO DE RISCOS</a:t>
            </a:r>
          </a:p>
        </p:txBody>
      </p:sp>
      <p:sp>
        <p:nvSpPr>
          <p:cNvPr id="4" name="Espaço Reservado para Conteúdo 2"/>
          <p:cNvSpPr txBox="1">
            <a:spLocks/>
          </p:cNvSpPr>
          <p:nvPr/>
        </p:nvSpPr>
        <p:spPr>
          <a:xfrm>
            <a:off x="961256" y="1988841"/>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O QUÊ</a:t>
            </a:r>
            <a:endParaRPr lang="pt-BR" sz="1800" dirty="0"/>
          </a:p>
        </p:txBody>
      </p:sp>
      <p:sp>
        <p:nvSpPr>
          <p:cNvPr id="5" name="Espaço Reservado para Conteúdo 2"/>
          <p:cNvSpPr txBox="1">
            <a:spLocks/>
          </p:cNvSpPr>
          <p:nvPr/>
        </p:nvSpPr>
        <p:spPr>
          <a:xfrm>
            <a:off x="1166936" y="2405101"/>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a:t>Identificação, análise e avaliação dos riscos</a:t>
            </a:r>
          </a:p>
        </p:txBody>
      </p:sp>
      <p:sp>
        <p:nvSpPr>
          <p:cNvPr id="6" name="Espaço Reservado para Conteúdo 2"/>
          <p:cNvSpPr txBox="1">
            <a:spLocks/>
          </p:cNvSpPr>
          <p:nvPr/>
        </p:nvSpPr>
        <p:spPr>
          <a:xfrm>
            <a:off x="958900" y="2959845"/>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PARA QUÊ</a:t>
            </a:r>
            <a:endParaRPr lang="pt-BR" sz="1800" dirty="0"/>
          </a:p>
        </p:txBody>
      </p:sp>
      <p:sp>
        <p:nvSpPr>
          <p:cNvPr id="7" name="Espaço Reservado para Conteúdo 2"/>
          <p:cNvSpPr txBox="1">
            <a:spLocks/>
          </p:cNvSpPr>
          <p:nvPr/>
        </p:nvSpPr>
        <p:spPr>
          <a:xfrm>
            <a:off x="1164580" y="3388805"/>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smtClean="0"/>
              <a:t>Conhecimento e valoração de riscos e estruturas de controle</a:t>
            </a:r>
            <a:endParaRPr lang="pt-BR" sz="1800" dirty="0"/>
          </a:p>
        </p:txBody>
      </p:sp>
      <p:sp>
        <p:nvSpPr>
          <p:cNvPr id="12" name="Espaço Reservado para Conteúdo 2"/>
          <p:cNvSpPr txBox="1">
            <a:spLocks/>
          </p:cNvSpPr>
          <p:nvPr/>
        </p:nvSpPr>
        <p:spPr>
          <a:xfrm>
            <a:off x="961256" y="3921349"/>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COMO</a:t>
            </a:r>
            <a:endParaRPr lang="pt-BR" sz="1800" dirty="0"/>
          </a:p>
        </p:txBody>
      </p:sp>
      <p:sp>
        <p:nvSpPr>
          <p:cNvPr id="13" name="Espaço Reservado para Conteúdo 2"/>
          <p:cNvSpPr txBox="1">
            <a:spLocks/>
          </p:cNvSpPr>
          <p:nvPr/>
        </p:nvSpPr>
        <p:spPr>
          <a:xfrm>
            <a:off x="1166936" y="4337609"/>
            <a:ext cx="7702630" cy="205222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indent="-446088">
              <a:lnSpc>
                <a:spcPct val="130000"/>
              </a:lnSpc>
              <a:spcBef>
                <a:spcPts val="0"/>
              </a:spcBef>
              <a:buNone/>
            </a:pPr>
            <a:r>
              <a:rPr lang="pt-BR" sz="1800" dirty="0" smtClean="0"/>
              <a:t>Avaliação dos Riscos Inerentes  </a:t>
            </a:r>
            <a:br>
              <a:rPr lang="pt-BR" sz="1800" dirty="0" smtClean="0"/>
            </a:br>
            <a:r>
              <a:rPr lang="pt-BR" sz="1600" dirty="0" smtClean="0"/>
              <a:t>(Riscos por categoria e por atividade)</a:t>
            </a:r>
          </a:p>
          <a:p>
            <a:pPr marL="446088" indent="-446088">
              <a:lnSpc>
                <a:spcPct val="130000"/>
              </a:lnSpc>
              <a:spcBef>
                <a:spcPts val="0"/>
              </a:spcBef>
              <a:buNone/>
            </a:pPr>
            <a:r>
              <a:rPr lang="pt-BR" sz="1800" dirty="0" smtClean="0"/>
              <a:t>Avaliação das Estruturas de Controle   </a:t>
            </a:r>
            <a:br>
              <a:rPr lang="pt-BR" sz="1800" dirty="0" smtClean="0"/>
            </a:br>
            <a:r>
              <a:rPr lang="pt-BR" sz="1600" dirty="0" smtClean="0"/>
              <a:t>(Coeficientes de aderência e efetividade)</a:t>
            </a:r>
          </a:p>
          <a:p>
            <a:pPr marL="0" indent="0" algn="just">
              <a:lnSpc>
                <a:spcPct val="130000"/>
              </a:lnSpc>
              <a:spcBef>
                <a:spcPts val="0"/>
              </a:spcBef>
              <a:buNone/>
            </a:pPr>
            <a:r>
              <a:rPr lang="pt-BR" sz="1800" dirty="0" smtClean="0"/>
              <a:t>Avaliação dos Riscos Residuais</a:t>
            </a:r>
          </a:p>
          <a:p>
            <a:pPr marL="0" indent="0" algn="just">
              <a:lnSpc>
                <a:spcPct val="130000"/>
              </a:lnSpc>
              <a:buNone/>
            </a:pPr>
            <a:endParaRPr lang="pt-BR" sz="1800" dirty="0"/>
          </a:p>
        </p:txBody>
      </p:sp>
    </p:spTree>
    <p:extLst>
      <p:ext uri="{BB962C8B-B14F-4D97-AF65-F5344CB8AC3E}">
        <p14:creationId xmlns:p14="http://schemas.microsoft.com/office/powerpoint/2010/main" xmlns="" val="292825095"/>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Etapas da Metodologia</a:t>
            </a:r>
            <a:endParaRPr lang="pt-BR" dirty="0"/>
          </a:p>
        </p:txBody>
      </p:sp>
      <p:sp>
        <p:nvSpPr>
          <p:cNvPr id="3" name="Espaço Reservado para Conteúdo 2"/>
          <p:cNvSpPr>
            <a:spLocks noGrp="1"/>
          </p:cNvSpPr>
          <p:nvPr>
            <p:ph idx="4294967295"/>
          </p:nvPr>
        </p:nvSpPr>
        <p:spPr>
          <a:xfrm>
            <a:off x="-11112" y="1412776"/>
            <a:ext cx="8229600" cy="504056"/>
          </a:xfrm>
          <a:prstGeom prst="rect">
            <a:avLst/>
          </a:prstGeom>
        </p:spPr>
        <p:txBody>
          <a:bodyPr/>
          <a:lstStyle/>
          <a:p>
            <a:pPr marL="533400" indent="0" algn="just" defTabSz="1257300">
              <a:buNone/>
              <a:tabLst>
                <a:tab pos="990600" algn="l"/>
              </a:tabLst>
            </a:pPr>
            <a:r>
              <a:rPr lang="pt-BR" sz="2400" dirty="0" smtClean="0">
                <a:solidFill>
                  <a:schemeClr val="bg1">
                    <a:lumMod val="85000"/>
                  </a:schemeClr>
                </a:solidFill>
              </a:rPr>
              <a:t>2	MAPEAMENTO DE RISCOS</a:t>
            </a:r>
          </a:p>
        </p:txBody>
      </p:sp>
      <p:sp>
        <p:nvSpPr>
          <p:cNvPr id="4" name="Espaço Reservado para Conteúdo 2"/>
          <p:cNvSpPr txBox="1">
            <a:spLocks/>
          </p:cNvSpPr>
          <p:nvPr/>
        </p:nvSpPr>
        <p:spPr>
          <a:xfrm>
            <a:off x="961256" y="1988841"/>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O QUÊ</a:t>
            </a:r>
            <a:endParaRPr lang="pt-BR" sz="1800" dirty="0">
              <a:solidFill>
                <a:schemeClr val="bg1">
                  <a:lumMod val="85000"/>
                </a:schemeClr>
              </a:solidFill>
            </a:endParaRPr>
          </a:p>
        </p:txBody>
      </p:sp>
      <p:sp>
        <p:nvSpPr>
          <p:cNvPr id="5" name="Espaço Reservado para Conteúdo 2"/>
          <p:cNvSpPr txBox="1">
            <a:spLocks/>
          </p:cNvSpPr>
          <p:nvPr/>
        </p:nvSpPr>
        <p:spPr>
          <a:xfrm>
            <a:off x="1166936" y="2405101"/>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a:solidFill>
                  <a:schemeClr val="bg1">
                    <a:lumMod val="85000"/>
                  </a:schemeClr>
                </a:solidFill>
              </a:rPr>
              <a:t>Identificação, análise e avaliação dos riscos</a:t>
            </a:r>
          </a:p>
        </p:txBody>
      </p:sp>
      <p:sp>
        <p:nvSpPr>
          <p:cNvPr id="6" name="Espaço Reservado para Conteúdo 2"/>
          <p:cNvSpPr txBox="1">
            <a:spLocks/>
          </p:cNvSpPr>
          <p:nvPr/>
        </p:nvSpPr>
        <p:spPr>
          <a:xfrm>
            <a:off x="958900" y="2959845"/>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PARA QUÊ</a:t>
            </a:r>
            <a:endParaRPr lang="pt-BR" sz="1800" dirty="0">
              <a:solidFill>
                <a:schemeClr val="bg1">
                  <a:lumMod val="85000"/>
                </a:schemeClr>
              </a:solidFill>
            </a:endParaRPr>
          </a:p>
        </p:txBody>
      </p:sp>
      <p:sp>
        <p:nvSpPr>
          <p:cNvPr id="7" name="Espaço Reservado para Conteúdo 2"/>
          <p:cNvSpPr txBox="1">
            <a:spLocks/>
          </p:cNvSpPr>
          <p:nvPr/>
        </p:nvSpPr>
        <p:spPr>
          <a:xfrm>
            <a:off x="1164580" y="3388805"/>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smtClean="0">
                <a:solidFill>
                  <a:schemeClr val="bg1">
                    <a:lumMod val="85000"/>
                  </a:schemeClr>
                </a:solidFill>
              </a:rPr>
              <a:t>Conhecimento e valoração de riscos e estruturas de controle</a:t>
            </a:r>
            <a:endParaRPr lang="pt-BR" sz="1800" dirty="0">
              <a:solidFill>
                <a:schemeClr val="bg1">
                  <a:lumMod val="85000"/>
                </a:schemeClr>
              </a:solidFill>
            </a:endParaRPr>
          </a:p>
        </p:txBody>
      </p:sp>
      <p:sp>
        <p:nvSpPr>
          <p:cNvPr id="12" name="Espaço Reservado para Conteúdo 2"/>
          <p:cNvSpPr txBox="1">
            <a:spLocks/>
          </p:cNvSpPr>
          <p:nvPr/>
        </p:nvSpPr>
        <p:spPr>
          <a:xfrm>
            <a:off x="961256" y="3921349"/>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COMO</a:t>
            </a:r>
            <a:endParaRPr lang="pt-BR" sz="1800" dirty="0">
              <a:solidFill>
                <a:schemeClr val="bg1">
                  <a:lumMod val="85000"/>
                </a:schemeClr>
              </a:solidFill>
            </a:endParaRPr>
          </a:p>
        </p:txBody>
      </p:sp>
      <p:sp>
        <p:nvSpPr>
          <p:cNvPr id="13" name="Espaço Reservado para Conteúdo 2"/>
          <p:cNvSpPr txBox="1">
            <a:spLocks/>
          </p:cNvSpPr>
          <p:nvPr/>
        </p:nvSpPr>
        <p:spPr>
          <a:xfrm>
            <a:off x="1166936" y="4337609"/>
            <a:ext cx="7702630" cy="205222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indent="-446088">
              <a:lnSpc>
                <a:spcPct val="130000"/>
              </a:lnSpc>
              <a:spcBef>
                <a:spcPts val="0"/>
              </a:spcBef>
              <a:buNone/>
            </a:pPr>
            <a:r>
              <a:rPr lang="pt-BR" sz="1800" dirty="0" smtClean="0">
                <a:solidFill>
                  <a:schemeClr val="bg1">
                    <a:lumMod val="85000"/>
                  </a:schemeClr>
                </a:solidFill>
              </a:rPr>
              <a:t>Avaliação dos </a:t>
            </a:r>
            <a:r>
              <a:rPr lang="pt-BR" sz="1800" dirty="0" smtClean="0"/>
              <a:t>Riscos Inerentes  </a:t>
            </a:r>
            <a:br>
              <a:rPr lang="pt-BR" sz="1800" dirty="0" smtClean="0"/>
            </a:br>
            <a:r>
              <a:rPr lang="pt-BR" sz="1600" dirty="0" smtClean="0">
                <a:solidFill>
                  <a:schemeClr val="bg1">
                    <a:lumMod val="85000"/>
                  </a:schemeClr>
                </a:solidFill>
              </a:rPr>
              <a:t>(Riscos por categoria e por atividade)</a:t>
            </a:r>
          </a:p>
          <a:p>
            <a:pPr marL="446088" indent="-446088">
              <a:lnSpc>
                <a:spcPct val="130000"/>
              </a:lnSpc>
              <a:spcBef>
                <a:spcPts val="0"/>
              </a:spcBef>
              <a:buNone/>
            </a:pPr>
            <a:r>
              <a:rPr lang="pt-BR" sz="1800" dirty="0" smtClean="0">
                <a:solidFill>
                  <a:schemeClr val="bg1">
                    <a:lumMod val="85000"/>
                  </a:schemeClr>
                </a:solidFill>
              </a:rPr>
              <a:t>Avaliação das Estruturas de Controle   </a:t>
            </a:r>
            <a:r>
              <a:rPr lang="pt-BR" sz="1800" dirty="0" smtClean="0"/>
              <a:t/>
            </a:r>
            <a:br>
              <a:rPr lang="pt-BR" sz="1800" dirty="0" smtClean="0"/>
            </a:br>
            <a:r>
              <a:rPr lang="pt-BR" sz="1600" dirty="0" smtClean="0">
                <a:solidFill>
                  <a:schemeClr val="bg1">
                    <a:lumMod val="85000"/>
                  </a:schemeClr>
                </a:solidFill>
              </a:rPr>
              <a:t>(Coeficientes de aderência e efetividade)</a:t>
            </a:r>
          </a:p>
          <a:p>
            <a:pPr marL="0" indent="0" algn="just">
              <a:lnSpc>
                <a:spcPct val="130000"/>
              </a:lnSpc>
              <a:spcBef>
                <a:spcPts val="0"/>
              </a:spcBef>
              <a:buNone/>
            </a:pPr>
            <a:r>
              <a:rPr lang="pt-BR" sz="1800" dirty="0" smtClean="0">
                <a:solidFill>
                  <a:schemeClr val="bg1">
                    <a:lumMod val="85000"/>
                  </a:schemeClr>
                </a:solidFill>
              </a:rPr>
              <a:t>Avaliação dos Riscos Residuais</a:t>
            </a:r>
          </a:p>
          <a:p>
            <a:pPr marL="0" indent="0" algn="just">
              <a:lnSpc>
                <a:spcPct val="130000"/>
              </a:lnSpc>
              <a:buNone/>
            </a:pPr>
            <a:endParaRPr lang="pt-BR" sz="1800" dirty="0"/>
          </a:p>
        </p:txBody>
      </p:sp>
      <p:sp>
        <p:nvSpPr>
          <p:cNvPr id="28" name="Retângulo 27"/>
          <p:cNvSpPr/>
          <p:nvPr/>
        </p:nvSpPr>
        <p:spPr>
          <a:xfrm>
            <a:off x="2548672" y="4414799"/>
            <a:ext cx="1599362" cy="348535"/>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7" name="Imagem 26"/>
          <p:cNvPicPr>
            <a:picLocks noChangeAspect="1"/>
          </p:cNvPicPr>
          <p:nvPr/>
        </p:nvPicPr>
        <p:blipFill>
          <a:blip r:embed="rId2"/>
          <a:stretch>
            <a:fillRect/>
          </a:stretch>
        </p:blipFill>
        <p:spPr>
          <a:xfrm>
            <a:off x="3245101" y="888059"/>
            <a:ext cx="5372393" cy="3359850"/>
          </a:xfrm>
          <a:prstGeom prst="rect">
            <a:avLst/>
          </a:prstGeom>
        </p:spPr>
      </p:pic>
      <mc:AlternateContent xmlns:mc="http://schemas.openxmlformats.org/markup-compatibility/2006">
        <mc:Choice xmlns:a14="http://schemas.microsoft.com/office/drawing/2010/main" xmlns="" Requires="a14">
          <p:sp>
            <p:nvSpPr>
              <p:cNvPr id="14" name="Retângulo 13"/>
              <p:cNvSpPr/>
              <p:nvPr/>
            </p:nvSpPr>
            <p:spPr>
              <a:xfrm>
                <a:off x="3566045" y="3054970"/>
                <a:ext cx="2011910" cy="616131"/>
              </a:xfrm>
              <a:prstGeom prst="rect">
                <a:avLst/>
              </a:prstGeom>
              <a:solidFill>
                <a:schemeClr val="bg1">
                  <a:lumMod val="95000"/>
                </a:schemeClr>
              </a:solidFill>
              <a:ln>
                <a:solidFill>
                  <a:schemeClr val="bg1">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pt-BR" sz="1200" b="1" i="1">
                          <a:latin typeface="Cambria Math"/>
                        </a:rPr>
                        <m:t>𝑹𝑰</m:t>
                      </m:r>
                      <m:r>
                        <a:rPr lang="pt-BR" sz="1200" b="1" i="1">
                          <a:latin typeface="Cambria Math"/>
                        </a:rPr>
                        <m:t>=</m:t>
                      </m:r>
                      <m:nary>
                        <m:naryPr>
                          <m:chr m:val="∑"/>
                          <m:grow m:val="on"/>
                          <m:ctrlPr>
                            <a:rPr lang="pt-BR" sz="1200" b="1" i="1">
                              <a:latin typeface="Cambria Math" panose="02040503050406030204" pitchFamily="18" charset="0"/>
                            </a:rPr>
                          </m:ctrlPr>
                        </m:naryPr>
                        <m:sub>
                          <m:r>
                            <a:rPr lang="pt-BR" sz="1200" b="1" i="1">
                              <a:latin typeface="Cambria Math"/>
                            </a:rPr>
                            <m:t>𝒏</m:t>
                          </m:r>
                          <m:r>
                            <a:rPr lang="pt-BR" sz="1200" b="1" i="1">
                              <a:latin typeface="Cambria Math"/>
                            </a:rPr>
                            <m:t>=</m:t>
                          </m:r>
                          <m:r>
                            <a:rPr lang="pt-BR" sz="1200" b="1" i="1">
                              <a:latin typeface="Cambria Math"/>
                            </a:rPr>
                            <m:t>𝟏</m:t>
                          </m:r>
                        </m:sub>
                        <m:sup>
                          <m:r>
                            <a:rPr lang="pt-BR" sz="1200" b="1" i="1">
                              <a:latin typeface="Cambria Math"/>
                            </a:rPr>
                            <m:t>𝟔</m:t>
                          </m:r>
                        </m:sup>
                        <m:e>
                          <m:d>
                            <m:dPr>
                              <m:ctrlPr>
                                <a:rPr lang="pt-BR" sz="1200" b="1" i="1">
                                  <a:latin typeface="Cambria Math" panose="02040503050406030204" pitchFamily="18" charset="0"/>
                                </a:rPr>
                              </m:ctrlPr>
                            </m:dPr>
                            <m:e>
                              <m:r>
                                <a:rPr lang="pt-BR" sz="1200" b="1">
                                  <a:latin typeface="Cambria Math"/>
                                </a:rPr>
                                <m:t> </m:t>
                              </m:r>
                              <m:sSub>
                                <m:sSubPr>
                                  <m:ctrlPr>
                                    <a:rPr lang="pt-BR" sz="1200" b="1" i="1">
                                      <a:latin typeface="Cambria Math" panose="02040503050406030204" pitchFamily="18" charset="0"/>
                                    </a:rPr>
                                  </m:ctrlPr>
                                </m:sSubPr>
                                <m:e>
                                  <m:r>
                                    <a:rPr lang="pt-BR" sz="1200" b="1" i="1">
                                      <a:latin typeface="Cambria Math"/>
                                    </a:rPr>
                                    <m:t>𝑹𝒄</m:t>
                                  </m:r>
                                </m:e>
                                <m:sub>
                                  <m:r>
                                    <a:rPr lang="pt-BR" sz="1200" b="1" i="1">
                                      <a:latin typeface="Cambria Math"/>
                                    </a:rPr>
                                    <m:t>𝒏</m:t>
                                  </m:r>
                                </m:sub>
                              </m:sSub>
                              <m:r>
                                <a:rPr lang="pt-BR" sz="1200" b="1">
                                  <a:latin typeface="Cambria Math"/>
                                </a:rPr>
                                <m:t>× </m:t>
                              </m:r>
                              <m:sSub>
                                <m:sSubPr>
                                  <m:ctrlPr>
                                    <a:rPr lang="pt-BR" sz="1200" b="1" i="1">
                                      <a:latin typeface="Cambria Math" panose="02040503050406030204" pitchFamily="18" charset="0"/>
                                    </a:rPr>
                                  </m:ctrlPr>
                                </m:sSubPr>
                                <m:e>
                                  <m:r>
                                    <a:rPr lang="pt-BR" sz="1200" b="1" i="1">
                                      <a:latin typeface="Cambria Math"/>
                                    </a:rPr>
                                    <m:t>𝒇</m:t>
                                  </m:r>
                                </m:e>
                                <m:sub>
                                  <m:r>
                                    <a:rPr lang="pt-BR" sz="1200" b="1" i="1">
                                      <a:latin typeface="Cambria Math"/>
                                    </a:rPr>
                                    <m:t>𝒏</m:t>
                                  </m:r>
                                </m:sub>
                              </m:sSub>
                              <m:r>
                                <a:rPr lang="pt-BR" sz="1200" b="1" i="1" smtClean="0">
                                  <a:latin typeface="Cambria Math"/>
                                </a:rPr>
                                <m:t> </m:t>
                              </m:r>
                            </m:e>
                          </m:d>
                        </m:e>
                      </m:nary>
                    </m:oMath>
                  </m:oMathPara>
                </a14:m>
                <a:endParaRPr lang="pt-BR" sz="1200" dirty="0"/>
              </a:p>
            </p:txBody>
          </p:sp>
        </mc:Choice>
        <mc:Fallback>
          <p:sp>
            <p:nvSpPr>
              <p:cNvPr id="14" name="Retângulo 13"/>
              <p:cNvSpPr>
                <a:spLocks noRot="1" noChangeAspect="1" noMove="1" noResize="1" noEditPoints="1" noAdjustHandles="1" noChangeArrowheads="1" noChangeShapeType="1" noTextEdit="1"/>
              </p:cNvSpPr>
              <p:nvPr/>
            </p:nvSpPr>
            <p:spPr>
              <a:xfrm>
                <a:off x="3566045" y="3054970"/>
                <a:ext cx="2011910" cy="616131"/>
              </a:xfrm>
              <a:prstGeom prst="rect">
                <a:avLst/>
              </a:prstGeom>
              <a:blipFill rotWithShape="0">
                <a:blip r:embed="rId3"/>
                <a:stretch>
                  <a:fillRect/>
                </a:stretch>
              </a:blipFill>
              <a:ln>
                <a:solidFill>
                  <a:schemeClr val="bg1">
                    <a:lumMod val="50000"/>
                  </a:schemeClr>
                </a:solidFill>
              </a:ln>
            </p:spPr>
            <p:txBody>
              <a:bodyPr/>
              <a:lstStyle/>
              <a:p>
                <a:r>
                  <a:rPr lang="pt-BR">
                    <a:noFill/>
                  </a:rPr>
                  <a:t> </a:t>
                </a:r>
              </a:p>
            </p:txBody>
          </p:sp>
        </mc:Fallback>
      </mc:AlternateContent>
      <p:sp>
        <p:nvSpPr>
          <p:cNvPr id="26" name="Retângulo 25"/>
          <p:cNvSpPr/>
          <p:nvPr/>
        </p:nvSpPr>
        <p:spPr>
          <a:xfrm>
            <a:off x="3245102" y="813259"/>
            <a:ext cx="5428998" cy="343465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155500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Etapas da Metodologia</a:t>
            </a:r>
            <a:endParaRPr lang="pt-BR" dirty="0"/>
          </a:p>
        </p:txBody>
      </p:sp>
      <p:sp>
        <p:nvSpPr>
          <p:cNvPr id="31" name="Retângulo 30"/>
          <p:cNvSpPr/>
          <p:nvPr/>
        </p:nvSpPr>
        <p:spPr>
          <a:xfrm>
            <a:off x="2533051" y="5744761"/>
            <a:ext cx="1629496" cy="366538"/>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Espaço Reservado para Conteúdo 2"/>
          <p:cNvSpPr txBox="1">
            <a:spLocks/>
          </p:cNvSpPr>
          <p:nvPr/>
        </p:nvSpPr>
        <p:spPr>
          <a:xfrm>
            <a:off x="-11112" y="1412776"/>
            <a:ext cx="8229600" cy="50405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0" algn="just" defTabSz="1257300">
              <a:buFont typeface="Arial" charset="0"/>
              <a:buNone/>
              <a:tabLst>
                <a:tab pos="990600" algn="l"/>
              </a:tabLst>
            </a:pPr>
            <a:r>
              <a:rPr lang="pt-BR" sz="2400" dirty="0" smtClean="0">
                <a:solidFill>
                  <a:schemeClr val="bg1">
                    <a:lumMod val="85000"/>
                  </a:schemeClr>
                </a:solidFill>
              </a:rPr>
              <a:t>2	MAPEAMENTO DE RISCOS</a:t>
            </a:r>
          </a:p>
        </p:txBody>
      </p:sp>
      <p:sp>
        <p:nvSpPr>
          <p:cNvPr id="23" name="Espaço Reservado para Conteúdo 2"/>
          <p:cNvSpPr txBox="1">
            <a:spLocks/>
          </p:cNvSpPr>
          <p:nvPr/>
        </p:nvSpPr>
        <p:spPr>
          <a:xfrm>
            <a:off x="961256" y="1988841"/>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O QUÊ</a:t>
            </a:r>
            <a:endParaRPr lang="pt-BR" sz="1800" dirty="0">
              <a:solidFill>
                <a:schemeClr val="bg1">
                  <a:lumMod val="85000"/>
                </a:schemeClr>
              </a:solidFill>
            </a:endParaRPr>
          </a:p>
        </p:txBody>
      </p:sp>
      <p:sp>
        <p:nvSpPr>
          <p:cNvPr id="24" name="Espaço Reservado para Conteúdo 2"/>
          <p:cNvSpPr txBox="1">
            <a:spLocks/>
          </p:cNvSpPr>
          <p:nvPr/>
        </p:nvSpPr>
        <p:spPr>
          <a:xfrm>
            <a:off x="1166936" y="2405101"/>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a:solidFill>
                  <a:schemeClr val="bg1">
                    <a:lumMod val="85000"/>
                  </a:schemeClr>
                </a:solidFill>
              </a:rPr>
              <a:t>Identificação, análise e avaliação dos riscos</a:t>
            </a:r>
          </a:p>
        </p:txBody>
      </p:sp>
      <p:sp>
        <p:nvSpPr>
          <p:cNvPr id="25" name="Espaço Reservado para Conteúdo 2"/>
          <p:cNvSpPr txBox="1">
            <a:spLocks/>
          </p:cNvSpPr>
          <p:nvPr/>
        </p:nvSpPr>
        <p:spPr>
          <a:xfrm>
            <a:off x="958900" y="2959845"/>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PARA QUÊ</a:t>
            </a:r>
            <a:endParaRPr lang="pt-BR" sz="1800" dirty="0">
              <a:solidFill>
                <a:schemeClr val="bg1">
                  <a:lumMod val="85000"/>
                </a:schemeClr>
              </a:solidFill>
            </a:endParaRPr>
          </a:p>
        </p:txBody>
      </p:sp>
      <p:sp>
        <p:nvSpPr>
          <p:cNvPr id="27" name="Espaço Reservado para Conteúdo 2"/>
          <p:cNvSpPr txBox="1">
            <a:spLocks/>
          </p:cNvSpPr>
          <p:nvPr/>
        </p:nvSpPr>
        <p:spPr>
          <a:xfrm>
            <a:off x="1164580" y="3388805"/>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smtClean="0">
                <a:solidFill>
                  <a:schemeClr val="bg1">
                    <a:lumMod val="85000"/>
                  </a:schemeClr>
                </a:solidFill>
              </a:rPr>
              <a:t>Conhecimento e valoração de riscos e estruturas de controle</a:t>
            </a:r>
            <a:endParaRPr lang="pt-BR" sz="1800" dirty="0">
              <a:solidFill>
                <a:schemeClr val="bg1">
                  <a:lumMod val="85000"/>
                </a:schemeClr>
              </a:solidFill>
            </a:endParaRPr>
          </a:p>
        </p:txBody>
      </p:sp>
      <p:sp>
        <p:nvSpPr>
          <p:cNvPr id="30" name="Espaço Reservado para Conteúdo 2"/>
          <p:cNvSpPr txBox="1">
            <a:spLocks/>
          </p:cNvSpPr>
          <p:nvPr/>
        </p:nvSpPr>
        <p:spPr>
          <a:xfrm>
            <a:off x="961256" y="3921349"/>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solidFill>
                  <a:schemeClr val="bg1">
                    <a:lumMod val="85000"/>
                  </a:schemeClr>
                </a:solidFill>
              </a:rPr>
              <a:t>COMO</a:t>
            </a:r>
            <a:endParaRPr lang="pt-BR" sz="1800" dirty="0">
              <a:solidFill>
                <a:schemeClr val="bg1">
                  <a:lumMod val="85000"/>
                </a:schemeClr>
              </a:solidFill>
            </a:endParaRPr>
          </a:p>
        </p:txBody>
      </p:sp>
      <p:sp>
        <p:nvSpPr>
          <p:cNvPr id="33" name="Espaço Reservado para Conteúdo 2"/>
          <p:cNvSpPr txBox="1">
            <a:spLocks/>
          </p:cNvSpPr>
          <p:nvPr/>
        </p:nvSpPr>
        <p:spPr>
          <a:xfrm>
            <a:off x="1166936" y="4337609"/>
            <a:ext cx="7702630" cy="205222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indent="-446088">
              <a:lnSpc>
                <a:spcPct val="130000"/>
              </a:lnSpc>
              <a:spcBef>
                <a:spcPts val="0"/>
              </a:spcBef>
              <a:buNone/>
            </a:pPr>
            <a:r>
              <a:rPr lang="pt-BR" sz="1800" dirty="0" smtClean="0">
                <a:solidFill>
                  <a:schemeClr val="bg1">
                    <a:lumMod val="85000"/>
                  </a:schemeClr>
                </a:solidFill>
              </a:rPr>
              <a:t>Avaliação dos Riscos Inerentes  </a:t>
            </a:r>
            <a:br>
              <a:rPr lang="pt-BR" sz="1800" dirty="0" smtClean="0">
                <a:solidFill>
                  <a:schemeClr val="bg1">
                    <a:lumMod val="85000"/>
                  </a:schemeClr>
                </a:solidFill>
              </a:rPr>
            </a:br>
            <a:r>
              <a:rPr lang="pt-BR" sz="1600" dirty="0" smtClean="0">
                <a:solidFill>
                  <a:schemeClr val="bg1">
                    <a:lumMod val="85000"/>
                  </a:schemeClr>
                </a:solidFill>
              </a:rPr>
              <a:t>(Riscos por categoria e por atividade)</a:t>
            </a:r>
          </a:p>
          <a:p>
            <a:pPr marL="446088" indent="-446088">
              <a:lnSpc>
                <a:spcPct val="130000"/>
              </a:lnSpc>
              <a:spcBef>
                <a:spcPts val="0"/>
              </a:spcBef>
              <a:buNone/>
            </a:pPr>
            <a:r>
              <a:rPr lang="pt-BR" sz="1800" dirty="0" smtClean="0">
                <a:solidFill>
                  <a:schemeClr val="bg1">
                    <a:lumMod val="85000"/>
                  </a:schemeClr>
                </a:solidFill>
              </a:rPr>
              <a:t>Avaliação das Estruturas de Controle   </a:t>
            </a:r>
            <a:r>
              <a:rPr lang="pt-BR" sz="1800" dirty="0" smtClean="0"/>
              <a:t/>
            </a:r>
            <a:br>
              <a:rPr lang="pt-BR" sz="1800" dirty="0" smtClean="0"/>
            </a:br>
            <a:r>
              <a:rPr lang="pt-BR" sz="1600" dirty="0" smtClean="0">
                <a:solidFill>
                  <a:schemeClr val="bg1">
                    <a:lumMod val="85000"/>
                  </a:schemeClr>
                </a:solidFill>
              </a:rPr>
              <a:t>(Coeficientes de aderência e efetividade)</a:t>
            </a:r>
          </a:p>
          <a:p>
            <a:pPr marL="0" indent="0" algn="just">
              <a:lnSpc>
                <a:spcPct val="130000"/>
              </a:lnSpc>
              <a:spcBef>
                <a:spcPts val="0"/>
              </a:spcBef>
              <a:buNone/>
            </a:pPr>
            <a:r>
              <a:rPr lang="pt-BR" sz="1800" dirty="0" smtClean="0">
                <a:solidFill>
                  <a:schemeClr val="bg1">
                    <a:lumMod val="85000"/>
                  </a:schemeClr>
                </a:solidFill>
              </a:rPr>
              <a:t>Avaliação dos </a:t>
            </a:r>
            <a:r>
              <a:rPr lang="pt-BR" sz="1800" dirty="0" smtClean="0"/>
              <a:t>Riscos Residuais</a:t>
            </a:r>
          </a:p>
          <a:p>
            <a:pPr marL="0" indent="0" algn="just">
              <a:lnSpc>
                <a:spcPct val="130000"/>
              </a:lnSpc>
              <a:buNone/>
            </a:pPr>
            <a:endParaRPr lang="pt-BR" sz="1800" dirty="0"/>
          </a:p>
        </p:txBody>
      </p:sp>
      <p:pic>
        <p:nvPicPr>
          <p:cNvPr id="9" name="Imagem 8"/>
          <p:cNvPicPr>
            <a:picLocks noChangeAspect="1"/>
          </p:cNvPicPr>
          <p:nvPr/>
        </p:nvPicPr>
        <p:blipFill>
          <a:blip r:embed="rId2"/>
          <a:stretch>
            <a:fillRect/>
          </a:stretch>
        </p:blipFill>
        <p:spPr>
          <a:xfrm>
            <a:off x="2768600" y="1340768"/>
            <a:ext cx="5905500" cy="3543300"/>
          </a:xfrm>
          <a:prstGeom prst="rect">
            <a:avLst/>
          </a:prstGeom>
          <a:ln w="15875">
            <a:solidFill>
              <a:schemeClr val="accent2">
                <a:lumMod val="75000"/>
              </a:schemeClr>
            </a:solidFill>
          </a:ln>
        </p:spPr>
      </p:pic>
    </p:spTree>
    <p:extLst>
      <p:ext uri="{BB962C8B-B14F-4D97-AF65-F5344CB8AC3E}">
        <p14:creationId xmlns:p14="http://schemas.microsoft.com/office/powerpoint/2010/main" xmlns="" val="4173681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939" b="11558"/>
          <a:stretch/>
        </p:blipFill>
        <p:spPr bwMode="auto">
          <a:xfrm>
            <a:off x="5911932" y="2987824"/>
            <a:ext cx="3232068" cy="2805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title" idx="4294967295"/>
          </p:nvPr>
        </p:nvSpPr>
        <p:spPr>
          <a:xfrm>
            <a:off x="457200" y="548680"/>
            <a:ext cx="8229600" cy="1143000"/>
          </a:xfrm>
          <a:prstGeom prst="rect">
            <a:avLst/>
          </a:prstGeom>
        </p:spPr>
        <p:txBody>
          <a:bodyPr/>
          <a:lstStyle/>
          <a:p>
            <a:r>
              <a:rPr lang="pt-BR" dirty="0" smtClean="0"/>
              <a:t>Tema</a:t>
            </a:r>
            <a:endParaRPr lang="pt-BR" dirty="0"/>
          </a:p>
        </p:txBody>
      </p:sp>
      <p:sp>
        <p:nvSpPr>
          <p:cNvPr id="3" name="Espaço Reservado para Conteúdo 2"/>
          <p:cNvSpPr>
            <a:spLocks noGrp="1"/>
          </p:cNvSpPr>
          <p:nvPr>
            <p:ph idx="4294967295"/>
          </p:nvPr>
        </p:nvSpPr>
        <p:spPr>
          <a:xfrm>
            <a:off x="467544" y="1268760"/>
            <a:ext cx="8229600" cy="3096344"/>
          </a:xfrm>
          <a:prstGeom prst="rect">
            <a:avLst/>
          </a:prstGeom>
        </p:spPr>
        <p:txBody>
          <a:bodyPr/>
          <a:lstStyle/>
          <a:p>
            <a:pPr marL="0" indent="0">
              <a:lnSpc>
                <a:spcPct val="150000"/>
              </a:lnSpc>
              <a:spcBef>
                <a:spcPts val="600"/>
              </a:spcBef>
              <a:spcAft>
                <a:spcPts val="600"/>
              </a:spcAft>
              <a:buNone/>
            </a:pPr>
            <a:r>
              <a:rPr lang="pt-BR" sz="1800" dirty="0" smtClean="0"/>
              <a:t>Projeto Risco Sob Controle, iniciado em 2012 na Controladoria-Geral do estado de Minas Gerais, sob responsabilidade de sua Superintendência Central de Pesquisa e Desenvolvimento do Controle e da Transparência, e cujo produto maior residiu no desenvolvimento de Metodologia de Auditoria Baseada em Riscos (ABR) aplicável </a:t>
            </a:r>
            <a:br>
              <a:rPr lang="pt-BR" sz="1800" dirty="0" smtClean="0"/>
            </a:br>
            <a:r>
              <a:rPr lang="pt-BR" sz="1800" dirty="0" smtClean="0"/>
              <a:t>no âmbito dos órgãos e entidades da Administração </a:t>
            </a:r>
            <a:br>
              <a:rPr lang="pt-BR" sz="1800" dirty="0" smtClean="0"/>
            </a:br>
            <a:r>
              <a:rPr lang="pt-BR" sz="1800" dirty="0" smtClean="0"/>
              <a:t>Direta e Indireta do Poder Executivo do estado </a:t>
            </a:r>
            <a:br>
              <a:rPr lang="pt-BR" sz="1800" dirty="0" smtClean="0"/>
            </a:br>
            <a:r>
              <a:rPr lang="pt-BR" sz="1800" dirty="0" smtClean="0"/>
              <a:t>de Minas Gerais. </a:t>
            </a:r>
          </a:p>
          <a:p>
            <a:pPr marL="82550" indent="0">
              <a:lnSpc>
                <a:spcPct val="150000"/>
              </a:lnSpc>
              <a:spcBef>
                <a:spcPts val="600"/>
              </a:spcBef>
              <a:spcAft>
                <a:spcPts val="600"/>
              </a:spcAft>
              <a:buNone/>
            </a:pPr>
            <a:endParaRPr lang="pt-BR" sz="1800" dirty="0" smtClean="0"/>
          </a:p>
        </p:txBody>
      </p:sp>
    </p:spTree>
    <p:extLst>
      <p:ext uri="{BB962C8B-B14F-4D97-AF65-F5344CB8AC3E}">
        <p14:creationId xmlns:p14="http://schemas.microsoft.com/office/powerpoint/2010/main" xmlns="" val="33462076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Etapas da Metodologia</a:t>
            </a:r>
            <a:endParaRPr lang="pt-BR" dirty="0"/>
          </a:p>
        </p:txBody>
      </p:sp>
      <p:sp>
        <p:nvSpPr>
          <p:cNvPr id="3" name="Espaço Reservado para Conteúdo 2"/>
          <p:cNvSpPr>
            <a:spLocks noGrp="1"/>
          </p:cNvSpPr>
          <p:nvPr>
            <p:ph idx="4294967295"/>
          </p:nvPr>
        </p:nvSpPr>
        <p:spPr>
          <a:xfrm>
            <a:off x="-11112" y="1412776"/>
            <a:ext cx="8229600" cy="504056"/>
          </a:xfrm>
          <a:prstGeom prst="rect">
            <a:avLst/>
          </a:prstGeom>
        </p:spPr>
        <p:txBody>
          <a:bodyPr/>
          <a:lstStyle/>
          <a:p>
            <a:pPr marL="533400" indent="0" algn="just" defTabSz="1257300">
              <a:buNone/>
              <a:tabLst>
                <a:tab pos="990600" algn="l"/>
              </a:tabLst>
            </a:pPr>
            <a:r>
              <a:rPr lang="pt-BR" sz="2400" dirty="0" smtClean="0"/>
              <a:t>3	APRESENTAÇÃO DOS RESULTADOS</a:t>
            </a:r>
          </a:p>
        </p:txBody>
      </p:sp>
      <p:sp>
        <p:nvSpPr>
          <p:cNvPr id="4" name="Espaço Reservado para Conteúdo 2"/>
          <p:cNvSpPr txBox="1">
            <a:spLocks/>
          </p:cNvSpPr>
          <p:nvPr/>
        </p:nvSpPr>
        <p:spPr>
          <a:xfrm>
            <a:off x="961256" y="1988841"/>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O QUÊ</a:t>
            </a:r>
            <a:endParaRPr lang="pt-BR" sz="1800" dirty="0"/>
          </a:p>
        </p:txBody>
      </p:sp>
      <p:sp>
        <p:nvSpPr>
          <p:cNvPr id="5" name="Espaço Reservado para Conteúdo 2"/>
          <p:cNvSpPr txBox="1">
            <a:spLocks/>
          </p:cNvSpPr>
          <p:nvPr/>
        </p:nvSpPr>
        <p:spPr>
          <a:xfrm>
            <a:off x="1166936" y="2405101"/>
            <a:ext cx="75095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smtClean="0"/>
              <a:t>Análise e divulgação dos resultados</a:t>
            </a:r>
            <a:endParaRPr lang="pt-BR" sz="1800" dirty="0"/>
          </a:p>
        </p:txBody>
      </p:sp>
      <p:sp>
        <p:nvSpPr>
          <p:cNvPr id="6" name="Espaço Reservado para Conteúdo 2"/>
          <p:cNvSpPr txBox="1">
            <a:spLocks/>
          </p:cNvSpPr>
          <p:nvPr/>
        </p:nvSpPr>
        <p:spPr>
          <a:xfrm>
            <a:off x="958900" y="2959845"/>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PARA QUÊ</a:t>
            </a:r>
            <a:endParaRPr lang="pt-BR" sz="1800" dirty="0"/>
          </a:p>
        </p:txBody>
      </p:sp>
      <p:sp>
        <p:nvSpPr>
          <p:cNvPr id="7" name="Espaço Reservado para Conteúdo 2"/>
          <p:cNvSpPr txBox="1">
            <a:spLocks/>
          </p:cNvSpPr>
          <p:nvPr/>
        </p:nvSpPr>
        <p:spPr>
          <a:xfrm>
            <a:off x="1164580" y="3388805"/>
            <a:ext cx="79794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smtClean="0"/>
              <a:t>Dar ciência acerca da adequação e efetividade dos controles e de suas fragilidades</a:t>
            </a:r>
            <a:endParaRPr lang="pt-BR" sz="1800" dirty="0"/>
          </a:p>
        </p:txBody>
      </p:sp>
      <p:sp>
        <p:nvSpPr>
          <p:cNvPr id="12" name="Espaço Reservado para Conteúdo 2"/>
          <p:cNvSpPr txBox="1">
            <a:spLocks/>
          </p:cNvSpPr>
          <p:nvPr/>
        </p:nvSpPr>
        <p:spPr>
          <a:xfrm>
            <a:off x="961256" y="3921349"/>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COMO</a:t>
            </a:r>
            <a:endParaRPr lang="pt-BR" sz="1800" dirty="0"/>
          </a:p>
        </p:txBody>
      </p:sp>
      <p:sp>
        <p:nvSpPr>
          <p:cNvPr id="13" name="Espaço Reservado para Conteúdo 2"/>
          <p:cNvSpPr txBox="1">
            <a:spLocks/>
          </p:cNvSpPr>
          <p:nvPr/>
        </p:nvSpPr>
        <p:spPr>
          <a:xfrm>
            <a:off x="1166936" y="4337609"/>
            <a:ext cx="7977064" cy="205222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spcBef>
                <a:spcPts val="600"/>
              </a:spcBef>
              <a:buNone/>
            </a:pPr>
            <a:r>
              <a:rPr lang="pt-BR" sz="1800" dirty="0" smtClean="0"/>
              <a:t>Estratificação de riscos por Zonas de Tratamento de Riscos</a:t>
            </a:r>
          </a:p>
          <a:p>
            <a:pPr marL="0" indent="0">
              <a:lnSpc>
                <a:spcPct val="130000"/>
              </a:lnSpc>
              <a:spcBef>
                <a:spcPts val="600"/>
              </a:spcBef>
              <a:buNone/>
            </a:pPr>
            <a:r>
              <a:rPr lang="pt-BR" sz="1800" dirty="0" smtClean="0"/>
              <a:t>Informação sobre fragilidades de controle e nível de exposição </a:t>
            </a:r>
            <a:r>
              <a:rPr lang="pt-BR" sz="1800" spc="-100" dirty="0" smtClean="0"/>
              <a:t>ao </a:t>
            </a:r>
            <a:r>
              <a:rPr lang="pt-BR" sz="1800" dirty="0"/>
              <a:t>risco residual  </a:t>
            </a:r>
          </a:p>
          <a:p>
            <a:pPr marL="446088" indent="-446088">
              <a:lnSpc>
                <a:spcPct val="130000"/>
              </a:lnSpc>
              <a:spcBef>
                <a:spcPts val="600"/>
              </a:spcBef>
              <a:buNone/>
            </a:pPr>
            <a:r>
              <a:rPr lang="pt-BR" sz="1800" dirty="0" smtClean="0"/>
              <a:t>Conclusão sobre adequação, consistência e efetividade dos controles internos</a:t>
            </a:r>
          </a:p>
          <a:p>
            <a:pPr marL="446088" indent="-446088">
              <a:lnSpc>
                <a:spcPct val="130000"/>
              </a:lnSpc>
              <a:spcBef>
                <a:spcPts val="600"/>
              </a:spcBef>
              <a:buNone/>
            </a:pPr>
            <a:r>
              <a:rPr lang="pt-BR" sz="1800" dirty="0" smtClean="0"/>
              <a:t>Emissão de documentos técnicos formais</a:t>
            </a:r>
          </a:p>
          <a:p>
            <a:pPr marL="0" indent="0" algn="just">
              <a:lnSpc>
                <a:spcPct val="130000"/>
              </a:lnSpc>
              <a:spcBef>
                <a:spcPts val="600"/>
              </a:spcBef>
              <a:buNone/>
            </a:pPr>
            <a:endParaRPr lang="pt-BR" sz="1800" dirty="0"/>
          </a:p>
        </p:txBody>
      </p:sp>
      <p:sp>
        <p:nvSpPr>
          <p:cNvPr id="31" name="Retângulo 30"/>
          <p:cNvSpPr/>
          <p:nvPr/>
        </p:nvSpPr>
        <p:spPr>
          <a:xfrm>
            <a:off x="3760588" y="4410182"/>
            <a:ext cx="2942676" cy="348535"/>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Grupo 9"/>
          <p:cNvGrpSpPr/>
          <p:nvPr/>
        </p:nvGrpSpPr>
        <p:grpSpPr>
          <a:xfrm>
            <a:off x="5558708" y="1148516"/>
            <a:ext cx="3405780" cy="2380958"/>
            <a:chOff x="5558708" y="936143"/>
            <a:chExt cx="3405780" cy="2380958"/>
          </a:xfrm>
        </p:grpSpPr>
        <p:sp>
          <p:nvSpPr>
            <p:cNvPr id="28" name="Retângulo 27"/>
            <p:cNvSpPr/>
            <p:nvPr/>
          </p:nvSpPr>
          <p:spPr>
            <a:xfrm>
              <a:off x="5558708" y="936143"/>
              <a:ext cx="3310857" cy="2278509"/>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9" name="Grupo 8"/>
            <p:cNvGrpSpPr/>
            <p:nvPr/>
          </p:nvGrpSpPr>
          <p:grpSpPr>
            <a:xfrm>
              <a:off x="5582573" y="1052736"/>
              <a:ext cx="3381915" cy="2264365"/>
              <a:chOff x="5344093" y="1230546"/>
              <a:chExt cx="3381915" cy="2264365"/>
            </a:xfrm>
          </p:grpSpPr>
          <p:pic>
            <p:nvPicPr>
              <p:cNvPr id="81" name="Imagem 8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44093" y="1230546"/>
                <a:ext cx="281130" cy="1446634"/>
              </a:xfrm>
              <a:prstGeom prst="rect">
                <a:avLst/>
              </a:prstGeom>
            </p:spPr>
          </p:pic>
          <p:grpSp>
            <p:nvGrpSpPr>
              <p:cNvPr id="55" name="Grupo 54"/>
              <p:cNvGrpSpPr/>
              <p:nvPr/>
            </p:nvGrpSpPr>
            <p:grpSpPr>
              <a:xfrm>
                <a:off x="5534042" y="1253854"/>
                <a:ext cx="3073746" cy="1986680"/>
                <a:chOff x="285135" y="235975"/>
                <a:chExt cx="5260259" cy="3431457"/>
              </a:xfrm>
            </p:grpSpPr>
            <p:pic>
              <p:nvPicPr>
                <p:cNvPr id="56" name="Imagem 5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135" y="294968"/>
                  <a:ext cx="5260259" cy="3372464"/>
                </a:xfrm>
                <a:prstGeom prst="rect">
                  <a:avLst/>
                </a:prstGeom>
              </p:spPr>
            </p:pic>
            <p:grpSp>
              <p:nvGrpSpPr>
                <p:cNvPr id="58" name="Grupo 57"/>
                <p:cNvGrpSpPr/>
                <p:nvPr/>
              </p:nvGrpSpPr>
              <p:grpSpPr>
                <a:xfrm>
                  <a:off x="1366684" y="393290"/>
                  <a:ext cx="3950733" cy="2728085"/>
                  <a:chOff x="0" y="0"/>
                  <a:chExt cx="3950733" cy="2728085"/>
                </a:xfrm>
              </p:grpSpPr>
              <p:sp>
                <p:nvSpPr>
                  <p:cNvPr id="68" name="Caixa de Texto 2"/>
                  <p:cNvSpPr txBox="1">
                    <a:spLocks noChangeArrowheads="1"/>
                  </p:cNvSpPr>
                  <p:nvPr/>
                </p:nvSpPr>
                <p:spPr bwMode="auto">
                  <a:xfrm>
                    <a:off x="2330245" y="0"/>
                    <a:ext cx="283301" cy="24052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a:effectLst/>
                        <a:latin typeface="Tahoma"/>
                        <a:ea typeface="Times New Roman"/>
                        <a:cs typeface="Tahoma"/>
                        <a:sym typeface="Wingdings"/>
                      </a:rPr>
                      <a:t></a:t>
                    </a:r>
                    <a:endParaRPr lang="pt-BR" sz="1100">
                      <a:effectLst/>
                      <a:latin typeface="Arial"/>
                      <a:ea typeface="Times New Roman"/>
                      <a:cs typeface="Times New Roman"/>
                    </a:endParaRPr>
                  </a:p>
                </p:txBody>
              </p:sp>
              <p:sp>
                <p:nvSpPr>
                  <p:cNvPr id="69" name="Caixa de Texto 2"/>
                  <p:cNvSpPr txBox="1">
                    <a:spLocks noChangeArrowheads="1"/>
                  </p:cNvSpPr>
                  <p:nvPr/>
                </p:nvSpPr>
                <p:spPr bwMode="auto">
                  <a:xfrm>
                    <a:off x="1691148" y="353962"/>
                    <a:ext cx="283301" cy="24052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a:effectLst/>
                        <a:latin typeface="Tahoma"/>
                        <a:ea typeface="Times New Roman"/>
                        <a:cs typeface="Tahoma"/>
                        <a:sym typeface="Wingdings"/>
                      </a:rPr>
                      <a:t></a:t>
                    </a:r>
                    <a:endParaRPr lang="pt-BR" sz="1100">
                      <a:effectLst/>
                      <a:latin typeface="Arial"/>
                      <a:ea typeface="Times New Roman"/>
                      <a:cs typeface="Times New Roman"/>
                    </a:endParaRPr>
                  </a:p>
                </p:txBody>
              </p:sp>
              <p:sp>
                <p:nvSpPr>
                  <p:cNvPr id="70" name="Caixa de Texto 2"/>
                  <p:cNvSpPr txBox="1">
                    <a:spLocks noChangeArrowheads="1"/>
                  </p:cNvSpPr>
                  <p:nvPr/>
                </p:nvSpPr>
                <p:spPr bwMode="auto">
                  <a:xfrm>
                    <a:off x="2901031" y="707923"/>
                    <a:ext cx="283301" cy="24052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dirty="0">
                        <a:effectLst/>
                        <a:latin typeface="Tahoma"/>
                        <a:ea typeface="Times New Roman"/>
                        <a:cs typeface="Tahoma"/>
                        <a:sym typeface="Wingdings"/>
                      </a:rPr>
                      <a:t></a:t>
                    </a:r>
                    <a:endParaRPr lang="pt-BR" sz="1100" dirty="0">
                      <a:effectLst/>
                      <a:latin typeface="Arial"/>
                      <a:ea typeface="Times New Roman"/>
                      <a:cs typeface="Times New Roman"/>
                    </a:endParaRPr>
                  </a:p>
                </p:txBody>
              </p:sp>
              <p:sp>
                <p:nvSpPr>
                  <p:cNvPr id="71" name="Caixa de Texto 2"/>
                  <p:cNvSpPr txBox="1">
                    <a:spLocks noChangeArrowheads="1"/>
                  </p:cNvSpPr>
                  <p:nvPr/>
                </p:nvSpPr>
                <p:spPr bwMode="auto">
                  <a:xfrm>
                    <a:off x="3559277" y="304800"/>
                    <a:ext cx="283301" cy="24052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a:effectLst/>
                        <a:latin typeface="Tahoma"/>
                        <a:ea typeface="Times New Roman"/>
                        <a:cs typeface="Tahoma"/>
                        <a:sym typeface="Wingdings"/>
                      </a:rPr>
                      <a:t></a:t>
                    </a:r>
                    <a:endParaRPr lang="pt-BR" sz="1100">
                      <a:effectLst/>
                      <a:latin typeface="Arial"/>
                      <a:ea typeface="Times New Roman"/>
                      <a:cs typeface="Times New Roman"/>
                    </a:endParaRPr>
                  </a:p>
                </p:txBody>
              </p:sp>
              <p:sp>
                <p:nvSpPr>
                  <p:cNvPr id="72" name="Caixa de Texto 2"/>
                  <p:cNvSpPr txBox="1">
                    <a:spLocks noChangeArrowheads="1"/>
                  </p:cNvSpPr>
                  <p:nvPr/>
                </p:nvSpPr>
                <p:spPr bwMode="auto">
                  <a:xfrm>
                    <a:off x="3392129" y="845574"/>
                    <a:ext cx="283301" cy="24052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a:effectLst/>
                        <a:latin typeface="Tahoma"/>
                        <a:ea typeface="Times New Roman"/>
                        <a:cs typeface="Tahoma"/>
                        <a:sym typeface="Wingdings"/>
                      </a:rPr>
                      <a:t></a:t>
                    </a:r>
                    <a:endParaRPr lang="pt-BR" sz="1100">
                      <a:effectLst/>
                      <a:latin typeface="Arial"/>
                      <a:ea typeface="Times New Roman"/>
                      <a:cs typeface="Times New Roman"/>
                    </a:endParaRPr>
                  </a:p>
                </p:txBody>
              </p:sp>
              <p:sp>
                <p:nvSpPr>
                  <p:cNvPr id="73" name="Caixa de Texto 2"/>
                  <p:cNvSpPr txBox="1">
                    <a:spLocks noChangeArrowheads="1"/>
                  </p:cNvSpPr>
                  <p:nvPr/>
                </p:nvSpPr>
                <p:spPr bwMode="auto">
                  <a:xfrm>
                    <a:off x="3667432" y="1130710"/>
                    <a:ext cx="283301" cy="24052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a:effectLst/>
                        <a:latin typeface="Tahoma"/>
                        <a:ea typeface="Times New Roman"/>
                        <a:cs typeface="Tahoma"/>
                        <a:sym typeface="Wingdings"/>
                      </a:rPr>
                      <a:t></a:t>
                    </a:r>
                    <a:endParaRPr lang="pt-BR" sz="1100">
                      <a:effectLst/>
                      <a:latin typeface="Arial"/>
                      <a:ea typeface="Times New Roman"/>
                      <a:cs typeface="Times New Roman"/>
                    </a:endParaRPr>
                  </a:p>
                </p:txBody>
              </p:sp>
              <p:sp>
                <p:nvSpPr>
                  <p:cNvPr id="74" name="Caixa de Texto 2"/>
                  <p:cNvSpPr txBox="1">
                    <a:spLocks noChangeArrowheads="1"/>
                  </p:cNvSpPr>
                  <p:nvPr/>
                </p:nvSpPr>
                <p:spPr bwMode="auto">
                  <a:xfrm>
                    <a:off x="2753032" y="2310581"/>
                    <a:ext cx="283301" cy="24052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a:effectLst/>
                        <a:latin typeface="Tahoma"/>
                        <a:ea typeface="Times New Roman"/>
                        <a:cs typeface="Tahoma"/>
                        <a:sym typeface="Wingdings"/>
                      </a:rPr>
                      <a:t></a:t>
                    </a:r>
                    <a:endParaRPr lang="pt-BR" sz="1100">
                      <a:effectLst/>
                      <a:latin typeface="Arial"/>
                      <a:ea typeface="Times New Roman"/>
                      <a:cs typeface="Times New Roman"/>
                    </a:endParaRPr>
                  </a:p>
                </p:txBody>
              </p:sp>
              <p:sp>
                <p:nvSpPr>
                  <p:cNvPr id="75" name="Caixa de Texto 2"/>
                  <p:cNvSpPr txBox="1">
                    <a:spLocks noChangeArrowheads="1"/>
                  </p:cNvSpPr>
                  <p:nvPr/>
                </p:nvSpPr>
                <p:spPr bwMode="auto">
                  <a:xfrm>
                    <a:off x="3195484" y="2487562"/>
                    <a:ext cx="283301" cy="24052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a:effectLst/>
                        <a:latin typeface="Tahoma"/>
                        <a:ea typeface="Times New Roman"/>
                        <a:cs typeface="Tahoma"/>
                        <a:sym typeface="Wingdings"/>
                      </a:rPr>
                      <a:t></a:t>
                    </a:r>
                    <a:endParaRPr lang="pt-BR" sz="1100">
                      <a:effectLst/>
                      <a:latin typeface="Arial"/>
                      <a:ea typeface="Times New Roman"/>
                      <a:cs typeface="Times New Roman"/>
                    </a:endParaRPr>
                  </a:p>
                </p:txBody>
              </p:sp>
              <p:sp>
                <p:nvSpPr>
                  <p:cNvPr id="76" name="Caixa de Texto 2"/>
                  <p:cNvSpPr txBox="1">
                    <a:spLocks noChangeArrowheads="1"/>
                  </p:cNvSpPr>
                  <p:nvPr/>
                </p:nvSpPr>
                <p:spPr bwMode="auto">
                  <a:xfrm>
                    <a:off x="3156024" y="1404732"/>
                    <a:ext cx="283301" cy="24052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dirty="0">
                        <a:effectLst/>
                        <a:latin typeface="Tahoma"/>
                        <a:ea typeface="Times New Roman"/>
                        <a:cs typeface="Tahoma"/>
                        <a:sym typeface="Wingdings"/>
                      </a:rPr>
                      <a:t></a:t>
                    </a:r>
                    <a:endParaRPr lang="pt-BR" sz="1100" dirty="0">
                      <a:effectLst/>
                      <a:latin typeface="Arial"/>
                      <a:ea typeface="Times New Roman"/>
                      <a:cs typeface="Times New Roman"/>
                    </a:endParaRPr>
                  </a:p>
                </p:txBody>
              </p:sp>
              <p:sp>
                <p:nvSpPr>
                  <p:cNvPr id="77" name="Caixa de Texto 2"/>
                  <p:cNvSpPr txBox="1">
                    <a:spLocks noChangeArrowheads="1"/>
                  </p:cNvSpPr>
                  <p:nvPr/>
                </p:nvSpPr>
                <p:spPr bwMode="auto">
                  <a:xfrm>
                    <a:off x="255639" y="167149"/>
                    <a:ext cx="283301" cy="24052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a:effectLst/>
                        <a:latin typeface="Tahoma"/>
                        <a:ea typeface="Times New Roman"/>
                        <a:cs typeface="Tahoma"/>
                        <a:sym typeface="Wingdings"/>
                      </a:rPr>
                      <a:t></a:t>
                    </a:r>
                    <a:endParaRPr lang="pt-BR" sz="1100">
                      <a:effectLst/>
                      <a:latin typeface="Arial"/>
                      <a:ea typeface="Times New Roman"/>
                      <a:cs typeface="Times New Roman"/>
                    </a:endParaRPr>
                  </a:p>
                </p:txBody>
              </p:sp>
              <p:sp>
                <p:nvSpPr>
                  <p:cNvPr id="78" name="Caixa de Texto 2"/>
                  <p:cNvSpPr txBox="1">
                    <a:spLocks noChangeArrowheads="1"/>
                  </p:cNvSpPr>
                  <p:nvPr/>
                </p:nvSpPr>
                <p:spPr bwMode="auto">
                  <a:xfrm>
                    <a:off x="1678728" y="625581"/>
                    <a:ext cx="283301" cy="24052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dirty="0">
                        <a:effectLst/>
                        <a:latin typeface="Tahoma"/>
                        <a:ea typeface="Times New Roman"/>
                        <a:cs typeface="Tahoma"/>
                        <a:sym typeface="Wingdings"/>
                      </a:rPr>
                      <a:t></a:t>
                    </a:r>
                    <a:endParaRPr lang="pt-BR" sz="1100" dirty="0">
                      <a:effectLst/>
                      <a:latin typeface="Arial"/>
                      <a:ea typeface="Times New Roman"/>
                      <a:cs typeface="Times New Roman"/>
                    </a:endParaRPr>
                  </a:p>
                </p:txBody>
              </p:sp>
              <p:sp>
                <p:nvSpPr>
                  <p:cNvPr id="79" name="Caixa de Texto 2"/>
                  <p:cNvSpPr txBox="1">
                    <a:spLocks noChangeArrowheads="1"/>
                  </p:cNvSpPr>
                  <p:nvPr/>
                </p:nvSpPr>
                <p:spPr bwMode="auto">
                  <a:xfrm>
                    <a:off x="0" y="2487562"/>
                    <a:ext cx="283301" cy="24052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a:effectLst/>
                        <a:latin typeface="Tahoma"/>
                        <a:ea typeface="Times New Roman"/>
                        <a:cs typeface="Tahoma"/>
                        <a:sym typeface="Wingdings"/>
                      </a:rPr>
                      <a:t></a:t>
                    </a:r>
                    <a:endParaRPr lang="pt-BR" sz="1100">
                      <a:effectLst/>
                      <a:latin typeface="Arial"/>
                      <a:ea typeface="Times New Roman"/>
                      <a:cs typeface="Times New Roman"/>
                    </a:endParaRPr>
                  </a:p>
                </p:txBody>
              </p:sp>
            </p:grpSp>
            <p:grpSp>
              <p:nvGrpSpPr>
                <p:cNvPr id="60" name="Grupo 59"/>
                <p:cNvGrpSpPr/>
                <p:nvPr/>
              </p:nvGrpSpPr>
              <p:grpSpPr>
                <a:xfrm>
                  <a:off x="570271" y="235975"/>
                  <a:ext cx="4849831" cy="3193947"/>
                  <a:chOff x="0" y="235975"/>
                  <a:chExt cx="4849831" cy="3193947"/>
                </a:xfrm>
              </p:grpSpPr>
              <p:sp>
                <p:nvSpPr>
                  <p:cNvPr id="64" name="Elipse 63"/>
                  <p:cNvSpPr/>
                  <p:nvPr/>
                </p:nvSpPr>
                <p:spPr>
                  <a:xfrm>
                    <a:off x="3509845" y="294936"/>
                    <a:ext cx="1339986" cy="2020570"/>
                  </a:xfrm>
                  <a:prstGeom prst="ellipse">
                    <a:avLst/>
                  </a:prstGeom>
                  <a:noFill/>
                  <a:ln w="158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65" name="Elipse 64"/>
                  <p:cNvSpPr/>
                  <p:nvPr/>
                </p:nvSpPr>
                <p:spPr>
                  <a:xfrm>
                    <a:off x="717489" y="235975"/>
                    <a:ext cx="2831530" cy="1162654"/>
                  </a:xfrm>
                  <a:prstGeom prst="ellipse">
                    <a:avLst/>
                  </a:prstGeom>
                  <a:noFill/>
                  <a:ln w="158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66" name="Elipse 65"/>
                  <p:cNvSpPr/>
                  <p:nvPr/>
                </p:nvSpPr>
                <p:spPr>
                  <a:xfrm>
                    <a:off x="2772351" y="2447963"/>
                    <a:ext cx="2076919" cy="973393"/>
                  </a:xfrm>
                  <a:prstGeom prst="ellipse">
                    <a:avLst/>
                  </a:prstGeom>
                  <a:noFill/>
                  <a:ln w="158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67" name="Elipse 66"/>
                  <p:cNvSpPr/>
                  <p:nvPr/>
                </p:nvSpPr>
                <p:spPr>
                  <a:xfrm>
                    <a:off x="0" y="2772697"/>
                    <a:ext cx="1671320" cy="657225"/>
                  </a:xfrm>
                  <a:prstGeom prst="ellipse">
                    <a:avLst/>
                  </a:prstGeom>
                  <a:noFill/>
                  <a:ln w="158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grpSp>
              <p:nvGrpSpPr>
                <p:cNvPr id="61" name="Grupo 60"/>
                <p:cNvGrpSpPr/>
                <p:nvPr/>
              </p:nvGrpSpPr>
              <p:grpSpPr>
                <a:xfrm>
                  <a:off x="1877961" y="1582995"/>
                  <a:ext cx="2178789" cy="1170036"/>
                  <a:chOff x="0" y="1484672"/>
                  <a:chExt cx="2178789" cy="1170036"/>
                </a:xfrm>
              </p:grpSpPr>
              <p:cxnSp>
                <p:nvCxnSpPr>
                  <p:cNvPr id="62" name="Conector de seta reta 61"/>
                  <p:cNvCxnSpPr/>
                  <p:nvPr/>
                </p:nvCxnSpPr>
                <p:spPr>
                  <a:xfrm flipV="1">
                    <a:off x="1425679" y="1484672"/>
                    <a:ext cx="753110" cy="401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Conector de seta reta 62"/>
                  <p:cNvCxnSpPr/>
                  <p:nvPr/>
                </p:nvCxnSpPr>
                <p:spPr>
                  <a:xfrm flipH="1">
                    <a:off x="0" y="2222089"/>
                    <a:ext cx="838564" cy="4326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80" name="Caixa de Texto 2"/>
              <p:cNvSpPr txBox="1">
                <a:spLocks noChangeArrowheads="1"/>
              </p:cNvSpPr>
              <p:nvPr/>
            </p:nvSpPr>
            <p:spPr bwMode="auto">
              <a:xfrm>
                <a:off x="6709784" y="3082243"/>
                <a:ext cx="2016224" cy="412668"/>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1100" b="1" dirty="0">
                    <a:solidFill>
                      <a:srgbClr val="A6A6A6"/>
                    </a:solidFill>
                    <a:effectLst/>
                    <a:latin typeface="Arial"/>
                    <a:ea typeface="Times New Roman"/>
                    <a:cs typeface="Times New Roman"/>
                  </a:rPr>
                  <a:t>Estrutura de Controle (EC)</a:t>
                </a:r>
                <a:endParaRPr lang="pt-BR" sz="1100" dirty="0">
                  <a:effectLst/>
                  <a:latin typeface="Arial"/>
                  <a:ea typeface="Times New Roman"/>
                  <a:cs typeface="Times New Roman"/>
                </a:endParaRPr>
              </a:p>
            </p:txBody>
          </p:sp>
          <p:sp>
            <p:nvSpPr>
              <p:cNvPr id="82" name="Caixa de Texto 2"/>
              <p:cNvSpPr txBox="1">
                <a:spLocks noChangeArrowheads="1"/>
              </p:cNvSpPr>
              <p:nvPr/>
            </p:nvSpPr>
            <p:spPr bwMode="auto">
              <a:xfrm>
                <a:off x="7333966" y="2596819"/>
                <a:ext cx="1217993" cy="26506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800" b="1" dirty="0">
                    <a:solidFill>
                      <a:srgbClr val="548DD4"/>
                    </a:solidFill>
                    <a:effectLst/>
                    <a:latin typeface="Arial"/>
                    <a:ea typeface="Times New Roman"/>
                    <a:cs typeface="Times New Roman"/>
                  </a:rPr>
                  <a:t>Zona de Ineficiência</a:t>
                </a:r>
                <a:endParaRPr lang="pt-BR" sz="800" dirty="0">
                  <a:effectLst/>
                  <a:latin typeface="Arial"/>
                  <a:ea typeface="Times New Roman"/>
                  <a:cs typeface="Times New Roman"/>
                </a:endParaRPr>
              </a:p>
            </p:txBody>
          </p:sp>
          <p:sp>
            <p:nvSpPr>
              <p:cNvPr id="83" name="Caixa de Texto 2"/>
              <p:cNvSpPr txBox="1">
                <a:spLocks noChangeArrowheads="1"/>
              </p:cNvSpPr>
              <p:nvPr/>
            </p:nvSpPr>
            <p:spPr bwMode="auto">
              <a:xfrm>
                <a:off x="6556188" y="2218760"/>
                <a:ext cx="1137021" cy="282306"/>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800" b="1" dirty="0" smtClean="0">
                    <a:solidFill>
                      <a:srgbClr val="548DD4"/>
                    </a:solidFill>
                    <a:effectLst/>
                    <a:latin typeface="Arial"/>
                    <a:ea typeface="Times New Roman"/>
                    <a:cs typeface="Times New Roman"/>
                  </a:rPr>
                  <a:t>Zonas de </a:t>
                </a:r>
                <a:r>
                  <a:rPr lang="pt-BR" sz="800" b="1" dirty="0">
                    <a:solidFill>
                      <a:srgbClr val="548DD4"/>
                    </a:solidFill>
                    <a:effectLst/>
                    <a:latin typeface="Arial"/>
                    <a:ea typeface="Times New Roman"/>
                    <a:cs typeface="Times New Roman"/>
                  </a:rPr>
                  <a:t>Conforto</a:t>
                </a:r>
                <a:endParaRPr lang="pt-BR" sz="800" dirty="0">
                  <a:effectLst/>
                  <a:latin typeface="Arial"/>
                  <a:ea typeface="Times New Roman"/>
                  <a:cs typeface="Times New Roman"/>
                </a:endParaRPr>
              </a:p>
            </p:txBody>
          </p:sp>
          <p:sp>
            <p:nvSpPr>
              <p:cNvPr id="84" name="Caixa de Texto 2"/>
              <p:cNvSpPr txBox="1">
                <a:spLocks noChangeArrowheads="1"/>
              </p:cNvSpPr>
              <p:nvPr/>
            </p:nvSpPr>
            <p:spPr bwMode="auto">
              <a:xfrm>
                <a:off x="6495434" y="1273917"/>
                <a:ext cx="1080120" cy="317666"/>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1800"/>
                  </a:spcBef>
                  <a:spcAft>
                    <a:spcPts val="0"/>
                  </a:spcAft>
                </a:pPr>
                <a:r>
                  <a:rPr lang="pt-BR" sz="800" b="1" dirty="0">
                    <a:solidFill>
                      <a:srgbClr val="548DD4"/>
                    </a:solidFill>
                    <a:effectLst/>
                    <a:latin typeface="Arial"/>
                    <a:ea typeface="Times New Roman"/>
                    <a:cs typeface="Times New Roman"/>
                  </a:rPr>
                  <a:t>Zona de Risco</a:t>
                </a:r>
                <a:endParaRPr lang="pt-BR" sz="800" dirty="0">
                  <a:effectLst/>
                  <a:latin typeface="Arial"/>
                  <a:ea typeface="Times New Roman"/>
                  <a:cs typeface="Times New Roman"/>
                </a:endParaRPr>
              </a:p>
            </p:txBody>
          </p:sp>
        </p:grpSp>
      </p:grpSp>
    </p:spTree>
    <p:extLst>
      <p:ext uri="{BB962C8B-B14F-4D97-AF65-F5344CB8AC3E}">
        <p14:creationId xmlns:p14="http://schemas.microsoft.com/office/powerpoint/2010/main" xmlns="" val="4541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Etapas da Metodologia</a:t>
            </a:r>
            <a:endParaRPr lang="pt-BR" dirty="0"/>
          </a:p>
        </p:txBody>
      </p:sp>
      <p:sp>
        <p:nvSpPr>
          <p:cNvPr id="3" name="Espaço Reservado para Conteúdo 2"/>
          <p:cNvSpPr>
            <a:spLocks noGrp="1"/>
          </p:cNvSpPr>
          <p:nvPr>
            <p:ph idx="4294967295"/>
          </p:nvPr>
        </p:nvSpPr>
        <p:spPr>
          <a:xfrm>
            <a:off x="-11112" y="1412776"/>
            <a:ext cx="8229600" cy="504056"/>
          </a:xfrm>
          <a:prstGeom prst="rect">
            <a:avLst/>
          </a:prstGeom>
        </p:spPr>
        <p:txBody>
          <a:bodyPr/>
          <a:lstStyle/>
          <a:p>
            <a:pPr marL="533400" indent="0" algn="just" defTabSz="1257300">
              <a:buNone/>
              <a:tabLst>
                <a:tab pos="990600" algn="l"/>
              </a:tabLst>
            </a:pPr>
            <a:r>
              <a:rPr lang="pt-BR" sz="2400" dirty="0" smtClean="0"/>
              <a:t>4	AVALIAÇÃO DA EFETIVIDADE</a:t>
            </a:r>
          </a:p>
        </p:txBody>
      </p:sp>
      <p:sp>
        <p:nvSpPr>
          <p:cNvPr id="4" name="Espaço Reservado para Conteúdo 2"/>
          <p:cNvSpPr txBox="1">
            <a:spLocks/>
          </p:cNvSpPr>
          <p:nvPr/>
        </p:nvSpPr>
        <p:spPr>
          <a:xfrm>
            <a:off x="961256" y="1988841"/>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O QUÊ</a:t>
            </a:r>
            <a:endParaRPr lang="pt-BR" sz="1800" dirty="0"/>
          </a:p>
        </p:txBody>
      </p:sp>
      <p:sp>
        <p:nvSpPr>
          <p:cNvPr id="5" name="Espaço Reservado para Conteúdo 2"/>
          <p:cNvSpPr txBox="1">
            <a:spLocks/>
          </p:cNvSpPr>
          <p:nvPr/>
        </p:nvSpPr>
        <p:spPr>
          <a:xfrm>
            <a:off x="1166936" y="2405101"/>
            <a:ext cx="7725544" cy="73586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pt-BR" sz="1800" dirty="0" smtClean="0"/>
              <a:t>Avaliação da efetividade das ações contratadas com o gestor para solução das fragilidades de controle apontadas</a:t>
            </a:r>
            <a:endParaRPr lang="pt-BR" sz="1800" dirty="0"/>
          </a:p>
        </p:txBody>
      </p:sp>
      <p:sp>
        <p:nvSpPr>
          <p:cNvPr id="6" name="Espaço Reservado para Conteúdo 2"/>
          <p:cNvSpPr txBox="1">
            <a:spLocks/>
          </p:cNvSpPr>
          <p:nvPr/>
        </p:nvSpPr>
        <p:spPr>
          <a:xfrm>
            <a:off x="958900" y="3261184"/>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PARA QUÊ</a:t>
            </a:r>
            <a:endParaRPr lang="pt-BR" sz="1800" dirty="0"/>
          </a:p>
        </p:txBody>
      </p:sp>
      <p:sp>
        <p:nvSpPr>
          <p:cNvPr id="7" name="Espaço Reservado para Conteúdo 2"/>
          <p:cNvSpPr txBox="1">
            <a:spLocks/>
          </p:cNvSpPr>
          <p:nvPr/>
        </p:nvSpPr>
        <p:spPr>
          <a:xfrm>
            <a:off x="1164580" y="3690144"/>
            <a:ext cx="7979420"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None/>
            </a:pPr>
            <a:r>
              <a:rPr lang="pt-BR" sz="1800" dirty="0" smtClean="0"/>
              <a:t>Certificar-se </a:t>
            </a:r>
            <a:r>
              <a:rPr lang="pt-BR" sz="1800" dirty="0"/>
              <a:t>da adoção pelo gestor das iniciativas contratadas no Plano de Ação</a:t>
            </a:r>
          </a:p>
        </p:txBody>
      </p:sp>
      <p:sp>
        <p:nvSpPr>
          <p:cNvPr id="12" name="Espaço Reservado para Conteúdo 2"/>
          <p:cNvSpPr txBox="1">
            <a:spLocks/>
          </p:cNvSpPr>
          <p:nvPr/>
        </p:nvSpPr>
        <p:spPr>
          <a:xfrm>
            <a:off x="961256" y="4222688"/>
            <a:ext cx="1450504" cy="468051"/>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30000"/>
              </a:lnSpc>
              <a:buFont typeface="Wingdings" pitchFamily="2" charset="2"/>
              <a:buChar char="§"/>
            </a:pPr>
            <a:r>
              <a:rPr lang="pt-BR" sz="1800" b="1" dirty="0" smtClean="0"/>
              <a:t>COMO</a:t>
            </a:r>
            <a:endParaRPr lang="pt-BR" sz="1800" dirty="0"/>
          </a:p>
        </p:txBody>
      </p:sp>
      <p:sp>
        <p:nvSpPr>
          <p:cNvPr id="13" name="Espaço Reservado para Conteúdo 2"/>
          <p:cNvSpPr txBox="1">
            <a:spLocks/>
          </p:cNvSpPr>
          <p:nvPr/>
        </p:nvSpPr>
        <p:spPr>
          <a:xfrm>
            <a:off x="1166936" y="4638948"/>
            <a:ext cx="7977064" cy="2052227"/>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spcBef>
                <a:spcPts val="600"/>
              </a:spcBef>
              <a:buNone/>
            </a:pPr>
            <a:r>
              <a:rPr lang="pt-BR" sz="1800" dirty="0" smtClean="0"/>
              <a:t>Formulação do Plano de Ação</a:t>
            </a:r>
          </a:p>
          <a:p>
            <a:pPr marL="0" indent="0" algn="just">
              <a:lnSpc>
                <a:spcPct val="130000"/>
              </a:lnSpc>
              <a:spcBef>
                <a:spcPts val="600"/>
              </a:spcBef>
              <a:buNone/>
            </a:pPr>
            <a:r>
              <a:rPr lang="pt-BR" sz="1800" dirty="0" smtClean="0"/>
              <a:t>Monitoramento do Plano de Ação (</a:t>
            </a:r>
            <a:r>
              <a:rPr lang="pt-BR" sz="1800" i="1" dirty="0" err="1" smtClean="0"/>
              <a:t>Follow</a:t>
            </a:r>
            <a:r>
              <a:rPr lang="pt-BR" sz="1800" i="1" dirty="0" smtClean="0"/>
              <a:t> </a:t>
            </a:r>
            <a:r>
              <a:rPr lang="pt-BR" sz="1800" i="1" dirty="0" err="1" smtClean="0"/>
              <a:t>Up</a:t>
            </a:r>
            <a:r>
              <a:rPr lang="pt-BR" sz="1800" dirty="0" smtClean="0"/>
              <a:t>)</a:t>
            </a:r>
          </a:p>
          <a:p>
            <a:pPr marL="0" indent="0" algn="just">
              <a:lnSpc>
                <a:spcPct val="130000"/>
              </a:lnSpc>
              <a:spcBef>
                <a:spcPts val="600"/>
              </a:spcBef>
              <a:buNone/>
            </a:pPr>
            <a:r>
              <a:rPr lang="pt-BR" sz="1800" dirty="0" smtClean="0"/>
              <a:t>Emissão de </a:t>
            </a:r>
            <a:r>
              <a:rPr lang="pt-BR" sz="1800" dirty="0"/>
              <a:t>documentos técnicos formais</a:t>
            </a:r>
          </a:p>
          <a:p>
            <a:pPr marL="0" indent="0" algn="just">
              <a:lnSpc>
                <a:spcPct val="130000"/>
              </a:lnSpc>
              <a:spcBef>
                <a:spcPts val="600"/>
              </a:spcBef>
              <a:buNone/>
            </a:pPr>
            <a:endParaRPr lang="pt-BR" sz="1800" dirty="0" smtClean="0"/>
          </a:p>
          <a:p>
            <a:pPr marL="0" indent="0" algn="just">
              <a:lnSpc>
                <a:spcPct val="130000"/>
              </a:lnSpc>
              <a:spcBef>
                <a:spcPts val="600"/>
              </a:spcBef>
              <a:buNone/>
            </a:pPr>
            <a:endParaRPr lang="pt-BR" sz="1800" dirty="0"/>
          </a:p>
        </p:txBody>
      </p:sp>
    </p:spTree>
    <p:extLst>
      <p:ext uri="{BB962C8B-B14F-4D97-AF65-F5344CB8AC3E}">
        <p14:creationId xmlns:p14="http://schemas.microsoft.com/office/powerpoint/2010/main" xmlns="" val="2038664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600201"/>
            <a:ext cx="8229600" cy="1540768"/>
          </a:xfrm>
          <a:prstGeom prst="rect">
            <a:avLst/>
          </a:prstGeom>
        </p:spPr>
        <p:txBody>
          <a:bodyPr/>
          <a:lstStyle/>
          <a:p>
            <a:pPr algn="just">
              <a:buFont typeface="Wingdings" pitchFamily="2" charset="2"/>
              <a:buChar char="§"/>
            </a:pPr>
            <a:r>
              <a:rPr lang="pt-BR" sz="1800" dirty="0" smtClean="0"/>
              <a:t>Auditoria Interna Baseada em Riscos é uma metodologia que associa a auditoria interna ao arcabouço global de gestão de riscos de uma organização. </a:t>
            </a:r>
            <a:br>
              <a:rPr lang="pt-BR" sz="1800" dirty="0" smtClean="0"/>
            </a:br>
            <a:r>
              <a:rPr lang="pt-BR" sz="1800" dirty="0" smtClean="0"/>
              <a:t>Possibilita que uma auditoria interna dê garantia ao conselho diretivo de que os processos de gestão de riscos estão gerenciando os riscos de maneira eficaz em relação ao apetite por riscos. </a:t>
            </a:r>
            <a:r>
              <a:rPr lang="pt-BR" sz="1800" dirty="0" smtClean="0">
                <a:solidFill>
                  <a:schemeClr val="accent1">
                    <a:lumMod val="75000"/>
                  </a:schemeClr>
                </a:solidFill>
              </a:rPr>
              <a:t>(</a:t>
            </a:r>
            <a:r>
              <a:rPr lang="pt-BR" sz="1800" i="1" dirty="0" err="1">
                <a:solidFill>
                  <a:schemeClr val="accent1">
                    <a:lumMod val="75000"/>
                  </a:schemeClr>
                </a:solidFill>
              </a:rPr>
              <a:t>Institute</a:t>
            </a:r>
            <a:r>
              <a:rPr lang="pt-BR" sz="1800" i="1" dirty="0">
                <a:solidFill>
                  <a:schemeClr val="accent1">
                    <a:lumMod val="75000"/>
                  </a:schemeClr>
                </a:solidFill>
              </a:rPr>
              <a:t> </a:t>
            </a:r>
            <a:r>
              <a:rPr lang="pt-BR" sz="1800" i="1" dirty="0" err="1">
                <a:solidFill>
                  <a:schemeClr val="accent1">
                    <a:lumMod val="75000"/>
                  </a:schemeClr>
                </a:solidFill>
              </a:rPr>
              <a:t>of</a:t>
            </a:r>
            <a:r>
              <a:rPr lang="pt-BR" sz="1800" i="1" dirty="0">
                <a:solidFill>
                  <a:schemeClr val="accent1">
                    <a:lumMod val="75000"/>
                  </a:schemeClr>
                </a:solidFill>
              </a:rPr>
              <a:t> </a:t>
            </a:r>
            <a:r>
              <a:rPr lang="pt-BR" sz="1800" i="1" dirty="0" err="1">
                <a:solidFill>
                  <a:schemeClr val="accent1">
                    <a:lumMod val="75000"/>
                  </a:schemeClr>
                </a:solidFill>
              </a:rPr>
              <a:t>Internal</a:t>
            </a:r>
            <a:r>
              <a:rPr lang="pt-BR" sz="1800" i="1" dirty="0">
                <a:solidFill>
                  <a:schemeClr val="accent1">
                    <a:lumMod val="75000"/>
                  </a:schemeClr>
                </a:solidFill>
              </a:rPr>
              <a:t> </a:t>
            </a:r>
            <a:r>
              <a:rPr lang="pt-BR" sz="1800" i="1" dirty="0" err="1" smtClean="0">
                <a:solidFill>
                  <a:schemeClr val="accent1">
                    <a:lumMod val="75000"/>
                  </a:schemeClr>
                </a:solidFill>
              </a:rPr>
              <a:t>Auditors</a:t>
            </a:r>
            <a:r>
              <a:rPr lang="pt-BR" sz="1800" dirty="0" smtClean="0">
                <a:solidFill>
                  <a:schemeClr val="accent1">
                    <a:lumMod val="75000"/>
                  </a:schemeClr>
                </a:solidFill>
              </a:rPr>
              <a:t>)</a:t>
            </a:r>
          </a:p>
          <a:p>
            <a:pPr algn="just"/>
            <a:endParaRPr lang="pt-BR" sz="1800" dirty="0"/>
          </a:p>
          <a:p>
            <a:endParaRPr lang="pt-BR" dirty="0"/>
          </a:p>
        </p:txBody>
      </p:sp>
      <p:grpSp>
        <p:nvGrpSpPr>
          <p:cNvPr id="9" name="Grupo 8"/>
          <p:cNvGrpSpPr/>
          <p:nvPr/>
        </p:nvGrpSpPr>
        <p:grpSpPr>
          <a:xfrm>
            <a:off x="395536" y="1484784"/>
            <a:ext cx="8496944" cy="2528991"/>
            <a:chOff x="395536" y="1484784"/>
            <a:chExt cx="8496944" cy="2528991"/>
          </a:xfrm>
        </p:grpSpPr>
        <p:sp>
          <p:nvSpPr>
            <p:cNvPr id="4" name="Texto explicativo retangular com cantos arredondados 3"/>
            <p:cNvSpPr/>
            <p:nvPr/>
          </p:nvSpPr>
          <p:spPr>
            <a:xfrm>
              <a:off x="395536" y="1484784"/>
              <a:ext cx="8496944" cy="1728192"/>
            </a:xfrm>
            <a:prstGeom prst="wedgeRoundRectCallout">
              <a:avLst>
                <a:gd name="adj1" fmla="val 33458"/>
                <a:gd name="adj2" fmla="val 68379"/>
                <a:gd name="adj3" fmla="val 16667"/>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4851243" y="3429000"/>
              <a:ext cx="3897221" cy="584775"/>
            </a:xfrm>
            <a:prstGeom prst="rect">
              <a:avLst/>
            </a:prstGeom>
            <a:noFill/>
          </p:spPr>
          <p:txBody>
            <a:bodyPr wrap="none" lIns="91440" tIns="45720" rIns="91440" bIns="45720">
              <a:spAutoFit/>
            </a:bodyPr>
            <a:lstStyle/>
            <a:p>
              <a:pPr algn="ctr"/>
              <a:r>
                <a:rPr lang="pt-BR"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Instituições privadas</a:t>
              </a:r>
              <a:endParaRPr lang="pt-BR"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6" name="Espaço Reservado para Conteúdo 2"/>
          <p:cNvSpPr txBox="1">
            <a:spLocks/>
          </p:cNvSpPr>
          <p:nvPr/>
        </p:nvSpPr>
        <p:spPr>
          <a:xfrm>
            <a:off x="459556" y="4365102"/>
            <a:ext cx="8229600" cy="2016225"/>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
            </a:pPr>
            <a:r>
              <a:rPr lang="pt-BR" sz="1800" dirty="0" smtClean="0"/>
              <a:t>A metodologia de Auditoria Baseada em Riscos aplicável no âmbito dos órgãos e entidades da Administração Direta e Indireta do estado de Minas Gerais contempla atividades de auditoria aliadas a iniciativas de gestão e gerenciamento de riscos, possibilitando a identificação de fragilidades nos controles associados aos riscos mais relevantes vinculados ao processo e a adoção de ações que viabilizem o recrudescimento de tais controles em ambientes nos quais inexiste política de gestão de riscos institucionalmente estabelecida.</a:t>
            </a:r>
          </a:p>
          <a:p>
            <a:endParaRPr lang="pt-BR" dirty="0"/>
          </a:p>
        </p:txBody>
      </p:sp>
      <p:grpSp>
        <p:nvGrpSpPr>
          <p:cNvPr id="11" name="Grupo 10"/>
          <p:cNvGrpSpPr/>
          <p:nvPr/>
        </p:nvGrpSpPr>
        <p:grpSpPr>
          <a:xfrm>
            <a:off x="433896" y="3429000"/>
            <a:ext cx="8458584" cy="2952327"/>
            <a:chOff x="433896" y="3429000"/>
            <a:chExt cx="8458584" cy="2952327"/>
          </a:xfrm>
        </p:grpSpPr>
        <p:sp>
          <p:nvSpPr>
            <p:cNvPr id="7" name="Texto explicativo retangular com cantos arredondados 6"/>
            <p:cNvSpPr/>
            <p:nvPr/>
          </p:nvSpPr>
          <p:spPr>
            <a:xfrm rot="10800000">
              <a:off x="433896" y="4365103"/>
              <a:ext cx="8458584" cy="2016224"/>
            </a:xfrm>
            <a:prstGeom prst="wedgeRoundRectCallout">
              <a:avLst>
                <a:gd name="adj1" fmla="val 33458"/>
                <a:gd name="adj2" fmla="val 64600"/>
                <a:gd name="adj3" fmla="val 16667"/>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456339" y="3429000"/>
              <a:ext cx="3852338" cy="584775"/>
            </a:xfrm>
            <a:prstGeom prst="rect">
              <a:avLst/>
            </a:prstGeom>
            <a:noFill/>
          </p:spPr>
          <p:txBody>
            <a:bodyPr wrap="none" lIns="91440" tIns="45720" rIns="91440" bIns="45720">
              <a:spAutoFit/>
            </a:bodyPr>
            <a:lstStyle/>
            <a:p>
              <a:pPr algn="ctr"/>
              <a:r>
                <a:rPr lang="pt-BR"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Instituições públicas</a:t>
              </a:r>
              <a:endParaRPr lang="pt-BR"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2"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smtClean="0"/>
              <a:t>Definições Conceituais</a:t>
            </a:r>
            <a:endParaRPr lang="pt-BR" dirty="0"/>
          </a:p>
        </p:txBody>
      </p:sp>
    </p:spTree>
    <p:extLst>
      <p:ext uri="{BB962C8B-B14F-4D97-AF65-F5344CB8AC3E}">
        <p14:creationId xmlns:p14="http://schemas.microsoft.com/office/powerpoint/2010/main" xmlns="" val="1263776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4638"/>
            <a:ext cx="8229600" cy="1143000"/>
          </a:xfrm>
          <a:prstGeom prst="rect">
            <a:avLst/>
          </a:prstGeom>
        </p:spPr>
        <p:txBody>
          <a:bodyPr/>
          <a:lstStyle/>
          <a:p>
            <a:pPr algn="l"/>
            <a:r>
              <a:rPr lang="pt-BR" dirty="0" smtClean="0"/>
              <a:t>Projeto Risco Sob Controle</a:t>
            </a:r>
            <a:endParaRPr lang="pt-BR" dirty="0"/>
          </a:p>
        </p:txBody>
      </p:sp>
      <p:sp>
        <p:nvSpPr>
          <p:cNvPr id="3" name="Espaço Reservado para Conteúdo 2"/>
          <p:cNvSpPr>
            <a:spLocks noGrp="1"/>
          </p:cNvSpPr>
          <p:nvPr>
            <p:ph idx="4294967295"/>
          </p:nvPr>
        </p:nvSpPr>
        <p:spPr>
          <a:xfrm>
            <a:off x="457200" y="1196752"/>
            <a:ext cx="8229600" cy="5040560"/>
          </a:xfrm>
          <a:prstGeom prst="rect">
            <a:avLst/>
          </a:prstGeom>
        </p:spPr>
        <p:txBody>
          <a:bodyPr/>
          <a:lstStyle/>
          <a:p>
            <a:pPr marL="0" indent="0" algn="just">
              <a:buNone/>
            </a:pPr>
            <a:r>
              <a:rPr lang="pt-BR" sz="2400" dirty="0" smtClean="0"/>
              <a:t>Próximas etapas:</a:t>
            </a:r>
          </a:p>
          <a:p>
            <a:pPr marL="0" indent="0" algn="just">
              <a:buNone/>
            </a:pPr>
            <a:endParaRPr lang="pt-BR" sz="2400" dirty="0" smtClean="0"/>
          </a:p>
          <a:p>
            <a:pPr algn="just">
              <a:buFont typeface="Wingdings" pitchFamily="2" charset="2"/>
              <a:buChar char="§"/>
            </a:pPr>
            <a:r>
              <a:rPr lang="pt-BR" sz="2000" dirty="0" smtClean="0"/>
              <a:t>aplicação da metodologia por unidades de auditoria do Sistema de Controle Interno, nos termos do Plano Anual de Auditoria avençado com a CGE-MG para execução em 2015;</a:t>
            </a:r>
          </a:p>
          <a:p>
            <a:pPr algn="just">
              <a:buFont typeface="Wingdings" pitchFamily="2" charset="2"/>
              <a:buChar char="§"/>
            </a:pPr>
            <a:r>
              <a:rPr lang="pt-BR" sz="2000" dirty="0" smtClean="0"/>
              <a:t>estabelecimento de parcerias que possibilitem a simplificação da metodologia;</a:t>
            </a:r>
          </a:p>
          <a:p>
            <a:pPr algn="just">
              <a:buFont typeface="Wingdings" pitchFamily="2" charset="2"/>
              <a:buChar char="§"/>
            </a:pPr>
            <a:r>
              <a:rPr lang="pt-BR" sz="2000" dirty="0" smtClean="0"/>
              <a:t>desenvolvimento de sistema informatizado de suporte à aplicação da metodologia;</a:t>
            </a:r>
          </a:p>
          <a:p>
            <a:pPr algn="just">
              <a:buFont typeface="Wingdings" pitchFamily="2" charset="2"/>
              <a:buChar char="§"/>
            </a:pPr>
            <a:r>
              <a:rPr lang="pt-BR" sz="2000" dirty="0" smtClean="0"/>
              <a:t>ampliação do escopo da metodologia mediante agregação de avaliação de riscos de corrupção.</a:t>
            </a:r>
            <a:endParaRPr lang="pt-BR" sz="2000" dirty="0"/>
          </a:p>
        </p:txBody>
      </p:sp>
    </p:spTree>
    <p:extLst>
      <p:ext uri="{BB962C8B-B14F-4D97-AF65-F5344CB8AC3E}">
        <p14:creationId xmlns:p14="http://schemas.microsoft.com/office/powerpoint/2010/main" xmlns="" val="21160444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179512" y="2276872"/>
            <a:ext cx="8856984" cy="2016224"/>
          </a:xfrm>
          <a:prstGeom prst="rect">
            <a:avLst/>
          </a:prstGeom>
        </p:spPr>
        <p:txBody>
          <a:bodyPr/>
          <a:lstStyle/>
          <a:p>
            <a:pPr marL="457200" lvl="1" indent="0" algn="just">
              <a:buNone/>
            </a:pPr>
            <a:r>
              <a:rPr lang="pt-BR" sz="2000" dirty="0"/>
              <a:t>Governança Corporativa representa o conjunto de diretrizes, estruturas organizacionais, processos e mecanismos de </a:t>
            </a:r>
            <a:r>
              <a:rPr lang="pt-BR" sz="2000" b="1" dirty="0"/>
              <a:t>controle</a:t>
            </a:r>
            <a:r>
              <a:rPr lang="pt-BR" sz="2000" dirty="0"/>
              <a:t> que visam a assegurar que as decisões e ações relativas à gestão e ao uso dos recursos da organização estejam alinhadas às necessidades institucionais e contribuam para o alcance das metas </a:t>
            </a:r>
            <a:r>
              <a:rPr lang="pt-BR" sz="2000" dirty="0" smtClean="0"/>
              <a:t>organizacionais.</a:t>
            </a:r>
          </a:p>
          <a:p>
            <a:pPr marL="457200" lvl="1" indent="0" algn="r">
              <a:buNone/>
            </a:pPr>
            <a:r>
              <a:rPr lang="pt-BR" sz="2000" i="1" dirty="0"/>
              <a:t>Resolução TCU 247/2011 (PGTI-TCU)</a:t>
            </a:r>
          </a:p>
          <a:p>
            <a:pPr marL="342900" lvl="1" indent="-342900" algn="just">
              <a:buFont typeface="Wingdings" pitchFamily="2" charset="2"/>
              <a:buChar char="§"/>
            </a:pPr>
            <a:endParaRPr lang="pt-BR" sz="2400" dirty="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sp>
        <p:nvSpPr>
          <p:cNvPr id="5"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dirty="0"/>
              <a:t>Governança no Setor Público</a:t>
            </a:r>
          </a:p>
        </p:txBody>
      </p:sp>
    </p:spTree>
    <p:extLst>
      <p:ext uri="{BB962C8B-B14F-4D97-AF65-F5344CB8AC3E}">
        <p14:creationId xmlns:p14="http://schemas.microsoft.com/office/powerpoint/2010/main" xmlns="" val="23995934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dirty="0"/>
              <a:t>Governança no Setor Público</a:t>
            </a:r>
          </a:p>
        </p:txBody>
      </p:sp>
      <p:sp>
        <p:nvSpPr>
          <p:cNvPr id="6" name="Espaço Reservado para Conteúdo 2"/>
          <p:cNvSpPr txBox="1">
            <a:spLocks/>
          </p:cNvSpPr>
          <p:nvPr/>
        </p:nvSpPr>
        <p:spPr>
          <a:xfrm>
            <a:off x="179512" y="1124744"/>
            <a:ext cx="8856984" cy="136815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
            </a:pPr>
            <a:r>
              <a:rPr lang="pt-BR" sz="2400" dirty="0" smtClean="0"/>
              <a:t>Satisfação das expectativas das “partes interessadas”</a:t>
            </a:r>
          </a:p>
          <a:p>
            <a:pPr lvl="1" algn="just">
              <a:buFont typeface="Wingdings" pitchFamily="2" charset="2"/>
              <a:buChar char="§"/>
            </a:pPr>
            <a:r>
              <a:rPr lang="pt-BR" sz="2000" dirty="0" smtClean="0"/>
              <a:t>Resgate da confiança (resultado que satisfaz)</a:t>
            </a:r>
          </a:p>
          <a:p>
            <a:pPr lvl="1" algn="just">
              <a:buFont typeface="Wingdings" pitchFamily="2" charset="2"/>
              <a:buChar char="§"/>
            </a:pPr>
            <a:r>
              <a:rPr lang="pt-BR" sz="2000" dirty="0" smtClean="0"/>
              <a:t>Aumento da confiança da população (criação de valor público)</a:t>
            </a:r>
          </a:p>
          <a:p>
            <a:pPr lvl="1" algn="just">
              <a:buFont typeface="Wingdings" pitchFamily="2" charset="2"/>
              <a:buChar char="§"/>
            </a:pPr>
            <a:endParaRPr lang="pt-BR" sz="2000" dirty="0" smtClean="0"/>
          </a:p>
          <a:p>
            <a:pPr marL="342900" lvl="1" indent="-342900" algn="just">
              <a:buFont typeface="Wingdings" pitchFamily="2" charset="2"/>
              <a:buChar char="§"/>
            </a:pPr>
            <a:endParaRPr lang="pt-BR" sz="24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spTree>
    <p:extLst>
      <p:ext uri="{BB962C8B-B14F-4D97-AF65-F5344CB8AC3E}">
        <p14:creationId xmlns:p14="http://schemas.microsoft.com/office/powerpoint/2010/main" xmlns="" val="270595969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179512" y="1124744"/>
            <a:ext cx="8856984" cy="504056"/>
          </a:xfrm>
          <a:prstGeom prst="rect">
            <a:avLst/>
          </a:prstGeom>
        </p:spPr>
        <p:txBody>
          <a:bodyPr/>
          <a:lstStyle/>
          <a:p>
            <a:pPr marL="342900" lvl="1" indent="-342900" algn="just">
              <a:buFont typeface="Wingdings" pitchFamily="2" charset="2"/>
              <a:buChar char="§"/>
            </a:pPr>
            <a:r>
              <a:rPr lang="pt-BR" sz="2400" dirty="0"/>
              <a:t>Satisfação das expectativas das “partes interessadas”</a:t>
            </a:r>
          </a:p>
          <a:p>
            <a:pPr lvl="1" algn="just">
              <a:buFont typeface="Wingdings" pitchFamily="2" charset="2"/>
              <a:buChar char="§"/>
            </a:pPr>
            <a:endParaRPr lang="pt-BR" sz="2000" dirty="0"/>
          </a:p>
          <a:p>
            <a:pPr marL="342900" lvl="1" indent="-342900" algn="just">
              <a:buFont typeface="Wingdings" pitchFamily="2" charset="2"/>
              <a:buChar char="§"/>
            </a:pPr>
            <a:endParaRPr lang="pt-BR" sz="2400" dirty="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sp>
        <p:nvSpPr>
          <p:cNvPr id="5"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dirty="0"/>
              <a:t>Governança no Setor Público</a:t>
            </a:r>
          </a:p>
        </p:txBody>
      </p:sp>
      <p:sp>
        <p:nvSpPr>
          <p:cNvPr id="4" name="Espaço Reservado para Conteúdo 2"/>
          <p:cNvSpPr txBox="1">
            <a:spLocks/>
          </p:cNvSpPr>
          <p:nvPr/>
        </p:nvSpPr>
        <p:spPr>
          <a:xfrm>
            <a:off x="179512" y="1844824"/>
            <a:ext cx="8856984" cy="216024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
            </a:pPr>
            <a:r>
              <a:rPr lang="pt-BR" sz="2400" dirty="0" smtClean="0"/>
              <a:t>Governança é desempenho, é também esforço e resultado</a:t>
            </a:r>
          </a:p>
          <a:p>
            <a:pPr lvl="1" algn="just">
              <a:buFont typeface="Wingdings" pitchFamily="2" charset="2"/>
              <a:buChar char="§"/>
            </a:pPr>
            <a:r>
              <a:rPr lang="pt-BR" sz="2000" dirty="0" smtClean="0"/>
              <a:t>Qual resultado quero alcançar</a:t>
            </a:r>
          </a:p>
          <a:p>
            <a:pPr lvl="1" algn="just">
              <a:buFont typeface="Wingdings" pitchFamily="2" charset="2"/>
              <a:buChar char="§"/>
            </a:pPr>
            <a:r>
              <a:rPr lang="pt-BR" sz="2000" dirty="0" smtClean="0"/>
              <a:t>O que preciso fazer para alcançar tal resultado</a:t>
            </a:r>
          </a:p>
          <a:p>
            <a:pPr lvl="1" algn="just">
              <a:buFont typeface="Wingdings" pitchFamily="2" charset="2"/>
              <a:buChar char="§"/>
            </a:pPr>
            <a:r>
              <a:rPr lang="pt-BR" sz="2000" dirty="0" smtClean="0"/>
              <a:t>Não basta o desempenho, não basta o resultado...</a:t>
            </a:r>
          </a:p>
          <a:p>
            <a:pPr marL="914400" lvl="2" indent="0" algn="just">
              <a:buFont typeface="Arial" charset="0"/>
              <a:buNone/>
            </a:pPr>
            <a:r>
              <a:rPr lang="pt-BR" sz="2000" dirty="0" smtClean="0"/>
              <a:t>É preciso aumentar o grau de percepção do cidadão sobre esse resultado</a:t>
            </a:r>
          </a:p>
          <a:p>
            <a:pPr marL="342900" lvl="1" indent="-342900" algn="just">
              <a:buFont typeface="Wingdings" pitchFamily="2" charset="2"/>
              <a:buChar char="§"/>
            </a:pPr>
            <a:endParaRPr lang="pt-BR" sz="24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spTree>
    <p:extLst>
      <p:ext uri="{BB962C8B-B14F-4D97-AF65-F5344CB8AC3E}">
        <p14:creationId xmlns:p14="http://schemas.microsoft.com/office/powerpoint/2010/main" xmlns="" val="126330713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179512" y="1124744"/>
            <a:ext cx="8856984" cy="504056"/>
          </a:xfrm>
          <a:prstGeom prst="rect">
            <a:avLst/>
          </a:prstGeom>
        </p:spPr>
        <p:txBody>
          <a:bodyPr/>
          <a:lstStyle/>
          <a:p>
            <a:pPr marL="342900" lvl="1" indent="-342900" algn="just">
              <a:buFont typeface="Wingdings" pitchFamily="2" charset="2"/>
              <a:buChar char="§"/>
            </a:pPr>
            <a:r>
              <a:rPr lang="pt-BR" sz="2400" dirty="0"/>
              <a:t>Satisfação das expectativas das “partes interessadas”</a:t>
            </a:r>
          </a:p>
          <a:p>
            <a:pPr lvl="1" algn="just">
              <a:buFont typeface="Wingdings" pitchFamily="2" charset="2"/>
              <a:buChar char="§"/>
            </a:pPr>
            <a:endParaRPr lang="pt-BR" sz="2000" dirty="0"/>
          </a:p>
          <a:p>
            <a:pPr marL="342900" lvl="1" indent="-342900" algn="just">
              <a:buFont typeface="Wingdings" pitchFamily="2" charset="2"/>
              <a:buChar char="§"/>
            </a:pPr>
            <a:endParaRPr lang="pt-BR" sz="2400" dirty="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sp>
        <p:nvSpPr>
          <p:cNvPr id="5"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dirty="0"/>
              <a:t>Governança no Setor Público</a:t>
            </a:r>
          </a:p>
        </p:txBody>
      </p:sp>
      <p:sp>
        <p:nvSpPr>
          <p:cNvPr id="4" name="Espaço Reservado para Conteúdo 2"/>
          <p:cNvSpPr txBox="1">
            <a:spLocks/>
          </p:cNvSpPr>
          <p:nvPr/>
        </p:nvSpPr>
        <p:spPr>
          <a:xfrm>
            <a:off x="179512" y="1844824"/>
            <a:ext cx="8856984" cy="63408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
            </a:pPr>
            <a:r>
              <a:rPr lang="pt-BR" sz="2400" dirty="0" smtClean="0"/>
              <a:t>Governança é desempenho, é também esforço e resultado</a:t>
            </a:r>
          </a:p>
          <a:p>
            <a:pPr marL="342900" lvl="1" indent="-342900" algn="just">
              <a:buFont typeface="Wingdings" pitchFamily="2" charset="2"/>
              <a:buChar char="§"/>
            </a:pPr>
            <a:endParaRPr lang="pt-BR" sz="24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sp>
        <p:nvSpPr>
          <p:cNvPr id="6" name="Espaço Reservado para Conteúdo 2"/>
          <p:cNvSpPr txBox="1">
            <a:spLocks/>
          </p:cNvSpPr>
          <p:nvPr/>
        </p:nvSpPr>
        <p:spPr>
          <a:xfrm>
            <a:off x="179512" y="2564904"/>
            <a:ext cx="8856984" cy="4176464"/>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
            </a:pPr>
            <a:r>
              <a:rPr lang="pt-BR" sz="2400" dirty="0" smtClean="0"/>
              <a:t>Papel do Controle relativamente aos resultados</a:t>
            </a:r>
          </a:p>
          <a:p>
            <a:pPr lvl="1">
              <a:lnSpc>
                <a:spcPct val="120000"/>
              </a:lnSpc>
              <a:spcBef>
                <a:spcPts val="600"/>
              </a:spcBef>
              <a:spcAft>
                <a:spcPts val="600"/>
              </a:spcAft>
              <a:buFont typeface="Wingdings" pitchFamily="2" charset="2"/>
              <a:buChar char="§"/>
            </a:pPr>
            <a:r>
              <a:rPr lang="pt-BR" sz="2000" dirty="0" smtClean="0"/>
              <a:t>Hoje já avançamos muito do ponto de vista propositivo da formulação de estratégias de resultados...</a:t>
            </a:r>
            <a:br>
              <a:rPr lang="pt-BR" sz="2000" dirty="0" smtClean="0"/>
            </a:br>
            <a:r>
              <a:rPr lang="pt-BR" sz="2000" dirty="0" smtClean="0"/>
              <a:t>   Já há iniciativas muito interessantes que vocês [Órgãos de Controle] têm 	desenvolvido nesse campo</a:t>
            </a:r>
          </a:p>
          <a:p>
            <a:pPr lvl="1">
              <a:lnSpc>
                <a:spcPct val="120000"/>
              </a:lnSpc>
              <a:spcBef>
                <a:spcPts val="600"/>
              </a:spcBef>
              <a:spcAft>
                <a:spcPts val="600"/>
              </a:spcAft>
              <a:buFont typeface="Wingdings" pitchFamily="2" charset="2"/>
              <a:buChar char="§"/>
            </a:pPr>
            <a:r>
              <a:rPr lang="pt-BR" sz="2000" dirty="0" smtClean="0"/>
              <a:t>Os mapas estratégicos do controle externo </a:t>
            </a:r>
            <a:r>
              <a:rPr lang="pt-BR" sz="2000" dirty="0"/>
              <a:t>e interno já começam a denunciar essa tendência muito </a:t>
            </a:r>
            <a:r>
              <a:rPr lang="pt-BR" sz="2000" dirty="0" smtClean="0"/>
              <a:t>proveitosa</a:t>
            </a:r>
          </a:p>
          <a:p>
            <a:pPr lvl="1">
              <a:lnSpc>
                <a:spcPct val="120000"/>
              </a:lnSpc>
              <a:spcBef>
                <a:spcPts val="600"/>
              </a:spcBef>
              <a:spcAft>
                <a:spcPts val="600"/>
              </a:spcAft>
              <a:buFont typeface="Wingdings" pitchFamily="2" charset="2"/>
              <a:buChar char="§"/>
            </a:pPr>
            <a:r>
              <a:rPr lang="pt-BR" sz="2000" dirty="0" smtClean="0"/>
              <a:t>Não </a:t>
            </a:r>
            <a:r>
              <a:rPr lang="pt-BR" sz="2000" dirty="0"/>
              <a:t>é só o combate à fraude, ao desvio, é também o papel </a:t>
            </a:r>
            <a:r>
              <a:rPr lang="pt-BR" sz="2000" dirty="0" err="1"/>
              <a:t>orientativo</a:t>
            </a:r>
            <a:r>
              <a:rPr lang="pt-BR" sz="2000" dirty="0"/>
              <a:t>, educador, do controle, de aperfeiçoar a gestão pública...</a:t>
            </a:r>
            <a:br>
              <a:rPr lang="pt-BR" sz="2000" dirty="0"/>
            </a:br>
            <a:r>
              <a:rPr lang="pt-BR" sz="2000" dirty="0"/>
              <a:t>	Mas isso não pode estar só no papel, tem que virar realidade.</a:t>
            </a:r>
          </a:p>
          <a:p>
            <a:pPr lvl="1">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spTree>
    <p:extLst>
      <p:ext uri="{BB962C8B-B14F-4D97-AF65-F5344CB8AC3E}">
        <p14:creationId xmlns:p14="http://schemas.microsoft.com/office/powerpoint/2010/main" xmlns="" val="208439786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179512" y="1124744"/>
            <a:ext cx="8856984" cy="504056"/>
          </a:xfrm>
          <a:prstGeom prst="rect">
            <a:avLst/>
          </a:prstGeom>
        </p:spPr>
        <p:txBody>
          <a:bodyPr/>
          <a:lstStyle/>
          <a:p>
            <a:pPr marL="342900" lvl="1" indent="-342900" algn="just">
              <a:buFont typeface="Wingdings" pitchFamily="2" charset="2"/>
              <a:buChar char="§"/>
            </a:pPr>
            <a:r>
              <a:rPr lang="pt-BR" sz="2400" dirty="0"/>
              <a:t>Satisfação das expectativas das “partes interessadas”</a:t>
            </a:r>
          </a:p>
          <a:p>
            <a:pPr lvl="1" algn="just">
              <a:buFont typeface="Wingdings" pitchFamily="2" charset="2"/>
              <a:buChar char="§"/>
            </a:pPr>
            <a:endParaRPr lang="pt-BR" sz="2000" dirty="0"/>
          </a:p>
          <a:p>
            <a:pPr marL="342900" lvl="1" indent="-342900" algn="just">
              <a:buFont typeface="Wingdings" pitchFamily="2" charset="2"/>
              <a:buChar char="§"/>
            </a:pPr>
            <a:endParaRPr lang="pt-BR" sz="2400" dirty="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sp>
        <p:nvSpPr>
          <p:cNvPr id="5"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dirty="0"/>
              <a:t>Governança no Setor Público</a:t>
            </a:r>
          </a:p>
        </p:txBody>
      </p:sp>
      <p:sp>
        <p:nvSpPr>
          <p:cNvPr id="4" name="Espaço Reservado para Conteúdo 2"/>
          <p:cNvSpPr txBox="1">
            <a:spLocks/>
          </p:cNvSpPr>
          <p:nvPr/>
        </p:nvSpPr>
        <p:spPr>
          <a:xfrm>
            <a:off x="179512" y="1844824"/>
            <a:ext cx="8856984" cy="63408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
            </a:pPr>
            <a:r>
              <a:rPr lang="pt-BR" sz="2400" dirty="0" smtClean="0"/>
              <a:t>Governança é desempenho, é também esforço e resultado</a:t>
            </a:r>
          </a:p>
          <a:p>
            <a:pPr marL="342900" lvl="1" indent="-342900" algn="just">
              <a:buFont typeface="Wingdings" pitchFamily="2" charset="2"/>
              <a:buChar char="§"/>
            </a:pPr>
            <a:endParaRPr lang="pt-BR" sz="24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sp>
        <p:nvSpPr>
          <p:cNvPr id="6" name="Espaço Reservado para Conteúdo 2"/>
          <p:cNvSpPr txBox="1">
            <a:spLocks/>
          </p:cNvSpPr>
          <p:nvPr/>
        </p:nvSpPr>
        <p:spPr>
          <a:xfrm>
            <a:off x="179512" y="2564904"/>
            <a:ext cx="8856984" cy="72008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
            </a:pPr>
            <a:r>
              <a:rPr lang="pt-BR" sz="2400" dirty="0" smtClean="0"/>
              <a:t>Papel do Controle relativamente aos resultados</a:t>
            </a:r>
          </a:p>
          <a:p>
            <a:pPr lvl="1">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sp>
        <p:nvSpPr>
          <p:cNvPr id="7" name="Espaço Reservado para Conteúdo 2"/>
          <p:cNvSpPr txBox="1">
            <a:spLocks/>
          </p:cNvSpPr>
          <p:nvPr/>
        </p:nvSpPr>
        <p:spPr>
          <a:xfrm>
            <a:off x="179512" y="3356992"/>
            <a:ext cx="8856984" cy="72008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
            </a:pPr>
            <a:r>
              <a:rPr lang="pt-BR" sz="2400" dirty="0" smtClean="0">
                <a:solidFill>
                  <a:srgbClr val="00B050"/>
                </a:solidFill>
              </a:rPr>
              <a:t>O DESAFIO NÃO É MAIS FAZER UM PLANO: É IMPLEMENTÁ-LO!</a:t>
            </a:r>
          </a:p>
          <a:p>
            <a:pPr lvl="1">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000" dirty="0" smtClean="0"/>
          </a:p>
          <a:p>
            <a:pPr lvl="1" algn="just">
              <a:buFont typeface="Wingdings" pitchFamily="2" charset="2"/>
              <a:buChar char="§"/>
            </a:pPr>
            <a:endParaRPr lang="pt-BR" sz="2400" dirty="0" smtClean="0"/>
          </a:p>
          <a:p>
            <a:pPr algn="just">
              <a:buFont typeface="Wingdings" pitchFamily="2" charset="2"/>
              <a:buChar char="§"/>
            </a:pPr>
            <a:endParaRPr lang="pt-BR" sz="1200" dirty="0"/>
          </a:p>
        </p:txBody>
      </p:sp>
      <p:grpSp>
        <p:nvGrpSpPr>
          <p:cNvPr id="11" name="Grupo 10"/>
          <p:cNvGrpSpPr/>
          <p:nvPr/>
        </p:nvGrpSpPr>
        <p:grpSpPr>
          <a:xfrm>
            <a:off x="179512" y="1052736"/>
            <a:ext cx="8980178" cy="4491791"/>
            <a:chOff x="179512" y="1052736"/>
            <a:chExt cx="8980178" cy="4491791"/>
          </a:xfrm>
        </p:grpSpPr>
        <p:sp>
          <p:nvSpPr>
            <p:cNvPr id="2" name="CaixaDeTexto 1"/>
            <p:cNvSpPr txBox="1"/>
            <p:nvPr/>
          </p:nvSpPr>
          <p:spPr>
            <a:xfrm rot="20518142">
              <a:off x="2750978" y="4221088"/>
              <a:ext cx="6408712" cy="1323439"/>
            </a:xfrm>
            <a:prstGeom prst="rect">
              <a:avLst/>
            </a:prstGeom>
            <a:noFill/>
          </p:spPr>
          <p:txBody>
            <a:bodyPr wrap="square" rtlCol="0">
              <a:spAutoFit/>
            </a:bodyPr>
            <a:lstStyle/>
            <a:p>
              <a:pPr lvl="1" algn="just"/>
              <a:r>
                <a:rPr lang="pt-BR" sz="2000" b="1" dirty="0">
                  <a:solidFill>
                    <a:schemeClr val="accent1">
                      <a:lumMod val="75000"/>
                    </a:schemeClr>
                  </a:solidFill>
                  <a:latin typeface="Segoe UI Emoji" panose="020B0502040204020203" pitchFamily="34" charset="0"/>
                  <a:ea typeface="Segoe UI Emoji" panose="020B0502040204020203" pitchFamily="34" charset="0"/>
                </a:rPr>
                <a:t>Caio Marini</a:t>
              </a:r>
            </a:p>
            <a:p>
              <a:pPr lvl="1" algn="just"/>
              <a:r>
                <a:rPr lang="pt-BR" sz="2000" dirty="0">
                  <a:solidFill>
                    <a:schemeClr val="accent1">
                      <a:lumMod val="75000"/>
                    </a:schemeClr>
                  </a:solidFill>
                  <a:latin typeface="Segoe UI Emoji" panose="020B0502040204020203" pitchFamily="34" charset="0"/>
                  <a:ea typeface="Segoe UI Emoji" panose="020B0502040204020203" pitchFamily="34" charset="0"/>
                </a:rPr>
                <a:t>Governança Pública</a:t>
              </a:r>
            </a:p>
            <a:p>
              <a:pPr lvl="1" algn="just"/>
              <a:r>
                <a:rPr lang="pt-BR" sz="2000" dirty="0">
                  <a:solidFill>
                    <a:schemeClr val="accent1">
                      <a:lumMod val="75000"/>
                    </a:schemeClr>
                  </a:solidFill>
                  <a:latin typeface="Segoe UI Emoji" panose="020B0502040204020203" pitchFamily="34" charset="0"/>
                  <a:ea typeface="Segoe UI Emoji" panose="020B0502040204020203" pitchFamily="34" charset="0"/>
                </a:rPr>
                <a:t>Palestra proferida em 27 de novembro de 2014</a:t>
              </a:r>
            </a:p>
            <a:p>
              <a:pPr lvl="1" algn="just"/>
              <a:r>
                <a:rPr lang="pt-BR" sz="2000" dirty="0">
                  <a:solidFill>
                    <a:schemeClr val="accent1">
                      <a:lumMod val="75000"/>
                    </a:schemeClr>
                  </a:solidFill>
                  <a:latin typeface="Segoe UI Emoji" panose="020B0502040204020203" pitchFamily="34" charset="0"/>
                  <a:ea typeface="Segoe UI Emoji" panose="020B0502040204020203" pitchFamily="34" charset="0"/>
                </a:rPr>
                <a:t>XIII Reunião Técnica do CONACI - </a:t>
              </a:r>
              <a:r>
                <a:rPr lang="pt-BR" sz="2000" dirty="0" smtClean="0">
                  <a:solidFill>
                    <a:schemeClr val="accent1">
                      <a:lumMod val="75000"/>
                    </a:schemeClr>
                  </a:solidFill>
                  <a:latin typeface="Segoe UI Emoji" panose="020B0502040204020203" pitchFamily="34" charset="0"/>
                  <a:ea typeface="Segoe UI Emoji" panose="020B0502040204020203" pitchFamily="34" charset="0"/>
                </a:rPr>
                <a:t>Pernambuco</a:t>
              </a:r>
              <a:endParaRPr lang="pt-BR" sz="2000" dirty="0">
                <a:solidFill>
                  <a:schemeClr val="accent1">
                    <a:lumMod val="75000"/>
                  </a:schemeClr>
                </a:solidFill>
                <a:latin typeface="Segoe UI Emoji" panose="020B0502040204020203" pitchFamily="34" charset="0"/>
                <a:ea typeface="Segoe UI Emoji" panose="020B0502040204020203" pitchFamily="34" charset="0"/>
              </a:endParaRPr>
            </a:p>
          </p:txBody>
        </p:sp>
        <p:sp>
          <p:nvSpPr>
            <p:cNvPr id="9" name="Texto explicativo retangular com cantos arredondados 8"/>
            <p:cNvSpPr/>
            <p:nvPr/>
          </p:nvSpPr>
          <p:spPr>
            <a:xfrm>
              <a:off x="179512" y="1052736"/>
              <a:ext cx="8712968" cy="2880320"/>
            </a:xfrm>
            <a:prstGeom prst="wedgeRoundRectCallout">
              <a:avLst>
                <a:gd name="adj1" fmla="val 1044"/>
                <a:gd name="adj2" fmla="val 82392"/>
                <a:gd name="adj3" fmla="val 16667"/>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xmlns="" val="13498154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80512" cy="6885384"/>
          </a:xfrm>
          <a:prstGeom prst="rect">
            <a:avLst/>
          </a:prstGeom>
        </p:spPr>
      </p:pic>
      <p:sp>
        <p:nvSpPr>
          <p:cNvPr id="8" name="CaixaDeTexto 7"/>
          <p:cNvSpPr txBox="1"/>
          <p:nvPr/>
        </p:nvSpPr>
        <p:spPr>
          <a:xfrm>
            <a:off x="49605" y="1340768"/>
            <a:ext cx="9073008" cy="4381199"/>
          </a:xfrm>
          <a:prstGeom prst="rect">
            <a:avLst/>
          </a:prstGeom>
          <a:noFill/>
        </p:spPr>
        <p:txBody>
          <a:bodyPr wrap="square" rtlCol="0">
            <a:spAutoFit/>
          </a:bodyPr>
          <a:lstStyle/>
          <a:p>
            <a:pPr algn="ctr"/>
            <a:r>
              <a:rPr lang="pt-BR" sz="1600" b="1" dirty="0" smtClean="0">
                <a:solidFill>
                  <a:srgbClr val="4F81BD">
                    <a:lumMod val="75000"/>
                  </a:srgbClr>
                </a:solidFill>
                <a:latin typeface="Calibri"/>
              </a:rPr>
              <a:t>Em caso de interesse por maiores informações ou troca de ideias, estamos à disposição.</a:t>
            </a:r>
          </a:p>
          <a:p>
            <a:pPr algn="ctr"/>
            <a:endParaRPr lang="pt-BR" sz="1600" b="1" dirty="0">
              <a:solidFill>
                <a:srgbClr val="4F81BD">
                  <a:lumMod val="75000"/>
                </a:srgbClr>
              </a:solidFill>
              <a:latin typeface="Calibri"/>
            </a:endParaRPr>
          </a:p>
          <a:p>
            <a:pPr algn="ctr"/>
            <a:endParaRPr lang="pt-BR" sz="1600" b="1" dirty="0" smtClean="0">
              <a:solidFill>
                <a:srgbClr val="4F81BD">
                  <a:lumMod val="75000"/>
                </a:srgbClr>
              </a:solidFill>
              <a:latin typeface="Calibri"/>
            </a:endParaRPr>
          </a:p>
          <a:p>
            <a:pPr algn="ctr"/>
            <a:endParaRPr lang="pt-BR" sz="1600" b="1" dirty="0">
              <a:solidFill>
                <a:srgbClr val="4F81BD">
                  <a:lumMod val="75000"/>
                </a:srgbClr>
              </a:solidFill>
              <a:latin typeface="Calibri"/>
            </a:endParaRPr>
          </a:p>
          <a:p>
            <a:pPr algn="ctr"/>
            <a:endParaRPr lang="pt-BR" sz="1600" b="1" dirty="0" smtClean="0">
              <a:solidFill>
                <a:srgbClr val="4F81BD">
                  <a:lumMod val="75000"/>
                </a:srgbClr>
              </a:solidFill>
              <a:latin typeface="Calibri"/>
            </a:endParaRPr>
          </a:p>
          <a:p>
            <a:pPr algn="ctr"/>
            <a:endParaRPr lang="pt-BR" sz="1600" b="1" dirty="0">
              <a:solidFill>
                <a:srgbClr val="4F81BD">
                  <a:lumMod val="75000"/>
                </a:srgbClr>
              </a:solidFill>
              <a:latin typeface="Calibri"/>
            </a:endParaRPr>
          </a:p>
          <a:p>
            <a:pPr algn="ctr"/>
            <a:endParaRPr lang="pt-BR" sz="1600" b="1" dirty="0" smtClean="0">
              <a:solidFill>
                <a:srgbClr val="4F81BD">
                  <a:lumMod val="75000"/>
                </a:srgbClr>
              </a:solidFill>
              <a:latin typeface="Calibri"/>
            </a:endParaRPr>
          </a:p>
          <a:p>
            <a:pPr algn="ctr"/>
            <a:endParaRPr lang="pt-BR" sz="1600" b="1" dirty="0" smtClean="0">
              <a:solidFill>
                <a:srgbClr val="4F81BD">
                  <a:lumMod val="75000"/>
                </a:srgbClr>
              </a:solidFill>
              <a:latin typeface="Calibri"/>
            </a:endParaRPr>
          </a:p>
          <a:p>
            <a:pPr algn="ctr"/>
            <a:endParaRPr lang="pt-BR" sz="1600" b="1" dirty="0">
              <a:solidFill>
                <a:srgbClr val="4F81BD">
                  <a:lumMod val="75000"/>
                </a:srgbClr>
              </a:solidFill>
              <a:latin typeface="Calibri"/>
            </a:endParaRPr>
          </a:p>
          <a:p>
            <a:pPr algn="ctr"/>
            <a:r>
              <a:rPr lang="pt-BR" sz="1600" b="1" dirty="0" smtClean="0">
                <a:solidFill>
                  <a:srgbClr val="4F81BD">
                    <a:lumMod val="75000"/>
                  </a:srgbClr>
                </a:solidFill>
                <a:latin typeface="Calibri"/>
              </a:rPr>
              <a:t>VINÍCIUS FERNANDES MOREIRA</a:t>
            </a:r>
          </a:p>
          <a:p>
            <a:pPr algn="ctr"/>
            <a:r>
              <a:rPr lang="pt-BR" sz="1600" b="1" dirty="0" smtClean="0">
                <a:solidFill>
                  <a:srgbClr val="4F81BD">
                    <a:lumMod val="75000"/>
                  </a:srgbClr>
                </a:solidFill>
                <a:latin typeface="Calibri"/>
              </a:rPr>
              <a:t>Diretor Central de Desenvolvimento de Tecnologias do Controle e da Transparência</a:t>
            </a:r>
          </a:p>
          <a:p>
            <a:pPr algn="ctr"/>
            <a:r>
              <a:rPr lang="pt-BR" sz="1600" b="1" dirty="0">
                <a:solidFill>
                  <a:srgbClr val="4F81BD">
                    <a:lumMod val="75000"/>
                  </a:srgbClr>
                </a:solidFill>
                <a:latin typeface="Calibri"/>
              </a:rPr>
              <a:t>Superintendência Central de Pesquisa e Desenvolvimento do Controle e da Transparência</a:t>
            </a:r>
            <a:endParaRPr lang="pt-BR" sz="1600" b="1" dirty="0" smtClean="0">
              <a:solidFill>
                <a:srgbClr val="4F81BD">
                  <a:lumMod val="75000"/>
                </a:srgbClr>
              </a:solidFill>
              <a:latin typeface="Calibri"/>
            </a:endParaRPr>
          </a:p>
          <a:p>
            <a:pPr algn="ctr">
              <a:lnSpc>
                <a:spcPct val="120000"/>
              </a:lnSpc>
              <a:spcBef>
                <a:spcPts val="600"/>
              </a:spcBef>
              <a:spcAft>
                <a:spcPts val="300"/>
              </a:spcAft>
            </a:pPr>
            <a:r>
              <a:rPr lang="pt-BR" sz="1400" b="1" dirty="0" smtClean="0">
                <a:solidFill>
                  <a:srgbClr val="4F81BD">
                    <a:lumMod val="75000"/>
                  </a:srgbClr>
                </a:solidFill>
                <a:latin typeface="Tahoma" pitchFamily="34" charset="0"/>
                <a:ea typeface="Tahoma" pitchFamily="34" charset="0"/>
                <a:cs typeface="Tahoma" pitchFamily="34" charset="0"/>
              </a:rPr>
              <a:t>Controladoria-Geral do Estado de Minas Gerias</a:t>
            </a:r>
          </a:p>
          <a:p>
            <a:pPr algn="ctr">
              <a:lnSpc>
                <a:spcPct val="120000"/>
              </a:lnSpc>
              <a:spcBef>
                <a:spcPts val="300"/>
              </a:spcBef>
              <a:spcAft>
                <a:spcPts val="300"/>
              </a:spcAft>
            </a:pPr>
            <a:endParaRPr lang="pt-BR" sz="1200" dirty="0" smtClean="0">
              <a:solidFill>
                <a:srgbClr val="4F81BD">
                  <a:lumMod val="75000"/>
                </a:srgbClr>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Bef>
                <a:spcPts val="300"/>
              </a:spcBef>
              <a:spcAft>
                <a:spcPts val="300"/>
              </a:spcAft>
            </a:pPr>
            <a:r>
              <a:rPr lang="pt-BR" sz="2000" dirty="0" smtClean="0">
                <a:solidFill>
                  <a:srgbClr val="4F81BD">
                    <a:lumMod val="75000"/>
                  </a:srgbClr>
                </a:solidFill>
                <a:latin typeface="+mn-lt"/>
                <a:ea typeface="Tahoma" panose="020B0604030504040204" pitchFamily="34" charset="0"/>
                <a:cs typeface="Tahoma" panose="020B0604030504040204" pitchFamily="34" charset="0"/>
              </a:rPr>
              <a:t>vinicius.moreira@controladoriageral.mg.gov.br</a:t>
            </a:r>
            <a:endParaRPr lang="pt-BR" sz="2000" dirty="0">
              <a:solidFill>
                <a:srgbClr val="4F81BD">
                  <a:lumMod val="75000"/>
                </a:srgbClr>
              </a:solidFill>
              <a:latin typeface="+mn-lt"/>
              <a:ea typeface="Tahoma" panose="020B0604030504040204" pitchFamily="34" charset="0"/>
              <a:cs typeface="Tahoma" panose="020B0604030504040204" pitchFamily="34" charset="0"/>
            </a:endParaRPr>
          </a:p>
          <a:p>
            <a:pPr algn="ctr"/>
            <a:endParaRPr lang="pt-BR" sz="1400" b="1" dirty="0">
              <a:solidFill>
                <a:prstClr val="black"/>
              </a:solidFill>
              <a:latin typeface="Tahoma" pitchFamily="34" charset="0"/>
              <a:ea typeface="Tahoma" pitchFamily="34" charset="0"/>
              <a:cs typeface="Tahoma" pitchFamily="34" charset="0"/>
            </a:endParaRPr>
          </a:p>
        </p:txBody>
      </p:sp>
      <p:sp>
        <p:nvSpPr>
          <p:cNvPr id="3" name="Retângulo 2"/>
          <p:cNvSpPr/>
          <p:nvPr/>
        </p:nvSpPr>
        <p:spPr>
          <a:xfrm>
            <a:off x="301633" y="2289066"/>
            <a:ext cx="856895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000" b="1" dirty="0" smtClean="0">
                <a:solidFill>
                  <a:schemeClr val="accent1">
                    <a:lumMod val="75000"/>
                  </a:schemeClr>
                </a:solidFill>
                <a:latin typeface="+mj-lt"/>
                <a:ea typeface="+mj-ea"/>
                <a:cs typeface="+mj-cs"/>
              </a:rPr>
              <a:t>Obrigado.</a:t>
            </a:r>
          </a:p>
        </p:txBody>
      </p:sp>
    </p:spTree>
    <p:extLst>
      <p:ext uri="{BB962C8B-B14F-4D97-AF65-F5344CB8AC3E}">
        <p14:creationId xmlns:p14="http://schemas.microsoft.com/office/powerpoint/2010/main" xmlns="" val="312008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67544" y="1124744"/>
            <a:ext cx="8229600" cy="5112568"/>
          </a:xfrm>
          <a:prstGeom prst="rect">
            <a:avLst/>
          </a:prstGeom>
        </p:spPr>
        <p:txBody>
          <a:bodyPr/>
          <a:lstStyle/>
          <a:p>
            <a:pPr algn="just">
              <a:buFont typeface="Wingdings" pitchFamily="2" charset="2"/>
              <a:buChar char="§"/>
            </a:pPr>
            <a:r>
              <a:rPr lang="pt-BR" sz="1800" dirty="0"/>
              <a:t>Na esfera privada, a ABR visa a garantir que o tratamento de riscos na organização está alinhado com as políticas de </a:t>
            </a:r>
            <a:r>
              <a:rPr lang="pt-BR" sz="1800" dirty="0" smtClean="0"/>
              <a:t>gestão de riscos estabelecidas </a:t>
            </a:r>
            <a:r>
              <a:rPr lang="pt-BR" sz="1800" dirty="0"/>
              <a:t>pela alta administração. </a:t>
            </a:r>
            <a:endParaRPr lang="pt-BR" sz="1800" dirty="0" smtClean="0"/>
          </a:p>
          <a:p>
            <a:pPr algn="just">
              <a:buFont typeface="Wingdings" pitchFamily="2" charset="2"/>
              <a:buChar char="§"/>
            </a:pPr>
            <a:endParaRPr lang="pt-BR" sz="1200" dirty="0"/>
          </a:p>
          <a:p>
            <a:pPr algn="just">
              <a:buFont typeface="Wingdings" pitchFamily="2" charset="2"/>
              <a:buChar char="§"/>
            </a:pPr>
            <a:r>
              <a:rPr lang="pt-BR" sz="1800" dirty="0" smtClean="0"/>
              <a:t>Na </a:t>
            </a:r>
            <a:r>
              <a:rPr lang="pt-BR" sz="1800" dirty="0"/>
              <a:t>Administração Pública, a princípio, não haveria como aplicar a ABR por inexistir </a:t>
            </a:r>
            <a:r>
              <a:rPr lang="pt-BR" sz="1800" dirty="0" smtClean="0"/>
              <a:t>a gestão </a:t>
            </a:r>
            <a:r>
              <a:rPr lang="pt-BR" sz="1800" dirty="0"/>
              <a:t>de riscos. Aí se encontra o maior desafio do desenvolvimento da metodologia.</a:t>
            </a:r>
          </a:p>
          <a:p>
            <a:pPr marL="0" indent="0" algn="just">
              <a:buNone/>
            </a:pPr>
            <a:endParaRPr lang="pt-BR" sz="1200" dirty="0"/>
          </a:p>
          <a:p>
            <a:pPr algn="just">
              <a:buFont typeface="Wingdings" pitchFamily="2" charset="2"/>
              <a:buChar char="§"/>
            </a:pPr>
            <a:r>
              <a:rPr lang="pt-BR" sz="1800" dirty="0"/>
              <a:t>A metodologia desenvolvida pela CGE diferencia-se </a:t>
            </a:r>
            <a:r>
              <a:rPr lang="pt-BR" sz="1800" dirty="0" smtClean="0"/>
              <a:t>daquelas aplicadas </a:t>
            </a:r>
            <a:r>
              <a:rPr lang="pt-BR" sz="1800" dirty="0"/>
              <a:t>na esfera privada e é inovadora no âmbito da Administração </a:t>
            </a:r>
            <a:r>
              <a:rPr lang="pt-BR" sz="1800" dirty="0" smtClean="0"/>
              <a:t>Pública estadual mineira.</a:t>
            </a:r>
          </a:p>
          <a:p>
            <a:pPr algn="just">
              <a:buFont typeface="Wingdings" pitchFamily="2" charset="2"/>
              <a:buChar char="§"/>
            </a:pPr>
            <a:endParaRPr lang="pt-BR" sz="1200" dirty="0"/>
          </a:p>
          <a:p>
            <a:pPr algn="just">
              <a:buFont typeface="Wingdings" pitchFamily="2" charset="2"/>
              <a:buChar char="§"/>
            </a:pPr>
            <a:r>
              <a:rPr lang="pt-BR" sz="1800" dirty="0" smtClean="0"/>
              <a:t>Um dos maiores diferenciais da metodologia proposta relativamente às </a:t>
            </a:r>
            <a:br>
              <a:rPr lang="pt-BR" sz="1800" dirty="0" smtClean="0"/>
            </a:br>
            <a:r>
              <a:rPr lang="pt-BR" sz="1800" dirty="0" smtClean="0"/>
              <a:t>pré-existentes reside na assunção pela auditoria de iniciativas de gestão e de gerenciamento de riscos.</a:t>
            </a:r>
          </a:p>
          <a:p>
            <a:pPr algn="just">
              <a:buFont typeface="Wingdings" pitchFamily="2" charset="2"/>
              <a:buChar char="§"/>
            </a:pPr>
            <a:endParaRPr lang="pt-BR" sz="1200" dirty="0"/>
          </a:p>
          <a:p>
            <a:pPr algn="just">
              <a:buFont typeface="Wingdings" pitchFamily="2" charset="2"/>
              <a:buChar char="§"/>
            </a:pPr>
            <a:r>
              <a:rPr lang="pt-BR" sz="1800" dirty="0"/>
              <a:t>Por intermédio da ABR, alcança-se o ideal da auditoria preventiva, ao invés da auditoria de conformidade, de caráter corretivo em que, a princípio, apuram-se erros e responsabilidades de ações pregressas irregulares.</a:t>
            </a:r>
          </a:p>
        </p:txBody>
      </p:sp>
      <p:sp>
        <p:nvSpPr>
          <p:cNvPr id="5"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dirty="0" smtClean="0"/>
              <a:t>Contextualização</a:t>
            </a:r>
            <a:endParaRPr lang="pt-BR" dirty="0"/>
          </a:p>
        </p:txBody>
      </p:sp>
    </p:spTree>
    <p:extLst>
      <p:ext uri="{BB962C8B-B14F-4D97-AF65-F5344CB8AC3E}">
        <p14:creationId xmlns:p14="http://schemas.microsoft.com/office/powerpoint/2010/main" xmlns="" val="9052185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600201"/>
            <a:ext cx="8229600" cy="1540768"/>
          </a:xfrm>
          <a:prstGeom prst="rect">
            <a:avLst/>
          </a:prstGeom>
        </p:spPr>
        <p:txBody>
          <a:bodyPr/>
          <a:lstStyle/>
          <a:p>
            <a:pPr algn="just">
              <a:buFont typeface="Wingdings" pitchFamily="2" charset="2"/>
              <a:buChar char="§"/>
            </a:pPr>
            <a:r>
              <a:rPr lang="pt-BR" sz="1800" dirty="0" smtClean="0"/>
              <a:t>Auditoria Interna Baseada em Riscos é uma metodologia que associa a auditoria interna ao arcabouço global de gestão de riscos de uma organização. </a:t>
            </a:r>
            <a:br>
              <a:rPr lang="pt-BR" sz="1800" dirty="0" smtClean="0"/>
            </a:br>
            <a:r>
              <a:rPr lang="pt-BR" sz="1800" dirty="0" smtClean="0"/>
              <a:t>Possibilita que uma auditoria interna dê garantia ao conselho diretivo de que os processos de gestão de riscos estão gerenciando os riscos de maneira eficaz em relação ao apetite por riscos. </a:t>
            </a:r>
            <a:r>
              <a:rPr lang="pt-BR" sz="1800" dirty="0" smtClean="0">
                <a:solidFill>
                  <a:schemeClr val="accent1">
                    <a:lumMod val="75000"/>
                  </a:schemeClr>
                </a:solidFill>
              </a:rPr>
              <a:t>(</a:t>
            </a:r>
            <a:r>
              <a:rPr lang="pt-BR" sz="1800" i="1" dirty="0" err="1">
                <a:solidFill>
                  <a:schemeClr val="accent1">
                    <a:lumMod val="75000"/>
                  </a:schemeClr>
                </a:solidFill>
              </a:rPr>
              <a:t>Institute</a:t>
            </a:r>
            <a:r>
              <a:rPr lang="pt-BR" sz="1800" i="1" dirty="0">
                <a:solidFill>
                  <a:schemeClr val="accent1">
                    <a:lumMod val="75000"/>
                  </a:schemeClr>
                </a:solidFill>
              </a:rPr>
              <a:t> </a:t>
            </a:r>
            <a:r>
              <a:rPr lang="pt-BR" sz="1800" i="1" dirty="0" err="1">
                <a:solidFill>
                  <a:schemeClr val="accent1">
                    <a:lumMod val="75000"/>
                  </a:schemeClr>
                </a:solidFill>
              </a:rPr>
              <a:t>of</a:t>
            </a:r>
            <a:r>
              <a:rPr lang="pt-BR" sz="1800" i="1" dirty="0">
                <a:solidFill>
                  <a:schemeClr val="accent1">
                    <a:lumMod val="75000"/>
                  </a:schemeClr>
                </a:solidFill>
              </a:rPr>
              <a:t> </a:t>
            </a:r>
            <a:r>
              <a:rPr lang="pt-BR" sz="1800" i="1" dirty="0" err="1">
                <a:solidFill>
                  <a:schemeClr val="accent1">
                    <a:lumMod val="75000"/>
                  </a:schemeClr>
                </a:solidFill>
              </a:rPr>
              <a:t>Internal</a:t>
            </a:r>
            <a:r>
              <a:rPr lang="pt-BR" sz="1800" i="1" dirty="0">
                <a:solidFill>
                  <a:schemeClr val="accent1">
                    <a:lumMod val="75000"/>
                  </a:schemeClr>
                </a:solidFill>
              </a:rPr>
              <a:t> </a:t>
            </a:r>
            <a:r>
              <a:rPr lang="pt-BR" sz="1800" i="1" dirty="0" err="1" smtClean="0">
                <a:solidFill>
                  <a:schemeClr val="accent1">
                    <a:lumMod val="75000"/>
                  </a:schemeClr>
                </a:solidFill>
              </a:rPr>
              <a:t>Auditors</a:t>
            </a:r>
            <a:r>
              <a:rPr lang="pt-BR" sz="1800" dirty="0" smtClean="0">
                <a:solidFill>
                  <a:schemeClr val="accent1">
                    <a:lumMod val="75000"/>
                  </a:schemeClr>
                </a:solidFill>
              </a:rPr>
              <a:t>)</a:t>
            </a:r>
          </a:p>
          <a:p>
            <a:pPr algn="just"/>
            <a:endParaRPr lang="pt-BR" sz="1800" dirty="0"/>
          </a:p>
          <a:p>
            <a:endParaRPr lang="pt-BR" dirty="0"/>
          </a:p>
        </p:txBody>
      </p:sp>
      <p:grpSp>
        <p:nvGrpSpPr>
          <p:cNvPr id="9" name="Grupo 8"/>
          <p:cNvGrpSpPr/>
          <p:nvPr/>
        </p:nvGrpSpPr>
        <p:grpSpPr>
          <a:xfrm>
            <a:off x="395536" y="1484784"/>
            <a:ext cx="8496944" cy="2528991"/>
            <a:chOff x="395536" y="1484784"/>
            <a:chExt cx="8496944" cy="2528991"/>
          </a:xfrm>
        </p:grpSpPr>
        <p:sp>
          <p:nvSpPr>
            <p:cNvPr id="4" name="Texto explicativo retangular com cantos arredondados 3"/>
            <p:cNvSpPr/>
            <p:nvPr/>
          </p:nvSpPr>
          <p:spPr>
            <a:xfrm>
              <a:off x="395536" y="1484784"/>
              <a:ext cx="8496944" cy="1728192"/>
            </a:xfrm>
            <a:prstGeom prst="wedgeRoundRectCallout">
              <a:avLst>
                <a:gd name="adj1" fmla="val 33458"/>
                <a:gd name="adj2" fmla="val 68379"/>
                <a:gd name="adj3" fmla="val 16667"/>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4851243" y="3429000"/>
              <a:ext cx="3897221" cy="584775"/>
            </a:xfrm>
            <a:prstGeom prst="rect">
              <a:avLst/>
            </a:prstGeom>
            <a:noFill/>
          </p:spPr>
          <p:txBody>
            <a:bodyPr wrap="none" lIns="91440" tIns="45720" rIns="91440" bIns="45720">
              <a:spAutoFit/>
            </a:bodyPr>
            <a:lstStyle/>
            <a:p>
              <a:pPr algn="ctr"/>
              <a:r>
                <a:rPr lang="pt-BR"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Instituições privadas</a:t>
              </a:r>
              <a:endParaRPr lang="pt-BR"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1" name="Grupo 10"/>
          <p:cNvGrpSpPr/>
          <p:nvPr/>
        </p:nvGrpSpPr>
        <p:grpSpPr>
          <a:xfrm>
            <a:off x="433896" y="3429000"/>
            <a:ext cx="8458584" cy="2952327"/>
            <a:chOff x="433896" y="3429000"/>
            <a:chExt cx="8458584" cy="2952327"/>
          </a:xfrm>
        </p:grpSpPr>
        <p:sp>
          <p:nvSpPr>
            <p:cNvPr id="7" name="Texto explicativo retangular com cantos arredondados 6"/>
            <p:cNvSpPr/>
            <p:nvPr/>
          </p:nvSpPr>
          <p:spPr>
            <a:xfrm rot="10800000">
              <a:off x="433896" y="4365103"/>
              <a:ext cx="8458584" cy="2016224"/>
            </a:xfrm>
            <a:prstGeom prst="wedgeRoundRectCallout">
              <a:avLst>
                <a:gd name="adj1" fmla="val 33458"/>
                <a:gd name="adj2" fmla="val 64600"/>
                <a:gd name="adj3" fmla="val 16667"/>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456339" y="3429000"/>
              <a:ext cx="3852338" cy="584775"/>
            </a:xfrm>
            <a:prstGeom prst="rect">
              <a:avLst/>
            </a:prstGeom>
            <a:noFill/>
          </p:spPr>
          <p:txBody>
            <a:bodyPr wrap="none" lIns="91440" tIns="45720" rIns="91440" bIns="45720">
              <a:spAutoFit/>
            </a:bodyPr>
            <a:lstStyle/>
            <a:p>
              <a:pPr algn="ctr"/>
              <a:r>
                <a:rPr lang="pt-BR"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Instituições públicas</a:t>
              </a:r>
              <a:endParaRPr lang="pt-BR"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2"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smtClean="0"/>
              <a:t>Definições Conceituais</a:t>
            </a:r>
            <a:endParaRPr lang="pt-BR" dirty="0"/>
          </a:p>
        </p:txBody>
      </p:sp>
      <p:sp>
        <p:nvSpPr>
          <p:cNvPr id="2" name="Retângulo 1"/>
          <p:cNvSpPr/>
          <p:nvPr/>
        </p:nvSpPr>
        <p:spPr>
          <a:xfrm>
            <a:off x="3914376" y="4172886"/>
            <a:ext cx="1315247" cy="2400657"/>
          </a:xfrm>
          <a:prstGeom prst="rect">
            <a:avLst/>
          </a:prstGeom>
          <a:noFill/>
        </p:spPr>
        <p:txBody>
          <a:bodyPr wrap="square" lIns="91440" tIns="45720" rIns="91440" bIns="45720">
            <a:spAutoFit/>
          </a:bodyPr>
          <a:lstStyle/>
          <a:p>
            <a:pPr algn="ctr"/>
            <a:r>
              <a:rPr lang="pt-BR" sz="15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t>
            </a:r>
            <a:endParaRPr lang="pt-BR" sz="15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xmlns="" val="2300355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31251" y="3254695"/>
            <a:ext cx="4253193" cy="24076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title" idx="4294967295"/>
          </p:nvPr>
        </p:nvSpPr>
        <p:spPr>
          <a:xfrm>
            <a:off x="467544" y="274638"/>
            <a:ext cx="7283152" cy="850106"/>
          </a:xfrm>
          <a:prstGeom prst="rect">
            <a:avLst/>
          </a:prstGeom>
        </p:spPr>
        <p:txBody>
          <a:bodyPr/>
          <a:lstStyle/>
          <a:p>
            <a:pPr algn="l"/>
            <a:r>
              <a:rPr lang="pt-BR" dirty="0" smtClean="0"/>
              <a:t>Definições Conceituais</a:t>
            </a:r>
            <a:endParaRPr lang="pt-BR" dirty="0"/>
          </a:p>
        </p:txBody>
      </p:sp>
      <p:sp>
        <p:nvSpPr>
          <p:cNvPr id="3" name="Espaço Reservado para Conteúdo 2"/>
          <p:cNvSpPr>
            <a:spLocks noGrp="1"/>
          </p:cNvSpPr>
          <p:nvPr>
            <p:ph idx="4294967295"/>
          </p:nvPr>
        </p:nvSpPr>
        <p:spPr>
          <a:xfrm>
            <a:off x="457200" y="1124744"/>
            <a:ext cx="8229600" cy="2404864"/>
          </a:xfrm>
          <a:prstGeom prst="rect">
            <a:avLst/>
          </a:prstGeom>
        </p:spPr>
        <p:txBody>
          <a:bodyPr/>
          <a:lstStyle/>
          <a:p>
            <a:pPr algn="just">
              <a:lnSpc>
                <a:spcPct val="130000"/>
              </a:lnSpc>
              <a:buFont typeface="Wingdings" pitchFamily="2" charset="2"/>
              <a:buChar char="§"/>
            </a:pPr>
            <a:r>
              <a:rPr lang="pt-BR" sz="1800" b="1" dirty="0" smtClean="0"/>
              <a:t>Gestão </a:t>
            </a:r>
            <a:r>
              <a:rPr lang="pt-BR" sz="1800" b="1" dirty="0"/>
              <a:t>de Riscos </a:t>
            </a:r>
            <a:r>
              <a:rPr lang="pt-BR" sz="1800" dirty="0"/>
              <a:t>é um processo conduzido em uma organização pela </a:t>
            </a:r>
            <a:r>
              <a:rPr lang="pt-BR" sz="1800" dirty="0" smtClean="0"/>
              <a:t>alta gerência</a:t>
            </a:r>
            <a:r>
              <a:rPr lang="pt-BR" sz="1800" dirty="0"/>
              <a:t>, diretoria e demais empregados, aplicado no estabelecimento de estratégias formuladas para identificar potenciais eventos capazes de afetar seus objetivos, </a:t>
            </a:r>
            <a:r>
              <a:rPr lang="pt-BR" sz="1800" dirty="0" smtClean="0"/>
              <a:t>e </a:t>
            </a:r>
            <a:r>
              <a:rPr lang="pt-BR" sz="1800" dirty="0"/>
              <a:t>administrar os riscos de modo a mantê-los compatíveis com o apetite da </a:t>
            </a:r>
            <a:r>
              <a:rPr lang="pt-BR" sz="1800" dirty="0" smtClean="0"/>
              <a:t>organização. </a:t>
            </a:r>
            <a:r>
              <a:rPr lang="pt-BR" sz="1800" dirty="0" smtClean="0">
                <a:solidFill>
                  <a:schemeClr val="accent1">
                    <a:lumMod val="75000"/>
                  </a:schemeClr>
                </a:solidFill>
              </a:rPr>
              <a:t>(COSO)</a:t>
            </a:r>
          </a:p>
          <a:p>
            <a:pPr algn="just"/>
            <a:endParaRPr lang="pt-BR" sz="1200" dirty="0"/>
          </a:p>
          <a:p>
            <a:endParaRPr lang="pt-BR" dirty="0"/>
          </a:p>
        </p:txBody>
      </p:sp>
      <p:grpSp>
        <p:nvGrpSpPr>
          <p:cNvPr id="4" name="Grupo 3"/>
          <p:cNvGrpSpPr/>
          <p:nvPr/>
        </p:nvGrpSpPr>
        <p:grpSpPr>
          <a:xfrm>
            <a:off x="454844" y="3119311"/>
            <a:ext cx="8229600" cy="2393605"/>
            <a:chOff x="454844" y="3119311"/>
            <a:chExt cx="8229600" cy="2393605"/>
          </a:xfrm>
        </p:grpSpPr>
        <p:sp>
          <p:nvSpPr>
            <p:cNvPr id="5" name="Espaço Reservado para Conteúdo 2"/>
            <p:cNvSpPr txBox="1">
              <a:spLocks/>
            </p:cNvSpPr>
            <p:nvPr/>
          </p:nvSpPr>
          <p:spPr>
            <a:xfrm>
              <a:off x="454844" y="3119311"/>
              <a:ext cx="8229600" cy="31663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0" algn="just">
                <a:spcBef>
                  <a:spcPts val="0"/>
                </a:spcBef>
                <a:buNone/>
              </a:pPr>
              <a:r>
                <a:rPr lang="pt-BR" sz="1800" dirty="0"/>
                <a:t>Gestão de riscos constitui mais que uma estratégia da organização</a:t>
              </a:r>
              <a:r>
                <a:rPr lang="pt-BR" sz="1800" dirty="0" smtClean="0"/>
                <a:t>, </a:t>
              </a:r>
              <a:r>
                <a:rPr lang="pt-BR" sz="1800" dirty="0"/>
                <a:t>mas</a:t>
              </a:r>
              <a:r>
                <a:rPr lang="pt-BR" sz="1800" dirty="0" smtClean="0"/>
                <a:t>  </a:t>
              </a:r>
              <a:endParaRPr lang="pt-BR" sz="1200" dirty="0" smtClean="0"/>
            </a:p>
            <a:p>
              <a:endParaRPr lang="pt-BR" dirty="0"/>
            </a:p>
          </p:txBody>
        </p:sp>
        <p:sp>
          <p:nvSpPr>
            <p:cNvPr id="6" name="Espaço Reservado para Conteúdo 2"/>
            <p:cNvSpPr txBox="1">
              <a:spLocks/>
            </p:cNvSpPr>
            <p:nvPr/>
          </p:nvSpPr>
          <p:spPr>
            <a:xfrm>
              <a:off x="454844" y="3469852"/>
              <a:ext cx="8229600" cy="31663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0" algn="just">
                <a:spcBef>
                  <a:spcPts val="0"/>
                </a:spcBef>
                <a:buNone/>
              </a:pPr>
              <a:r>
                <a:rPr lang="pt-BR" sz="1800" dirty="0" smtClean="0"/>
                <a:t>a </a:t>
              </a:r>
              <a:r>
                <a:rPr lang="pt-BR" sz="1800" dirty="0"/>
                <a:t>política responsável pela definição das diretrizes </a:t>
              </a:r>
              <a:r>
                <a:rPr lang="pt-BR" sz="1800" dirty="0" smtClean="0"/>
                <a:t>norteadoras</a:t>
              </a:r>
              <a:endParaRPr lang="pt-BR" dirty="0"/>
            </a:p>
          </p:txBody>
        </p:sp>
        <p:sp>
          <p:nvSpPr>
            <p:cNvPr id="7" name="Espaço Reservado para Conteúdo 2"/>
            <p:cNvSpPr txBox="1">
              <a:spLocks/>
            </p:cNvSpPr>
            <p:nvPr/>
          </p:nvSpPr>
          <p:spPr>
            <a:xfrm>
              <a:off x="454844" y="3820020"/>
              <a:ext cx="8229600" cy="31663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0" algn="just">
                <a:spcBef>
                  <a:spcPts val="0"/>
                </a:spcBef>
                <a:buNone/>
              </a:pPr>
              <a:r>
                <a:rPr lang="pt-BR" sz="1800" dirty="0"/>
                <a:t>do gerenciamento do risco, entre as quais se insere </a:t>
              </a:r>
              <a:r>
                <a:rPr lang="pt-BR" sz="1800" dirty="0" smtClean="0"/>
                <a:t>a</a:t>
              </a:r>
              <a:endParaRPr lang="pt-BR" sz="1800" dirty="0"/>
            </a:p>
          </p:txBody>
        </p:sp>
        <p:sp>
          <p:nvSpPr>
            <p:cNvPr id="8" name="Espaço Reservado para Conteúdo 2"/>
            <p:cNvSpPr txBox="1">
              <a:spLocks/>
            </p:cNvSpPr>
            <p:nvPr/>
          </p:nvSpPr>
          <p:spPr>
            <a:xfrm>
              <a:off x="454844" y="4162052"/>
              <a:ext cx="8229600" cy="31663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0" algn="just">
                <a:spcBef>
                  <a:spcPts val="0"/>
                </a:spcBef>
                <a:buNone/>
              </a:pPr>
              <a:r>
                <a:rPr lang="pt-BR" sz="1800" dirty="0"/>
                <a:t>definição do apetite ao risco, ou seja, o </a:t>
              </a:r>
              <a:r>
                <a:rPr lang="pt-BR" sz="1800" dirty="0" smtClean="0"/>
                <a:t>risco</a:t>
              </a:r>
              <a:endParaRPr lang="pt-BR" sz="1800" dirty="0"/>
            </a:p>
          </p:txBody>
        </p:sp>
        <p:sp>
          <p:nvSpPr>
            <p:cNvPr id="9" name="Espaço Reservado para Conteúdo 2"/>
            <p:cNvSpPr txBox="1">
              <a:spLocks/>
            </p:cNvSpPr>
            <p:nvPr/>
          </p:nvSpPr>
          <p:spPr>
            <a:xfrm>
              <a:off x="454844" y="4504084"/>
              <a:ext cx="8229600" cy="31663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0" algn="just">
                <a:spcBef>
                  <a:spcPts val="0"/>
                </a:spcBef>
                <a:buNone/>
              </a:pPr>
              <a:r>
                <a:rPr lang="pt-BR" sz="1800" dirty="0" smtClean="0"/>
                <a:t>que a </a:t>
              </a:r>
              <a:r>
                <a:rPr lang="pt-BR" sz="1800" dirty="0"/>
                <a:t>organização se dispõe a </a:t>
              </a:r>
              <a:r>
                <a:rPr lang="pt-BR" sz="1800" dirty="0" smtClean="0"/>
                <a:t>aceitar</a:t>
              </a:r>
              <a:endParaRPr lang="pt-BR" sz="1800" dirty="0"/>
            </a:p>
          </p:txBody>
        </p:sp>
        <p:sp>
          <p:nvSpPr>
            <p:cNvPr id="10" name="Espaço Reservado para Conteúdo 2"/>
            <p:cNvSpPr txBox="1">
              <a:spLocks/>
            </p:cNvSpPr>
            <p:nvPr/>
          </p:nvSpPr>
          <p:spPr>
            <a:xfrm>
              <a:off x="454844" y="4860652"/>
              <a:ext cx="8229600" cy="31663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0" algn="just">
                <a:spcBef>
                  <a:spcPts val="0"/>
                </a:spcBef>
                <a:buNone/>
              </a:pPr>
              <a:r>
                <a:rPr lang="pt-BR" sz="1800" dirty="0"/>
                <a:t>para </a:t>
              </a:r>
              <a:r>
                <a:rPr lang="pt-BR" sz="1800" dirty="0" smtClean="0"/>
                <a:t>alcançar </a:t>
              </a:r>
              <a:r>
                <a:rPr lang="pt-BR" sz="1800" dirty="0"/>
                <a:t>seus objetivos </a:t>
              </a:r>
              <a:r>
                <a:rPr lang="pt-BR" sz="1800" dirty="0" smtClean="0"/>
                <a:t>e</a:t>
              </a:r>
              <a:endParaRPr lang="pt-BR" sz="1800" dirty="0"/>
            </a:p>
          </p:txBody>
        </p:sp>
        <p:sp>
          <p:nvSpPr>
            <p:cNvPr id="12" name="Espaço Reservado para Conteúdo 2"/>
            <p:cNvSpPr txBox="1">
              <a:spLocks/>
            </p:cNvSpPr>
            <p:nvPr/>
          </p:nvSpPr>
          <p:spPr>
            <a:xfrm>
              <a:off x="454844" y="5196284"/>
              <a:ext cx="8229600" cy="31663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0" algn="just">
                <a:spcBef>
                  <a:spcPts val="0"/>
                </a:spcBef>
                <a:buNone/>
              </a:pPr>
              <a:r>
                <a:rPr lang="pt-BR" sz="1800" dirty="0"/>
                <a:t>metas </a:t>
              </a:r>
              <a:r>
                <a:rPr lang="pt-BR" sz="1800" dirty="0" smtClean="0"/>
                <a:t>estratégicas.</a:t>
              </a:r>
              <a:endParaRPr lang="pt-BR" sz="1800" dirty="0"/>
            </a:p>
          </p:txBody>
        </p:sp>
      </p:grpSp>
    </p:spTree>
    <p:extLst>
      <p:ext uri="{BB962C8B-B14F-4D97-AF65-F5344CB8AC3E}">
        <p14:creationId xmlns:p14="http://schemas.microsoft.com/office/powerpoint/2010/main" xmlns="" val="1825352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8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124745"/>
            <a:ext cx="8229600" cy="2301266"/>
          </a:xfrm>
          <a:prstGeom prst="rect">
            <a:avLst/>
          </a:prstGeom>
        </p:spPr>
        <p:txBody>
          <a:bodyPr/>
          <a:lstStyle/>
          <a:p>
            <a:pPr algn="just">
              <a:lnSpc>
                <a:spcPct val="130000"/>
              </a:lnSpc>
              <a:buFont typeface="Wingdings" pitchFamily="2" charset="2"/>
              <a:buChar char="§"/>
            </a:pPr>
            <a:r>
              <a:rPr lang="pt-BR" sz="1800" b="1" dirty="0" smtClean="0"/>
              <a:t>Gerenciamento </a:t>
            </a:r>
            <a:r>
              <a:rPr lang="pt-BR" sz="1800" b="1" dirty="0"/>
              <a:t>de riscos</a:t>
            </a:r>
            <a:r>
              <a:rPr lang="pt-BR" sz="1800" dirty="0"/>
              <a:t>, por sua vez, envolve atividades coordenadas para dirigir e controlar processos (em sentido lato), a partir do conhecimento (identificação), avaliação (análises qualitativa e quantitativa), tratamento (controle aplicado aos riscos) e monitoramento (avaliação contínua dos riscos e, portanto, da efetividade dos controles aplicados) dos riscos que tornam incerto o alcance de objetivos organizacionais</a:t>
            </a:r>
            <a:r>
              <a:rPr lang="pt-BR" sz="1800" dirty="0" smtClean="0"/>
              <a:t>.</a:t>
            </a:r>
            <a:endParaRPr lang="pt-BR" sz="1800" dirty="0"/>
          </a:p>
        </p:txBody>
      </p:sp>
      <p:sp>
        <p:nvSpPr>
          <p:cNvPr id="6" name="Forma livre 5"/>
          <p:cNvSpPr/>
          <p:nvPr/>
        </p:nvSpPr>
        <p:spPr>
          <a:xfrm>
            <a:off x="2849952" y="3135755"/>
            <a:ext cx="1137184" cy="456411"/>
          </a:xfrm>
          <a:custGeom>
            <a:avLst/>
            <a:gdLst>
              <a:gd name="connsiteX0" fmla="*/ 0 w 1137184"/>
              <a:gd name="connsiteY0" fmla="*/ 0 h 456411"/>
              <a:gd name="connsiteX1" fmla="*/ 908979 w 1137184"/>
              <a:gd name="connsiteY1" fmla="*/ 0 h 456411"/>
              <a:gd name="connsiteX2" fmla="*/ 1137184 w 1137184"/>
              <a:gd name="connsiteY2" fmla="*/ 228206 h 456411"/>
              <a:gd name="connsiteX3" fmla="*/ 908979 w 1137184"/>
              <a:gd name="connsiteY3" fmla="*/ 456411 h 456411"/>
              <a:gd name="connsiteX4" fmla="*/ 0 w 1137184"/>
              <a:gd name="connsiteY4" fmla="*/ 456411 h 456411"/>
              <a:gd name="connsiteX5" fmla="*/ 0 w 1137184"/>
              <a:gd name="connsiteY5" fmla="*/ 0 h 45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7184" h="456411">
                <a:moveTo>
                  <a:pt x="0" y="0"/>
                </a:moveTo>
                <a:lnTo>
                  <a:pt x="908979" y="0"/>
                </a:lnTo>
                <a:lnTo>
                  <a:pt x="1137184" y="228206"/>
                </a:lnTo>
                <a:lnTo>
                  <a:pt x="908979" y="456411"/>
                </a:lnTo>
                <a:lnTo>
                  <a:pt x="0" y="456411"/>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26670" rIns="127438" bIns="26670" numCol="1" spcCol="1270" anchor="ctr" anchorCtr="0">
            <a:noAutofit/>
          </a:bodyPr>
          <a:lstStyle/>
          <a:p>
            <a:pPr lvl="0" algn="ctr" defTabSz="444500">
              <a:lnSpc>
                <a:spcPct val="90000"/>
              </a:lnSpc>
              <a:spcBef>
                <a:spcPct val="0"/>
              </a:spcBef>
              <a:spcAft>
                <a:spcPct val="35000"/>
              </a:spcAft>
            </a:pPr>
            <a:r>
              <a:rPr lang="pt-BR" sz="1000" b="1" kern="1200" dirty="0"/>
              <a:t>Conhecimento</a:t>
            </a:r>
          </a:p>
        </p:txBody>
      </p:sp>
      <p:sp>
        <p:nvSpPr>
          <p:cNvPr id="7" name="Forma livre 6"/>
          <p:cNvSpPr/>
          <p:nvPr/>
        </p:nvSpPr>
        <p:spPr>
          <a:xfrm>
            <a:off x="3728634" y="3133290"/>
            <a:ext cx="1141029" cy="456411"/>
          </a:xfrm>
          <a:custGeom>
            <a:avLst/>
            <a:gdLst>
              <a:gd name="connsiteX0" fmla="*/ 0 w 1141029"/>
              <a:gd name="connsiteY0" fmla="*/ 0 h 456411"/>
              <a:gd name="connsiteX1" fmla="*/ 912824 w 1141029"/>
              <a:gd name="connsiteY1" fmla="*/ 0 h 456411"/>
              <a:gd name="connsiteX2" fmla="*/ 1141029 w 1141029"/>
              <a:gd name="connsiteY2" fmla="*/ 228206 h 456411"/>
              <a:gd name="connsiteX3" fmla="*/ 912824 w 1141029"/>
              <a:gd name="connsiteY3" fmla="*/ 456411 h 456411"/>
              <a:gd name="connsiteX4" fmla="*/ 0 w 1141029"/>
              <a:gd name="connsiteY4" fmla="*/ 456411 h 456411"/>
              <a:gd name="connsiteX5" fmla="*/ 228206 w 1141029"/>
              <a:gd name="connsiteY5" fmla="*/ 228206 h 456411"/>
              <a:gd name="connsiteX6" fmla="*/ 0 w 1141029"/>
              <a:gd name="connsiteY6" fmla="*/ 0 h 45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029" h="456411">
                <a:moveTo>
                  <a:pt x="0" y="0"/>
                </a:moveTo>
                <a:lnTo>
                  <a:pt x="912824" y="0"/>
                </a:lnTo>
                <a:lnTo>
                  <a:pt x="1141029" y="228206"/>
                </a:lnTo>
                <a:lnTo>
                  <a:pt x="912824" y="456411"/>
                </a:lnTo>
                <a:lnTo>
                  <a:pt x="0" y="456411"/>
                </a:lnTo>
                <a:lnTo>
                  <a:pt x="228206" y="228206"/>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68211" tIns="26670" rIns="241540" bIns="26670" numCol="1" spcCol="1270" anchor="ctr" anchorCtr="0">
            <a:noAutofit/>
          </a:bodyPr>
          <a:lstStyle/>
          <a:p>
            <a:pPr lvl="0" algn="ctr" defTabSz="444500">
              <a:lnSpc>
                <a:spcPct val="90000"/>
              </a:lnSpc>
              <a:spcBef>
                <a:spcPct val="0"/>
              </a:spcBef>
              <a:spcAft>
                <a:spcPct val="35000"/>
              </a:spcAft>
            </a:pPr>
            <a:r>
              <a:rPr lang="pt-BR" sz="1000" b="1" kern="1200" dirty="0"/>
              <a:t>Avaliação</a:t>
            </a:r>
          </a:p>
        </p:txBody>
      </p:sp>
      <p:sp>
        <p:nvSpPr>
          <p:cNvPr id="8" name="Forma livre 7"/>
          <p:cNvSpPr/>
          <p:nvPr/>
        </p:nvSpPr>
        <p:spPr>
          <a:xfrm>
            <a:off x="4557998" y="3125705"/>
            <a:ext cx="1386887" cy="456411"/>
          </a:xfrm>
          <a:custGeom>
            <a:avLst/>
            <a:gdLst>
              <a:gd name="connsiteX0" fmla="*/ 0 w 1386887"/>
              <a:gd name="connsiteY0" fmla="*/ 0 h 456411"/>
              <a:gd name="connsiteX1" fmla="*/ 1158682 w 1386887"/>
              <a:gd name="connsiteY1" fmla="*/ 0 h 456411"/>
              <a:gd name="connsiteX2" fmla="*/ 1386887 w 1386887"/>
              <a:gd name="connsiteY2" fmla="*/ 228206 h 456411"/>
              <a:gd name="connsiteX3" fmla="*/ 1158682 w 1386887"/>
              <a:gd name="connsiteY3" fmla="*/ 456411 h 456411"/>
              <a:gd name="connsiteX4" fmla="*/ 0 w 1386887"/>
              <a:gd name="connsiteY4" fmla="*/ 456411 h 456411"/>
              <a:gd name="connsiteX5" fmla="*/ 228206 w 1386887"/>
              <a:gd name="connsiteY5" fmla="*/ 228206 h 456411"/>
              <a:gd name="connsiteX6" fmla="*/ 0 w 1386887"/>
              <a:gd name="connsiteY6" fmla="*/ 0 h 45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887" h="456411">
                <a:moveTo>
                  <a:pt x="0" y="0"/>
                </a:moveTo>
                <a:lnTo>
                  <a:pt x="1158682" y="0"/>
                </a:lnTo>
                <a:lnTo>
                  <a:pt x="1386887" y="228206"/>
                </a:lnTo>
                <a:lnTo>
                  <a:pt x="1158682" y="456411"/>
                </a:lnTo>
                <a:lnTo>
                  <a:pt x="0" y="456411"/>
                </a:lnTo>
                <a:lnTo>
                  <a:pt x="228206" y="228206"/>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68211" tIns="26670" rIns="241540" bIns="26670" numCol="1" spcCol="1270" anchor="ctr" anchorCtr="0">
            <a:noAutofit/>
          </a:bodyPr>
          <a:lstStyle/>
          <a:p>
            <a:pPr lvl="0" algn="ctr" defTabSz="444500">
              <a:lnSpc>
                <a:spcPct val="90000"/>
              </a:lnSpc>
              <a:spcBef>
                <a:spcPct val="0"/>
              </a:spcBef>
              <a:spcAft>
                <a:spcPct val="35000"/>
              </a:spcAft>
            </a:pPr>
            <a:r>
              <a:rPr lang="pt-BR" sz="1000" b="1" kern="1200" dirty="0"/>
              <a:t>Tratamento</a:t>
            </a:r>
          </a:p>
        </p:txBody>
      </p:sp>
      <p:sp>
        <p:nvSpPr>
          <p:cNvPr id="9" name="Forma livre 8"/>
          <p:cNvSpPr/>
          <p:nvPr/>
        </p:nvSpPr>
        <p:spPr>
          <a:xfrm>
            <a:off x="5580112" y="3133295"/>
            <a:ext cx="1589442" cy="456411"/>
          </a:xfrm>
          <a:custGeom>
            <a:avLst/>
            <a:gdLst>
              <a:gd name="connsiteX0" fmla="*/ 0 w 1589442"/>
              <a:gd name="connsiteY0" fmla="*/ 0 h 456411"/>
              <a:gd name="connsiteX1" fmla="*/ 1361237 w 1589442"/>
              <a:gd name="connsiteY1" fmla="*/ 0 h 456411"/>
              <a:gd name="connsiteX2" fmla="*/ 1589442 w 1589442"/>
              <a:gd name="connsiteY2" fmla="*/ 228206 h 456411"/>
              <a:gd name="connsiteX3" fmla="*/ 1361237 w 1589442"/>
              <a:gd name="connsiteY3" fmla="*/ 456411 h 456411"/>
              <a:gd name="connsiteX4" fmla="*/ 0 w 1589442"/>
              <a:gd name="connsiteY4" fmla="*/ 456411 h 456411"/>
              <a:gd name="connsiteX5" fmla="*/ 228206 w 1589442"/>
              <a:gd name="connsiteY5" fmla="*/ 228206 h 456411"/>
              <a:gd name="connsiteX6" fmla="*/ 0 w 1589442"/>
              <a:gd name="connsiteY6" fmla="*/ 0 h 45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442" h="456411">
                <a:moveTo>
                  <a:pt x="0" y="0"/>
                </a:moveTo>
                <a:lnTo>
                  <a:pt x="1361237" y="0"/>
                </a:lnTo>
                <a:lnTo>
                  <a:pt x="1589442" y="228206"/>
                </a:lnTo>
                <a:lnTo>
                  <a:pt x="1361237" y="456411"/>
                </a:lnTo>
                <a:lnTo>
                  <a:pt x="0" y="456411"/>
                </a:lnTo>
                <a:lnTo>
                  <a:pt x="228206" y="228206"/>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68211" tIns="26670" rIns="241540" bIns="26670" numCol="1" spcCol="1270" anchor="ctr" anchorCtr="0">
            <a:noAutofit/>
          </a:bodyPr>
          <a:lstStyle/>
          <a:p>
            <a:pPr lvl="0" algn="ctr" defTabSz="444500">
              <a:lnSpc>
                <a:spcPct val="90000"/>
              </a:lnSpc>
              <a:spcBef>
                <a:spcPct val="0"/>
              </a:spcBef>
              <a:spcAft>
                <a:spcPct val="35000"/>
              </a:spcAft>
            </a:pPr>
            <a:r>
              <a:rPr lang="pt-BR" sz="1000" b="1" kern="1200" dirty="0"/>
              <a:t>Monitoramento</a:t>
            </a:r>
          </a:p>
        </p:txBody>
      </p:sp>
      <p:sp>
        <p:nvSpPr>
          <p:cNvPr id="10" name="Forma livre 9"/>
          <p:cNvSpPr/>
          <p:nvPr/>
        </p:nvSpPr>
        <p:spPr>
          <a:xfrm>
            <a:off x="6728854" y="3107060"/>
            <a:ext cx="1403340" cy="478538"/>
          </a:xfrm>
          <a:custGeom>
            <a:avLst/>
            <a:gdLst>
              <a:gd name="connsiteX0" fmla="*/ 0 w 1403340"/>
              <a:gd name="connsiteY0" fmla="*/ 0 h 478538"/>
              <a:gd name="connsiteX1" fmla="*/ 1164071 w 1403340"/>
              <a:gd name="connsiteY1" fmla="*/ 0 h 478538"/>
              <a:gd name="connsiteX2" fmla="*/ 1403340 w 1403340"/>
              <a:gd name="connsiteY2" fmla="*/ 239269 h 478538"/>
              <a:gd name="connsiteX3" fmla="*/ 1164071 w 1403340"/>
              <a:gd name="connsiteY3" fmla="*/ 478538 h 478538"/>
              <a:gd name="connsiteX4" fmla="*/ 0 w 1403340"/>
              <a:gd name="connsiteY4" fmla="*/ 478538 h 478538"/>
              <a:gd name="connsiteX5" fmla="*/ 239269 w 1403340"/>
              <a:gd name="connsiteY5" fmla="*/ 239269 h 478538"/>
              <a:gd name="connsiteX6" fmla="*/ 0 w 1403340"/>
              <a:gd name="connsiteY6" fmla="*/ 0 h 47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340" h="478538">
                <a:moveTo>
                  <a:pt x="0" y="0"/>
                </a:moveTo>
                <a:lnTo>
                  <a:pt x="1164071" y="0"/>
                </a:lnTo>
                <a:lnTo>
                  <a:pt x="1403340" y="239269"/>
                </a:lnTo>
                <a:lnTo>
                  <a:pt x="1164071" y="478538"/>
                </a:lnTo>
                <a:lnTo>
                  <a:pt x="0" y="478538"/>
                </a:lnTo>
                <a:lnTo>
                  <a:pt x="239269" y="239269"/>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79274" tIns="26670" rIns="252604" bIns="26670" numCol="1" spcCol="1270" anchor="ctr" anchorCtr="0">
            <a:noAutofit/>
          </a:bodyPr>
          <a:lstStyle/>
          <a:p>
            <a:pPr lvl="0" algn="ctr" defTabSz="444500">
              <a:lnSpc>
                <a:spcPct val="90000"/>
              </a:lnSpc>
              <a:spcBef>
                <a:spcPct val="0"/>
              </a:spcBef>
              <a:spcAft>
                <a:spcPct val="35000"/>
              </a:spcAft>
            </a:pPr>
            <a:r>
              <a:rPr lang="pt-BR" sz="1000" b="1" kern="1200"/>
              <a:t>Comunicação</a:t>
            </a:r>
          </a:p>
        </p:txBody>
      </p:sp>
      <p:sp>
        <p:nvSpPr>
          <p:cNvPr id="11" name="Espaço Reservado para Conteúdo 2"/>
          <p:cNvSpPr txBox="1">
            <a:spLocks/>
          </p:cNvSpPr>
          <p:nvPr/>
        </p:nvSpPr>
        <p:spPr>
          <a:xfrm>
            <a:off x="467544" y="3661796"/>
            <a:ext cx="8229600" cy="2575515"/>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30000"/>
              </a:lnSpc>
              <a:spcBef>
                <a:spcPts val="1800"/>
              </a:spcBef>
              <a:buNone/>
            </a:pPr>
            <a:r>
              <a:rPr lang="pt-BR" sz="1800" dirty="0"/>
              <a:t>Enquanto a gestão de riscos compreende a formulação de políticas organizacionais, a gerência de riscos envolve a administração dos recursos disponíveis, em consonância com as políticas estabelecidas, com vistas a conhecer os riscos a que se sujeita determinada iniciativa e, assim, a se adotarem medidas para que tais riscos sejam evitados ou tenham diminuída a probabilidade ou o impacto de sua ocorrência, minimizando-se assim sua consequência sobre o alcance dos objetivos de uma organização.</a:t>
            </a:r>
          </a:p>
        </p:txBody>
      </p:sp>
      <p:sp>
        <p:nvSpPr>
          <p:cNvPr id="12"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smtClean="0"/>
              <a:t>Definições Conceituais</a:t>
            </a:r>
            <a:endParaRPr lang="pt-BR" dirty="0"/>
          </a:p>
        </p:txBody>
      </p:sp>
    </p:spTree>
    <p:extLst>
      <p:ext uri="{BB962C8B-B14F-4D97-AF65-F5344CB8AC3E}">
        <p14:creationId xmlns:p14="http://schemas.microsoft.com/office/powerpoint/2010/main" xmlns="" val="462085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2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15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19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3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txBox="1">
            <a:spLocks/>
          </p:cNvSpPr>
          <p:nvPr/>
        </p:nvSpPr>
        <p:spPr>
          <a:xfrm>
            <a:off x="444500" y="1960240"/>
            <a:ext cx="8229600" cy="74868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0" algn="just">
              <a:lnSpc>
                <a:spcPct val="130000"/>
              </a:lnSpc>
              <a:buNone/>
            </a:pPr>
            <a:r>
              <a:rPr lang="pt-BR" sz="1800" dirty="0"/>
              <a:t>Para efeito de aplicação no contexto da Administração Pública estadual, considerar-se-á o risco sob o aspecto negativo, ou seja, o da ameaça. </a:t>
            </a:r>
            <a:endParaRPr lang="pt-BR" sz="1800" dirty="0" smtClean="0"/>
          </a:p>
          <a:p>
            <a:pPr marL="0" indent="0" algn="just">
              <a:buFont typeface="Arial" charset="0"/>
              <a:buNone/>
            </a:pPr>
            <a:endParaRPr lang="pt-BR" sz="1800" dirty="0" smtClean="0"/>
          </a:p>
          <a:p>
            <a:endParaRPr lang="pt-BR" dirty="0"/>
          </a:p>
        </p:txBody>
      </p:sp>
      <p:sp>
        <p:nvSpPr>
          <p:cNvPr id="8" name="Espaço Reservado para Conteúdo 2"/>
          <p:cNvSpPr txBox="1">
            <a:spLocks/>
          </p:cNvSpPr>
          <p:nvPr/>
        </p:nvSpPr>
        <p:spPr>
          <a:xfrm>
            <a:off x="457200" y="2829853"/>
            <a:ext cx="8229600" cy="74868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0" algn="just">
              <a:lnSpc>
                <a:spcPct val="130000"/>
              </a:lnSpc>
              <a:buNone/>
            </a:pPr>
            <a:r>
              <a:rPr lang="pt-BR" sz="1800" dirty="0"/>
              <a:t>Portanto, risco é qualquer fato que pode comprometer o alcance de objetivos e cuja ocorrência futura é incerta.</a:t>
            </a:r>
            <a:endParaRPr lang="pt-BR" sz="1800" dirty="0" smtClean="0"/>
          </a:p>
          <a:p>
            <a:endParaRPr lang="pt-BR" dirty="0"/>
          </a:p>
        </p:txBody>
      </p:sp>
      <p:sp>
        <p:nvSpPr>
          <p:cNvPr id="9" name="Espaço Reservado para Conteúdo 2"/>
          <p:cNvSpPr txBox="1">
            <a:spLocks/>
          </p:cNvSpPr>
          <p:nvPr/>
        </p:nvSpPr>
        <p:spPr>
          <a:xfrm>
            <a:off x="457200" y="1124745"/>
            <a:ext cx="8229600" cy="93610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pPr>
            <a:r>
              <a:rPr lang="pt-BR" sz="1800" b="1" dirty="0"/>
              <a:t>Risco</a:t>
            </a:r>
            <a:r>
              <a:rPr lang="pt-BR" sz="1800" dirty="0"/>
              <a:t> é o efeito da incerteza nos objetivos, tudo que pode comprometer </a:t>
            </a:r>
            <a:r>
              <a:rPr lang="pt-BR" sz="1800" dirty="0" smtClean="0"/>
              <a:t/>
            </a:r>
            <a:br>
              <a:rPr lang="pt-BR" sz="1800" dirty="0" smtClean="0"/>
            </a:br>
            <a:r>
              <a:rPr lang="pt-BR" sz="1800" dirty="0" smtClean="0"/>
              <a:t>ou </a:t>
            </a:r>
            <a:r>
              <a:rPr lang="pt-BR" sz="1800" dirty="0"/>
              <a:t>contribuir para o alcance dos objetivos. </a:t>
            </a:r>
            <a:r>
              <a:rPr lang="pt-BR" sz="1800" dirty="0">
                <a:solidFill>
                  <a:schemeClr val="accent1">
                    <a:lumMod val="75000"/>
                  </a:schemeClr>
                </a:solidFill>
              </a:rPr>
              <a:t>(ISO 31000)</a:t>
            </a:r>
          </a:p>
          <a:p>
            <a:pPr marL="0" indent="0" algn="just">
              <a:lnSpc>
                <a:spcPct val="130000"/>
              </a:lnSpc>
              <a:buNone/>
            </a:pPr>
            <a:endParaRPr lang="pt-BR" sz="1800" dirty="0"/>
          </a:p>
        </p:txBody>
      </p:sp>
      <p:sp>
        <p:nvSpPr>
          <p:cNvPr id="10"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dirty="0" smtClean="0"/>
              <a:t>Definições Conceituais</a:t>
            </a:r>
            <a:endParaRPr lang="pt-BR" dirty="0"/>
          </a:p>
        </p:txBody>
      </p:sp>
      <p:grpSp>
        <p:nvGrpSpPr>
          <p:cNvPr id="11" name="Grupo 10"/>
          <p:cNvGrpSpPr/>
          <p:nvPr/>
        </p:nvGrpSpPr>
        <p:grpSpPr>
          <a:xfrm>
            <a:off x="1619672" y="3789040"/>
            <a:ext cx="6236722" cy="2003524"/>
            <a:chOff x="1594332" y="3056143"/>
            <a:chExt cx="6236722" cy="2003524"/>
          </a:xfrm>
        </p:grpSpPr>
        <p:pic>
          <p:nvPicPr>
            <p:cNvPr id="12" name="Imagem 3" descr="http://3.bp.blogspot.com/_EHapDwebctI/TKz5K6KWC8I/AAAAAAAAANI/EJRL6Cyam9I/s1600/hagar+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94332" y="3056143"/>
              <a:ext cx="6218028" cy="184109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3"/>
            <p:cNvSpPr>
              <a:spLocks noChangeArrowheads="1"/>
            </p:cNvSpPr>
            <p:nvPr/>
          </p:nvSpPr>
          <p:spPr bwMode="auto">
            <a:xfrm>
              <a:off x="4032886" y="4828835"/>
              <a:ext cx="3798168"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altLang="pt-BR" sz="9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hlinkClick r:id="rId3"/>
                </a:rPr>
                <a:t>http://marcelinhovazdias.blogspot.com.br/2010/10/hagar-o-horrivel.html</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2418072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457200" y="1124745"/>
            <a:ext cx="8229600" cy="93610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pPr>
            <a:r>
              <a:rPr lang="pt-BR" sz="1800" b="1" dirty="0"/>
              <a:t>Risco</a:t>
            </a:r>
            <a:r>
              <a:rPr lang="pt-BR" sz="1800" dirty="0"/>
              <a:t> é o efeito da incerteza nos objetivos, tudo que pode comprometer </a:t>
            </a:r>
            <a:r>
              <a:rPr lang="pt-BR" sz="1800" dirty="0" smtClean="0"/>
              <a:t/>
            </a:r>
            <a:br>
              <a:rPr lang="pt-BR" sz="1800" dirty="0" smtClean="0"/>
            </a:br>
            <a:r>
              <a:rPr lang="pt-BR" sz="1800" dirty="0" smtClean="0">
                <a:solidFill>
                  <a:schemeClr val="bg1">
                    <a:lumMod val="65000"/>
                  </a:schemeClr>
                </a:solidFill>
              </a:rPr>
              <a:t>ou </a:t>
            </a:r>
            <a:r>
              <a:rPr lang="pt-BR" sz="1800" dirty="0">
                <a:solidFill>
                  <a:schemeClr val="bg1">
                    <a:lumMod val="65000"/>
                  </a:schemeClr>
                </a:solidFill>
              </a:rPr>
              <a:t>contribuir para </a:t>
            </a:r>
            <a:r>
              <a:rPr lang="pt-BR" sz="1800" dirty="0"/>
              <a:t>o alcance dos objetivos. </a:t>
            </a:r>
            <a:r>
              <a:rPr lang="pt-BR" sz="1800" dirty="0">
                <a:solidFill>
                  <a:schemeClr val="accent1">
                    <a:lumMod val="75000"/>
                  </a:schemeClr>
                </a:solidFill>
              </a:rPr>
              <a:t>(ISO 31000)</a:t>
            </a:r>
          </a:p>
          <a:p>
            <a:pPr marL="0" indent="0" algn="just">
              <a:lnSpc>
                <a:spcPct val="130000"/>
              </a:lnSpc>
              <a:buNone/>
            </a:pPr>
            <a:endParaRPr lang="pt-BR" sz="1800" dirty="0"/>
          </a:p>
        </p:txBody>
      </p:sp>
      <p:sp>
        <p:nvSpPr>
          <p:cNvPr id="10" name="Espaço Reservado para Conteúdo 2"/>
          <p:cNvSpPr txBox="1">
            <a:spLocks/>
          </p:cNvSpPr>
          <p:nvPr/>
        </p:nvSpPr>
        <p:spPr>
          <a:xfrm>
            <a:off x="454844" y="1988841"/>
            <a:ext cx="8229600" cy="86409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30000"/>
              </a:lnSpc>
              <a:spcBef>
                <a:spcPts val="1800"/>
              </a:spcBef>
              <a:buNone/>
            </a:pPr>
            <a:r>
              <a:rPr lang="pt-BR" sz="1800" dirty="0" smtClean="0"/>
              <a:t>Para a </a:t>
            </a:r>
            <a:r>
              <a:rPr lang="pt-BR" sz="1800" dirty="0"/>
              <a:t>exata delimitação do risco, devem-se identificar seus três componentes, a saber: causa (ou fonte), evento e consequência (ou efeito). </a:t>
            </a:r>
          </a:p>
        </p:txBody>
      </p:sp>
      <p:grpSp>
        <p:nvGrpSpPr>
          <p:cNvPr id="3" name="Grupo 2"/>
          <p:cNvGrpSpPr/>
          <p:nvPr/>
        </p:nvGrpSpPr>
        <p:grpSpPr>
          <a:xfrm>
            <a:off x="1979712" y="2935168"/>
            <a:ext cx="1873627" cy="1944216"/>
            <a:chOff x="1547664" y="3032869"/>
            <a:chExt cx="1585595" cy="1692275"/>
          </a:xfrm>
        </p:grpSpPr>
        <p:pic>
          <p:nvPicPr>
            <p:cNvPr id="14" name="Imagem 13" descr="http://2.bp.blogspot.com/_usGPjb_zcmI/SvCbx2YweOI/AAAAAAAAACM/dNRmsfmQ4u8/s1600/7esfera.jpg"/>
            <p:cNvPicPr/>
            <p:nvPr/>
          </p:nvPicPr>
          <p:blipFill rotWithShape="1">
            <a:blip r:embed="rId2">
              <a:extLst>
                <a:ext uri="{28A0092B-C50C-407E-A947-70E740481C1C}">
                  <a14:useLocalDpi xmlns:a14="http://schemas.microsoft.com/office/drawing/2010/main" xmlns="" val="0"/>
                </a:ext>
              </a:extLst>
            </a:blip>
            <a:srcRect l="13333" t="11742" r="12083" b="11667"/>
            <a:stretch/>
          </p:blipFill>
          <p:spPr bwMode="auto">
            <a:xfrm>
              <a:off x="1547664" y="3032869"/>
              <a:ext cx="1585595" cy="1692275"/>
            </a:xfrm>
            <a:prstGeom prst="rect">
              <a:avLst/>
            </a:prstGeom>
            <a:noFill/>
            <a:ln>
              <a:noFill/>
            </a:ln>
            <a:extLst>
              <a:ext uri="{53640926-AAD7-44D8-BBD7-CCE9431645EC}">
                <a14:shadowObscured xmlns:a14="http://schemas.microsoft.com/office/drawing/2010/main" xmlns=""/>
              </a:ext>
            </a:extLst>
          </p:spPr>
        </p:pic>
        <p:sp>
          <p:nvSpPr>
            <p:cNvPr id="15" name="Caixa de texto 27"/>
            <p:cNvSpPr txBox="1"/>
            <p:nvPr/>
          </p:nvSpPr>
          <p:spPr>
            <a:xfrm>
              <a:off x="1877229" y="3659637"/>
              <a:ext cx="867410" cy="47879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pt-BR" sz="22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Times New Roman"/>
                </a:rPr>
                <a:t>Causa</a:t>
              </a:r>
              <a:endParaRPr lang="pt-BR" sz="1100" dirty="0">
                <a:effectLst/>
                <a:latin typeface="Calibri"/>
                <a:ea typeface="Calibri"/>
                <a:cs typeface="Times New Roman"/>
              </a:endParaRPr>
            </a:p>
          </p:txBody>
        </p:sp>
      </p:grpSp>
      <p:grpSp>
        <p:nvGrpSpPr>
          <p:cNvPr id="6" name="Grupo 5"/>
          <p:cNvGrpSpPr/>
          <p:nvPr/>
        </p:nvGrpSpPr>
        <p:grpSpPr>
          <a:xfrm>
            <a:off x="3047102" y="3602765"/>
            <a:ext cx="2605018" cy="2716778"/>
            <a:chOff x="2543046" y="3664550"/>
            <a:chExt cx="2172970" cy="2284730"/>
          </a:xfrm>
        </p:grpSpPr>
        <p:pic>
          <p:nvPicPr>
            <p:cNvPr id="16" name="Imagem 15" descr="ESFERA.png"/>
            <p:cNvPicPr/>
            <p:nvPr/>
          </p:nvPicPr>
          <p:blipFill rotWithShape="1">
            <a:blip r:embed="rId3" cstate="print">
              <a:extLst>
                <a:ext uri="{28A0092B-C50C-407E-A947-70E740481C1C}">
                  <a14:useLocalDpi xmlns:a14="http://schemas.microsoft.com/office/drawing/2010/main" xmlns="" val="0"/>
                </a:ext>
              </a:extLst>
            </a:blip>
            <a:srcRect l="2237" t="1756" r="2555" b="2397"/>
            <a:stretch/>
          </p:blipFill>
          <p:spPr bwMode="auto">
            <a:xfrm>
              <a:off x="2543046" y="3664550"/>
              <a:ext cx="2172970" cy="2284730"/>
            </a:xfrm>
            <a:prstGeom prst="rect">
              <a:avLst/>
            </a:prstGeom>
            <a:noFill/>
            <a:ln>
              <a:noFill/>
            </a:ln>
            <a:extLst>
              <a:ext uri="{53640926-AAD7-44D8-BBD7-CCE9431645EC}">
                <a14:shadowObscured xmlns:a14="http://schemas.microsoft.com/office/drawing/2010/main" xmlns=""/>
              </a:ext>
            </a:extLst>
          </p:spPr>
        </p:pic>
        <p:sp>
          <p:nvSpPr>
            <p:cNvPr id="17" name="Caixa de texto 25"/>
            <p:cNvSpPr txBox="1"/>
            <p:nvPr/>
          </p:nvSpPr>
          <p:spPr>
            <a:xfrm>
              <a:off x="2878961" y="4429725"/>
              <a:ext cx="1474470" cy="68453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pt-BR" sz="3600" dirty="0">
                  <a:ln w="18415" cap="flat" cmpd="sng" algn="ctr">
                    <a:solidFill>
                      <a:srgbClr val="FFFFFF"/>
                    </a:solidFill>
                    <a:prstDash val="solid"/>
                    <a:round/>
                  </a:ln>
                  <a:solidFill>
                    <a:srgbClr val="FFFFFF"/>
                  </a:solidFill>
                  <a:effectLst>
                    <a:outerShdw blurRad="63500" dir="3600000" algn="tl">
                      <a:srgbClr val="000000">
                        <a:alpha val="70000"/>
                      </a:srgbClr>
                    </a:outerShdw>
                  </a:effectLst>
                  <a:latin typeface="Calibri"/>
                  <a:ea typeface="Calibri"/>
                  <a:cs typeface="Times New Roman"/>
                </a:rPr>
                <a:t>Evento</a:t>
              </a:r>
              <a:endParaRPr lang="pt-BR" sz="1100" dirty="0">
                <a:effectLst/>
                <a:latin typeface="Calibri"/>
                <a:ea typeface="Calibri"/>
                <a:cs typeface="Times New Roman"/>
              </a:endParaRPr>
            </a:p>
          </p:txBody>
        </p:sp>
      </p:grpSp>
      <p:grpSp>
        <p:nvGrpSpPr>
          <p:cNvPr id="18" name="Grupo 17"/>
          <p:cNvGrpSpPr/>
          <p:nvPr/>
        </p:nvGrpSpPr>
        <p:grpSpPr>
          <a:xfrm>
            <a:off x="4816827" y="3007176"/>
            <a:ext cx="2131437" cy="1893416"/>
            <a:chOff x="4168755" y="3073127"/>
            <a:chExt cx="1843405" cy="1673225"/>
          </a:xfrm>
        </p:grpSpPr>
        <p:pic>
          <p:nvPicPr>
            <p:cNvPr id="19" name="Imagem 18" descr="Esfera Design"/>
            <p:cNvPicPr/>
            <p:nvPr/>
          </p:nvPicPr>
          <p:blipFill rotWithShape="1">
            <a:blip r:embed="rId4" cstate="print">
              <a:extLst>
                <a:ext uri="{28A0092B-C50C-407E-A947-70E740481C1C}">
                  <a14:useLocalDpi xmlns:a14="http://schemas.microsoft.com/office/drawing/2010/main" xmlns="" val="0"/>
                </a:ext>
              </a:extLst>
            </a:blip>
            <a:srcRect l="6522" t="7247" r="7609" b="6521"/>
            <a:stretch/>
          </p:blipFill>
          <p:spPr bwMode="auto">
            <a:xfrm>
              <a:off x="4242415" y="3073127"/>
              <a:ext cx="1595120" cy="1673225"/>
            </a:xfrm>
            <a:prstGeom prst="rect">
              <a:avLst/>
            </a:prstGeom>
            <a:noFill/>
            <a:ln>
              <a:noFill/>
            </a:ln>
            <a:extLst>
              <a:ext uri="{53640926-AAD7-44D8-BBD7-CCE9431645EC}">
                <a14:shadowObscured xmlns:a14="http://schemas.microsoft.com/office/drawing/2010/main" xmlns=""/>
              </a:ext>
            </a:extLst>
          </p:spPr>
        </p:pic>
        <p:sp>
          <p:nvSpPr>
            <p:cNvPr id="20" name="Caixa de texto 28"/>
            <p:cNvSpPr txBox="1"/>
            <p:nvPr/>
          </p:nvSpPr>
          <p:spPr>
            <a:xfrm>
              <a:off x="4168755" y="3617957"/>
              <a:ext cx="1843405" cy="47942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pt-BR" sz="22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Times New Roman"/>
                </a:rPr>
                <a:t>Consequênc</a:t>
              </a:r>
              <a:r>
                <a:rPr lang="pt-BR" sz="2400" b="1" dirty="0">
                  <a:ln w="17780" cap="flat" cmpd="sng" algn="ctr">
                    <a:solidFill>
                      <a:srgbClr val="FFFFFF"/>
                    </a:solidFill>
                    <a:prstDash val="solid"/>
                    <a:miter lim="0"/>
                  </a:ln>
                  <a:gradFill>
                    <a:gsLst>
                      <a:gs pos="0">
                        <a:srgbClr val="505050"/>
                      </a:gs>
                      <a:gs pos="49000">
                        <a:srgbClr val="595959"/>
                      </a:gs>
                      <a:gs pos="50000">
                        <a:srgbClr val="000000"/>
                      </a:gs>
                      <a:gs pos="95000">
                        <a:srgbClr val="000000"/>
                      </a:gs>
                      <a:gs pos="100000">
                        <a:srgbClr val="000000"/>
                      </a:gs>
                    </a:gsLst>
                    <a:lin ang="5400000" scaled="0"/>
                  </a:gradFill>
                  <a:effectLst>
                    <a:outerShdw blurRad="50800" algn="tl">
                      <a:srgbClr val="000000"/>
                    </a:outerShdw>
                  </a:effectLst>
                  <a:latin typeface="Calibri"/>
                  <a:ea typeface="Calibri"/>
                  <a:cs typeface="Times New Roman"/>
                </a:rPr>
                <a:t>ia</a:t>
              </a:r>
              <a:endParaRPr lang="pt-BR" sz="1100" dirty="0">
                <a:effectLst/>
                <a:latin typeface="Calibri"/>
                <a:ea typeface="Calibri"/>
                <a:cs typeface="Times New Roman"/>
              </a:endParaRPr>
            </a:p>
          </p:txBody>
        </p:sp>
      </p:grpSp>
      <p:sp>
        <p:nvSpPr>
          <p:cNvPr id="22" name="Caixa de Texto 2"/>
          <p:cNvSpPr txBox="1">
            <a:spLocks noChangeArrowheads="1"/>
          </p:cNvSpPr>
          <p:nvPr/>
        </p:nvSpPr>
        <p:spPr bwMode="auto">
          <a:xfrm>
            <a:off x="5364088" y="5860726"/>
            <a:ext cx="2323862" cy="458976"/>
          </a:xfrm>
          <a:prstGeom prst="rect">
            <a:avLst/>
          </a:prstGeom>
          <a:noFill/>
          <a:ln w="9525">
            <a:noFill/>
            <a:miter lim="800000"/>
            <a:headEnd/>
            <a:tailEnd/>
          </a:ln>
        </p:spPr>
        <p:txBody>
          <a:bodyPr rot="0" vert="horz" wrap="square" lIns="91440" tIns="45720" rIns="91440" bIns="45720" anchor="t" anchorCtr="0">
            <a:noAutofit/>
          </a:bodyPr>
          <a:lstStyle/>
          <a:p>
            <a:pPr marR="10160" algn="ctr">
              <a:lnSpc>
                <a:spcPct val="115000"/>
              </a:lnSpc>
              <a:spcAft>
                <a:spcPts val="1800"/>
              </a:spcAft>
            </a:pPr>
            <a:r>
              <a:rPr lang="pt-BR" sz="1600" b="1" dirty="0">
                <a:effectLst/>
                <a:latin typeface="Calibri"/>
                <a:ea typeface="Calibri"/>
                <a:cs typeface="Times New Roman"/>
              </a:rPr>
              <a:t>Componentes do Risco</a:t>
            </a:r>
            <a:endParaRPr lang="pt-BR" sz="1600" dirty="0">
              <a:effectLst/>
              <a:latin typeface="Calibri"/>
              <a:ea typeface="Calibri"/>
              <a:cs typeface="Times New Roman"/>
            </a:endParaRPr>
          </a:p>
          <a:p>
            <a:pPr>
              <a:lnSpc>
                <a:spcPct val="115000"/>
              </a:lnSpc>
              <a:spcAft>
                <a:spcPts val="1000"/>
              </a:spcAft>
            </a:pPr>
            <a:r>
              <a:rPr lang="pt-BR" sz="1100" dirty="0">
                <a:effectLst/>
                <a:latin typeface="Calibri"/>
                <a:ea typeface="Calibri"/>
                <a:cs typeface="Times New Roman"/>
              </a:rPr>
              <a:t> </a:t>
            </a:r>
          </a:p>
        </p:txBody>
      </p:sp>
      <p:sp>
        <p:nvSpPr>
          <p:cNvPr id="21"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dirty="0" smtClean="0"/>
              <a:t>Definições Conceituais</a:t>
            </a:r>
            <a:endParaRPr lang="pt-BR" dirty="0"/>
          </a:p>
        </p:txBody>
      </p:sp>
    </p:spTree>
    <p:extLst>
      <p:ext uri="{BB962C8B-B14F-4D97-AF65-F5344CB8AC3E}">
        <p14:creationId xmlns:p14="http://schemas.microsoft.com/office/powerpoint/2010/main" xmlns="" val="4004121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9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6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ppt_x</p:attrName>
                                        </p:attrNameLst>
                                      </p:cBhvr>
                                      <p:tavLst>
                                        <p:tav tm="0">
                                          <p:val>
                                            <p:strVal val="#ppt_x"/>
                                          </p:val>
                                        </p:tav>
                                        <p:tav tm="100000">
                                          <p:val>
                                            <p:strVal val="#ppt_x"/>
                                          </p:val>
                                        </p:tav>
                                      </p:tavLst>
                                    </p:anim>
                                    <p:anim calcmode="lin" valueType="num">
                                      <p:cBhvr>
                                        <p:cTn id="19" dur="2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36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p:cNvSpPr txBox="1">
            <a:spLocks/>
          </p:cNvSpPr>
          <p:nvPr/>
        </p:nvSpPr>
        <p:spPr>
          <a:xfrm>
            <a:off x="457200" y="1124745"/>
            <a:ext cx="8229600" cy="93610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buFont typeface="Wingdings" pitchFamily="2" charset="2"/>
              <a:buChar char="§"/>
            </a:pPr>
            <a:r>
              <a:rPr lang="pt-BR" sz="1800" b="1" dirty="0"/>
              <a:t>Risco</a:t>
            </a:r>
            <a:r>
              <a:rPr lang="pt-BR" sz="1800" dirty="0"/>
              <a:t> é o efeito da incerteza nos objetivos, tudo que pode comprometer </a:t>
            </a:r>
            <a:r>
              <a:rPr lang="pt-BR" sz="1800" dirty="0" smtClean="0"/>
              <a:t/>
            </a:r>
            <a:br>
              <a:rPr lang="pt-BR" sz="1800" dirty="0" smtClean="0"/>
            </a:br>
            <a:r>
              <a:rPr lang="pt-BR" sz="1800" dirty="0" smtClean="0">
                <a:solidFill>
                  <a:schemeClr val="bg1">
                    <a:lumMod val="65000"/>
                  </a:schemeClr>
                </a:solidFill>
              </a:rPr>
              <a:t>ou </a:t>
            </a:r>
            <a:r>
              <a:rPr lang="pt-BR" sz="1800" dirty="0">
                <a:solidFill>
                  <a:schemeClr val="bg1">
                    <a:lumMod val="65000"/>
                  </a:schemeClr>
                </a:solidFill>
              </a:rPr>
              <a:t>contribuir para </a:t>
            </a:r>
            <a:r>
              <a:rPr lang="pt-BR" sz="1800" dirty="0"/>
              <a:t>o alcance dos objetivos. </a:t>
            </a:r>
            <a:r>
              <a:rPr lang="pt-BR" sz="1800" dirty="0">
                <a:solidFill>
                  <a:schemeClr val="accent1">
                    <a:lumMod val="75000"/>
                  </a:schemeClr>
                </a:solidFill>
              </a:rPr>
              <a:t>(ISO 31000)</a:t>
            </a:r>
          </a:p>
          <a:p>
            <a:pPr marL="0" indent="0" algn="just">
              <a:lnSpc>
                <a:spcPct val="130000"/>
              </a:lnSpc>
              <a:buNone/>
            </a:pPr>
            <a:endParaRPr lang="pt-BR" sz="1800" dirty="0"/>
          </a:p>
        </p:txBody>
      </p:sp>
      <p:sp>
        <p:nvSpPr>
          <p:cNvPr id="10" name="Espaço Reservado para Conteúdo 2"/>
          <p:cNvSpPr txBox="1">
            <a:spLocks/>
          </p:cNvSpPr>
          <p:nvPr/>
        </p:nvSpPr>
        <p:spPr>
          <a:xfrm>
            <a:off x="454844" y="1988841"/>
            <a:ext cx="8229600" cy="86409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30000"/>
              </a:lnSpc>
              <a:spcBef>
                <a:spcPts val="1800"/>
              </a:spcBef>
              <a:buNone/>
            </a:pPr>
            <a:r>
              <a:rPr lang="pt-BR" sz="1800" dirty="0" smtClean="0"/>
              <a:t>Para a </a:t>
            </a:r>
            <a:r>
              <a:rPr lang="pt-BR" sz="1800" dirty="0"/>
              <a:t>exata delimitação do risco, devem-se identificar seus três componentes, a saber: causa (ou fonte), evento e consequência (ou efeito). </a:t>
            </a:r>
          </a:p>
        </p:txBody>
      </p:sp>
      <p:sp>
        <p:nvSpPr>
          <p:cNvPr id="21" name="Espaço Reservado para Conteúdo 2"/>
          <p:cNvSpPr txBox="1">
            <a:spLocks/>
          </p:cNvSpPr>
          <p:nvPr/>
        </p:nvSpPr>
        <p:spPr>
          <a:xfrm>
            <a:off x="440904" y="2924944"/>
            <a:ext cx="8229600" cy="1512168"/>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30000"/>
              </a:lnSpc>
              <a:spcBef>
                <a:spcPts val="1800"/>
              </a:spcBef>
              <a:buNone/>
            </a:pPr>
            <a:r>
              <a:rPr lang="pt-BR" sz="1800" dirty="0"/>
              <a:t>Nos termos da norma </a:t>
            </a:r>
            <a:r>
              <a:rPr lang="pt-BR" sz="1800" dirty="0">
                <a:solidFill>
                  <a:schemeClr val="accent1">
                    <a:lumMod val="75000"/>
                  </a:schemeClr>
                </a:solidFill>
              </a:rPr>
              <a:t>ABNT NBR ISO 31000:2009</a:t>
            </a:r>
            <a:r>
              <a:rPr lang="pt-BR" sz="1800" dirty="0"/>
              <a:t>, um evento é a ocorrência ou mudança em um conjunto específico de circunstâncias. Causa é a fonte do risco ou vulnerabilidade existente na organização e que dá origem a um </a:t>
            </a:r>
            <a:r>
              <a:rPr lang="pt-BR" sz="1800" dirty="0" smtClean="0"/>
              <a:t>evento, enquanto </a:t>
            </a:r>
            <a:r>
              <a:rPr lang="pt-BR" sz="1800" dirty="0"/>
              <a:t>consequência é o resultado de um evento que afeta os objetivos</a:t>
            </a:r>
          </a:p>
        </p:txBody>
      </p:sp>
      <p:sp>
        <p:nvSpPr>
          <p:cNvPr id="7" name="Título 1"/>
          <p:cNvSpPr txBox="1">
            <a:spLocks/>
          </p:cNvSpPr>
          <p:nvPr/>
        </p:nvSpPr>
        <p:spPr>
          <a:xfrm>
            <a:off x="467544" y="274638"/>
            <a:ext cx="7283152" cy="850106"/>
          </a:xfrm>
          <a:prstGeom prst="rect">
            <a:avLst/>
          </a:prstGeom>
        </p:spPr>
        <p:txBody>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itchFamily="34" charset="0"/>
              </a:defRPr>
            </a:lvl2pPr>
            <a:lvl3pPr algn="ctr" rtl="0" eaLnBrk="1" fontAlgn="base" hangingPunct="1">
              <a:spcBef>
                <a:spcPct val="0"/>
              </a:spcBef>
              <a:spcAft>
                <a:spcPct val="0"/>
              </a:spcAft>
              <a:defRPr sz="3200">
                <a:solidFill>
                  <a:schemeClr val="tx1"/>
                </a:solidFill>
                <a:latin typeface="Calibri" pitchFamily="34" charset="0"/>
              </a:defRPr>
            </a:lvl3pPr>
            <a:lvl4pPr algn="ctr" rtl="0" eaLnBrk="1" fontAlgn="base" hangingPunct="1">
              <a:spcBef>
                <a:spcPct val="0"/>
              </a:spcBef>
              <a:spcAft>
                <a:spcPct val="0"/>
              </a:spcAft>
              <a:defRPr sz="3200">
                <a:solidFill>
                  <a:schemeClr val="tx1"/>
                </a:solidFill>
                <a:latin typeface="Calibri" pitchFamily="34" charset="0"/>
              </a:defRPr>
            </a:lvl4pPr>
            <a:lvl5pPr algn="ctr" rtl="0" eaLnBrk="1" fontAlgn="base" hangingPunct="1">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pt-BR" smtClean="0"/>
              <a:t>Definições Conceituais</a:t>
            </a:r>
            <a:endParaRPr lang="pt-BR" dirty="0"/>
          </a:p>
        </p:txBody>
      </p:sp>
    </p:spTree>
    <p:extLst>
      <p:ext uri="{BB962C8B-B14F-4D97-AF65-F5344CB8AC3E}">
        <p14:creationId xmlns:p14="http://schemas.microsoft.com/office/powerpoint/2010/main" xmlns="" val="2540258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1">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6560</TotalTime>
  <Words>1783</Words>
  <Application>Microsoft Office PowerPoint</Application>
  <PresentationFormat>Apresentação na tela (4:3)</PresentationFormat>
  <Paragraphs>311</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Tema1</vt:lpstr>
      <vt:lpstr>Slide 1</vt:lpstr>
      <vt:lpstr>Tema</vt:lpstr>
      <vt:lpstr>Slide 3</vt:lpstr>
      <vt:lpstr>Slide 4</vt:lpstr>
      <vt:lpstr>Definições Conceituais</vt:lpstr>
      <vt:lpstr>Slide 6</vt:lpstr>
      <vt:lpstr>Slide 7</vt:lpstr>
      <vt:lpstr>Slide 8</vt:lpstr>
      <vt:lpstr>Slide 9</vt:lpstr>
      <vt:lpstr>Slide 10</vt:lpstr>
      <vt:lpstr>Slide 11</vt:lpstr>
      <vt:lpstr>Atribuições do auditor  na execução da ABR</vt:lpstr>
      <vt:lpstr>Etapas da Metodologia</vt:lpstr>
      <vt:lpstr>Etapas da Metodologia</vt:lpstr>
      <vt:lpstr>Etapas da Metodologia</vt:lpstr>
      <vt:lpstr>Etapas da Metodologia</vt:lpstr>
      <vt:lpstr>Etapas da Metodologia</vt:lpstr>
      <vt:lpstr>Etapas da Metodologia</vt:lpstr>
      <vt:lpstr>Etapas da Metodologia</vt:lpstr>
      <vt:lpstr>Etapas da Metodologia</vt:lpstr>
      <vt:lpstr>Etapas da Metodologia</vt:lpstr>
      <vt:lpstr>Slide 22</vt:lpstr>
      <vt:lpstr>Projeto Risco Sob Controle</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Gabriel Melo Alves (CGE)</dc:creator>
  <cp:lastModifiedBy>cga-msramalho</cp:lastModifiedBy>
  <cp:revision>355</cp:revision>
  <dcterms:created xsi:type="dcterms:W3CDTF">2012-11-13T17:07:57Z</dcterms:created>
  <dcterms:modified xsi:type="dcterms:W3CDTF">2014-12-16T16:23:53Z</dcterms:modified>
</cp:coreProperties>
</file>