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84" r:id="rId2"/>
    <p:sldId id="293" r:id="rId3"/>
    <p:sldId id="297" r:id="rId4"/>
    <p:sldId id="298" r:id="rId5"/>
    <p:sldId id="302" r:id="rId6"/>
    <p:sldId id="304" r:id="rId7"/>
    <p:sldId id="300" r:id="rId8"/>
    <p:sldId id="305" r:id="rId9"/>
    <p:sldId id="301" r:id="rId10"/>
    <p:sldId id="273" r:id="rId11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D5E9FF"/>
    <a:srgbClr val="E7F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1941" autoAdjust="0"/>
  </p:normalViewPr>
  <p:slideViewPr>
    <p:cSldViewPr>
      <p:cViewPr>
        <p:scale>
          <a:sx n="70" d="100"/>
          <a:sy n="70" d="100"/>
        </p:scale>
        <p:origin x="-58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583DC-5661-4D17-ACE6-1EBE8523D13F}" type="datetimeFigureOut">
              <a:rPr lang="pt-BR" smtClean="0"/>
              <a:pPr/>
              <a:t>20/03/2013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AAB1A-89E8-4401-BEE2-0A8BA80334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440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96FE182-B703-413B-9D0D-CD44C483BD11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E292641-DF90-45D8-8E52-07220E8294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79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37554-BB01-4E9D-AF47-2108D1737756}" type="datetimeFigureOut">
              <a:rPr lang="pt-BR" smtClean="0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5F187A-2364-4AE9-BA27-9E338B11F0F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1577-4FC6-495C-A8DA-19DEDF1D7F55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4790-5933-46FA-B22C-E1EE1F407E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A503-9C39-41F5-9242-548BDB5D2574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B34D-4536-4E40-9BF9-4A5057C693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97FC-CD51-4952-B73A-E7FA5F7B792E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C28C-7DFA-468E-9B8B-1E5E4EC3F9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742E-3A92-4C79-A0CA-D8E284DF537E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80484-5E54-45B1-A144-344EEF802A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0ED3-D502-4135-A781-C582B4F7476D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39C-101E-4B1D-9F1E-C25DD81D21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60DB-3597-4511-9DF6-265184CAC859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4D1EC-D8F8-4D55-9ACD-CF22320188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F748-024E-4C96-856F-7E292FA25384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D464-61B5-4EE0-9D38-21F37F4518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02BD-E8F5-4D55-BC4F-8D0A1DFDB222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74A6-DB97-4686-983A-1E76FF0953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46A6-4488-4531-AC11-64034FDB4838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48A1-A1F4-4EFA-ADAF-E239BAF561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0AD9-B84E-4E65-A574-DA8444BB8906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710C-71C6-4420-BFA7-7D9D399F1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D37554-BB01-4E9D-AF47-2108D1737756}" type="datetimeFigureOut">
              <a:rPr lang="pt-BR"/>
              <a:pPr>
                <a:defRPr/>
              </a:pPr>
              <a:t>20/03/2013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5F187A-2364-4AE9-BA27-9E338B11F0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9604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5400" b="1" dirty="0" smtClean="0"/>
              <a:t>Programa Minerva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>“</a:t>
            </a:r>
            <a:r>
              <a:rPr lang="pt-BR" sz="3600" dirty="0" err="1"/>
              <a:t>Theory</a:t>
            </a:r>
            <a:r>
              <a:rPr lang="pt-BR" sz="3600" dirty="0"/>
              <a:t> </a:t>
            </a:r>
            <a:r>
              <a:rPr lang="pt-BR" sz="3600" dirty="0" err="1"/>
              <a:t>and</a:t>
            </a:r>
            <a:r>
              <a:rPr lang="pt-BR" sz="3600" dirty="0"/>
              <a:t> </a:t>
            </a:r>
            <a:r>
              <a:rPr lang="pt-BR" sz="3600" dirty="0" err="1"/>
              <a:t>Operation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a </a:t>
            </a:r>
            <a:r>
              <a:rPr lang="pt-BR" sz="3600" dirty="0" err="1"/>
              <a:t>Modern</a:t>
            </a:r>
            <a:r>
              <a:rPr lang="pt-BR" sz="3600" dirty="0"/>
              <a:t> </a:t>
            </a:r>
            <a:r>
              <a:rPr lang="pt-BR" sz="3600" dirty="0" err="1" smtClean="0"/>
              <a:t>National</a:t>
            </a:r>
            <a:r>
              <a:rPr lang="pt-BR" sz="3600" dirty="0" smtClean="0"/>
              <a:t> </a:t>
            </a:r>
            <a:r>
              <a:rPr lang="pt-BR" sz="3600" dirty="0" err="1"/>
              <a:t>Economy</a:t>
            </a:r>
            <a:r>
              <a:rPr lang="pt-BR" sz="3600" dirty="0"/>
              <a:t>,”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 </a:t>
            </a:r>
            <a:r>
              <a:rPr lang="pt-BR" sz="2400" dirty="0" smtClean="0"/>
              <a:t>George Washington </a:t>
            </a:r>
            <a:r>
              <a:rPr lang="pt-BR" sz="2400" dirty="0" err="1"/>
              <a:t>University</a:t>
            </a:r>
            <a:r>
              <a:rPr lang="pt-BR" sz="2400" dirty="0"/>
              <a:t> (GWU)</a:t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Obrigado!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endParaRPr lang="pt-BR" sz="2800" dirty="0" smtClean="0">
              <a:solidFill>
                <a:srgbClr val="000000"/>
              </a:solidFill>
            </a:endParaRPr>
          </a:p>
          <a:p>
            <a:pPr marL="0" indent="358775">
              <a:spcAft>
                <a:spcPts val="600"/>
              </a:spcAft>
              <a:buNone/>
            </a:pPr>
            <a:r>
              <a:rPr lang="pt-BR" sz="2800" b="1" dirty="0" smtClean="0">
                <a:solidFill>
                  <a:srgbClr val="000000"/>
                </a:solidFill>
              </a:rPr>
              <a:t>Susana Garcia</a:t>
            </a:r>
          </a:p>
          <a:p>
            <a:pPr marL="358775" indent="0">
              <a:spcAft>
                <a:spcPts val="600"/>
              </a:spcAft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Contato: susanag@sefaz.rs.gov.br</a:t>
            </a:r>
          </a:p>
          <a:p>
            <a:pPr marL="358775" indent="0">
              <a:spcAft>
                <a:spcPts val="600"/>
              </a:spcAft>
              <a:buNone/>
            </a:pPr>
            <a:r>
              <a:rPr lang="pt-BR" sz="2800" dirty="0" smtClean="0">
                <a:solidFill>
                  <a:srgbClr val="000000"/>
                </a:solidFill>
              </a:rPr>
              <a:t>Fone: (51) 3288-5200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16211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O Programa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iniciou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com a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criação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de um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centro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estudos</a:t>
            </a:r>
            <a:r>
              <a:rPr lang="en-US" sz="240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+mj-lt"/>
              </a:rPr>
              <a:t>com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objetivo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central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elevação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do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grau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eficiencia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da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administração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pública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nacional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teve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como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inspirador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o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economista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Roberto Campos,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seu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primeiro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presidente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Graduado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Mestre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pela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George Washington University).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marL="274320" indent="-274320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Em 1994, o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centro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estudos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e um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conjunto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empreendedores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brasileiros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colaboraram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para o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estabelecimento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desse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programa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de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treinamento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especial para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servidores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carreira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da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administração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pública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brasileira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.</a:t>
            </a:r>
            <a:endParaRPr lang="pt-B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409" name="Títu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/>
          <a:lstStyle/>
          <a:p>
            <a:r>
              <a:rPr lang="pt-BR" sz="3200" b="1" dirty="0" smtClean="0"/>
              <a:t>Origem</a:t>
            </a:r>
          </a:p>
        </p:txBody>
      </p:sp>
      <p:sp>
        <p:nvSpPr>
          <p:cNvPr id="1741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B242B-670A-4DF2-8582-C7EFE83BD606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pt-BR"/>
              <a:t>/11</a:t>
            </a:r>
          </a:p>
        </p:txBody>
      </p:sp>
    </p:spTree>
    <p:extLst>
      <p:ext uri="{BB962C8B-B14F-4D97-AF65-F5344CB8AC3E}">
        <p14:creationId xmlns:p14="http://schemas.microsoft.com/office/powerpoint/2010/main" val="6477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130"/>
          </a:xfrm>
        </p:spPr>
        <p:txBody>
          <a:bodyPr/>
          <a:lstStyle/>
          <a:p>
            <a:r>
              <a:rPr lang="pt-BR" sz="3200" b="1" dirty="0" smtClean="0"/>
              <a:t>Estágio Atual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82491"/>
            <a:ext cx="8229600" cy="4815557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É realizado um curso a cada semestre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1600" dirty="0" smtClean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Duração do curso: 16 semanas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100" dirty="0" smtClean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São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ministrados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conceitos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em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economia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finanças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política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econômica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regulação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ética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pública</a:t>
            </a:r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BR" sz="2100" dirty="0" smtClean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O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Center for Latin American Issues (CLAI) e o </a:t>
            </a:r>
            <a:r>
              <a:rPr lang="pt-BR" dirty="0" err="1">
                <a:solidFill>
                  <a:srgbClr val="000000"/>
                </a:solidFill>
              </a:rPr>
              <a:t>Institute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err="1">
                <a:solidFill>
                  <a:srgbClr val="000000"/>
                </a:solidFill>
              </a:rPr>
              <a:t>of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err="1">
                <a:solidFill>
                  <a:srgbClr val="000000"/>
                </a:solidFill>
              </a:rPr>
              <a:t>Brazilian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err="1" smtClean="0">
                <a:solidFill>
                  <a:srgbClr val="000000"/>
                </a:solidFill>
              </a:rPr>
              <a:t>Issues</a:t>
            </a:r>
            <a:r>
              <a:rPr lang="pt-BR" dirty="0" smtClean="0">
                <a:solidFill>
                  <a:srgbClr val="000000"/>
                </a:solidFill>
              </a:rPr>
              <a:t>(IBI),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administram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programa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e se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constituem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num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centro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pesquisa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da School of Business da George Washington University</a:t>
            </a:r>
            <a:endParaRPr lang="pt-BR" dirty="0" smtClean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21507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221BFC-BE64-403C-B9CF-C228E56B241D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pt-BR"/>
              <a:t>/11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1838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457200" y="994718"/>
            <a:ext cx="8229600" cy="922114"/>
          </a:xfrm>
        </p:spPr>
        <p:txBody>
          <a:bodyPr/>
          <a:lstStyle/>
          <a:p>
            <a:r>
              <a:rPr lang="pt-BR" sz="3200" b="1" dirty="0" smtClean="0"/>
              <a:t>Como Funciona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81795"/>
            <a:ext cx="8229600" cy="4743549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>
                <a:solidFill>
                  <a:srgbClr val="000000"/>
                </a:solidFill>
                <a:latin typeface="+mj-lt"/>
              </a:rPr>
              <a:t>Candidatos – requisitos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BR" sz="1500" dirty="0" smtClean="0">
              <a:solidFill>
                <a:srgbClr val="000000"/>
              </a:solidFill>
              <a:latin typeface="+mj-lt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graduação </a:t>
            </a:r>
            <a:r>
              <a:rPr lang="pt-BR" dirty="0">
                <a:solidFill>
                  <a:srgbClr val="000000"/>
                </a:solidFill>
                <a:latin typeface="+mj-lt"/>
              </a:rPr>
              <a:t>e alguns anos de carreira </a:t>
            </a:r>
            <a:r>
              <a:rPr lang="pt-BR" dirty="0" smtClean="0">
                <a:solidFill>
                  <a:srgbClr val="000000"/>
                </a:solidFill>
                <a:latin typeface="+mj-lt"/>
              </a:rPr>
              <a:t>pública</a:t>
            </a:r>
            <a:endParaRPr lang="pt-BR" dirty="0">
              <a:solidFill>
                <a:srgbClr val="000000"/>
              </a:solidFill>
              <a:latin typeface="+mj-lt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habilidades de falar e escrever em língua inglesa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capacidade intelectual e motivação pessoal para ampliar a performance da sua carreira</a:t>
            </a:r>
          </a:p>
          <a:p>
            <a:pPr marL="274320" lvl="1" indent="0" fontAlgn="auto">
              <a:spcAft>
                <a:spcPts val="0"/>
              </a:spcAft>
              <a:buNone/>
              <a:defRPr/>
            </a:pPr>
            <a:endParaRPr lang="pt-BR" sz="1500" dirty="0" smtClean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>
                <a:solidFill>
                  <a:srgbClr val="000000"/>
                </a:solidFill>
                <a:latin typeface="+mj-lt"/>
              </a:rPr>
              <a:t>O Diretor do </a:t>
            </a:r>
            <a:r>
              <a:rPr lang="pt-BR" sz="2800" dirty="0" err="1">
                <a:solidFill>
                  <a:srgbClr val="000000"/>
                </a:solidFill>
                <a:latin typeface="+mj-lt"/>
              </a:rPr>
              <a:t>Institute</a:t>
            </a:r>
            <a:r>
              <a:rPr lang="pt-B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pt-B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+mj-lt"/>
              </a:rPr>
              <a:t>Brazilian</a:t>
            </a:r>
            <a:r>
              <a:rPr lang="pt-BR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+mj-lt"/>
              </a:rPr>
              <a:t>Issues</a:t>
            </a:r>
            <a:r>
              <a:rPr lang="pt-BR" sz="2800" dirty="0">
                <a:solidFill>
                  <a:srgbClr val="000000"/>
                </a:solidFill>
                <a:latin typeface="+mj-lt"/>
              </a:rPr>
              <a:t>(IBI), James Ferrer, Jr., faz as entrevistas e a seleção dos participantes.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253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AE23E-89C8-437B-93BE-FDF57CA0A62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pt-BR"/>
              <a:t>/11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365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pt-BR" sz="3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3000" dirty="0" smtClean="0">
                <a:solidFill>
                  <a:srgbClr val="000000"/>
                </a:solidFill>
              </a:rPr>
              <a:t>Participantes: de 15 a 20 alunos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3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3000" dirty="0" smtClean="0">
                <a:solidFill>
                  <a:srgbClr val="000000"/>
                </a:solidFill>
              </a:rPr>
              <a:t>Disciplinas - 5 módulos:</a:t>
            </a:r>
          </a:p>
          <a:p>
            <a:pPr indent="190500"/>
            <a:r>
              <a:rPr lang="pt-BR" sz="3000" dirty="0" smtClean="0">
                <a:solidFill>
                  <a:srgbClr val="000000"/>
                </a:solidFill>
              </a:rPr>
              <a:t>Papel do Governo – Políticas Públicas</a:t>
            </a:r>
            <a:endParaRPr lang="pt-BR" sz="3000" dirty="0">
              <a:solidFill>
                <a:srgbClr val="000000"/>
              </a:solidFill>
            </a:endParaRPr>
          </a:p>
          <a:p>
            <a:pPr indent="190500"/>
            <a:r>
              <a:rPr lang="pt-BR" sz="3000" dirty="0">
                <a:solidFill>
                  <a:srgbClr val="000000"/>
                </a:solidFill>
              </a:rPr>
              <a:t>Microeconomia</a:t>
            </a:r>
          </a:p>
          <a:p>
            <a:pPr indent="190500"/>
            <a:r>
              <a:rPr lang="pt-BR" sz="3000" dirty="0">
                <a:solidFill>
                  <a:srgbClr val="000000"/>
                </a:solidFill>
              </a:rPr>
              <a:t>Macroeconomia</a:t>
            </a:r>
          </a:p>
          <a:p>
            <a:pPr indent="190500"/>
            <a:r>
              <a:rPr lang="pt-BR" sz="3000" dirty="0">
                <a:solidFill>
                  <a:srgbClr val="000000"/>
                </a:solidFill>
              </a:rPr>
              <a:t>Comércio Internacional</a:t>
            </a:r>
          </a:p>
          <a:p>
            <a:pPr indent="190500"/>
            <a:r>
              <a:rPr lang="pt-BR" sz="3000" dirty="0">
                <a:solidFill>
                  <a:srgbClr val="000000"/>
                </a:solidFill>
              </a:rPr>
              <a:t>Finanças </a:t>
            </a:r>
            <a:r>
              <a:rPr lang="pt-BR" sz="3000" dirty="0" smtClean="0">
                <a:solidFill>
                  <a:srgbClr val="000000"/>
                </a:solidFill>
              </a:rPr>
              <a:t>Públicas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3000" dirty="0">
              <a:solidFill>
                <a:srgbClr val="000000"/>
              </a:solidFill>
            </a:endParaRPr>
          </a:p>
        </p:txBody>
      </p:sp>
      <p:sp>
        <p:nvSpPr>
          <p:cNvPr id="2253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AE23E-89C8-437B-93BE-FDF57CA0A62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pt-BR"/>
              <a:t>/11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806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pt-BR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</a:rPr>
              <a:t>Seminários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</a:rPr>
              <a:t>Visitas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</a:rPr>
              <a:t>Palestras </a:t>
            </a:r>
          </a:p>
          <a:p>
            <a:pPr>
              <a:buFont typeface="Wingdings" pitchFamily="2" charset="2"/>
              <a:buChar char="Ø"/>
            </a:pPr>
            <a:r>
              <a:rPr lang="pt-BR" dirty="0" err="1" smtClean="0">
                <a:solidFill>
                  <a:srgbClr val="000000"/>
                </a:solidFill>
              </a:rPr>
              <a:t>Audit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dirty="0" err="1" smtClean="0">
                <a:solidFill>
                  <a:srgbClr val="000000"/>
                </a:solidFill>
              </a:rPr>
              <a:t>Course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pt-BR" dirty="0" err="1" smtClean="0">
                <a:solidFill>
                  <a:srgbClr val="000000"/>
                </a:solidFill>
              </a:rPr>
              <a:t>Paper</a:t>
            </a:r>
            <a:r>
              <a:rPr lang="pt-BR" dirty="0" smtClean="0">
                <a:solidFill>
                  <a:srgbClr val="000000"/>
                </a:solidFill>
              </a:rPr>
              <a:t>/monografia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3600" dirty="0">
              <a:solidFill>
                <a:srgbClr val="000000"/>
              </a:solidFill>
            </a:endParaRPr>
          </a:p>
        </p:txBody>
      </p:sp>
      <p:sp>
        <p:nvSpPr>
          <p:cNvPr id="2253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AE23E-89C8-437B-93BE-FDF57CA0A62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r>
              <a:rPr lang="pt-BR"/>
              <a:t>/11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01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Formato:  Contrato com IBI/Minerva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Custo: 30 mil dólares por participante</a:t>
            </a:r>
          </a:p>
          <a:p>
            <a:pPr marL="731520" lvl="1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Universidade </a:t>
            </a:r>
          </a:p>
          <a:p>
            <a:pPr marL="731520" lvl="1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Passagens </a:t>
            </a:r>
          </a:p>
          <a:p>
            <a:pPr marL="731520" lvl="1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 Hospedagem e Seguro Saúde</a:t>
            </a:r>
          </a:p>
          <a:p>
            <a:pPr marL="731520" lvl="1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pt-BR" dirty="0" err="1" smtClean="0">
                <a:solidFill>
                  <a:srgbClr val="000000"/>
                </a:solidFill>
                <a:latin typeface="+mj-lt"/>
              </a:rPr>
              <a:t>Audit</a:t>
            </a:r>
            <a:r>
              <a:rPr lang="pt-BR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pt-BR" dirty="0" err="1" smtClean="0">
                <a:solidFill>
                  <a:srgbClr val="000000"/>
                </a:solidFill>
                <a:latin typeface="+mj-lt"/>
              </a:rPr>
              <a:t>Course</a:t>
            </a:r>
            <a:r>
              <a:rPr lang="pt-BR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731520" lvl="1" indent="-45720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 Visita a Nova York (4 dias)</a:t>
            </a:r>
          </a:p>
          <a:p>
            <a:pPr marL="0" lvl="1" indent="274638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>
              <a:solidFill>
                <a:srgbClr val="000000"/>
              </a:solidFill>
              <a:latin typeface="+mj-lt"/>
            </a:endParaRPr>
          </a:p>
          <a:p>
            <a:pPr marL="0" lvl="1" indent="274638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>
                <a:solidFill>
                  <a:srgbClr val="000000"/>
                </a:solidFill>
                <a:latin typeface="+mj-lt"/>
              </a:rPr>
              <a:t>Contatos: </a:t>
            </a:r>
            <a:r>
              <a:rPr lang="pt-BR" dirty="0">
                <a:solidFill>
                  <a:srgbClr val="000000"/>
                </a:solidFill>
              </a:rPr>
              <a:t>Dr. James </a:t>
            </a:r>
            <a:r>
              <a:rPr lang="pt-BR" dirty="0" smtClean="0">
                <a:solidFill>
                  <a:srgbClr val="000000"/>
                </a:solidFill>
              </a:rPr>
              <a:t>Ferrer e </a:t>
            </a:r>
            <a:r>
              <a:rPr lang="pt-BR" dirty="0">
                <a:solidFill>
                  <a:srgbClr val="000000"/>
                </a:solidFill>
              </a:rPr>
              <a:t>Sr. Kevin </a:t>
            </a:r>
            <a:r>
              <a:rPr lang="pt-BR" dirty="0" err="1" smtClean="0">
                <a:solidFill>
                  <a:srgbClr val="000000"/>
                </a:solidFill>
              </a:rPr>
              <a:t>Kellbach</a:t>
            </a:r>
            <a:endParaRPr lang="pt-BR" dirty="0" smtClean="0">
              <a:solidFill>
                <a:srgbClr val="000000"/>
              </a:solidFill>
            </a:endParaRPr>
          </a:p>
          <a:p>
            <a:pPr marL="0" lvl="1" indent="271463" fontAlgn="auto">
              <a:spcAft>
                <a:spcPts val="0"/>
              </a:spcAft>
              <a:buNone/>
              <a:defRPr/>
            </a:pPr>
            <a:r>
              <a:rPr lang="pt-BR" dirty="0" smtClean="0">
                <a:solidFill>
                  <a:srgbClr val="000000"/>
                </a:solidFill>
              </a:rPr>
              <a:t>e-mail: ibi@gwu.edu</a:t>
            </a:r>
            <a:endParaRPr lang="pt-BR" dirty="0">
              <a:solidFill>
                <a:srgbClr val="000000"/>
              </a:solidFill>
            </a:endParaRPr>
          </a:p>
          <a:p>
            <a:pPr marL="0" lvl="1" indent="274638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4579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58568A-48B1-46FF-984B-1D89119DB906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r>
              <a:rPr lang="pt-BR"/>
              <a:t>/11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888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1541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>
                <a:solidFill>
                  <a:srgbClr val="000000"/>
                </a:solidFill>
              </a:rPr>
              <a:t>Resultado esperado:  servidores com </a:t>
            </a:r>
            <a:r>
              <a:rPr lang="pt-BR" sz="2800" dirty="0" err="1">
                <a:solidFill>
                  <a:srgbClr val="000000"/>
                </a:solidFill>
              </a:rPr>
              <a:t>backgroud</a:t>
            </a:r>
            <a:r>
              <a:rPr lang="pt-BR" sz="2800" dirty="0">
                <a:solidFill>
                  <a:srgbClr val="000000"/>
                </a:solidFill>
              </a:rPr>
              <a:t> de 4 meses de atualização em </a:t>
            </a:r>
            <a:r>
              <a:rPr lang="pt-BR" sz="2800" dirty="0" smtClean="0">
                <a:solidFill>
                  <a:srgbClr val="000000"/>
                </a:solidFill>
              </a:rPr>
              <a:t>economia e </a:t>
            </a:r>
            <a:r>
              <a:rPr lang="pt-BR" sz="2800" dirty="0">
                <a:solidFill>
                  <a:srgbClr val="000000"/>
                </a:solidFill>
              </a:rPr>
              <a:t>políticas públicas na George Washington </a:t>
            </a:r>
            <a:r>
              <a:rPr lang="pt-BR" sz="2800" dirty="0" err="1">
                <a:solidFill>
                  <a:srgbClr val="000000"/>
                </a:solidFill>
              </a:rPr>
              <a:t>University</a:t>
            </a:r>
            <a:endParaRPr lang="pt-BR" sz="2800" dirty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800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Em </a:t>
            </a:r>
            <a:r>
              <a:rPr lang="pt-BR" sz="2800" dirty="0">
                <a:solidFill>
                  <a:srgbClr val="000000"/>
                </a:solidFill>
              </a:rPr>
              <a:t>18 </a:t>
            </a:r>
            <a:r>
              <a:rPr lang="pt-BR" sz="2800" dirty="0" smtClean="0">
                <a:solidFill>
                  <a:srgbClr val="000000"/>
                </a:solidFill>
              </a:rPr>
              <a:t>anos </a:t>
            </a:r>
            <a:r>
              <a:rPr lang="pt-BR" sz="2800" dirty="0">
                <a:solidFill>
                  <a:srgbClr val="000000"/>
                </a:solidFill>
              </a:rPr>
              <a:t>mais de 420 servidores capacitados no Curso “</a:t>
            </a:r>
            <a:r>
              <a:rPr lang="pt-BR" sz="2800" dirty="0" err="1">
                <a:solidFill>
                  <a:srgbClr val="000000"/>
                </a:solidFill>
              </a:rPr>
              <a:t>Theory</a:t>
            </a:r>
            <a:r>
              <a:rPr lang="pt-BR" sz="2800" dirty="0">
                <a:solidFill>
                  <a:srgbClr val="000000"/>
                </a:solidFill>
              </a:rPr>
              <a:t> </a:t>
            </a:r>
            <a:r>
              <a:rPr lang="pt-BR" sz="2800" dirty="0" err="1">
                <a:solidFill>
                  <a:srgbClr val="000000"/>
                </a:solidFill>
              </a:rPr>
              <a:t>and</a:t>
            </a:r>
            <a:r>
              <a:rPr lang="pt-BR" sz="2800" dirty="0">
                <a:solidFill>
                  <a:srgbClr val="000000"/>
                </a:solidFill>
              </a:rPr>
              <a:t> </a:t>
            </a:r>
            <a:r>
              <a:rPr lang="pt-BR" sz="2800" dirty="0" err="1">
                <a:solidFill>
                  <a:srgbClr val="000000"/>
                </a:solidFill>
              </a:rPr>
              <a:t>Operation</a:t>
            </a:r>
            <a:r>
              <a:rPr lang="pt-BR" sz="2800" dirty="0">
                <a:solidFill>
                  <a:srgbClr val="000000"/>
                </a:solidFill>
              </a:rPr>
              <a:t> </a:t>
            </a:r>
            <a:r>
              <a:rPr lang="pt-BR" sz="2800" dirty="0" err="1">
                <a:solidFill>
                  <a:srgbClr val="000000"/>
                </a:solidFill>
              </a:rPr>
              <a:t>of</a:t>
            </a:r>
            <a:r>
              <a:rPr lang="pt-BR" sz="2800" dirty="0">
                <a:solidFill>
                  <a:srgbClr val="000000"/>
                </a:solidFill>
              </a:rPr>
              <a:t> a </a:t>
            </a:r>
            <a:r>
              <a:rPr lang="pt-BR" sz="2800" dirty="0" err="1">
                <a:solidFill>
                  <a:srgbClr val="000000"/>
                </a:solidFill>
              </a:rPr>
              <a:t>Modern</a:t>
            </a:r>
            <a:r>
              <a:rPr lang="pt-BR" sz="2800" dirty="0">
                <a:solidFill>
                  <a:srgbClr val="000000"/>
                </a:solidFill>
              </a:rPr>
              <a:t> Nacional </a:t>
            </a:r>
            <a:r>
              <a:rPr lang="pt-BR" sz="2800" dirty="0" err="1">
                <a:solidFill>
                  <a:srgbClr val="000000"/>
                </a:solidFill>
              </a:rPr>
              <a:t>Economy</a:t>
            </a:r>
            <a:r>
              <a:rPr lang="pt-BR" sz="2800" dirty="0">
                <a:solidFill>
                  <a:srgbClr val="000000"/>
                </a:solidFill>
              </a:rPr>
              <a:t>,” ministrado na George Washington </a:t>
            </a:r>
            <a:r>
              <a:rPr lang="pt-BR" sz="2800" dirty="0" err="1">
                <a:solidFill>
                  <a:srgbClr val="000000"/>
                </a:solidFill>
              </a:rPr>
              <a:t>University</a:t>
            </a:r>
            <a:r>
              <a:rPr lang="pt-BR" sz="2800" dirty="0">
                <a:solidFill>
                  <a:srgbClr val="000000"/>
                </a:solidFill>
              </a:rPr>
              <a:t> (GWU)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4579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58568A-48B1-46FF-984B-1D89119DB906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r>
              <a:rPr lang="pt-BR"/>
              <a:t>/11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415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 bwMode="auto">
          <a:xfrm>
            <a:off x="467544" y="188640"/>
            <a:ext cx="8229600" cy="86409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Programa Minerva</a:t>
            </a:r>
            <a:br>
              <a:rPr lang="pt-BR" sz="3600" b="1" dirty="0" smtClean="0"/>
            </a:br>
            <a:endParaRPr lang="pt-BR" sz="3600" b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/>
              <a:t>Expectativas</a:t>
            </a:r>
            <a:endParaRPr lang="pt-BR" sz="3600" b="1" dirty="0"/>
          </a:p>
        </p:txBody>
      </p:sp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39DFA6-B5C2-4F0A-B92C-E0589C976BFB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r>
              <a:rPr lang="pt-BR"/>
              <a:t>/11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0" y="1556792"/>
            <a:ext cx="8892480" cy="4896544"/>
          </a:xfrm>
        </p:spPr>
        <p:txBody>
          <a:bodyPr>
            <a:normAutofit fontScale="77500" lnSpcReduction="20000"/>
          </a:bodyPr>
          <a:lstStyle/>
          <a:p>
            <a:pPr marL="447675" indent="-273050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>
              <a:solidFill>
                <a:srgbClr val="000000"/>
              </a:solidFill>
              <a:latin typeface="+mj-lt"/>
            </a:endParaRPr>
          </a:p>
          <a:p>
            <a:pPr marL="447675" indent="-2730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600" dirty="0" smtClean="0">
                <a:solidFill>
                  <a:srgbClr val="000000"/>
                </a:solidFill>
                <a:latin typeface="+mj-lt"/>
              </a:rPr>
              <a:t>Aumento da capacidade gerencial do setor público</a:t>
            </a:r>
          </a:p>
          <a:p>
            <a:pPr marL="447675" indent="-273050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3600" dirty="0" smtClean="0">
              <a:solidFill>
                <a:srgbClr val="000000"/>
              </a:solidFill>
              <a:latin typeface="+mj-lt"/>
            </a:endParaRPr>
          </a:p>
          <a:p>
            <a:pPr marL="447675" indent="-2730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600" dirty="0" smtClean="0">
                <a:solidFill>
                  <a:srgbClr val="000000"/>
                </a:solidFill>
                <a:latin typeface="+mj-lt"/>
              </a:rPr>
              <a:t>Desenho e implementação de políticas públicas que alavanquem o desenvolvimento econômico</a:t>
            </a:r>
          </a:p>
          <a:p>
            <a:pPr marL="447675" indent="-273050" fontAlgn="auto">
              <a:spcAft>
                <a:spcPts val="0"/>
              </a:spcAft>
              <a:buNone/>
              <a:defRPr/>
            </a:pPr>
            <a:endParaRPr lang="pt-BR" sz="3600" dirty="0" smtClean="0">
              <a:solidFill>
                <a:srgbClr val="000000"/>
              </a:solidFill>
              <a:latin typeface="+mj-lt"/>
            </a:endParaRPr>
          </a:p>
          <a:p>
            <a:pPr marL="447675" indent="-2730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600" dirty="0" smtClean="0">
                <a:solidFill>
                  <a:srgbClr val="000000"/>
                </a:solidFill>
                <a:latin typeface="+mj-lt"/>
              </a:rPr>
              <a:t>Conhecimento e aplicação de modernas tecnologias de administração pública</a:t>
            </a:r>
          </a:p>
          <a:p>
            <a:pPr marL="447675" indent="-273050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3600" dirty="0" smtClean="0">
              <a:solidFill>
                <a:srgbClr val="000000"/>
              </a:solidFill>
              <a:latin typeface="+mj-lt"/>
            </a:endParaRPr>
          </a:p>
          <a:p>
            <a:pPr marL="447675" indent="-2730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3600" dirty="0" smtClean="0">
                <a:solidFill>
                  <a:srgbClr val="000000"/>
                </a:solidFill>
                <a:latin typeface="+mj-lt"/>
              </a:rPr>
              <a:t>Disseminação de teoria e prática por atividades em cursos pelos participantes </a:t>
            </a:r>
          </a:p>
        </p:txBody>
      </p:sp>
    </p:spTree>
    <p:extLst>
      <p:ext uri="{BB962C8B-B14F-4D97-AF65-F5344CB8AC3E}">
        <p14:creationId xmlns:p14="http://schemas.microsoft.com/office/powerpoint/2010/main" val="16272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rgbClr val="0B5394"/>
      </a:dk1>
      <a:lt1>
        <a:srgbClr val="59A9F2"/>
      </a:lt1>
      <a:dk2>
        <a:srgbClr val="009DD9"/>
      </a:dk2>
      <a:lt2>
        <a:srgbClr val="59A9F2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EA900"/>
      </a:hlink>
      <a:folHlink>
        <a:srgbClr val="85DFD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380</Words>
  <Application>Microsoft Office PowerPoint</Application>
  <PresentationFormat>Apresentação na tela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Programa Minerva “Theory and Operation of a Modern National Economy,”   George Washington University (GWU)  </vt:lpstr>
      <vt:lpstr>Origem</vt:lpstr>
      <vt:lpstr>Estágio Atual</vt:lpstr>
      <vt:lpstr>Como Funciona</vt:lpstr>
      <vt:lpstr>Apresentação do PowerPoint</vt:lpstr>
      <vt:lpstr>Apresentação do PowerPoint</vt:lpstr>
      <vt:lpstr>Apresentação do PowerPoint</vt:lpstr>
      <vt:lpstr>Apresentação do PowerPoint</vt:lpstr>
      <vt:lpstr>Expectativas</vt:lpstr>
      <vt:lpstr>Obrigado!</vt:lpstr>
    </vt:vector>
  </TitlesOfParts>
  <Company>Secretaria da Fazenda - 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Instalador</dc:creator>
  <cp:lastModifiedBy>Susana Fagundes Garcia</cp:lastModifiedBy>
  <cp:revision>213</cp:revision>
  <dcterms:created xsi:type="dcterms:W3CDTF">2010-12-09T18:48:57Z</dcterms:created>
  <dcterms:modified xsi:type="dcterms:W3CDTF">2013-03-20T21:25:07Z</dcterms:modified>
</cp:coreProperties>
</file>