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299" r:id="rId2"/>
    <p:sldId id="266" r:id="rId3"/>
    <p:sldId id="327" r:id="rId4"/>
    <p:sldId id="265" r:id="rId5"/>
    <p:sldId id="292" r:id="rId6"/>
    <p:sldId id="294" r:id="rId7"/>
    <p:sldId id="300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2" r:id="rId16"/>
    <p:sldId id="324" r:id="rId17"/>
    <p:sldId id="291" r:id="rId18"/>
    <p:sldId id="325" r:id="rId19"/>
    <p:sldId id="313" r:id="rId20"/>
    <p:sldId id="326" r:id="rId21"/>
    <p:sldId id="295" r:id="rId22"/>
  </p:sldIdLst>
  <p:sldSz cx="9144000" cy="6858000" type="screen4x3"/>
  <p:notesSz cx="7099300" cy="102346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D5E9FF"/>
    <a:srgbClr val="E7F3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18" autoAdjust="0"/>
    <p:restoredTop sz="91941" autoAdjust="0"/>
  </p:normalViewPr>
  <p:slideViewPr>
    <p:cSldViewPr>
      <p:cViewPr>
        <p:scale>
          <a:sx n="70" d="100"/>
          <a:sy n="70" d="100"/>
        </p:scale>
        <p:origin x="-581" y="6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583DC-5661-4D17-ACE6-1EBE8523D13F}" type="datetimeFigureOut">
              <a:rPr lang="pt-BR" smtClean="0"/>
              <a:pPr/>
              <a:t>20/03/2013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AAB1A-89E8-4401-BEE2-0A8BA80334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4440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796FE182-B703-413B-9D0D-CD44C483BD11}" type="datetimeFigureOut">
              <a:rPr lang="pt-BR"/>
              <a:pPr>
                <a:defRPr/>
              </a:pPr>
              <a:t>20/03/2013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DE292641-DF90-45D8-8E52-07220E82949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4379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Ter cuidado pela não</a:t>
            </a:r>
            <a:r>
              <a:rPr lang="pt-BR" baseline="0" dirty="0" smtClean="0"/>
              <a:t> resposta, que pode gerar relatório sem contraditório.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292641-DF90-45D8-8E52-07220E829492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Ter cuidado pela não</a:t>
            </a:r>
            <a:r>
              <a:rPr lang="pt-BR" baseline="0" dirty="0" smtClean="0"/>
              <a:t> resposta, que pode gerar relatório sem contraditório.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292641-DF90-45D8-8E52-07220E829492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Ter cuidado pela não</a:t>
            </a:r>
            <a:r>
              <a:rPr lang="pt-BR" baseline="0" dirty="0" smtClean="0"/>
              <a:t> resposta, que pode gerar relatório sem contraditório.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292641-DF90-45D8-8E52-07220E829492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Ter cuidado pela não</a:t>
            </a:r>
            <a:r>
              <a:rPr lang="pt-BR" baseline="0" dirty="0" smtClean="0"/>
              <a:t> resposta, que pode gerar relatório sem contraditório.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292641-DF90-45D8-8E52-07220E829492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Ter cuidado pela não</a:t>
            </a:r>
            <a:r>
              <a:rPr lang="pt-BR" baseline="0" dirty="0" smtClean="0"/>
              <a:t> resposta, que pode gerar relatório sem contraditório.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292641-DF90-45D8-8E52-07220E829492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D37554-BB01-4E9D-AF47-2108D1737756}" type="datetimeFigureOut">
              <a:rPr lang="pt-BR" smtClean="0"/>
              <a:pPr>
                <a:defRPr/>
              </a:pPr>
              <a:t>20/03/2013</a:t>
            </a:fld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5F187A-2364-4AE9-BA27-9E338B11F0F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A1577-4FC6-495C-A8DA-19DEDF1D7F55}" type="datetimeFigureOut">
              <a:rPr lang="pt-BR"/>
              <a:pPr>
                <a:defRPr/>
              </a:pPr>
              <a:t>20/03/2013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D4790-5933-46FA-B22C-E1EE1F407E7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9A503-9C39-41F5-9242-548BDB5D2574}" type="datetimeFigureOut">
              <a:rPr lang="pt-BR"/>
              <a:pPr>
                <a:defRPr/>
              </a:pPr>
              <a:t>20/03/2013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3B34D-4536-4E40-9BF9-4A5057C693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997FC-CD51-4952-B73A-E7FA5F7B792E}" type="datetimeFigureOut">
              <a:rPr lang="pt-BR"/>
              <a:pPr>
                <a:defRPr/>
              </a:pPr>
              <a:t>20/03/2013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6C28C-7DFA-468E-9B8B-1E5E4EC3F9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6742E-3A92-4C79-A0CA-D8E284DF537E}" type="datetimeFigureOut">
              <a:rPr lang="pt-BR"/>
              <a:pPr>
                <a:defRPr/>
              </a:pPr>
              <a:t>20/03/2013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80484-5E54-45B1-A144-344EEF802AD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30ED3-D502-4135-A781-C582B4F7476D}" type="datetimeFigureOut">
              <a:rPr lang="pt-BR"/>
              <a:pPr>
                <a:defRPr/>
              </a:pPr>
              <a:t>20/03/2013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5739C-101E-4B1D-9F1E-C25DD81D213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860DB-3597-4511-9DF6-265184CAC859}" type="datetimeFigureOut">
              <a:rPr lang="pt-BR"/>
              <a:pPr>
                <a:defRPr/>
              </a:pPr>
              <a:t>20/03/2013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4D1EC-D8F8-4D55-9ACD-CF22320188F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EF748-024E-4C96-856F-7E292FA25384}" type="datetimeFigureOut">
              <a:rPr lang="pt-BR"/>
              <a:pPr>
                <a:defRPr/>
              </a:pPr>
              <a:t>20/03/2013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DD464-61B5-4EE0-9D38-21F37F45187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002BD-E8F5-4D55-BC4F-8D0A1DFDB222}" type="datetimeFigureOut">
              <a:rPr lang="pt-BR"/>
              <a:pPr>
                <a:defRPr/>
              </a:pPr>
              <a:t>20/03/2013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E74A6-DB97-4686-983A-1E76FF09539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646A6-4488-4531-AC11-64034FDB4838}" type="datetimeFigureOut">
              <a:rPr lang="pt-BR"/>
              <a:pPr>
                <a:defRPr/>
              </a:pPr>
              <a:t>20/03/2013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B48A1-A1F4-4EFA-ADAF-E239BAF5617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D0AD9-B84E-4E65-A574-DA8444BB8906}" type="datetimeFigureOut">
              <a:rPr lang="pt-BR"/>
              <a:pPr>
                <a:defRPr/>
              </a:pPr>
              <a:t>20/03/2013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9710C-71C6-4420-BFA7-7D9D399F10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D37554-BB01-4E9D-AF47-2108D1737756}" type="datetimeFigureOut">
              <a:rPr lang="pt-BR"/>
              <a:pPr>
                <a:defRPr/>
              </a:pPr>
              <a:t>20/03/2013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5F187A-2364-4AE9-BA27-9E338B11F0F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ag@sefaz.rs.gov.b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608512"/>
          </a:xfrm>
        </p:spPr>
        <p:txBody>
          <a:bodyPr/>
          <a:lstStyle/>
          <a:p>
            <a:pPr marL="0" indent="0" algn="ctr">
              <a:buNone/>
            </a:pPr>
            <a:r>
              <a:rPr lang="pt-BR" sz="5400" b="1" dirty="0" smtClean="0"/>
              <a:t>Gestão das </a:t>
            </a:r>
            <a:r>
              <a:rPr lang="pt-BR" sz="5400" b="1" dirty="0"/>
              <a:t>R</a:t>
            </a:r>
            <a:r>
              <a:rPr lang="pt-BR" sz="5400" b="1" dirty="0" smtClean="0"/>
              <a:t>ecomendações </a:t>
            </a:r>
            <a:r>
              <a:rPr lang="pt-BR" sz="5400" b="1" dirty="0"/>
              <a:t>do </a:t>
            </a:r>
            <a:r>
              <a:rPr lang="pt-BR" sz="5400" b="1" dirty="0" smtClean="0"/>
              <a:t>Controle </a:t>
            </a:r>
            <a:r>
              <a:rPr lang="pt-BR" sz="5400" b="1" dirty="0"/>
              <a:t>Interno </a:t>
            </a:r>
            <a:r>
              <a:rPr lang="pt-BR" sz="5400" b="1" dirty="0" smtClean="0"/>
              <a:t>Estadual do RS</a:t>
            </a:r>
          </a:p>
        </p:txBody>
      </p:sp>
    </p:spTree>
    <p:extLst>
      <p:ext uri="{BB962C8B-B14F-4D97-AF65-F5344CB8AC3E}">
        <p14:creationId xmlns:p14="http://schemas.microsoft.com/office/powerpoint/2010/main" val="313450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97363"/>
          </a:xfrm>
        </p:spPr>
        <p:txBody>
          <a:bodyPr/>
          <a:lstStyle/>
          <a:p>
            <a:pPr marL="0" indent="0" algn="ctr">
              <a:buNone/>
            </a:pPr>
            <a:r>
              <a:rPr lang="pt-BR" sz="2800" b="1" dirty="0" smtClean="0">
                <a:solidFill>
                  <a:srgbClr val="000000"/>
                </a:solidFill>
              </a:rPr>
              <a:t>Metodologia Proposta</a:t>
            </a:r>
          </a:p>
          <a:p>
            <a:pPr marL="0" indent="0" algn="ctr">
              <a:buNone/>
            </a:pPr>
            <a:endParaRPr lang="pt-BR" sz="2800" b="1" dirty="0" smtClean="0">
              <a:solidFill>
                <a:srgbClr val="000000"/>
              </a:solidFill>
            </a:endParaRPr>
          </a:p>
          <a:p>
            <a:r>
              <a:rPr lang="pt-BR" sz="2800" dirty="0">
                <a:solidFill>
                  <a:srgbClr val="000000"/>
                </a:solidFill>
              </a:rPr>
              <a:t>Estabelecer cronograma identificando as  pessoas responsáveis, atividades e prazos para a implementação das ações propostas.</a:t>
            </a:r>
          </a:p>
          <a:p>
            <a:r>
              <a:rPr lang="pt-BR" sz="2800" dirty="0">
                <a:solidFill>
                  <a:srgbClr val="000000"/>
                </a:solidFill>
              </a:rPr>
              <a:t>Incluir representantes da equipe de auditoria na construção do  Plano de </a:t>
            </a:r>
            <a:r>
              <a:rPr lang="pt-BR" sz="2800" dirty="0" smtClean="0">
                <a:solidFill>
                  <a:srgbClr val="000000"/>
                </a:solidFill>
              </a:rPr>
              <a:t>Ação</a:t>
            </a:r>
            <a:endParaRPr lang="pt-BR" sz="2800" dirty="0">
              <a:solidFill>
                <a:srgbClr val="000000"/>
              </a:solidFill>
            </a:endParaRPr>
          </a:p>
          <a:p>
            <a:endParaRPr lang="pt-BR" sz="28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pt-BR" b="1" dirty="0" smtClean="0">
              <a:solidFill>
                <a:srgbClr val="000000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467544" y="188640"/>
            <a:ext cx="8229600" cy="1080120"/>
          </a:xfrm>
          <a:prstGeom prst="rect">
            <a:avLst/>
          </a:prstGeom>
          <a:ln w="9525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BR" sz="2700" b="1" dirty="0" smtClean="0"/>
              <a:t>Sistema </a:t>
            </a:r>
            <a:r>
              <a:rPr lang="pt-BR" sz="2700" b="1" dirty="0"/>
              <a:t>de Gerenciamento das Recomendações do Controle Interno Estadual do </a:t>
            </a:r>
            <a:r>
              <a:rPr lang="pt-BR" sz="2700" b="1" dirty="0" smtClean="0"/>
              <a:t>RS</a:t>
            </a:r>
          </a:p>
        </p:txBody>
      </p:sp>
    </p:spTree>
    <p:extLst>
      <p:ext uri="{BB962C8B-B14F-4D97-AF65-F5344CB8AC3E}">
        <p14:creationId xmlns:p14="http://schemas.microsoft.com/office/powerpoint/2010/main" val="414261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29411"/>
          </a:xfrm>
        </p:spPr>
        <p:txBody>
          <a:bodyPr/>
          <a:lstStyle/>
          <a:p>
            <a:pPr marL="0" indent="0" algn="ctr">
              <a:buNone/>
            </a:pPr>
            <a:endParaRPr lang="pt-BR" sz="2800" b="1" dirty="0" smtClean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pt-BR" sz="2800" b="1" dirty="0" smtClean="0">
                <a:solidFill>
                  <a:srgbClr val="000000"/>
                </a:solidFill>
              </a:rPr>
              <a:t>Metodologia Proposta</a:t>
            </a:r>
          </a:p>
          <a:p>
            <a:pPr marL="0" indent="0" algn="ctr">
              <a:buNone/>
            </a:pPr>
            <a:endParaRPr lang="pt-BR" sz="2800" b="1" dirty="0" smtClean="0">
              <a:solidFill>
                <a:srgbClr val="000000"/>
              </a:solidFill>
            </a:endParaRPr>
          </a:p>
          <a:p>
            <a:r>
              <a:rPr lang="pt-BR" sz="2800" dirty="0">
                <a:solidFill>
                  <a:srgbClr val="000000"/>
                </a:solidFill>
              </a:rPr>
              <a:t>Enviar aos gestores </a:t>
            </a:r>
            <a:r>
              <a:rPr lang="pt-BR" sz="2800" b="1" dirty="0">
                <a:solidFill>
                  <a:srgbClr val="000000"/>
                </a:solidFill>
              </a:rPr>
              <a:t>Plano de Ação pactuado </a:t>
            </a:r>
            <a:r>
              <a:rPr lang="pt-BR" sz="2800" dirty="0">
                <a:solidFill>
                  <a:srgbClr val="000000"/>
                </a:solidFill>
              </a:rPr>
              <a:t>que será objeto de </a:t>
            </a:r>
            <a:r>
              <a:rPr lang="pt-BR" sz="2800" dirty="0" smtClean="0">
                <a:solidFill>
                  <a:srgbClr val="000000"/>
                </a:solidFill>
              </a:rPr>
              <a:t>monitoramento </a:t>
            </a:r>
            <a:endParaRPr lang="pt-BR" sz="28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pt-BR" sz="2800" dirty="0">
              <a:solidFill>
                <a:srgbClr val="000000"/>
              </a:solidFill>
            </a:endParaRPr>
          </a:p>
          <a:p>
            <a:r>
              <a:rPr lang="pt-BR" sz="2800" dirty="0">
                <a:solidFill>
                  <a:srgbClr val="000000"/>
                </a:solidFill>
              </a:rPr>
              <a:t>Os gestores são responsáveis  pela implementação do Plano de </a:t>
            </a:r>
            <a:r>
              <a:rPr lang="pt-BR" sz="2800" dirty="0" smtClean="0">
                <a:solidFill>
                  <a:srgbClr val="000000"/>
                </a:solidFill>
              </a:rPr>
              <a:t>Ação </a:t>
            </a:r>
            <a:endParaRPr lang="pt-BR" sz="2800" dirty="0">
              <a:solidFill>
                <a:srgbClr val="000000"/>
              </a:solidFill>
            </a:endParaRPr>
          </a:p>
          <a:p>
            <a:endParaRPr lang="pt-BR" sz="28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pt-BR" b="1" dirty="0" smtClean="0">
              <a:solidFill>
                <a:srgbClr val="000000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467544" y="188640"/>
            <a:ext cx="8229600" cy="1080120"/>
          </a:xfrm>
          <a:prstGeom prst="rect">
            <a:avLst/>
          </a:prstGeom>
          <a:ln w="9525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BR" sz="2700" b="1" dirty="0" smtClean="0"/>
              <a:t>Sistema </a:t>
            </a:r>
            <a:r>
              <a:rPr lang="pt-BR" sz="2700" b="1" dirty="0"/>
              <a:t>de Gerenciamento das Recomendações do Controle Interno Estadual do </a:t>
            </a:r>
            <a:r>
              <a:rPr lang="pt-BR" sz="2700" b="1" dirty="0" smtClean="0"/>
              <a:t>RS</a:t>
            </a:r>
          </a:p>
        </p:txBody>
      </p:sp>
    </p:spTree>
    <p:extLst>
      <p:ext uri="{BB962C8B-B14F-4D97-AF65-F5344CB8AC3E}">
        <p14:creationId xmlns:p14="http://schemas.microsoft.com/office/powerpoint/2010/main" val="250575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29411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buNone/>
            </a:pPr>
            <a:endParaRPr lang="pt-BR" sz="2800" b="1" dirty="0" smtClean="0">
              <a:solidFill>
                <a:srgbClr val="000000"/>
              </a:solidFill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pt-BR" sz="2800" b="1" dirty="0" smtClean="0">
                <a:solidFill>
                  <a:srgbClr val="000000"/>
                </a:solidFill>
              </a:rPr>
              <a:t>Metodologia Proposta</a:t>
            </a:r>
          </a:p>
          <a:p>
            <a:pPr marL="0" indent="0" algn="ctr">
              <a:buNone/>
            </a:pPr>
            <a:endParaRPr lang="pt-BR" sz="2800" b="1" dirty="0" smtClean="0">
              <a:solidFill>
                <a:srgbClr val="000000"/>
              </a:solidFill>
            </a:endParaRPr>
          </a:p>
          <a:p>
            <a:r>
              <a:rPr lang="pt-BR" sz="2800" dirty="0">
                <a:solidFill>
                  <a:srgbClr val="000000"/>
                </a:solidFill>
              </a:rPr>
              <a:t>Identificar e registrar os benefícios esperados após a implementação das ações </a:t>
            </a:r>
            <a:r>
              <a:rPr lang="pt-BR" sz="2800" dirty="0" smtClean="0">
                <a:solidFill>
                  <a:srgbClr val="000000"/>
                </a:solidFill>
              </a:rPr>
              <a:t>corretivas   </a:t>
            </a:r>
            <a:endParaRPr lang="pt-BR" sz="2800" dirty="0" smtClean="0">
              <a:solidFill>
                <a:srgbClr val="000000"/>
              </a:solidFill>
            </a:endParaRPr>
          </a:p>
          <a:p>
            <a:pPr marL="990600" indent="0">
              <a:buNone/>
            </a:pPr>
            <a:r>
              <a:rPr lang="pt-BR" sz="2400" dirty="0" smtClean="0">
                <a:solidFill>
                  <a:srgbClr val="000000"/>
                </a:solidFill>
              </a:rPr>
              <a:t>Benefícios devem ser estimados durante a auditoria. Podem ser financeiros ou não financeiros.</a:t>
            </a:r>
          </a:p>
          <a:p>
            <a:pPr marL="990600" indent="0">
              <a:buNone/>
            </a:pPr>
            <a:r>
              <a:rPr lang="pt-BR" sz="2400" dirty="0" err="1" smtClean="0">
                <a:solidFill>
                  <a:srgbClr val="000000"/>
                </a:solidFill>
              </a:rPr>
              <a:t>Ex</a:t>
            </a:r>
            <a:r>
              <a:rPr lang="pt-BR" sz="2400" dirty="0">
                <a:solidFill>
                  <a:srgbClr val="000000"/>
                </a:solidFill>
              </a:rPr>
              <a:t>: redução de custos, aumento de receitas, eliminação de desperdício e melhoria no desempenho, tais como: melhorias organizacionais, melhoria dos controles internos, benefícios sociais e </a:t>
            </a:r>
            <a:r>
              <a:rPr lang="pt-BR" sz="2400" dirty="0" smtClean="0">
                <a:solidFill>
                  <a:srgbClr val="000000"/>
                </a:solidFill>
              </a:rPr>
              <a:t>econômicos</a:t>
            </a:r>
            <a:endParaRPr lang="pt-BR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pt-BR" sz="2800" dirty="0">
              <a:solidFill>
                <a:srgbClr val="000000"/>
              </a:solidFill>
            </a:endParaRPr>
          </a:p>
          <a:p>
            <a:endParaRPr lang="pt-BR" sz="28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pt-BR" b="1" dirty="0" smtClean="0">
              <a:solidFill>
                <a:srgbClr val="000000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467544" y="188640"/>
            <a:ext cx="8229600" cy="1080120"/>
          </a:xfrm>
          <a:prstGeom prst="rect">
            <a:avLst/>
          </a:prstGeom>
          <a:ln w="9525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BR" sz="2700" b="1" dirty="0" smtClean="0"/>
              <a:t>Sistema </a:t>
            </a:r>
            <a:r>
              <a:rPr lang="pt-BR" sz="2700" b="1" dirty="0"/>
              <a:t>de Gerenciamento das Recomendações do Controle Interno Estadual do </a:t>
            </a:r>
            <a:r>
              <a:rPr lang="pt-BR" sz="2700" b="1" dirty="0" smtClean="0"/>
              <a:t>RS</a:t>
            </a:r>
          </a:p>
        </p:txBody>
      </p:sp>
    </p:spTree>
    <p:extLst>
      <p:ext uri="{BB962C8B-B14F-4D97-AF65-F5344CB8AC3E}">
        <p14:creationId xmlns:p14="http://schemas.microsoft.com/office/powerpoint/2010/main" val="4300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07901"/>
            <a:ext cx="8229600" cy="4929411"/>
          </a:xfrm>
        </p:spPr>
        <p:txBody>
          <a:bodyPr/>
          <a:lstStyle/>
          <a:p>
            <a:pPr marL="0" indent="0" algn="ctr">
              <a:buNone/>
            </a:pPr>
            <a:r>
              <a:rPr lang="pt-BR" sz="2700" b="1" dirty="0" smtClean="0">
                <a:solidFill>
                  <a:srgbClr val="000000"/>
                </a:solidFill>
              </a:rPr>
              <a:t>Metodologia Proposta</a:t>
            </a:r>
          </a:p>
          <a:p>
            <a:pPr marL="0" indent="0">
              <a:buNone/>
            </a:pPr>
            <a:r>
              <a:rPr lang="pt-BR" sz="2700" b="1" dirty="0">
                <a:solidFill>
                  <a:srgbClr val="000000"/>
                </a:solidFill>
              </a:rPr>
              <a:t>3 . </a:t>
            </a:r>
            <a:r>
              <a:rPr lang="pt-BR" sz="2700" b="1" dirty="0" smtClean="0">
                <a:solidFill>
                  <a:srgbClr val="000000"/>
                </a:solidFill>
              </a:rPr>
              <a:t>Monitoramento</a:t>
            </a:r>
          </a:p>
          <a:p>
            <a:r>
              <a:rPr lang="pt-BR" sz="2700" dirty="0" smtClean="0">
                <a:solidFill>
                  <a:srgbClr val="000000"/>
                </a:solidFill>
              </a:rPr>
              <a:t>Acompanhamento </a:t>
            </a:r>
            <a:r>
              <a:rPr lang="pt-BR" sz="2700" dirty="0">
                <a:solidFill>
                  <a:srgbClr val="000000"/>
                </a:solidFill>
              </a:rPr>
              <a:t>das medidas adotadas pelos administradores em relação às recomendações e ações propostas para a correção</a:t>
            </a:r>
          </a:p>
          <a:p>
            <a:r>
              <a:rPr lang="pt-BR" sz="2700" dirty="0">
                <a:solidFill>
                  <a:srgbClr val="000000"/>
                </a:solidFill>
              </a:rPr>
              <a:t>Interação com os gestores, a fim de maximizar a probabilidade de que as recomendações sejam adequadamente </a:t>
            </a:r>
            <a:r>
              <a:rPr lang="pt-BR" sz="2700" dirty="0" smtClean="0">
                <a:solidFill>
                  <a:srgbClr val="000000"/>
                </a:solidFill>
              </a:rPr>
              <a:t>adotadas</a:t>
            </a:r>
            <a:endParaRPr lang="pt-BR" sz="2700" dirty="0">
              <a:solidFill>
                <a:srgbClr val="000000"/>
              </a:solidFill>
            </a:endParaRPr>
          </a:p>
          <a:p>
            <a:r>
              <a:rPr lang="pt-BR" sz="2700" dirty="0">
                <a:solidFill>
                  <a:srgbClr val="000000"/>
                </a:solidFill>
              </a:rPr>
              <a:t>Feedback aos gerentes para verificar se as ações que vêm adotando têm contribuído para alcançar os resultados </a:t>
            </a:r>
            <a:r>
              <a:rPr lang="pt-BR" sz="2700" dirty="0" smtClean="0">
                <a:solidFill>
                  <a:srgbClr val="000000"/>
                </a:solidFill>
              </a:rPr>
              <a:t>desejados</a:t>
            </a:r>
            <a:endParaRPr lang="pt-BR" sz="27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pt-BR" sz="2700" b="1" dirty="0" smtClean="0">
              <a:solidFill>
                <a:srgbClr val="000000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467544" y="188640"/>
            <a:ext cx="8229600" cy="1080120"/>
          </a:xfrm>
          <a:prstGeom prst="rect">
            <a:avLst/>
          </a:prstGeom>
          <a:ln w="9525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BR" sz="2700" b="1" dirty="0" smtClean="0"/>
              <a:t>Sistema </a:t>
            </a:r>
            <a:r>
              <a:rPr lang="pt-BR" sz="2700" b="1" dirty="0"/>
              <a:t>de Gerenciamento das Recomendações do Controle Interno Estadual do </a:t>
            </a:r>
            <a:r>
              <a:rPr lang="pt-BR" sz="2700" b="1" dirty="0" smtClean="0"/>
              <a:t>RS</a:t>
            </a:r>
          </a:p>
        </p:txBody>
      </p:sp>
    </p:spTree>
    <p:extLst>
      <p:ext uri="{BB962C8B-B14F-4D97-AF65-F5344CB8AC3E}">
        <p14:creationId xmlns:p14="http://schemas.microsoft.com/office/powerpoint/2010/main" val="176929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13387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 smtClean="0">
                <a:solidFill>
                  <a:srgbClr val="000000"/>
                </a:solidFill>
              </a:rPr>
              <a:t>Metodologia Proposta</a:t>
            </a:r>
          </a:p>
          <a:p>
            <a:pPr marL="0" indent="0" algn="ctr">
              <a:buNone/>
            </a:pPr>
            <a:endParaRPr lang="pt-BR" sz="2800" b="1" dirty="0" smtClean="0">
              <a:solidFill>
                <a:srgbClr val="000000"/>
              </a:solidFill>
            </a:endParaRPr>
          </a:p>
          <a:p>
            <a:r>
              <a:rPr lang="pt-BR" sz="2800" dirty="0" smtClean="0">
                <a:solidFill>
                  <a:srgbClr val="000000"/>
                </a:solidFill>
              </a:rPr>
              <a:t>Classificar as </a:t>
            </a:r>
            <a:r>
              <a:rPr lang="pt-BR" sz="2800" dirty="0">
                <a:solidFill>
                  <a:srgbClr val="000000"/>
                </a:solidFill>
              </a:rPr>
              <a:t>ações </a:t>
            </a:r>
            <a:r>
              <a:rPr lang="pt-BR" sz="2800" dirty="0" smtClean="0">
                <a:solidFill>
                  <a:srgbClr val="000000"/>
                </a:solidFill>
              </a:rPr>
              <a:t>de </a:t>
            </a:r>
            <a:r>
              <a:rPr lang="pt-BR" sz="2800" dirty="0">
                <a:solidFill>
                  <a:srgbClr val="000000"/>
                </a:solidFill>
              </a:rPr>
              <a:t>acordo com o grau de implementação:</a:t>
            </a:r>
          </a:p>
          <a:p>
            <a:pPr marL="900113" indent="0">
              <a:buNone/>
            </a:pPr>
            <a:r>
              <a:rPr lang="pt-BR" sz="2800" dirty="0">
                <a:solidFill>
                  <a:srgbClr val="000000"/>
                </a:solidFill>
              </a:rPr>
              <a:t>a) implementada</a:t>
            </a:r>
          </a:p>
          <a:p>
            <a:pPr marL="900113" indent="0">
              <a:buNone/>
            </a:pPr>
            <a:r>
              <a:rPr lang="pt-BR" sz="2800" dirty="0">
                <a:solidFill>
                  <a:srgbClr val="000000"/>
                </a:solidFill>
              </a:rPr>
              <a:t>b) não implementada;</a:t>
            </a:r>
          </a:p>
          <a:p>
            <a:pPr marL="900113" indent="0">
              <a:buNone/>
            </a:pPr>
            <a:r>
              <a:rPr lang="pt-BR" sz="2800" dirty="0">
                <a:solidFill>
                  <a:srgbClr val="000000"/>
                </a:solidFill>
              </a:rPr>
              <a:t>c) parcialmente implementada;</a:t>
            </a:r>
          </a:p>
          <a:p>
            <a:pPr marL="900113" indent="0">
              <a:buNone/>
            </a:pPr>
            <a:r>
              <a:rPr lang="pt-BR" sz="2800" dirty="0">
                <a:solidFill>
                  <a:srgbClr val="000000"/>
                </a:solidFill>
              </a:rPr>
              <a:t>d) </a:t>
            </a:r>
            <a:r>
              <a:rPr lang="pt-BR" sz="2800" dirty="0" smtClean="0">
                <a:solidFill>
                  <a:srgbClr val="000000"/>
                </a:solidFill>
              </a:rPr>
              <a:t>em </a:t>
            </a:r>
            <a:r>
              <a:rPr lang="pt-BR" sz="2800" dirty="0">
                <a:solidFill>
                  <a:srgbClr val="000000"/>
                </a:solidFill>
              </a:rPr>
              <a:t>implementação;</a:t>
            </a:r>
          </a:p>
          <a:p>
            <a:pPr marL="900113" indent="0">
              <a:buNone/>
            </a:pPr>
            <a:r>
              <a:rPr lang="pt-BR" sz="2800" dirty="0">
                <a:solidFill>
                  <a:srgbClr val="000000"/>
                </a:solidFill>
              </a:rPr>
              <a:t>e) não mais aplicável.</a:t>
            </a:r>
          </a:p>
          <a:p>
            <a:pPr marL="0" indent="0" algn="ctr">
              <a:buNone/>
            </a:pPr>
            <a:endParaRPr lang="pt-BR" sz="2800" b="1" dirty="0" smtClean="0">
              <a:solidFill>
                <a:srgbClr val="000000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467544" y="188640"/>
            <a:ext cx="8229600" cy="1080120"/>
          </a:xfrm>
          <a:prstGeom prst="rect">
            <a:avLst/>
          </a:prstGeom>
          <a:ln w="9525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BR" sz="2700" b="1" dirty="0" smtClean="0"/>
              <a:t>Sistema </a:t>
            </a:r>
            <a:r>
              <a:rPr lang="pt-BR" sz="2700" b="1" dirty="0"/>
              <a:t>de Gerenciamento das Recomendações do Controle Interno Estadual do </a:t>
            </a:r>
            <a:r>
              <a:rPr lang="pt-BR" sz="2700" b="1" dirty="0" smtClean="0"/>
              <a:t>RS</a:t>
            </a:r>
          </a:p>
        </p:txBody>
      </p:sp>
    </p:spTree>
    <p:extLst>
      <p:ext uri="{BB962C8B-B14F-4D97-AF65-F5344CB8AC3E}">
        <p14:creationId xmlns:p14="http://schemas.microsoft.com/office/powerpoint/2010/main" val="326752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41379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 smtClean="0">
                <a:solidFill>
                  <a:srgbClr val="000000"/>
                </a:solidFill>
              </a:rPr>
              <a:t>Metodologia Proposta</a:t>
            </a:r>
          </a:p>
          <a:p>
            <a:pPr marL="0" indent="0" algn="ctr">
              <a:buNone/>
            </a:pPr>
            <a:endParaRPr lang="pt-BR" sz="2800" b="1" dirty="0" smtClean="0">
              <a:solidFill>
                <a:srgbClr val="000000"/>
              </a:solidFill>
            </a:endParaRPr>
          </a:p>
          <a:p>
            <a:r>
              <a:rPr lang="pt-BR" sz="2800" dirty="0">
                <a:solidFill>
                  <a:srgbClr val="000000"/>
                </a:solidFill>
              </a:rPr>
              <a:t>Obter evidências de que as ações foram  adequadamente implementadas antes de fechar uma recomendação.</a:t>
            </a:r>
          </a:p>
          <a:p>
            <a:pPr marL="1436688" indent="0">
              <a:buNone/>
            </a:pPr>
            <a:endParaRPr lang="pt-BR" sz="1600" dirty="0">
              <a:solidFill>
                <a:srgbClr val="000000"/>
              </a:solidFill>
            </a:endParaRPr>
          </a:p>
          <a:p>
            <a:pPr marL="1157288" indent="-457200">
              <a:buFont typeface="Wingdings" pitchFamily="2" charset="2"/>
              <a:buChar char="ü"/>
            </a:pPr>
            <a:r>
              <a:rPr lang="pt-BR" sz="2400" dirty="0">
                <a:solidFill>
                  <a:srgbClr val="000000"/>
                </a:solidFill>
              </a:rPr>
              <a:t>entrevistar </a:t>
            </a:r>
            <a:r>
              <a:rPr lang="pt-BR" sz="2400" dirty="0" smtClean="0">
                <a:solidFill>
                  <a:srgbClr val="000000"/>
                </a:solidFill>
              </a:rPr>
              <a:t>funcionários </a:t>
            </a:r>
            <a:endParaRPr lang="pt-BR" sz="2400" dirty="0">
              <a:solidFill>
                <a:srgbClr val="000000"/>
              </a:solidFill>
            </a:endParaRPr>
          </a:p>
          <a:p>
            <a:pPr marL="1157288" indent="-457200">
              <a:buFont typeface="Wingdings" pitchFamily="2" charset="2"/>
              <a:buChar char="ü"/>
            </a:pPr>
            <a:r>
              <a:rPr lang="pt-BR" sz="2400" dirty="0">
                <a:solidFill>
                  <a:srgbClr val="000000"/>
                </a:solidFill>
              </a:rPr>
              <a:t>obter </a:t>
            </a:r>
            <a:r>
              <a:rPr lang="pt-BR" sz="2400" dirty="0" smtClean="0">
                <a:solidFill>
                  <a:srgbClr val="000000"/>
                </a:solidFill>
              </a:rPr>
              <a:t>documentos </a:t>
            </a:r>
            <a:endParaRPr lang="pt-BR" sz="2400" dirty="0">
              <a:solidFill>
                <a:srgbClr val="000000"/>
              </a:solidFill>
            </a:endParaRPr>
          </a:p>
          <a:p>
            <a:pPr marL="1157288" indent="-457200">
              <a:buFont typeface="Wingdings" pitchFamily="2" charset="2"/>
              <a:buChar char="ü"/>
            </a:pPr>
            <a:r>
              <a:rPr lang="pt-BR" sz="2400" dirty="0">
                <a:solidFill>
                  <a:srgbClr val="000000"/>
                </a:solidFill>
              </a:rPr>
              <a:t>acessar bancos de </a:t>
            </a:r>
            <a:r>
              <a:rPr lang="pt-BR" sz="2400" dirty="0" smtClean="0">
                <a:solidFill>
                  <a:srgbClr val="000000"/>
                </a:solidFill>
              </a:rPr>
              <a:t>dados </a:t>
            </a:r>
            <a:endParaRPr lang="pt-BR" sz="24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rgbClr val="000000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467544" y="188640"/>
            <a:ext cx="8229600" cy="1080120"/>
          </a:xfrm>
          <a:prstGeom prst="rect">
            <a:avLst/>
          </a:prstGeom>
          <a:ln w="9525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BR" sz="2700" b="1" dirty="0" smtClean="0"/>
              <a:t>Sistema </a:t>
            </a:r>
            <a:r>
              <a:rPr lang="pt-BR" sz="2700" b="1" dirty="0"/>
              <a:t>de Gerenciamento das Recomendações do Controle Interno Estadual do </a:t>
            </a:r>
            <a:r>
              <a:rPr lang="pt-BR" sz="2700" b="1" dirty="0" smtClean="0"/>
              <a:t>RS</a:t>
            </a:r>
          </a:p>
        </p:txBody>
      </p:sp>
    </p:spTree>
    <p:extLst>
      <p:ext uri="{BB962C8B-B14F-4D97-AF65-F5344CB8AC3E}">
        <p14:creationId xmlns:p14="http://schemas.microsoft.com/office/powerpoint/2010/main" val="161329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3"/>
            <a:ext cx="8229600" cy="4248473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 smtClean="0">
                <a:solidFill>
                  <a:srgbClr val="000000"/>
                </a:solidFill>
              </a:rPr>
              <a:t>Requisitos</a:t>
            </a:r>
          </a:p>
          <a:p>
            <a:pPr marL="0" indent="0">
              <a:buNone/>
            </a:pPr>
            <a:endParaRPr lang="pt-BR" sz="2800" dirty="0" smtClean="0">
              <a:solidFill>
                <a:srgbClr val="000000"/>
              </a:solidFill>
            </a:endParaRPr>
          </a:p>
          <a:p>
            <a:r>
              <a:rPr lang="pt-BR" sz="2800" dirty="0" smtClean="0">
                <a:solidFill>
                  <a:srgbClr val="000000"/>
                </a:solidFill>
              </a:rPr>
              <a:t>Ato </a:t>
            </a:r>
            <a:r>
              <a:rPr lang="pt-BR" sz="2800" dirty="0">
                <a:solidFill>
                  <a:srgbClr val="000000"/>
                </a:solidFill>
              </a:rPr>
              <a:t>formal do Poder Executivo com  regras mínimas e atribuição de responsabilidades </a:t>
            </a:r>
            <a:r>
              <a:rPr lang="pt-BR" sz="2800" dirty="0" smtClean="0">
                <a:solidFill>
                  <a:srgbClr val="000000"/>
                </a:solidFill>
              </a:rPr>
              <a:t>específicas</a:t>
            </a:r>
            <a:endParaRPr lang="pt-BR" sz="2800" dirty="0" smtClean="0">
              <a:solidFill>
                <a:srgbClr val="000000"/>
              </a:solidFill>
            </a:endParaRPr>
          </a:p>
          <a:p>
            <a:r>
              <a:rPr lang="pt-BR" sz="2800" dirty="0" smtClean="0">
                <a:solidFill>
                  <a:srgbClr val="000000"/>
                </a:solidFill>
              </a:rPr>
              <a:t>Sistema </a:t>
            </a:r>
            <a:r>
              <a:rPr lang="pt-BR" sz="2800" dirty="0" smtClean="0">
                <a:solidFill>
                  <a:srgbClr val="000000"/>
                </a:solidFill>
              </a:rPr>
              <a:t>Informatizado</a:t>
            </a:r>
            <a:endParaRPr lang="pt-BR" sz="28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rgbClr val="000000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467544" y="188640"/>
            <a:ext cx="8229600" cy="1080120"/>
          </a:xfrm>
          <a:prstGeom prst="rect">
            <a:avLst/>
          </a:prstGeom>
          <a:ln w="9525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BR" sz="2700" b="1" dirty="0" smtClean="0"/>
              <a:t>Sistema </a:t>
            </a:r>
            <a:r>
              <a:rPr lang="pt-BR" sz="2700" b="1" dirty="0"/>
              <a:t>de Gerenciamento das Recomendações do Controle Interno Estadual do </a:t>
            </a:r>
            <a:r>
              <a:rPr lang="pt-BR" sz="2700" b="1" dirty="0" smtClean="0"/>
              <a:t>RS</a:t>
            </a:r>
          </a:p>
        </p:txBody>
      </p:sp>
    </p:spTree>
    <p:extLst>
      <p:ext uri="{BB962C8B-B14F-4D97-AF65-F5344CB8AC3E}">
        <p14:creationId xmlns:p14="http://schemas.microsoft.com/office/powerpoint/2010/main" val="148016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5030019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pt-BR" b="1" dirty="0" smtClean="0">
                <a:solidFill>
                  <a:srgbClr val="000000"/>
                </a:solidFill>
              </a:rPr>
              <a:t>Benefícios</a:t>
            </a:r>
            <a:endParaRPr lang="pt-BR" dirty="0" smtClean="0">
              <a:solidFill>
                <a:srgbClr val="000000"/>
              </a:solidFill>
            </a:endParaRPr>
          </a:p>
          <a:p>
            <a:pPr>
              <a:spcAft>
                <a:spcPts val="600"/>
              </a:spcAft>
            </a:pPr>
            <a:r>
              <a:rPr lang="pt-BR" sz="2800" dirty="0" smtClean="0">
                <a:solidFill>
                  <a:srgbClr val="000000"/>
                </a:solidFill>
              </a:rPr>
              <a:t>Suporte a Estratégia de Combate à Corrupção</a:t>
            </a:r>
          </a:p>
          <a:p>
            <a:pPr marL="990600" indent="0">
              <a:spcAft>
                <a:spcPts val="600"/>
              </a:spcAft>
              <a:buNone/>
            </a:pPr>
            <a:r>
              <a:rPr lang="pt-BR" sz="2400" dirty="0" smtClean="0">
                <a:solidFill>
                  <a:srgbClr val="000000"/>
                </a:solidFill>
              </a:rPr>
              <a:t>Painel de monitoramento das </a:t>
            </a:r>
            <a:r>
              <a:rPr lang="pt-BR" sz="2400" dirty="0">
                <a:solidFill>
                  <a:srgbClr val="000000"/>
                </a:solidFill>
              </a:rPr>
              <a:t>ações </a:t>
            </a:r>
            <a:r>
              <a:rPr lang="pt-BR" sz="2400" dirty="0" smtClean="0">
                <a:solidFill>
                  <a:srgbClr val="000000"/>
                </a:solidFill>
              </a:rPr>
              <a:t>dos </a:t>
            </a:r>
            <a:r>
              <a:rPr lang="pt-BR" sz="2400" dirty="0">
                <a:solidFill>
                  <a:srgbClr val="000000"/>
                </a:solidFill>
              </a:rPr>
              <a:t>gestores públicos </a:t>
            </a:r>
            <a:r>
              <a:rPr lang="pt-BR" sz="2400" dirty="0" smtClean="0">
                <a:solidFill>
                  <a:srgbClr val="000000"/>
                </a:solidFill>
              </a:rPr>
              <a:t>para </a:t>
            </a:r>
            <a:r>
              <a:rPr lang="pt-BR" sz="2400" dirty="0">
                <a:solidFill>
                  <a:srgbClr val="000000"/>
                </a:solidFill>
              </a:rPr>
              <a:t>a correção </a:t>
            </a:r>
            <a:r>
              <a:rPr lang="pt-BR" sz="2400" dirty="0" smtClean="0">
                <a:solidFill>
                  <a:srgbClr val="000000"/>
                </a:solidFill>
              </a:rPr>
              <a:t>de </a:t>
            </a:r>
            <a:r>
              <a:rPr lang="pt-BR" sz="2400" dirty="0">
                <a:solidFill>
                  <a:srgbClr val="000000"/>
                </a:solidFill>
              </a:rPr>
              <a:t>irregularidades.</a:t>
            </a:r>
            <a:endParaRPr lang="pt-BR" sz="2400" dirty="0" smtClean="0">
              <a:solidFill>
                <a:srgbClr val="000000"/>
              </a:solidFill>
            </a:endParaRPr>
          </a:p>
          <a:p>
            <a:pPr>
              <a:spcAft>
                <a:spcPts val="600"/>
              </a:spcAft>
            </a:pPr>
            <a:r>
              <a:rPr lang="pt-BR" sz="2800" dirty="0" smtClean="0">
                <a:solidFill>
                  <a:srgbClr val="000000"/>
                </a:solidFill>
              </a:rPr>
              <a:t>Monitoramento como ferramenta indispensável para: </a:t>
            </a:r>
          </a:p>
          <a:p>
            <a:pPr marL="0" indent="990600">
              <a:spcAft>
                <a:spcPts val="600"/>
              </a:spcAft>
              <a:buNone/>
            </a:pPr>
            <a:r>
              <a:rPr lang="pt-BR" sz="2400" dirty="0" smtClean="0">
                <a:solidFill>
                  <a:srgbClr val="000000"/>
                </a:solidFill>
              </a:rPr>
              <a:t>Auditorias baseadas em risco</a:t>
            </a:r>
          </a:p>
          <a:p>
            <a:pPr marL="0" indent="990600">
              <a:spcAft>
                <a:spcPts val="600"/>
              </a:spcAft>
              <a:buNone/>
            </a:pPr>
            <a:r>
              <a:rPr lang="pt-BR" sz="2400" dirty="0">
                <a:solidFill>
                  <a:srgbClr val="000000"/>
                </a:solidFill>
              </a:rPr>
              <a:t>A</a:t>
            </a:r>
            <a:r>
              <a:rPr lang="pt-BR" sz="2400" dirty="0" smtClean="0">
                <a:solidFill>
                  <a:srgbClr val="000000"/>
                </a:solidFill>
              </a:rPr>
              <a:t>uditoria de tecnologia da informação </a:t>
            </a:r>
          </a:p>
          <a:p>
            <a:pPr marL="0" indent="990600">
              <a:spcAft>
                <a:spcPts val="600"/>
              </a:spcAft>
              <a:buNone/>
            </a:pPr>
            <a:r>
              <a:rPr lang="pt-BR" sz="2400" dirty="0">
                <a:solidFill>
                  <a:srgbClr val="000000"/>
                </a:solidFill>
              </a:rPr>
              <a:t>A</a:t>
            </a:r>
            <a:r>
              <a:rPr lang="pt-BR" sz="2400" dirty="0" smtClean="0">
                <a:solidFill>
                  <a:srgbClr val="000000"/>
                </a:solidFill>
              </a:rPr>
              <a:t>uditoria em programas de governo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467544" y="188640"/>
            <a:ext cx="8229600" cy="1080120"/>
          </a:xfrm>
          <a:prstGeom prst="rect">
            <a:avLst/>
          </a:prstGeom>
          <a:ln w="9525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BR" sz="2700" b="1" dirty="0" smtClean="0"/>
              <a:t>Sistema </a:t>
            </a:r>
            <a:r>
              <a:rPr lang="pt-BR" sz="2700" b="1" dirty="0"/>
              <a:t>de Gerenciamento das Recomendações do Controle Interno Estadual do </a:t>
            </a:r>
            <a:r>
              <a:rPr lang="pt-BR" sz="2700" b="1" dirty="0" smtClean="0"/>
              <a:t>RS</a:t>
            </a:r>
          </a:p>
        </p:txBody>
      </p:sp>
    </p:spTree>
    <p:extLst>
      <p:ext uri="{BB962C8B-B14F-4D97-AF65-F5344CB8AC3E}">
        <p14:creationId xmlns:p14="http://schemas.microsoft.com/office/powerpoint/2010/main" val="257381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4608512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pt-BR" b="1" dirty="0">
                <a:solidFill>
                  <a:srgbClr val="000000"/>
                </a:solidFill>
              </a:rPr>
              <a:t>Benefícios</a:t>
            </a:r>
          </a:p>
          <a:p>
            <a:pPr>
              <a:spcAft>
                <a:spcPts val="600"/>
              </a:spcAft>
            </a:pPr>
            <a:r>
              <a:rPr lang="pt-BR" sz="2800" dirty="0" smtClean="0">
                <a:solidFill>
                  <a:srgbClr val="000000"/>
                </a:solidFill>
              </a:rPr>
              <a:t>Indicadores de Desempenho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pt-BR" dirty="0" smtClean="0">
                <a:solidFill>
                  <a:srgbClr val="000000"/>
                </a:solidFill>
              </a:rPr>
              <a:t>Recomendações </a:t>
            </a:r>
            <a:r>
              <a:rPr lang="pt-BR" dirty="0">
                <a:solidFill>
                  <a:srgbClr val="000000"/>
                </a:solidFill>
              </a:rPr>
              <a:t>de </a:t>
            </a:r>
            <a:r>
              <a:rPr lang="pt-BR" dirty="0" smtClean="0">
                <a:solidFill>
                  <a:srgbClr val="000000"/>
                </a:solidFill>
              </a:rPr>
              <a:t>Auditoria</a:t>
            </a:r>
          </a:p>
          <a:p>
            <a:pPr marL="1252538" indent="9525">
              <a:spcAft>
                <a:spcPts val="600"/>
              </a:spcAft>
              <a:buNone/>
            </a:pPr>
            <a:r>
              <a:rPr lang="pt-BR" sz="2400" dirty="0" smtClean="0">
                <a:solidFill>
                  <a:srgbClr val="000000"/>
                </a:solidFill>
              </a:rPr>
              <a:t>Podem ser utilizadas como elementos </a:t>
            </a:r>
            <a:r>
              <a:rPr lang="pt-BR" sz="2400" dirty="0">
                <a:solidFill>
                  <a:srgbClr val="000000"/>
                </a:solidFill>
              </a:rPr>
              <a:t>para medir e avaliar o desempenho do órgão de </a:t>
            </a:r>
            <a:r>
              <a:rPr lang="pt-BR" sz="2400" dirty="0" smtClean="0">
                <a:solidFill>
                  <a:srgbClr val="000000"/>
                </a:solidFill>
              </a:rPr>
              <a:t>controle</a:t>
            </a:r>
            <a:endParaRPr lang="pt-BR" sz="2400" dirty="0">
              <a:solidFill>
                <a:srgbClr val="000000"/>
              </a:solidFill>
            </a:endParaRPr>
          </a:p>
          <a:p>
            <a:pPr marL="1252538" indent="9525">
              <a:buNone/>
            </a:pPr>
            <a:r>
              <a:rPr lang="pt-BR" sz="2400" dirty="0" smtClean="0">
                <a:solidFill>
                  <a:srgbClr val="000000"/>
                </a:solidFill>
              </a:rPr>
              <a:t>- </a:t>
            </a:r>
            <a:r>
              <a:rPr lang="pt-BR" sz="2400" dirty="0">
                <a:solidFill>
                  <a:srgbClr val="000000"/>
                </a:solidFill>
              </a:rPr>
              <a:t>indicadores podem ser tanto financeiros e não-financeiros</a:t>
            </a:r>
          </a:p>
          <a:p>
            <a:pPr marL="2243138" indent="-2243138">
              <a:buNone/>
            </a:pPr>
            <a:endParaRPr lang="pt-BR" sz="2800" dirty="0" smtClean="0">
              <a:solidFill>
                <a:srgbClr val="000000"/>
              </a:solidFill>
            </a:endParaRPr>
          </a:p>
          <a:p>
            <a:pPr marL="2243138" indent="-2243138">
              <a:buNone/>
            </a:pP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467544" y="188640"/>
            <a:ext cx="8229600" cy="1080120"/>
          </a:xfrm>
          <a:prstGeom prst="rect">
            <a:avLst/>
          </a:prstGeom>
          <a:ln w="9525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BR" sz="2700" b="1" dirty="0" smtClean="0"/>
              <a:t>Sistema </a:t>
            </a:r>
            <a:r>
              <a:rPr lang="pt-BR" sz="2700" b="1" dirty="0"/>
              <a:t>de Gerenciamento das Recomendações do Controle Interno Estadual do </a:t>
            </a:r>
            <a:r>
              <a:rPr lang="pt-BR" sz="2700" b="1" dirty="0" smtClean="0"/>
              <a:t>RS</a:t>
            </a:r>
          </a:p>
        </p:txBody>
      </p:sp>
    </p:spTree>
    <p:extLst>
      <p:ext uri="{BB962C8B-B14F-4D97-AF65-F5344CB8AC3E}">
        <p14:creationId xmlns:p14="http://schemas.microsoft.com/office/powerpoint/2010/main" val="15271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1456185"/>
            <a:ext cx="8229600" cy="4133055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 smtClean="0">
                <a:solidFill>
                  <a:srgbClr val="000000"/>
                </a:solidFill>
              </a:rPr>
              <a:t>Benefícios</a:t>
            </a:r>
          </a:p>
          <a:p>
            <a:pPr marL="0" indent="0" algn="ctr">
              <a:buNone/>
            </a:pPr>
            <a:endParaRPr lang="pt-BR" sz="14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pt-BR" sz="2800" dirty="0" smtClean="0">
                <a:solidFill>
                  <a:srgbClr val="000000"/>
                </a:solidFill>
              </a:rPr>
              <a:t>Instituições que utilizam recomendações como elemento de mensuração de resultados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rgbClr val="000000"/>
                </a:solidFill>
              </a:rPr>
              <a:t>Exemplos: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United </a:t>
            </a:r>
            <a:r>
              <a:rPr lang="en-US" sz="2400" dirty="0">
                <a:solidFill>
                  <a:srgbClr val="000000"/>
                </a:solidFill>
              </a:rPr>
              <a:t>Kingdom National Audit Office (NAO)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GAO - </a:t>
            </a:r>
            <a:r>
              <a:rPr lang="en-US" sz="2400" dirty="0">
                <a:solidFill>
                  <a:srgbClr val="000000"/>
                </a:solidFill>
              </a:rPr>
              <a:t>U.S. Government Accountability </a:t>
            </a:r>
            <a:r>
              <a:rPr lang="en-US" sz="2400" dirty="0" smtClean="0">
                <a:solidFill>
                  <a:srgbClr val="000000"/>
                </a:solidFill>
              </a:rPr>
              <a:t>Office</a:t>
            </a:r>
          </a:p>
          <a:p>
            <a:r>
              <a:rPr lang="en-US" sz="2400" dirty="0">
                <a:solidFill>
                  <a:srgbClr val="000000"/>
                </a:solidFill>
              </a:rPr>
              <a:t>Australian National Audit Office (ANAO)</a:t>
            </a:r>
          </a:p>
          <a:p>
            <a:endParaRPr lang="en-US" sz="2400" dirty="0" smtClean="0">
              <a:solidFill>
                <a:srgbClr val="000000"/>
              </a:solidFill>
            </a:endParaRPr>
          </a:p>
          <a:p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467544" y="188640"/>
            <a:ext cx="8229600" cy="1080120"/>
          </a:xfrm>
          <a:prstGeom prst="rect">
            <a:avLst/>
          </a:prstGeom>
          <a:ln w="9525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BR" sz="2700" b="1" dirty="0" smtClean="0"/>
              <a:t>Sistema </a:t>
            </a:r>
            <a:r>
              <a:rPr lang="pt-BR" sz="2700" b="1" dirty="0"/>
              <a:t>de Gerenciamento das Recomendações do Controle Interno Estadual do </a:t>
            </a:r>
            <a:r>
              <a:rPr lang="pt-BR" sz="2700" b="1" dirty="0" smtClean="0"/>
              <a:t>RS</a:t>
            </a:r>
          </a:p>
        </p:txBody>
      </p:sp>
    </p:spTree>
    <p:extLst>
      <p:ext uri="{BB962C8B-B14F-4D97-AF65-F5344CB8AC3E}">
        <p14:creationId xmlns:p14="http://schemas.microsoft.com/office/powerpoint/2010/main" val="240432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</a:pP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b="1" dirty="0" smtClean="0"/>
              <a:t>Paper</a:t>
            </a:r>
            <a:br>
              <a:rPr lang="pt-BR" sz="3600" b="1" dirty="0" smtClean="0"/>
            </a:br>
            <a:endParaRPr lang="pt-BR" sz="3600" b="1" dirty="0" smtClean="0"/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104456"/>
          </a:xfrm>
        </p:spPr>
        <p:txBody>
          <a:bodyPr/>
          <a:lstStyle/>
          <a:p>
            <a:r>
              <a:rPr lang="pt-BR" sz="2800" dirty="0" smtClean="0">
                <a:solidFill>
                  <a:srgbClr val="000000"/>
                </a:solidFill>
              </a:rPr>
              <a:t>Ensaio elaborado para conclusão do Curso </a:t>
            </a:r>
            <a:r>
              <a:rPr lang="pt-BR" sz="2800" dirty="0">
                <a:solidFill>
                  <a:srgbClr val="000000"/>
                </a:solidFill>
              </a:rPr>
              <a:t>“</a:t>
            </a:r>
            <a:r>
              <a:rPr lang="pt-BR" sz="2800" i="1" dirty="0" err="1">
                <a:solidFill>
                  <a:srgbClr val="000000"/>
                </a:solidFill>
              </a:rPr>
              <a:t>Theory</a:t>
            </a:r>
            <a:r>
              <a:rPr lang="pt-BR" sz="2800" i="1" dirty="0">
                <a:solidFill>
                  <a:srgbClr val="000000"/>
                </a:solidFill>
              </a:rPr>
              <a:t> </a:t>
            </a:r>
            <a:r>
              <a:rPr lang="pt-BR" sz="2800" i="1" dirty="0" err="1">
                <a:solidFill>
                  <a:srgbClr val="000000"/>
                </a:solidFill>
              </a:rPr>
              <a:t>and</a:t>
            </a:r>
            <a:r>
              <a:rPr lang="pt-BR" sz="2800" i="1" dirty="0">
                <a:solidFill>
                  <a:srgbClr val="000000"/>
                </a:solidFill>
              </a:rPr>
              <a:t> </a:t>
            </a:r>
            <a:r>
              <a:rPr lang="pt-BR" sz="2800" i="1" dirty="0" err="1">
                <a:solidFill>
                  <a:srgbClr val="000000"/>
                </a:solidFill>
              </a:rPr>
              <a:t>Operation</a:t>
            </a:r>
            <a:r>
              <a:rPr lang="pt-BR" sz="2800" i="1" dirty="0">
                <a:solidFill>
                  <a:srgbClr val="000000"/>
                </a:solidFill>
              </a:rPr>
              <a:t> </a:t>
            </a:r>
            <a:r>
              <a:rPr lang="pt-BR" sz="2800" i="1" dirty="0" err="1">
                <a:solidFill>
                  <a:srgbClr val="000000"/>
                </a:solidFill>
              </a:rPr>
              <a:t>of</a:t>
            </a:r>
            <a:r>
              <a:rPr lang="pt-BR" sz="2800" i="1" dirty="0">
                <a:solidFill>
                  <a:srgbClr val="000000"/>
                </a:solidFill>
              </a:rPr>
              <a:t> a </a:t>
            </a:r>
            <a:r>
              <a:rPr lang="pt-BR" sz="2800" i="1" dirty="0" err="1">
                <a:solidFill>
                  <a:srgbClr val="000000"/>
                </a:solidFill>
              </a:rPr>
              <a:t>Modern</a:t>
            </a:r>
            <a:r>
              <a:rPr lang="pt-BR" sz="2800" i="1" dirty="0">
                <a:solidFill>
                  <a:srgbClr val="000000"/>
                </a:solidFill>
              </a:rPr>
              <a:t> </a:t>
            </a:r>
            <a:r>
              <a:rPr lang="pt-BR" sz="2800" i="1" dirty="0" err="1">
                <a:solidFill>
                  <a:srgbClr val="000000"/>
                </a:solidFill>
              </a:rPr>
              <a:t>National</a:t>
            </a:r>
            <a:r>
              <a:rPr lang="pt-BR" sz="2800" i="1" dirty="0">
                <a:solidFill>
                  <a:srgbClr val="000000"/>
                </a:solidFill>
              </a:rPr>
              <a:t> </a:t>
            </a:r>
            <a:r>
              <a:rPr lang="pt-BR" sz="2800" i="1" dirty="0" err="1" smtClean="0">
                <a:solidFill>
                  <a:srgbClr val="000000"/>
                </a:solidFill>
              </a:rPr>
              <a:t>Economy</a:t>
            </a:r>
            <a:r>
              <a:rPr lang="pt-BR" sz="2800" dirty="0" smtClean="0">
                <a:solidFill>
                  <a:srgbClr val="000000"/>
                </a:solidFill>
              </a:rPr>
              <a:t>” </a:t>
            </a:r>
            <a:r>
              <a:rPr lang="pt-BR" sz="2800" dirty="0">
                <a:solidFill>
                  <a:srgbClr val="000000"/>
                </a:solidFill>
              </a:rPr>
              <a:t>na George </a:t>
            </a:r>
            <a:r>
              <a:rPr lang="pt-BR" sz="2800" dirty="0" smtClean="0">
                <a:solidFill>
                  <a:srgbClr val="000000"/>
                </a:solidFill>
              </a:rPr>
              <a:t>Washington</a:t>
            </a:r>
            <a:r>
              <a:rPr lang="pt-BR" sz="2800" dirty="0">
                <a:solidFill>
                  <a:srgbClr val="000000"/>
                </a:solidFill>
              </a:rPr>
              <a:t> </a:t>
            </a:r>
            <a:r>
              <a:rPr lang="pt-BR" sz="2800" dirty="0" err="1" smtClean="0">
                <a:solidFill>
                  <a:srgbClr val="000000"/>
                </a:solidFill>
              </a:rPr>
              <a:t>University</a:t>
            </a:r>
            <a:endParaRPr lang="pt-BR" sz="2800" dirty="0" smtClean="0">
              <a:solidFill>
                <a:srgbClr val="000000"/>
              </a:solidFill>
            </a:endParaRPr>
          </a:p>
          <a:p>
            <a:endParaRPr lang="pt-BR" sz="2800" dirty="0" smtClean="0">
              <a:solidFill>
                <a:srgbClr val="000000"/>
              </a:solidFill>
            </a:endParaRPr>
          </a:p>
          <a:p>
            <a:r>
              <a:rPr lang="pt-BR" sz="2800" dirty="0" smtClean="0">
                <a:solidFill>
                  <a:srgbClr val="000000"/>
                </a:solidFill>
              </a:rPr>
              <a:t>Título “</a:t>
            </a:r>
            <a:r>
              <a:rPr lang="pt-BR" sz="2800" i="1" dirty="0" smtClean="0">
                <a:solidFill>
                  <a:srgbClr val="000000"/>
                </a:solidFill>
              </a:rPr>
              <a:t>Framework </a:t>
            </a:r>
            <a:r>
              <a:rPr lang="pt-BR" sz="2800" i="1" dirty="0">
                <a:solidFill>
                  <a:srgbClr val="000000"/>
                </a:solidFill>
              </a:rPr>
              <a:t>for Management </a:t>
            </a:r>
            <a:r>
              <a:rPr lang="pt-BR" sz="2800" i="1" dirty="0" err="1">
                <a:solidFill>
                  <a:srgbClr val="000000"/>
                </a:solidFill>
              </a:rPr>
              <a:t>of</a:t>
            </a:r>
            <a:r>
              <a:rPr lang="pt-BR" sz="2800" i="1" dirty="0">
                <a:solidFill>
                  <a:srgbClr val="000000"/>
                </a:solidFill>
              </a:rPr>
              <a:t> </a:t>
            </a:r>
            <a:r>
              <a:rPr lang="pt-BR" sz="2800" i="1" dirty="0" err="1">
                <a:solidFill>
                  <a:srgbClr val="000000"/>
                </a:solidFill>
              </a:rPr>
              <a:t>Internal</a:t>
            </a:r>
            <a:r>
              <a:rPr lang="pt-BR" sz="2800" i="1" dirty="0">
                <a:solidFill>
                  <a:srgbClr val="000000"/>
                </a:solidFill>
              </a:rPr>
              <a:t> </a:t>
            </a:r>
            <a:r>
              <a:rPr lang="pt-BR" sz="2800" i="1" dirty="0" err="1" smtClean="0">
                <a:solidFill>
                  <a:srgbClr val="000000"/>
                </a:solidFill>
              </a:rPr>
              <a:t>Control</a:t>
            </a:r>
            <a:r>
              <a:rPr lang="pt-BR" sz="2800" i="1" dirty="0" smtClean="0">
                <a:solidFill>
                  <a:srgbClr val="000000"/>
                </a:solidFill>
              </a:rPr>
              <a:t> </a:t>
            </a:r>
            <a:r>
              <a:rPr lang="pt-BR" sz="2800" i="1" dirty="0" err="1">
                <a:solidFill>
                  <a:srgbClr val="000000"/>
                </a:solidFill>
              </a:rPr>
              <a:t>Recommendations</a:t>
            </a:r>
            <a:r>
              <a:rPr lang="pt-BR" sz="2800" dirty="0">
                <a:solidFill>
                  <a:srgbClr val="000000"/>
                </a:solidFill>
              </a:rPr>
              <a:t>: </a:t>
            </a:r>
            <a:r>
              <a:rPr lang="pt-BR" sz="2800" i="1" dirty="0">
                <a:solidFill>
                  <a:srgbClr val="000000"/>
                </a:solidFill>
              </a:rPr>
              <a:t>A Case </a:t>
            </a:r>
            <a:r>
              <a:rPr lang="pt-BR" sz="2800" i="1" dirty="0" err="1">
                <a:solidFill>
                  <a:srgbClr val="000000"/>
                </a:solidFill>
              </a:rPr>
              <a:t>Study</a:t>
            </a:r>
            <a:r>
              <a:rPr lang="pt-BR" sz="2800" i="1" dirty="0">
                <a:solidFill>
                  <a:srgbClr val="000000"/>
                </a:solidFill>
              </a:rPr>
              <a:t> </a:t>
            </a:r>
            <a:r>
              <a:rPr lang="pt-BR" sz="2800" i="1" dirty="0" err="1">
                <a:solidFill>
                  <a:srgbClr val="000000"/>
                </a:solidFill>
              </a:rPr>
              <a:t>of</a:t>
            </a:r>
            <a:r>
              <a:rPr lang="pt-BR" sz="2800" i="1" dirty="0">
                <a:solidFill>
                  <a:srgbClr val="000000"/>
                </a:solidFill>
              </a:rPr>
              <a:t> </a:t>
            </a:r>
            <a:r>
              <a:rPr lang="pt-BR" sz="2800" i="1" dirty="0" err="1">
                <a:solidFill>
                  <a:srgbClr val="000000"/>
                </a:solidFill>
              </a:rPr>
              <a:t>the</a:t>
            </a:r>
            <a:r>
              <a:rPr lang="pt-BR" sz="2800" i="1" dirty="0">
                <a:solidFill>
                  <a:srgbClr val="000000"/>
                </a:solidFill>
              </a:rPr>
              <a:t> </a:t>
            </a:r>
            <a:r>
              <a:rPr lang="pt-BR" sz="2800" i="1" dirty="0" err="1">
                <a:solidFill>
                  <a:srgbClr val="000000"/>
                </a:solidFill>
              </a:rPr>
              <a:t>State</a:t>
            </a:r>
            <a:r>
              <a:rPr lang="pt-BR" sz="2800" i="1" dirty="0">
                <a:solidFill>
                  <a:srgbClr val="000000"/>
                </a:solidFill>
              </a:rPr>
              <a:t> </a:t>
            </a:r>
            <a:r>
              <a:rPr lang="pt-BR" sz="2800" i="1" dirty="0" err="1">
                <a:solidFill>
                  <a:srgbClr val="000000"/>
                </a:solidFill>
              </a:rPr>
              <a:t>of</a:t>
            </a:r>
            <a:r>
              <a:rPr lang="pt-BR" sz="2800" i="1" dirty="0">
                <a:solidFill>
                  <a:srgbClr val="000000"/>
                </a:solidFill>
              </a:rPr>
              <a:t> Rio Grande do </a:t>
            </a:r>
            <a:r>
              <a:rPr lang="pt-BR" sz="2800" i="1" dirty="0" smtClean="0">
                <a:solidFill>
                  <a:srgbClr val="000000"/>
                </a:solidFill>
              </a:rPr>
              <a:t>Sul” </a:t>
            </a:r>
            <a:endParaRPr lang="pt-BR" sz="2800" i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1456185"/>
            <a:ext cx="8229600" cy="1468759"/>
          </a:xfrm>
        </p:spPr>
        <p:txBody>
          <a:bodyPr/>
          <a:lstStyle/>
          <a:p>
            <a:pPr marL="2243138" indent="-2243138" algn="ctr">
              <a:buNone/>
            </a:pPr>
            <a:r>
              <a:rPr lang="pt-BR" b="1" dirty="0">
                <a:solidFill>
                  <a:srgbClr val="000000"/>
                </a:solidFill>
              </a:rPr>
              <a:t>Benefícios</a:t>
            </a:r>
          </a:p>
          <a:p>
            <a:pPr marL="2243138" indent="-2243138">
              <a:buNone/>
            </a:pPr>
            <a:r>
              <a:rPr lang="pt-BR" sz="2800" dirty="0" smtClean="0">
                <a:solidFill>
                  <a:srgbClr val="000000"/>
                </a:solidFill>
              </a:rPr>
              <a:t>Referências</a:t>
            </a:r>
            <a:endParaRPr lang="pt-BR" sz="2800" dirty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Australian </a:t>
            </a:r>
            <a:r>
              <a:rPr lang="en-US" sz="2400" dirty="0">
                <a:solidFill>
                  <a:srgbClr val="000000"/>
                </a:solidFill>
              </a:rPr>
              <a:t>National Audit Office (ANAO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</a:p>
          <a:p>
            <a:pPr marL="0" indent="0">
              <a:buNone/>
            </a:pPr>
            <a:endParaRPr lang="pt-BR" dirty="0">
              <a:solidFill>
                <a:srgbClr val="000000"/>
              </a:solidFill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327688"/>
              </p:ext>
            </p:extLst>
          </p:nvPr>
        </p:nvGraphicFramePr>
        <p:xfrm>
          <a:off x="539552" y="3429000"/>
          <a:ext cx="7848871" cy="22246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6296"/>
                <a:gridCol w="2527825"/>
                <a:gridCol w="2262075"/>
                <a:gridCol w="1932675"/>
              </a:tblGrid>
              <a:tr h="184785">
                <a:tc gridSpan="4"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Agreement to Recommendations in Performance Audit Reports, 2009–10 to 2011–12 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178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pt-BR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</a:rPr>
                        <a:t>Recommendations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</a:rPr>
                        <a:t>fully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</a:rPr>
                        <a:t>agreed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</a:rPr>
                        <a:t> (%)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Recommendations agreed with some qualification (%)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</a:rPr>
                        <a:t>Recommendations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</a:rPr>
                        <a:t>not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</a:rPr>
                        <a:t>agreed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</a:rPr>
                        <a:t> (%)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noFill/>
                  </a:tcPr>
                </a:tc>
              </a:tr>
              <a:tr h="18478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</a:rPr>
                        <a:t>2011–12</a:t>
                      </a:r>
                      <a:endParaRPr lang="pt-BR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</a:rPr>
                        <a:t>95.1</a:t>
                      </a:r>
                      <a:endParaRPr lang="pt-BR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</a:rPr>
                        <a:t>4.9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</a:rPr>
                        <a:t>0.0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noFill/>
                  </a:tcPr>
                </a:tc>
              </a:tr>
              <a:tr h="18478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</a:rPr>
                        <a:t>2010–11</a:t>
                      </a:r>
                      <a:endParaRPr lang="pt-BR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</a:rPr>
                        <a:t>95.1</a:t>
                      </a:r>
                      <a:endParaRPr lang="pt-BR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</a:rPr>
                        <a:t>4.2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</a:rPr>
                        <a:t>0.7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noFill/>
                  </a:tcPr>
                </a:tc>
              </a:tr>
              <a:tr h="18478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</a:rPr>
                        <a:t>2009–10</a:t>
                      </a:r>
                      <a:endParaRPr lang="pt-BR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</a:rPr>
                        <a:t>93.1</a:t>
                      </a:r>
                      <a:endParaRPr lang="pt-BR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</a:rPr>
                        <a:t>6.2</a:t>
                      </a:r>
                      <a:endParaRPr lang="pt-BR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</a:rPr>
                        <a:t>0.7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noFill/>
                  </a:tcPr>
                </a:tc>
              </a:tr>
              <a:tr h="177165">
                <a:tc gridSpan="4"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Source: The Auditor-General - Annual Report 2011–2012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ítulo 1"/>
          <p:cNvSpPr txBox="1">
            <a:spLocks/>
          </p:cNvSpPr>
          <p:nvPr/>
        </p:nvSpPr>
        <p:spPr bwMode="auto">
          <a:xfrm>
            <a:off x="467544" y="188640"/>
            <a:ext cx="8229600" cy="1080120"/>
          </a:xfrm>
          <a:prstGeom prst="rect">
            <a:avLst/>
          </a:prstGeom>
          <a:ln w="9525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BR" sz="2700" b="1" dirty="0" smtClean="0"/>
              <a:t>Sistema </a:t>
            </a:r>
            <a:r>
              <a:rPr lang="pt-BR" sz="2700" b="1" dirty="0"/>
              <a:t>de Gerenciamento das Recomendações do Controle Interno Estadual do </a:t>
            </a:r>
            <a:r>
              <a:rPr lang="pt-BR" sz="2700" b="1" dirty="0" smtClean="0"/>
              <a:t>RS</a:t>
            </a:r>
          </a:p>
        </p:txBody>
      </p:sp>
    </p:spTree>
    <p:extLst>
      <p:ext uri="{BB962C8B-B14F-4D97-AF65-F5344CB8AC3E}">
        <p14:creationId xmlns:p14="http://schemas.microsoft.com/office/powerpoint/2010/main" val="186455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/>
              <a:t>Obrigada!</a:t>
            </a:r>
            <a:endParaRPr lang="pt-BR" sz="3200" b="1" dirty="0"/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pPr marL="2243138" indent="-2243138">
              <a:buNone/>
            </a:pPr>
            <a:endParaRPr lang="pt-BR" sz="2800" dirty="0" smtClean="0">
              <a:solidFill>
                <a:srgbClr val="000000"/>
              </a:solidFill>
            </a:endParaRPr>
          </a:p>
          <a:p>
            <a:pPr marL="2243138" indent="-2243138">
              <a:buNone/>
            </a:pPr>
            <a:r>
              <a:rPr lang="pt-BR" sz="2800" dirty="0" smtClean="0">
                <a:solidFill>
                  <a:srgbClr val="000000"/>
                </a:solidFill>
              </a:rPr>
              <a:t>Susana Fagundes Garcia</a:t>
            </a:r>
          </a:p>
          <a:p>
            <a:pPr marL="2243138" indent="-2243138">
              <a:buNone/>
            </a:pPr>
            <a:r>
              <a:rPr lang="pt-BR" sz="2800" dirty="0" smtClean="0">
                <a:solidFill>
                  <a:srgbClr val="000000"/>
                </a:solidFill>
              </a:rPr>
              <a:t>Contadoria e Auditoria-Geral do Estado</a:t>
            </a:r>
          </a:p>
          <a:p>
            <a:pPr marL="2243138" indent="-2243138">
              <a:buNone/>
            </a:pPr>
            <a:r>
              <a:rPr lang="pt-BR" sz="2800" dirty="0" smtClean="0">
                <a:solidFill>
                  <a:srgbClr val="000000"/>
                </a:solidFill>
              </a:rPr>
              <a:t>E-mail: </a:t>
            </a:r>
            <a:r>
              <a:rPr lang="pt-BR" sz="2800" dirty="0" smtClean="0">
                <a:solidFill>
                  <a:srgbClr val="000000"/>
                </a:solidFill>
                <a:hlinkClick r:id="rId2"/>
              </a:rPr>
              <a:t>susanag@sefaz.rs.gov.br</a:t>
            </a:r>
            <a:endParaRPr lang="pt-BR" sz="2800" dirty="0" smtClean="0">
              <a:solidFill>
                <a:srgbClr val="000000"/>
              </a:solidFill>
            </a:endParaRPr>
          </a:p>
          <a:p>
            <a:pPr marL="2243138" indent="-2243138">
              <a:buNone/>
            </a:pPr>
            <a:r>
              <a:rPr lang="pt-BR" sz="2800" dirty="0" smtClean="0">
                <a:solidFill>
                  <a:srgbClr val="000000"/>
                </a:solidFill>
              </a:rPr>
              <a:t>Fone: (51)3288-5200</a:t>
            </a:r>
            <a:endParaRPr lang="pt-BR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00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104456"/>
          </a:xfrm>
        </p:spPr>
        <p:txBody>
          <a:bodyPr/>
          <a:lstStyle/>
          <a:p>
            <a:pPr marL="0" indent="0">
              <a:buNone/>
            </a:pPr>
            <a:r>
              <a:rPr lang="pt-BR" sz="2800" b="1" dirty="0" smtClean="0">
                <a:solidFill>
                  <a:srgbClr val="000000"/>
                </a:solidFill>
              </a:rPr>
              <a:t>Etapas de desenvolvimento</a:t>
            </a:r>
          </a:p>
          <a:p>
            <a:endParaRPr lang="pt-BR" sz="2800" dirty="0" smtClean="0">
              <a:solidFill>
                <a:srgbClr val="000000"/>
              </a:solidFill>
            </a:endParaRPr>
          </a:p>
          <a:p>
            <a:r>
              <a:rPr lang="pt-BR" sz="2800" dirty="0" smtClean="0">
                <a:solidFill>
                  <a:srgbClr val="000000"/>
                </a:solidFill>
              </a:rPr>
              <a:t>Identificação do processo de auditoria de acordo com referenciais teóricos;  </a:t>
            </a:r>
          </a:p>
          <a:p>
            <a:r>
              <a:rPr lang="pt-BR" sz="2800" dirty="0" smtClean="0">
                <a:solidFill>
                  <a:srgbClr val="000000"/>
                </a:solidFill>
              </a:rPr>
              <a:t>contextualização do processo de auditoria no controle interno estadual – foco após a emissão dos relatórios;</a:t>
            </a:r>
          </a:p>
          <a:p>
            <a:r>
              <a:rPr lang="pt-BR" sz="2800" dirty="0" smtClean="0">
                <a:solidFill>
                  <a:srgbClr val="000000"/>
                </a:solidFill>
              </a:rPr>
              <a:t>Identificação da situação problemática.</a:t>
            </a:r>
          </a:p>
          <a:p>
            <a:endParaRPr lang="pt-BR" sz="2800" dirty="0">
              <a:solidFill>
                <a:srgbClr val="000000"/>
              </a:solidFill>
            </a:endParaRPr>
          </a:p>
          <a:p>
            <a:endParaRPr lang="pt-BR" sz="2800" dirty="0" smtClean="0">
              <a:solidFill>
                <a:srgbClr val="000000"/>
              </a:solidFill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</a:pP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b="1" dirty="0" smtClean="0"/>
              <a:t>Paper</a:t>
            </a:r>
            <a:br>
              <a:rPr lang="pt-BR" sz="3600" b="1" dirty="0" smtClean="0"/>
            </a:br>
            <a:endParaRPr lang="pt-B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40996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ubtítulo 2"/>
          <p:cNvSpPr>
            <a:spLocks noGrp="1"/>
          </p:cNvSpPr>
          <p:nvPr>
            <p:ph type="subTitle" idx="1"/>
          </p:nvPr>
        </p:nvSpPr>
        <p:spPr>
          <a:xfrm>
            <a:off x="611560" y="1628800"/>
            <a:ext cx="7992888" cy="4680520"/>
          </a:xfrm>
        </p:spPr>
        <p:txBody>
          <a:bodyPr/>
          <a:lstStyle/>
          <a:p>
            <a:pPr algn="l"/>
            <a:r>
              <a:rPr lang="pt-BR" b="1" dirty="0" smtClean="0">
                <a:solidFill>
                  <a:srgbClr val="000000"/>
                </a:solidFill>
              </a:rPr>
              <a:t>Etapas da Pesquisa</a:t>
            </a:r>
          </a:p>
          <a:p>
            <a:pPr algn="l"/>
            <a:r>
              <a:rPr lang="pt-BR" b="1" dirty="0" smtClean="0">
                <a:solidFill>
                  <a:srgbClr val="000000"/>
                </a:solidFill>
              </a:rPr>
              <a:t>Identificação:</a:t>
            </a:r>
          </a:p>
          <a:p>
            <a:pPr marL="342900" indent="-342900" algn="l">
              <a:buFont typeface="Wingdings" pitchFamily="2" charset="2"/>
              <a:buChar char="ü"/>
            </a:pPr>
            <a:r>
              <a:rPr lang="pt-BR" sz="2800" dirty="0" smtClean="0">
                <a:solidFill>
                  <a:srgbClr val="000000"/>
                </a:solidFill>
              </a:rPr>
              <a:t>Processo </a:t>
            </a:r>
            <a:r>
              <a:rPr lang="pt-BR" sz="2800" dirty="0">
                <a:solidFill>
                  <a:srgbClr val="000000"/>
                </a:solidFill>
              </a:rPr>
              <a:t>de monitoramento do </a:t>
            </a:r>
            <a:r>
              <a:rPr lang="pt-BR" sz="2800" dirty="0" smtClean="0">
                <a:solidFill>
                  <a:srgbClr val="000000"/>
                </a:solidFill>
              </a:rPr>
              <a:t>TCU</a:t>
            </a:r>
          </a:p>
          <a:p>
            <a:pPr marL="342900" indent="-342900" algn="l">
              <a:buFont typeface="Wingdings" pitchFamily="2" charset="2"/>
              <a:buChar char="ü"/>
            </a:pPr>
            <a:r>
              <a:rPr lang="pt-BR" sz="2800" dirty="0" smtClean="0">
                <a:solidFill>
                  <a:srgbClr val="000000"/>
                </a:solidFill>
              </a:rPr>
              <a:t>Processo </a:t>
            </a:r>
            <a:r>
              <a:rPr lang="pt-BR" sz="2800" dirty="0">
                <a:solidFill>
                  <a:srgbClr val="000000"/>
                </a:solidFill>
              </a:rPr>
              <a:t>de monitoramento da </a:t>
            </a:r>
            <a:r>
              <a:rPr lang="pt-BR" sz="2800" dirty="0" smtClean="0">
                <a:solidFill>
                  <a:srgbClr val="000000"/>
                </a:solidFill>
              </a:rPr>
              <a:t>CGU</a:t>
            </a:r>
          </a:p>
          <a:p>
            <a:pPr marL="342900" indent="-342900" algn="l">
              <a:buFont typeface="Wingdings" pitchFamily="2" charset="2"/>
              <a:buChar char="ü"/>
            </a:pPr>
            <a:r>
              <a:rPr lang="pt-BR" sz="2800" dirty="0">
                <a:solidFill>
                  <a:srgbClr val="000000"/>
                </a:solidFill>
              </a:rPr>
              <a:t>Processo de Monitoramento do GAO -  </a:t>
            </a:r>
            <a:r>
              <a:rPr lang="en-US" sz="2800" dirty="0" err="1">
                <a:solidFill>
                  <a:srgbClr val="000000"/>
                </a:solidFill>
              </a:rPr>
              <a:t>U.S.Government</a:t>
            </a:r>
            <a:r>
              <a:rPr lang="en-US" sz="2800" dirty="0">
                <a:solidFill>
                  <a:srgbClr val="000000"/>
                </a:solidFill>
              </a:rPr>
              <a:t> Accountability Office (GAO) - Controle </a:t>
            </a:r>
            <a:r>
              <a:rPr lang="en-US" sz="2800" dirty="0" err="1">
                <a:solidFill>
                  <a:srgbClr val="000000"/>
                </a:solidFill>
              </a:rPr>
              <a:t>Externo</a:t>
            </a:r>
            <a:endParaRPr lang="en-US" sz="2800" dirty="0">
              <a:solidFill>
                <a:srgbClr val="000000"/>
              </a:solidFill>
            </a:endParaRPr>
          </a:p>
          <a:p>
            <a:pPr marL="342900" indent="-342900" algn="l">
              <a:buFont typeface="Wingdings" pitchFamily="2" charset="2"/>
              <a:buChar char="ü"/>
            </a:pPr>
            <a:r>
              <a:rPr lang="pt-BR" sz="2800" dirty="0">
                <a:solidFill>
                  <a:srgbClr val="000000"/>
                </a:solidFill>
              </a:rPr>
              <a:t>Processo de Monitoramento dos </a:t>
            </a:r>
            <a:r>
              <a:rPr lang="pt-BR" sz="2800" dirty="0" err="1">
                <a:solidFill>
                  <a:srgbClr val="000000"/>
                </a:solidFill>
              </a:rPr>
              <a:t>IGs</a:t>
            </a:r>
            <a:r>
              <a:rPr lang="pt-BR" sz="2800" dirty="0">
                <a:solidFill>
                  <a:srgbClr val="000000"/>
                </a:solidFill>
              </a:rPr>
              <a:t> - </a:t>
            </a:r>
            <a:r>
              <a:rPr lang="pt-BR" sz="2800" dirty="0" err="1">
                <a:solidFill>
                  <a:srgbClr val="000000"/>
                </a:solidFill>
              </a:rPr>
              <a:t>Inspector</a:t>
            </a:r>
            <a:r>
              <a:rPr lang="pt-BR" sz="2800" dirty="0">
                <a:solidFill>
                  <a:srgbClr val="000000"/>
                </a:solidFill>
              </a:rPr>
              <a:t> General – Controle Interno</a:t>
            </a:r>
          </a:p>
          <a:p>
            <a:pPr marL="342900" indent="-342900" algn="l">
              <a:buFont typeface="Wingdings" pitchFamily="2" charset="2"/>
              <a:buChar char="ü"/>
            </a:pPr>
            <a:endParaRPr lang="pt-BR" sz="2800" dirty="0" smtClean="0">
              <a:solidFill>
                <a:srgbClr val="000000"/>
              </a:solidFill>
            </a:endParaRPr>
          </a:p>
          <a:p>
            <a:pPr marL="342900" indent="-342900" algn="l">
              <a:buFont typeface="Wingdings" pitchFamily="2" charset="2"/>
              <a:buChar char="ü"/>
            </a:pPr>
            <a:endParaRPr lang="pt-BR" sz="2800" dirty="0" smtClean="0">
              <a:solidFill>
                <a:srgbClr val="000000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467544" y="260648"/>
            <a:ext cx="8229600" cy="792088"/>
          </a:xfrm>
          <a:prstGeom prst="rect">
            <a:avLst/>
          </a:prstGeom>
          <a:ln w="9525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b="1" dirty="0" smtClean="0"/>
              <a:t>Paper</a:t>
            </a:r>
            <a:br>
              <a:rPr lang="pt-BR" sz="3600" b="1" dirty="0" smtClean="0"/>
            </a:br>
            <a:endParaRPr lang="pt-BR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104456"/>
          </a:xfrm>
        </p:spPr>
        <p:txBody>
          <a:bodyPr/>
          <a:lstStyle/>
          <a:p>
            <a:pPr>
              <a:spcAft>
                <a:spcPts val="600"/>
              </a:spcAft>
              <a:buNone/>
            </a:pPr>
            <a:r>
              <a:rPr lang="pt-BR" b="1" dirty="0" smtClean="0">
                <a:solidFill>
                  <a:srgbClr val="000000"/>
                </a:solidFill>
              </a:rPr>
              <a:t>Pesquisa</a:t>
            </a:r>
          </a:p>
          <a:p>
            <a:pPr>
              <a:spcAft>
                <a:spcPts val="600"/>
              </a:spcAft>
              <a:buNone/>
            </a:pPr>
            <a:endParaRPr lang="pt-BR" sz="1100" b="1" dirty="0">
              <a:solidFill>
                <a:srgbClr val="000000"/>
              </a:solidFill>
            </a:endParaRPr>
          </a:p>
          <a:p>
            <a:pPr>
              <a:spcAft>
                <a:spcPts val="600"/>
              </a:spcAft>
              <a:buNone/>
            </a:pPr>
            <a:r>
              <a:rPr lang="pt-BR" b="1" dirty="0" smtClean="0">
                <a:solidFill>
                  <a:srgbClr val="000000"/>
                </a:solidFill>
              </a:rPr>
              <a:t>Identificação</a:t>
            </a:r>
          </a:p>
          <a:p>
            <a:pPr>
              <a:buFont typeface="Wingdings" pitchFamily="2" charset="2"/>
              <a:buChar char="ü"/>
            </a:pPr>
            <a:r>
              <a:rPr lang="pt-BR" sz="2800" dirty="0" smtClean="0">
                <a:solidFill>
                  <a:srgbClr val="000000"/>
                </a:solidFill>
              </a:rPr>
              <a:t>Processo </a:t>
            </a:r>
            <a:r>
              <a:rPr lang="pt-BR" sz="2800" dirty="0">
                <a:solidFill>
                  <a:srgbClr val="000000"/>
                </a:solidFill>
              </a:rPr>
              <a:t>de Monitoramento do Estado de Nova York</a:t>
            </a:r>
          </a:p>
          <a:p>
            <a:pPr>
              <a:buFont typeface="Wingdings" pitchFamily="2" charset="2"/>
              <a:buChar char="ü"/>
            </a:pPr>
            <a:r>
              <a:rPr lang="pt-BR" sz="2800" dirty="0" smtClean="0">
                <a:solidFill>
                  <a:srgbClr val="000000"/>
                </a:solidFill>
              </a:rPr>
              <a:t>Processo </a:t>
            </a:r>
            <a:r>
              <a:rPr lang="pt-BR" sz="2800" dirty="0">
                <a:solidFill>
                  <a:srgbClr val="000000"/>
                </a:solidFill>
              </a:rPr>
              <a:t>de Monitoramento no Canadá:</a:t>
            </a:r>
          </a:p>
          <a:p>
            <a:pPr marL="0" indent="358775">
              <a:buNone/>
            </a:pPr>
            <a:r>
              <a:rPr lang="pt-BR" sz="2800" dirty="0">
                <a:solidFill>
                  <a:srgbClr val="000000"/>
                </a:solidFill>
              </a:rPr>
              <a:t>Controle Interno e Controle Externo 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 bwMode="auto">
          <a:xfrm>
            <a:off x="467544" y="260648"/>
            <a:ext cx="8229600" cy="792088"/>
          </a:xfrm>
          <a:prstGeom prst="rect">
            <a:avLst/>
          </a:prstGeom>
          <a:ln w="9525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b="1" dirty="0" smtClean="0"/>
              <a:t>Paper</a:t>
            </a:r>
            <a:br>
              <a:rPr lang="pt-BR" sz="3600" b="1" dirty="0" smtClean="0"/>
            </a:br>
            <a:endParaRPr lang="pt-B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53044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104456"/>
          </a:xfrm>
        </p:spPr>
        <p:txBody>
          <a:bodyPr/>
          <a:lstStyle/>
          <a:p>
            <a:pPr>
              <a:spcAft>
                <a:spcPts val="600"/>
              </a:spcAft>
              <a:buNone/>
            </a:pPr>
            <a:r>
              <a:rPr lang="pt-BR" b="1" dirty="0" smtClean="0">
                <a:solidFill>
                  <a:srgbClr val="000000"/>
                </a:solidFill>
              </a:rPr>
              <a:t>Proposta</a:t>
            </a:r>
          </a:p>
          <a:p>
            <a:pPr>
              <a:spcAft>
                <a:spcPts val="600"/>
              </a:spcAft>
              <a:buNone/>
            </a:pPr>
            <a:endParaRPr lang="pt-BR" b="1" dirty="0" smtClean="0">
              <a:solidFill>
                <a:srgbClr val="000000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t-BR" sz="2800" dirty="0" smtClean="0">
                <a:solidFill>
                  <a:srgbClr val="000000"/>
                </a:solidFill>
              </a:rPr>
              <a:t>Sistema de Gerenciamento das Recomendações do Controle Interno Estadual do RS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 bwMode="auto">
          <a:xfrm>
            <a:off x="467544" y="260648"/>
            <a:ext cx="8229600" cy="792088"/>
          </a:xfrm>
          <a:prstGeom prst="rect">
            <a:avLst/>
          </a:prstGeom>
          <a:ln w="9525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b="1" dirty="0" smtClean="0"/>
              <a:t>Paper</a:t>
            </a:r>
            <a:br>
              <a:rPr lang="pt-BR" sz="3600" b="1" dirty="0" smtClean="0"/>
            </a:br>
            <a:endParaRPr lang="pt-B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593985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51917"/>
            <a:ext cx="8229600" cy="4713387"/>
          </a:xfrm>
        </p:spPr>
        <p:txBody>
          <a:bodyPr/>
          <a:lstStyle/>
          <a:p>
            <a:pPr marL="0" indent="0" algn="ctr">
              <a:buNone/>
            </a:pPr>
            <a:r>
              <a:rPr lang="pt-BR" sz="2800" b="1" dirty="0" smtClean="0">
                <a:solidFill>
                  <a:srgbClr val="000000"/>
                </a:solidFill>
              </a:rPr>
              <a:t>Metodologia Proposta</a:t>
            </a:r>
          </a:p>
          <a:p>
            <a:pPr marL="0" indent="0">
              <a:buNone/>
            </a:pPr>
            <a:endParaRPr lang="pt-BR" sz="2400" b="1" dirty="0" smtClean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pt-BR" sz="2800" dirty="0" smtClean="0">
                <a:solidFill>
                  <a:srgbClr val="000000"/>
                </a:solidFill>
              </a:rPr>
              <a:t>Definir uma  </a:t>
            </a:r>
            <a:r>
              <a:rPr lang="pt-BR" sz="2800" dirty="0">
                <a:solidFill>
                  <a:srgbClr val="000000"/>
                </a:solidFill>
              </a:rPr>
              <a:t>Unidade </a:t>
            </a:r>
            <a:r>
              <a:rPr lang="pt-BR" sz="2800" dirty="0" smtClean="0">
                <a:solidFill>
                  <a:srgbClr val="000000"/>
                </a:solidFill>
              </a:rPr>
              <a:t>Técnica responsável pelo </a:t>
            </a:r>
            <a:r>
              <a:rPr lang="pt-BR" sz="2800" dirty="0">
                <a:solidFill>
                  <a:srgbClr val="000000"/>
                </a:solidFill>
              </a:rPr>
              <a:t>monitoramento e gestão </a:t>
            </a:r>
            <a:r>
              <a:rPr lang="pt-BR" sz="2800" dirty="0" smtClean="0">
                <a:solidFill>
                  <a:srgbClr val="000000"/>
                </a:solidFill>
              </a:rPr>
              <a:t>das recomendações junto aos administradores </a:t>
            </a:r>
            <a:r>
              <a:rPr lang="pt-BR" sz="2800" dirty="0" smtClean="0">
                <a:solidFill>
                  <a:srgbClr val="000000"/>
                </a:solidFill>
              </a:rPr>
              <a:t>públicos</a:t>
            </a:r>
            <a:endParaRPr lang="pt-BR" sz="28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pt-BR" sz="2800" dirty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pt-BR" sz="2800" dirty="0" smtClean="0">
                <a:solidFill>
                  <a:srgbClr val="000000"/>
                </a:solidFill>
              </a:rPr>
              <a:t>Utilizar sistema que permita acompanhar o status das ações de gestão sobre as recomendações do controle </a:t>
            </a:r>
            <a:r>
              <a:rPr lang="pt-BR" sz="2800" dirty="0" smtClean="0">
                <a:solidFill>
                  <a:srgbClr val="000000"/>
                </a:solidFill>
              </a:rPr>
              <a:t>interno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467544" y="188640"/>
            <a:ext cx="8229600" cy="1080120"/>
          </a:xfrm>
          <a:prstGeom prst="rect">
            <a:avLst/>
          </a:prstGeom>
          <a:ln w="9525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BR" sz="2700" b="1" dirty="0" smtClean="0"/>
              <a:t>Sistema </a:t>
            </a:r>
            <a:r>
              <a:rPr lang="pt-BR" sz="2700" b="1" dirty="0"/>
              <a:t>de Gerenciamento das Recomendações do Controle Interno Estadual do </a:t>
            </a:r>
            <a:r>
              <a:rPr lang="pt-BR" sz="2700" b="1" dirty="0" smtClean="0"/>
              <a:t>RS</a:t>
            </a:r>
          </a:p>
        </p:txBody>
      </p:sp>
    </p:spTree>
    <p:extLst>
      <p:ext uri="{BB962C8B-B14F-4D97-AF65-F5344CB8AC3E}">
        <p14:creationId xmlns:p14="http://schemas.microsoft.com/office/powerpoint/2010/main" val="152381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13387"/>
          </a:xfrm>
        </p:spPr>
        <p:txBody>
          <a:bodyPr/>
          <a:lstStyle/>
          <a:p>
            <a:pPr marL="0" indent="0" algn="ctr">
              <a:buNone/>
            </a:pPr>
            <a:r>
              <a:rPr lang="pt-BR" sz="2800" b="1" dirty="0" smtClean="0">
                <a:solidFill>
                  <a:srgbClr val="000000"/>
                </a:solidFill>
              </a:rPr>
              <a:t>Metodologia Proposta</a:t>
            </a:r>
          </a:p>
          <a:p>
            <a:r>
              <a:rPr lang="pt-BR" sz="2800" b="1" dirty="0">
                <a:solidFill>
                  <a:srgbClr val="000000"/>
                </a:solidFill>
              </a:rPr>
              <a:t>Fases 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>
                <a:solidFill>
                  <a:srgbClr val="000000"/>
                </a:solidFill>
              </a:rPr>
              <a:t>Identificar irregularidades com respectivas recomendações e registrar em sistema que propicie </a:t>
            </a:r>
            <a:r>
              <a:rPr lang="pt-BR" sz="2800" dirty="0" smtClean="0">
                <a:solidFill>
                  <a:srgbClr val="000000"/>
                </a:solidFill>
              </a:rPr>
              <a:t>monitoramento</a:t>
            </a:r>
            <a:endParaRPr lang="pt-BR" sz="28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pt-BR" sz="2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pt-BR" sz="2800" dirty="0">
                <a:solidFill>
                  <a:srgbClr val="000000"/>
                </a:solidFill>
              </a:rPr>
              <a:t>2. Elaborar </a:t>
            </a:r>
            <a:r>
              <a:rPr lang="pt-BR" sz="2800" b="1" dirty="0">
                <a:solidFill>
                  <a:srgbClr val="000000"/>
                </a:solidFill>
              </a:rPr>
              <a:t>Plano de Ação </a:t>
            </a:r>
            <a:endParaRPr lang="pt-BR" sz="2800" dirty="0">
              <a:solidFill>
                <a:srgbClr val="000000"/>
              </a:solidFill>
            </a:endParaRPr>
          </a:p>
          <a:p>
            <a:pPr marL="446088" indent="-446088">
              <a:buNone/>
            </a:pPr>
            <a:r>
              <a:rPr lang="pt-BR" sz="2800" dirty="0" smtClean="0">
                <a:solidFill>
                  <a:srgbClr val="000000"/>
                </a:solidFill>
              </a:rPr>
              <a:t>    Observar </a:t>
            </a:r>
            <a:r>
              <a:rPr lang="pt-BR" sz="2800" dirty="0">
                <a:solidFill>
                  <a:srgbClr val="000000"/>
                </a:solidFill>
              </a:rPr>
              <a:t>características de materialidade, </a:t>
            </a:r>
            <a:r>
              <a:rPr lang="pt-BR" sz="2800" dirty="0" smtClean="0">
                <a:solidFill>
                  <a:srgbClr val="000000"/>
                </a:solidFill>
              </a:rPr>
              <a:t>   relevância </a:t>
            </a:r>
            <a:r>
              <a:rPr lang="pt-BR" sz="2800" dirty="0">
                <a:solidFill>
                  <a:srgbClr val="000000"/>
                </a:solidFill>
              </a:rPr>
              <a:t>e criticidade das recomendações.</a:t>
            </a:r>
          </a:p>
          <a:p>
            <a:pPr marL="0" indent="0" algn="ctr">
              <a:buNone/>
            </a:pPr>
            <a:endParaRPr lang="pt-BR" sz="28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pt-BR" b="1" dirty="0" smtClean="0">
              <a:solidFill>
                <a:srgbClr val="000000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467544" y="188640"/>
            <a:ext cx="8229600" cy="1080120"/>
          </a:xfrm>
          <a:prstGeom prst="rect">
            <a:avLst/>
          </a:prstGeom>
          <a:ln w="9525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BR" sz="2700" b="1" dirty="0" smtClean="0"/>
              <a:t>Sistema </a:t>
            </a:r>
            <a:r>
              <a:rPr lang="pt-BR" sz="2700" b="1" dirty="0"/>
              <a:t>de Gerenciamento das Recomendações do Controle Interno Estadual do </a:t>
            </a:r>
            <a:r>
              <a:rPr lang="pt-BR" sz="2700" b="1" dirty="0" smtClean="0"/>
              <a:t>RS</a:t>
            </a:r>
          </a:p>
        </p:txBody>
      </p:sp>
    </p:spTree>
    <p:extLst>
      <p:ext uri="{BB962C8B-B14F-4D97-AF65-F5344CB8AC3E}">
        <p14:creationId xmlns:p14="http://schemas.microsoft.com/office/powerpoint/2010/main" val="147838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41379"/>
          </a:xfrm>
        </p:spPr>
        <p:txBody>
          <a:bodyPr/>
          <a:lstStyle/>
          <a:p>
            <a:pPr marL="0" indent="0" algn="ctr">
              <a:buNone/>
            </a:pPr>
            <a:r>
              <a:rPr lang="pt-BR" sz="2800" b="1" dirty="0" smtClean="0">
                <a:solidFill>
                  <a:srgbClr val="000000"/>
                </a:solidFill>
              </a:rPr>
              <a:t>Metodologia Proposta</a:t>
            </a:r>
          </a:p>
          <a:p>
            <a:pPr marL="0" indent="0">
              <a:buNone/>
            </a:pPr>
            <a:endParaRPr lang="pt-BR" sz="2800" b="1" dirty="0" smtClean="0">
              <a:solidFill>
                <a:srgbClr val="000000"/>
              </a:solidFill>
            </a:endParaRPr>
          </a:p>
          <a:p>
            <a:r>
              <a:rPr lang="pt-BR" sz="2800" dirty="0" smtClean="0">
                <a:solidFill>
                  <a:srgbClr val="000000"/>
                </a:solidFill>
              </a:rPr>
              <a:t>Identificar </a:t>
            </a:r>
            <a:r>
              <a:rPr lang="pt-BR" sz="2800" dirty="0">
                <a:solidFill>
                  <a:srgbClr val="000000"/>
                </a:solidFill>
              </a:rPr>
              <a:t>ações ou medidas para corrigir as deficiências e </a:t>
            </a:r>
            <a:r>
              <a:rPr lang="pt-BR" sz="2800" dirty="0" smtClean="0">
                <a:solidFill>
                  <a:srgbClr val="000000"/>
                </a:solidFill>
              </a:rPr>
              <a:t>fragilidades </a:t>
            </a:r>
            <a:r>
              <a:rPr lang="pt-BR" sz="2800" dirty="0">
                <a:solidFill>
                  <a:srgbClr val="000000"/>
                </a:solidFill>
              </a:rPr>
              <a:t>ou mitigar o risco de sua </a:t>
            </a:r>
            <a:r>
              <a:rPr lang="pt-BR" sz="2800" dirty="0" smtClean="0">
                <a:solidFill>
                  <a:srgbClr val="000000"/>
                </a:solidFill>
              </a:rPr>
              <a:t>ocorrência</a:t>
            </a:r>
            <a:endParaRPr lang="pt-BR" sz="2800" dirty="0">
              <a:solidFill>
                <a:srgbClr val="000000"/>
              </a:solidFill>
            </a:endParaRPr>
          </a:p>
          <a:p>
            <a:r>
              <a:rPr lang="pt-BR" sz="2800" dirty="0" smtClean="0">
                <a:solidFill>
                  <a:srgbClr val="000000"/>
                </a:solidFill>
              </a:rPr>
              <a:t>Identificar </a:t>
            </a:r>
            <a:r>
              <a:rPr lang="pt-BR" sz="2800" dirty="0">
                <a:solidFill>
                  <a:srgbClr val="000000"/>
                </a:solidFill>
              </a:rPr>
              <a:t>recomendações-chave que deverão ter acompanhamento </a:t>
            </a:r>
            <a:r>
              <a:rPr lang="pt-BR" sz="2800" dirty="0" smtClean="0">
                <a:solidFill>
                  <a:srgbClr val="000000"/>
                </a:solidFill>
              </a:rPr>
              <a:t>especial </a:t>
            </a:r>
            <a:endParaRPr lang="pt-BR" sz="2800" dirty="0">
              <a:solidFill>
                <a:srgbClr val="000000"/>
              </a:solidFill>
            </a:endParaRPr>
          </a:p>
          <a:p>
            <a:r>
              <a:rPr lang="pt-BR" sz="2800" dirty="0" smtClean="0">
                <a:solidFill>
                  <a:srgbClr val="000000"/>
                </a:solidFill>
              </a:rPr>
              <a:t>Encaminhar </a:t>
            </a:r>
            <a:r>
              <a:rPr lang="pt-BR" sz="2800" dirty="0">
                <a:solidFill>
                  <a:srgbClr val="000000"/>
                </a:solidFill>
              </a:rPr>
              <a:t>aos gestores para proposição de ações ou validação das ações </a:t>
            </a:r>
            <a:r>
              <a:rPr lang="pt-BR" sz="2800" dirty="0" smtClean="0">
                <a:solidFill>
                  <a:srgbClr val="000000"/>
                </a:solidFill>
              </a:rPr>
              <a:t>propostas</a:t>
            </a:r>
            <a:endParaRPr lang="pt-BR" sz="28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pt-BR" b="1" dirty="0" smtClean="0">
              <a:solidFill>
                <a:srgbClr val="000000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467544" y="188640"/>
            <a:ext cx="8229600" cy="1080120"/>
          </a:xfrm>
          <a:prstGeom prst="rect">
            <a:avLst/>
          </a:prstGeom>
          <a:ln w="9525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BR" sz="2700" b="1" dirty="0" smtClean="0"/>
              <a:t>Sistema </a:t>
            </a:r>
            <a:r>
              <a:rPr lang="pt-BR" sz="2700" b="1" dirty="0"/>
              <a:t>de Gerenciamento das Recomendações do Controle Interno Estadual do </a:t>
            </a:r>
            <a:r>
              <a:rPr lang="pt-BR" sz="2700" b="1" dirty="0" smtClean="0"/>
              <a:t>RS</a:t>
            </a:r>
          </a:p>
        </p:txBody>
      </p:sp>
    </p:spTree>
    <p:extLst>
      <p:ext uri="{BB962C8B-B14F-4D97-AF65-F5344CB8AC3E}">
        <p14:creationId xmlns:p14="http://schemas.microsoft.com/office/powerpoint/2010/main" val="308841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Personalizada 1">
      <a:dk1>
        <a:srgbClr val="0B5394"/>
      </a:dk1>
      <a:lt1>
        <a:srgbClr val="59A9F2"/>
      </a:lt1>
      <a:dk2>
        <a:srgbClr val="009DD9"/>
      </a:dk2>
      <a:lt2>
        <a:srgbClr val="59A9F2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EA900"/>
      </a:hlink>
      <a:folHlink>
        <a:srgbClr val="85DFD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onalizada 1">
    <a:dk1>
      <a:srgbClr val="0B5394"/>
    </a:dk1>
    <a:lt1>
      <a:srgbClr val="59A9F2"/>
    </a:lt1>
    <a:dk2>
      <a:srgbClr val="009DD9"/>
    </a:dk2>
    <a:lt2>
      <a:srgbClr val="59A9F2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EA9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6798</TotalTime>
  <Words>919</Words>
  <Application>Microsoft Office PowerPoint</Application>
  <PresentationFormat>Apresentação na tela (4:3)</PresentationFormat>
  <Paragraphs>166</Paragraphs>
  <Slides>21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Tema do Office</vt:lpstr>
      <vt:lpstr>Apresentação do PowerPoint</vt:lpstr>
      <vt:lpstr> Paper </vt:lpstr>
      <vt:lpstr> Paper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Obrigada!</vt:lpstr>
    </vt:vector>
  </TitlesOfParts>
  <Company>Secretaria da Fazenda - 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Instalador</dc:creator>
  <cp:lastModifiedBy>Susana Fagundes Garcia</cp:lastModifiedBy>
  <cp:revision>271</cp:revision>
  <dcterms:created xsi:type="dcterms:W3CDTF">2010-12-09T18:48:57Z</dcterms:created>
  <dcterms:modified xsi:type="dcterms:W3CDTF">2013-03-20T21:13:01Z</dcterms:modified>
</cp:coreProperties>
</file>