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63" r:id="rId1"/>
    <p:sldMasterId id="2147484203" r:id="rId2"/>
  </p:sldMasterIdLst>
  <p:notesMasterIdLst>
    <p:notesMasterId r:id="rId28"/>
  </p:notesMasterIdLst>
  <p:handoutMasterIdLst>
    <p:handoutMasterId r:id="rId29"/>
  </p:handoutMasterIdLst>
  <p:sldIdLst>
    <p:sldId id="256" r:id="rId3"/>
    <p:sldId id="532" r:id="rId4"/>
    <p:sldId id="518" r:id="rId5"/>
    <p:sldId id="533" r:id="rId6"/>
    <p:sldId id="536" r:id="rId7"/>
    <p:sldId id="534" r:id="rId8"/>
    <p:sldId id="582" r:id="rId9"/>
    <p:sldId id="583" r:id="rId10"/>
    <p:sldId id="584" r:id="rId11"/>
    <p:sldId id="462" r:id="rId12"/>
    <p:sldId id="467" r:id="rId13"/>
    <p:sldId id="468" r:id="rId14"/>
    <p:sldId id="540" r:id="rId15"/>
    <p:sldId id="541" r:id="rId16"/>
    <p:sldId id="587" r:id="rId17"/>
    <p:sldId id="589" r:id="rId18"/>
    <p:sldId id="433" r:id="rId19"/>
    <p:sldId id="437" r:id="rId20"/>
    <p:sldId id="435" r:id="rId21"/>
    <p:sldId id="423" r:id="rId22"/>
    <p:sldId id="542" r:id="rId23"/>
    <p:sldId id="544" r:id="rId24"/>
    <p:sldId id="543" r:id="rId25"/>
    <p:sldId id="428" r:id="rId26"/>
    <p:sldId id="588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32" autoAdjust="0"/>
    <p:restoredTop sz="86339" autoAdjust="0"/>
  </p:normalViewPr>
  <p:slideViewPr>
    <p:cSldViewPr>
      <p:cViewPr varScale="1">
        <p:scale>
          <a:sx n="61" d="100"/>
          <a:sy n="61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2340"/>
    </p:cViewPr>
  </p:sorterViewPr>
  <p:notesViewPr>
    <p:cSldViewPr>
      <p:cViewPr varScale="1">
        <p:scale>
          <a:sx n="54" d="100"/>
          <a:sy n="54" d="100"/>
        </p:scale>
        <p:origin x="-2598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227D87-826E-47E4-B3DC-7C590D3230A6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343CD4D-8D98-4F2F-A7AA-FEC391216D01}">
      <dgm:prSet/>
      <dgm:spPr/>
      <dgm:t>
        <a:bodyPr/>
        <a:lstStyle/>
        <a:p>
          <a:pPr rtl="0"/>
          <a:r>
            <a:rPr lang="pt-BR" dirty="0" smtClean="0"/>
            <a:t>Apoiar os governos a estabelecer procedimentos para gerenciar riscos na execução orçamentária</a:t>
          </a:r>
          <a:endParaRPr lang="en-US" dirty="0"/>
        </a:p>
      </dgm:t>
    </dgm:pt>
    <dgm:pt modelId="{F4085606-CD08-4991-B8E8-33744866FADC}" type="parTrans" cxnId="{64D659DA-E643-4675-9064-4CC5DDEEBE68}">
      <dgm:prSet/>
      <dgm:spPr/>
      <dgm:t>
        <a:bodyPr/>
        <a:lstStyle/>
        <a:p>
          <a:endParaRPr lang="en-US"/>
        </a:p>
      </dgm:t>
    </dgm:pt>
    <dgm:pt modelId="{EFA91B02-DB9F-4AB0-BE07-890CAB5DC39C}" type="sibTrans" cxnId="{64D659DA-E643-4675-9064-4CC5DDEEBE68}">
      <dgm:prSet/>
      <dgm:spPr/>
      <dgm:t>
        <a:bodyPr/>
        <a:lstStyle/>
        <a:p>
          <a:endParaRPr lang="en-US"/>
        </a:p>
      </dgm:t>
    </dgm:pt>
    <dgm:pt modelId="{11BBB59C-0EC1-4D1F-8A22-A6725ABC21B1}">
      <dgm:prSet/>
      <dgm:spPr/>
      <dgm:t>
        <a:bodyPr/>
        <a:lstStyle/>
        <a:p>
          <a:pPr rtl="0"/>
          <a:r>
            <a:rPr lang="pt-BR" smtClean="0"/>
            <a:t>Apoiar a modernização de metodologias de auditoria interna e externa inclusive para incorporar aspetos de risco</a:t>
          </a:r>
          <a:endParaRPr lang="en-US"/>
        </a:p>
      </dgm:t>
    </dgm:pt>
    <dgm:pt modelId="{A5AEE5B0-A8DC-45AB-A3BC-D4F59501C195}" type="parTrans" cxnId="{399571E1-0DF7-4C54-A142-9D218CD59CBA}">
      <dgm:prSet/>
      <dgm:spPr/>
      <dgm:t>
        <a:bodyPr/>
        <a:lstStyle/>
        <a:p>
          <a:endParaRPr lang="en-US"/>
        </a:p>
      </dgm:t>
    </dgm:pt>
    <dgm:pt modelId="{0E734AD6-01D2-4CE1-98D3-E29DABB07920}" type="sibTrans" cxnId="{399571E1-0DF7-4C54-A142-9D218CD59CBA}">
      <dgm:prSet/>
      <dgm:spPr/>
      <dgm:t>
        <a:bodyPr/>
        <a:lstStyle/>
        <a:p>
          <a:endParaRPr lang="en-US"/>
        </a:p>
      </dgm:t>
    </dgm:pt>
    <dgm:pt modelId="{8058BE12-C08D-4FCC-9CFF-C73B95E81265}">
      <dgm:prSet/>
      <dgm:spPr/>
      <dgm:t>
        <a:bodyPr/>
        <a:lstStyle/>
        <a:p>
          <a:pPr rtl="0"/>
          <a:r>
            <a:rPr lang="pt-BR" dirty="0" smtClean="0"/>
            <a:t>Facilitar a troca de experiências e conhecimentos</a:t>
          </a:r>
          <a:endParaRPr lang="en-US" dirty="0"/>
        </a:p>
      </dgm:t>
    </dgm:pt>
    <dgm:pt modelId="{4F6F374F-0DE0-4A2A-AF04-B2DFA4355639}" type="parTrans" cxnId="{6C73D392-6B27-4E57-9911-02BCD7C25B2C}">
      <dgm:prSet/>
      <dgm:spPr/>
      <dgm:t>
        <a:bodyPr/>
        <a:lstStyle/>
        <a:p>
          <a:endParaRPr lang="en-US"/>
        </a:p>
      </dgm:t>
    </dgm:pt>
    <dgm:pt modelId="{F8922B53-BBA2-4BE7-90AD-009B661CFB81}" type="sibTrans" cxnId="{6C73D392-6B27-4E57-9911-02BCD7C25B2C}">
      <dgm:prSet/>
      <dgm:spPr/>
      <dgm:t>
        <a:bodyPr/>
        <a:lstStyle/>
        <a:p>
          <a:endParaRPr lang="en-US"/>
        </a:p>
      </dgm:t>
    </dgm:pt>
    <dgm:pt modelId="{4DBE3F39-D329-4C0E-BA46-283B689D18FF}">
      <dgm:prSet/>
      <dgm:spPr/>
      <dgm:t>
        <a:bodyPr/>
        <a:lstStyle/>
        <a:p>
          <a:pPr rtl="0"/>
          <a:r>
            <a:rPr lang="pt-BR" smtClean="0"/>
            <a:t>Fomentar mais colaboração entre entidades de auditoria interno e externo</a:t>
          </a:r>
          <a:endParaRPr lang="en-US"/>
        </a:p>
      </dgm:t>
    </dgm:pt>
    <dgm:pt modelId="{5179A300-BEC9-401C-96B3-1BE0E1A68673}" type="parTrans" cxnId="{F0EECECA-63D5-4FA5-B0A4-10F708799172}">
      <dgm:prSet/>
      <dgm:spPr/>
      <dgm:t>
        <a:bodyPr/>
        <a:lstStyle/>
        <a:p>
          <a:endParaRPr lang="en-US"/>
        </a:p>
      </dgm:t>
    </dgm:pt>
    <dgm:pt modelId="{6EA1AFF9-0E80-48DD-80E8-C3A086058396}" type="sibTrans" cxnId="{F0EECECA-63D5-4FA5-B0A4-10F708799172}">
      <dgm:prSet/>
      <dgm:spPr/>
      <dgm:t>
        <a:bodyPr/>
        <a:lstStyle/>
        <a:p>
          <a:endParaRPr lang="en-US"/>
        </a:p>
      </dgm:t>
    </dgm:pt>
    <dgm:pt modelId="{7D52CEE3-7E5F-478C-AC9E-AF88A205C7CE}">
      <dgm:prSet/>
      <dgm:spPr/>
      <dgm:t>
        <a:bodyPr/>
        <a:lstStyle/>
        <a:p>
          <a:pPr rtl="0"/>
          <a:r>
            <a:rPr lang="en-US" smtClean="0"/>
            <a:t>Fornecer financiamentos:</a:t>
          </a:r>
          <a:endParaRPr lang="en-US"/>
        </a:p>
      </dgm:t>
    </dgm:pt>
    <dgm:pt modelId="{9AF756E3-621F-446C-BE62-B14188855594}" type="parTrans" cxnId="{69B1A4F1-D0BF-44DA-802C-57952BAEF7F2}">
      <dgm:prSet/>
      <dgm:spPr/>
      <dgm:t>
        <a:bodyPr/>
        <a:lstStyle/>
        <a:p>
          <a:endParaRPr lang="en-US"/>
        </a:p>
      </dgm:t>
    </dgm:pt>
    <dgm:pt modelId="{72F4105B-DA9A-4093-80E7-927041128B7A}" type="sibTrans" cxnId="{69B1A4F1-D0BF-44DA-802C-57952BAEF7F2}">
      <dgm:prSet/>
      <dgm:spPr/>
      <dgm:t>
        <a:bodyPr/>
        <a:lstStyle/>
        <a:p>
          <a:endParaRPr lang="en-US"/>
        </a:p>
      </dgm:t>
    </dgm:pt>
    <dgm:pt modelId="{2EE685A8-F2A2-4B0D-A540-57D1A2B44C78}">
      <dgm:prSet/>
      <dgm:spPr/>
      <dgm:t>
        <a:bodyPr/>
        <a:lstStyle/>
        <a:p>
          <a:pPr rtl="0"/>
          <a:r>
            <a:rPr lang="en-US" smtClean="0"/>
            <a:t>Projetos de assistência técnica</a:t>
          </a:r>
          <a:endParaRPr lang="en-US"/>
        </a:p>
      </dgm:t>
    </dgm:pt>
    <dgm:pt modelId="{653629E7-3A87-4B87-BB54-F304DEFB0F1F}" type="parTrans" cxnId="{E59D59F0-C906-4AE3-AA4F-3360DBA2F79D}">
      <dgm:prSet/>
      <dgm:spPr/>
      <dgm:t>
        <a:bodyPr/>
        <a:lstStyle/>
        <a:p>
          <a:endParaRPr lang="en-US"/>
        </a:p>
      </dgm:t>
    </dgm:pt>
    <dgm:pt modelId="{8CDBF2E1-EA51-4AEB-84FB-2CDB059C54E7}" type="sibTrans" cxnId="{E59D59F0-C906-4AE3-AA4F-3360DBA2F79D}">
      <dgm:prSet/>
      <dgm:spPr/>
      <dgm:t>
        <a:bodyPr/>
        <a:lstStyle/>
        <a:p>
          <a:endParaRPr lang="en-US"/>
        </a:p>
      </dgm:t>
    </dgm:pt>
    <dgm:pt modelId="{4D9C0A56-9DC2-458A-B1B9-2791AF44946E}">
      <dgm:prSet/>
      <dgm:spPr/>
      <dgm:t>
        <a:bodyPr/>
        <a:lstStyle/>
        <a:p>
          <a:pPr rtl="0"/>
          <a:r>
            <a:rPr lang="en-US" smtClean="0"/>
            <a:t>Fundos de Fortalecimento Institucional</a:t>
          </a:r>
          <a:endParaRPr lang="en-US"/>
        </a:p>
      </dgm:t>
    </dgm:pt>
    <dgm:pt modelId="{A6E6A65C-3BC5-4EB4-8728-65A088F557E2}" type="parTrans" cxnId="{C6684350-0D72-4AA7-B57F-032F1C58FF6E}">
      <dgm:prSet/>
      <dgm:spPr/>
      <dgm:t>
        <a:bodyPr/>
        <a:lstStyle/>
        <a:p>
          <a:endParaRPr lang="en-US"/>
        </a:p>
      </dgm:t>
    </dgm:pt>
    <dgm:pt modelId="{65554BBB-114B-4F71-9741-4297E645AE24}" type="sibTrans" cxnId="{C6684350-0D72-4AA7-B57F-032F1C58FF6E}">
      <dgm:prSet/>
      <dgm:spPr/>
      <dgm:t>
        <a:bodyPr/>
        <a:lstStyle/>
        <a:p>
          <a:endParaRPr lang="en-US"/>
        </a:p>
      </dgm:t>
    </dgm:pt>
    <dgm:pt modelId="{55343134-06DC-4D98-AC6E-3E279C6E64C6}">
      <dgm:prSet/>
      <dgm:spPr/>
      <dgm:t>
        <a:bodyPr/>
        <a:lstStyle/>
        <a:p>
          <a:pPr rtl="0"/>
          <a:r>
            <a:rPr lang="pt-BR" dirty="0" smtClean="0"/>
            <a:t>Apoiar diagnósticos por exemplo com o modelo PEFA</a:t>
          </a:r>
          <a:endParaRPr lang="en-US" dirty="0"/>
        </a:p>
      </dgm:t>
    </dgm:pt>
    <dgm:pt modelId="{63771255-93DF-4972-9FA9-9AADB8CCCDE3}" type="parTrans" cxnId="{6C8DD9E2-B64D-4F66-8FFA-40426CA3416D}">
      <dgm:prSet/>
      <dgm:spPr/>
      <dgm:t>
        <a:bodyPr/>
        <a:lstStyle/>
        <a:p>
          <a:endParaRPr lang="en-US"/>
        </a:p>
      </dgm:t>
    </dgm:pt>
    <dgm:pt modelId="{7AC753B6-DDE4-4048-A1A7-9135FE79DB3D}" type="sibTrans" cxnId="{6C8DD9E2-B64D-4F66-8FFA-40426CA3416D}">
      <dgm:prSet/>
      <dgm:spPr/>
      <dgm:t>
        <a:bodyPr/>
        <a:lstStyle/>
        <a:p>
          <a:endParaRPr lang="en-US"/>
        </a:p>
      </dgm:t>
    </dgm:pt>
    <dgm:pt modelId="{285A6064-E6A0-43CD-BE08-6C3EC089D3A8}" type="pres">
      <dgm:prSet presAssocID="{9F227D87-826E-47E4-B3DC-7C590D3230A6}" presName="linear" presStyleCnt="0">
        <dgm:presLayoutVars>
          <dgm:dir/>
          <dgm:animLvl val="lvl"/>
          <dgm:resizeHandles val="exact"/>
        </dgm:presLayoutVars>
      </dgm:prSet>
      <dgm:spPr/>
    </dgm:pt>
    <dgm:pt modelId="{6136123F-7CA8-4109-A82C-457366C246D6}" type="pres">
      <dgm:prSet presAssocID="{B343CD4D-8D98-4F2F-A7AA-FEC391216D01}" presName="parentLin" presStyleCnt="0"/>
      <dgm:spPr/>
    </dgm:pt>
    <dgm:pt modelId="{C66475FD-6F8A-49B6-A19B-5BFC9E8A5AF6}" type="pres">
      <dgm:prSet presAssocID="{B343CD4D-8D98-4F2F-A7AA-FEC391216D01}" presName="parentLeftMargin" presStyleLbl="node1" presStyleIdx="0" presStyleCnt="6"/>
      <dgm:spPr/>
    </dgm:pt>
    <dgm:pt modelId="{FA635825-3811-4CB9-8949-1132B69DAC1B}" type="pres">
      <dgm:prSet presAssocID="{B343CD4D-8D98-4F2F-A7AA-FEC391216D0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19959D4-F867-44E3-9186-3DDA5506BD06}" type="pres">
      <dgm:prSet presAssocID="{B343CD4D-8D98-4F2F-A7AA-FEC391216D01}" presName="negativeSpace" presStyleCnt="0"/>
      <dgm:spPr/>
    </dgm:pt>
    <dgm:pt modelId="{F0CF6E9F-DF46-4F8E-B6B6-CBDE2A902F01}" type="pres">
      <dgm:prSet presAssocID="{B343CD4D-8D98-4F2F-A7AA-FEC391216D01}" presName="childText" presStyleLbl="conFgAcc1" presStyleIdx="0" presStyleCnt="6">
        <dgm:presLayoutVars>
          <dgm:bulletEnabled val="1"/>
        </dgm:presLayoutVars>
      </dgm:prSet>
      <dgm:spPr/>
    </dgm:pt>
    <dgm:pt modelId="{EA6FF581-7D32-4FD0-8615-B73F679D310A}" type="pres">
      <dgm:prSet presAssocID="{EFA91B02-DB9F-4AB0-BE07-890CAB5DC39C}" presName="spaceBetweenRectangles" presStyleCnt="0"/>
      <dgm:spPr/>
    </dgm:pt>
    <dgm:pt modelId="{22575DDE-F758-4864-ABE4-91A4BEFD711A}" type="pres">
      <dgm:prSet presAssocID="{11BBB59C-0EC1-4D1F-8A22-A6725ABC21B1}" presName="parentLin" presStyleCnt="0"/>
      <dgm:spPr/>
    </dgm:pt>
    <dgm:pt modelId="{7453E2D7-FAE1-4EF4-8C3D-0257CBC44842}" type="pres">
      <dgm:prSet presAssocID="{11BBB59C-0EC1-4D1F-8A22-A6725ABC21B1}" presName="parentLeftMargin" presStyleLbl="node1" presStyleIdx="0" presStyleCnt="6"/>
      <dgm:spPr/>
    </dgm:pt>
    <dgm:pt modelId="{78DC0B86-BB30-4733-9F1A-BC11B1303D39}" type="pres">
      <dgm:prSet presAssocID="{11BBB59C-0EC1-4D1F-8A22-A6725ABC21B1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FEF0FFC-B39F-4757-8CAB-11A7229245D4}" type="pres">
      <dgm:prSet presAssocID="{11BBB59C-0EC1-4D1F-8A22-A6725ABC21B1}" presName="negativeSpace" presStyleCnt="0"/>
      <dgm:spPr/>
    </dgm:pt>
    <dgm:pt modelId="{88BCF9ED-EEE8-45A9-A1C4-64E730076033}" type="pres">
      <dgm:prSet presAssocID="{11BBB59C-0EC1-4D1F-8A22-A6725ABC21B1}" presName="childText" presStyleLbl="conFgAcc1" presStyleIdx="1" presStyleCnt="6">
        <dgm:presLayoutVars>
          <dgm:bulletEnabled val="1"/>
        </dgm:presLayoutVars>
      </dgm:prSet>
      <dgm:spPr/>
    </dgm:pt>
    <dgm:pt modelId="{D548514C-DCCD-444E-9E57-5773588AF6A3}" type="pres">
      <dgm:prSet presAssocID="{0E734AD6-01D2-4CE1-98D3-E29DABB07920}" presName="spaceBetweenRectangles" presStyleCnt="0"/>
      <dgm:spPr/>
    </dgm:pt>
    <dgm:pt modelId="{0A706E25-879A-4A2A-BB27-1278DD795521}" type="pres">
      <dgm:prSet presAssocID="{8058BE12-C08D-4FCC-9CFF-C73B95E81265}" presName="parentLin" presStyleCnt="0"/>
      <dgm:spPr/>
    </dgm:pt>
    <dgm:pt modelId="{95E608F8-2444-42DE-96BA-32F01397F5E5}" type="pres">
      <dgm:prSet presAssocID="{8058BE12-C08D-4FCC-9CFF-C73B95E81265}" presName="parentLeftMargin" presStyleLbl="node1" presStyleIdx="1" presStyleCnt="6"/>
      <dgm:spPr/>
    </dgm:pt>
    <dgm:pt modelId="{9B60A715-9A9A-4500-B965-04F9AA8755EF}" type="pres">
      <dgm:prSet presAssocID="{8058BE12-C08D-4FCC-9CFF-C73B95E8126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5001510-E122-48FC-B3B8-FD67A9AC4D11}" type="pres">
      <dgm:prSet presAssocID="{8058BE12-C08D-4FCC-9CFF-C73B95E81265}" presName="negativeSpace" presStyleCnt="0"/>
      <dgm:spPr/>
    </dgm:pt>
    <dgm:pt modelId="{3F492E91-7BA0-464A-A362-FE839AA135CF}" type="pres">
      <dgm:prSet presAssocID="{8058BE12-C08D-4FCC-9CFF-C73B95E81265}" presName="childText" presStyleLbl="conFgAcc1" presStyleIdx="2" presStyleCnt="6">
        <dgm:presLayoutVars>
          <dgm:bulletEnabled val="1"/>
        </dgm:presLayoutVars>
      </dgm:prSet>
      <dgm:spPr/>
    </dgm:pt>
    <dgm:pt modelId="{F1C0EC64-EA93-4233-98D8-0F973ADEEACB}" type="pres">
      <dgm:prSet presAssocID="{F8922B53-BBA2-4BE7-90AD-009B661CFB81}" presName="spaceBetweenRectangles" presStyleCnt="0"/>
      <dgm:spPr/>
    </dgm:pt>
    <dgm:pt modelId="{2EFB745F-17CE-4ADF-ACBE-E66D8D602E1F}" type="pres">
      <dgm:prSet presAssocID="{4DBE3F39-D329-4C0E-BA46-283B689D18FF}" presName="parentLin" presStyleCnt="0"/>
      <dgm:spPr/>
    </dgm:pt>
    <dgm:pt modelId="{17D0A57D-A542-409F-88CE-7B380180B5EB}" type="pres">
      <dgm:prSet presAssocID="{4DBE3F39-D329-4C0E-BA46-283B689D18FF}" presName="parentLeftMargin" presStyleLbl="node1" presStyleIdx="2" presStyleCnt="6"/>
      <dgm:spPr/>
    </dgm:pt>
    <dgm:pt modelId="{90065150-137E-4AE1-8F57-B02E96D1A6F8}" type="pres">
      <dgm:prSet presAssocID="{4DBE3F39-D329-4C0E-BA46-283B689D18F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75C3883-90CF-4F04-BE25-A704FF5F14E7}" type="pres">
      <dgm:prSet presAssocID="{4DBE3F39-D329-4C0E-BA46-283B689D18FF}" presName="negativeSpace" presStyleCnt="0"/>
      <dgm:spPr/>
    </dgm:pt>
    <dgm:pt modelId="{98AD56A3-B19F-4F4A-84CC-388B92A796C8}" type="pres">
      <dgm:prSet presAssocID="{4DBE3F39-D329-4C0E-BA46-283B689D18FF}" presName="childText" presStyleLbl="conFgAcc1" presStyleIdx="3" presStyleCnt="6">
        <dgm:presLayoutVars>
          <dgm:bulletEnabled val="1"/>
        </dgm:presLayoutVars>
      </dgm:prSet>
      <dgm:spPr/>
    </dgm:pt>
    <dgm:pt modelId="{EDBE8028-ABFE-4E1E-BB8E-6DC2F2C7C2BC}" type="pres">
      <dgm:prSet presAssocID="{6EA1AFF9-0E80-48DD-80E8-C3A086058396}" presName="spaceBetweenRectangles" presStyleCnt="0"/>
      <dgm:spPr/>
    </dgm:pt>
    <dgm:pt modelId="{40B7E69B-3B04-4647-85B9-DFA7EBC8819E}" type="pres">
      <dgm:prSet presAssocID="{7D52CEE3-7E5F-478C-AC9E-AF88A205C7CE}" presName="parentLin" presStyleCnt="0"/>
      <dgm:spPr/>
    </dgm:pt>
    <dgm:pt modelId="{7849F262-4FBF-4CBE-B371-F16C63C33E34}" type="pres">
      <dgm:prSet presAssocID="{7D52CEE3-7E5F-478C-AC9E-AF88A205C7CE}" presName="parentLeftMargin" presStyleLbl="node1" presStyleIdx="3" presStyleCnt="6"/>
      <dgm:spPr/>
    </dgm:pt>
    <dgm:pt modelId="{816C09E3-ABD3-4804-8D8D-BE8620AF7CC0}" type="pres">
      <dgm:prSet presAssocID="{7D52CEE3-7E5F-478C-AC9E-AF88A205C7C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E92D9DA-699D-4A83-A7F0-393BE9382C89}" type="pres">
      <dgm:prSet presAssocID="{7D52CEE3-7E5F-478C-AC9E-AF88A205C7CE}" presName="negativeSpace" presStyleCnt="0"/>
      <dgm:spPr/>
    </dgm:pt>
    <dgm:pt modelId="{8EB337D6-49AF-4879-9A39-A282D599A511}" type="pres">
      <dgm:prSet presAssocID="{7D52CEE3-7E5F-478C-AC9E-AF88A205C7CE}" presName="childText" presStyleLbl="conFgAcc1" presStyleIdx="4" presStyleCnt="6">
        <dgm:presLayoutVars>
          <dgm:bulletEnabled val="1"/>
        </dgm:presLayoutVars>
      </dgm:prSet>
      <dgm:spPr/>
    </dgm:pt>
    <dgm:pt modelId="{FCF35BDB-42D2-468E-8134-B8115CCED322}" type="pres">
      <dgm:prSet presAssocID="{72F4105B-DA9A-4093-80E7-927041128B7A}" presName="spaceBetweenRectangles" presStyleCnt="0"/>
      <dgm:spPr/>
    </dgm:pt>
    <dgm:pt modelId="{DAEC5E4A-B41B-4A78-993B-942B564C8967}" type="pres">
      <dgm:prSet presAssocID="{55343134-06DC-4D98-AC6E-3E279C6E64C6}" presName="parentLin" presStyleCnt="0"/>
      <dgm:spPr/>
    </dgm:pt>
    <dgm:pt modelId="{7608FB6C-1E8D-49FA-98EC-3E0DD7E367B9}" type="pres">
      <dgm:prSet presAssocID="{55343134-06DC-4D98-AC6E-3E279C6E64C6}" presName="parentLeftMargin" presStyleLbl="node1" presStyleIdx="4" presStyleCnt="6"/>
      <dgm:spPr/>
    </dgm:pt>
    <dgm:pt modelId="{F17C9465-B3A6-4A4C-A7D9-EB36A6F20F6D}" type="pres">
      <dgm:prSet presAssocID="{55343134-06DC-4D98-AC6E-3E279C6E64C6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4E8E7295-4ACB-4531-B66B-81E781309CB7}" type="pres">
      <dgm:prSet presAssocID="{55343134-06DC-4D98-AC6E-3E279C6E64C6}" presName="negativeSpace" presStyleCnt="0"/>
      <dgm:spPr/>
    </dgm:pt>
    <dgm:pt modelId="{3F983DA3-4B33-4609-91A2-DC089B97CD5C}" type="pres">
      <dgm:prSet presAssocID="{55343134-06DC-4D98-AC6E-3E279C6E64C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2AA71C7-3039-497C-ABEE-BF4A8CE8DFC0}" type="presOf" srcId="{7D52CEE3-7E5F-478C-AC9E-AF88A205C7CE}" destId="{7849F262-4FBF-4CBE-B371-F16C63C33E34}" srcOrd="0" destOrd="0" presId="urn:microsoft.com/office/officeart/2005/8/layout/list1"/>
    <dgm:cxn modelId="{3CFAFF07-E0AD-42BE-B6AE-C8413E52A895}" type="presOf" srcId="{55343134-06DC-4D98-AC6E-3E279C6E64C6}" destId="{7608FB6C-1E8D-49FA-98EC-3E0DD7E367B9}" srcOrd="0" destOrd="0" presId="urn:microsoft.com/office/officeart/2005/8/layout/list1"/>
    <dgm:cxn modelId="{B0464881-61FD-4BCF-B4EE-FB26FDCC8AFA}" type="presOf" srcId="{11BBB59C-0EC1-4D1F-8A22-A6725ABC21B1}" destId="{7453E2D7-FAE1-4EF4-8C3D-0257CBC44842}" srcOrd="0" destOrd="0" presId="urn:microsoft.com/office/officeart/2005/8/layout/list1"/>
    <dgm:cxn modelId="{7DC2AC7E-E9DB-4EE6-BCB2-F4F172EDADEF}" type="presOf" srcId="{7D52CEE3-7E5F-478C-AC9E-AF88A205C7CE}" destId="{816C09E3-ABD3-4804-8D8D-BE8620AF7CC0}" srcOrd="1" destOrd="0" presId="urn:microsoft.com/office/officeart/2005/8/layout/list1"/>
    <dgm:cxn modelId="{5C66619B-B263-4B0B-813C-0B6248DF8702}" type="presOf" srcId="{4DBE3F39-D329-4C0E-BA46-283B689D18FF}" destId="{90065150-137E-4AE1-8F57-B02E96D1A6F8}" srcOrd="1" destOrd="0" presId="urn:microsoft.com/office/officeart/2005/8/layout/list1"/>
    <dgm:cxn modelId="{A1FF8338-3776-46CB-A03B-9E1297D28287}" type="presOf" srcId="{9F227D87-826E-47E4-B3DC-7C590D3230A6}" destId="{285A6064-E6A0-43CD-BE08-6C3EC089D3A8}" srcOrd="0" destOrd="0" presId="urn:microsoft.com/office/officeart/2005/8/layout/list1"/>
    <dgm:cxn modelId="{B26C8A3F-FC79-48A6-9AA6-3179E1CF3E13}" type="presOf" srcId="{B343CD4D-8D98-4F2F-A7AA-FEC391216D01}" destId="{C66475FD-6F8A-49B6-A19B-5BFC9E8A5AF6}" srcOrd="0" destOrd="0" presId="urn:microsoft.com/office/officeart/2005/8/layout/list1"/>
    <dgm:cxn modelId="{399571E1-0DF7-4C54-A142-9D218CD59CBA}" srcId="{9F227D87-826E-47E4-B3DC-7C590D3230A6}" destId="{11BBB59C-0EC1-4D1F-8A22-A6725ABC21B1}" srcOrd="1" destOrd="0" parTransId="{A5AEE5B0-A8DC-45AB-A3BC-D4F59501C195}" sibTransId="{0E734AD6-01D2-4CE1-98D3-E29DABB07920}"/>
    <dgm:cxn modelId="{90E64C0A-9E66-4F34-933A-54E9D4F7C32B}" type="presOf" srcId="{55343134-06DC-4D98-AC6E-3E279C6E64C6}" destId="{F17C9465-B3A6-4A4C-A7D9-EB36A6F20F6D}" srcOrd="1" destOrd="0" presId="urn:microsoft.com/office/officeart/2005/8/layout/list1"/>
    <dgm:cxn modelId="{AED3F012-8FC6-4B9D-81F0-B64247281D36}" type="presOf" srcId="{8058BE12-C08D-4FCC-9CFF-C73B95E81265}" destId="{9B60A715-9A9A-4500-B965-04F9AA8755EF}" srcOrd="1" destOrd="0" presId="urn:microsoft.com/office/officeart/2005/8/layout/list1"/>
    <dgm:cxn modelId="{9C895B5F-B43E-47C8-B169-2130711354B8}" type="presOf" srcId="{4D9C0A56-9DC2-458A-B1B9-2791AF44946E}" destId="{8EB337D6-49AF-4879-9A39-A282D599A511}" srcOrd="0" destOrd="1" presId="urn:microsoft.com/office/officeart/2005/8/layout/list1"/>
    <dgm:cxn modelId="{64D659DA-E643-4675-9064-4CC5DDEEBE68}" srcId="{9F227D87-826E-47E4-B3DC-7C590D3230A6}" destId="{B343CD4D-8D98-4F2F-A7AA-FEC391216D01}" srcOrd="0" destOrd="0" parTransId="{F4085606-CD08-4991-B8E8-33744866FADC}" sibTransId="{EFA91B02-DB9F-4AB0-BE07-890CAB5DC39C}"/>
    <dgm:cxn modelId="{F0EECECA-63D5-4FA5-B0A4-10F708799172}" srcId="{9F227D87-826E-47E4-B3DC-7C590D3230A6}" destId="{4DBE3F39-D329-4C0E-BA46-283B689D18FF}" srcOrd="3" destOrd="0" parTransId="{5179A300-BEC9-401C-96B3-1BE0E1A68673}" sibTransId="{6EA1AFF9-0E80-48DD-80E8-C3A086058396}"/>
    <dgm:cxn modelId="{6C8DD9E2-B64D-4F66-8FFA-40426CA3416D}" srcId="{9F227D87-826E-47E4-B3DC-7C590D3230A6}" destId="{55343134-06DC-4D98-AC6E-3E279C6E64C6}" srcOrd="5" destOrd="0" parTransId="{63771255-93DF-4972-9FA9-9AADB8CCCDE3}" sibTransId="{7AC753B6-DDE4-4048-A1A7-9135FE79DB3D}"/>
    <dgm:cxn modelId="{385647AC-D727-41D4-B690-A2AE139EB497}" type="presOf" srcId="{B343CD4D-8D98-4F2F-A7AA-FEC391216D01}" destId="{FA635825-3811-4CB9-8949-1132B69DAC1B}" srcOrd="1" destOrd="0" presId="urn:microsoft.com/office/officeart/2005/8/layout/list1"/>
    <dgm:cxn modelId="{961338B5-022A-49DE-B0CD-BF009B17CE1C}" type="presOf" srcId="{11BBB59C-0EC1-4D1F-8A22-A6725ABC21B1}" destId="{78DC0B86-BB30-4733-9F1A-BC11B1303D39}" srcOrd="1" destOrd="0" presId="urn:microsoft.com/office/officeart/2005/8/layout/list1"/>
    <dgm:cxn modelId="{B71E311D-CFFB-4ADB-9F1F-DA15E7285413}" type="presOf" srcId="{2EE685A8-F2A2-4B0D-A540-57D1A2B44C78}" destId="{8EB337D6-49AF-4879-9A39-A282D599A511}" srcOrd="0" destOrd="0" presId="urn:microsoft.com/office/officeart/2005/8/layout/list1"/>
    <dgm:cxn modelId="{AE13E78E-7203-471D-AFDB-F7B26F892B4A}" type="presOf" srcId="{4DBE3F39-D329-4C0E-BA46-283B689D18FF}" destId="{17D0A57D-A542-409F-88CE-7B380180B5EB}" srcOrd="0" destOrd="0" presId="urn:microsoft.com/office/officeart/2005/8/layout/list1"/>
    <dgm:cxn modelId="{C6684350-0D72-4AA7-B57F-032F1C58FF6E}" srcId="{7D52CEE3-7E5F-478C-AC9E-AF88A205C7CE}" destId="{4D9C0A56-9DC2-458A-B1B9-2791AF44946E}" srcOrd="1" destOrd="0" parTransId="{A6E6A65C-3BC5-4EB4-8728-65A088F557E2}" sibTransId="{65554BBB-114B-4F71-9741-4297E645AE24}"/>
    <dgm:cxn modelId="{6C73D392-6B27-4E57-9911-02BCD7C25B2C}" srcId="{9F227D87-826E-47E4-B3DC-7C590D3230A6}" destId="{8058BE12-C08D-4FCC-9CFF-C73B95E81265}" srcOrd="2" destOrd="0" parTransId="{4F6F374F-0DE0-4A2A-AF04-B2DFA4355639}" sibTransId="{F8922B53-BBA2-4BE7-90AD-009B661CFB81}"/>
    <dgm:cxn modelId="{CAA2B94A-BFE7-4302-B129-2DDA79B65B22}" type="presOf" srcId="{8058BE12-C08D-4FCC-9CFF-C73B95E81265}" destId="{95E608F8-2444-42DE-96BA-32F01397F5E5}" srcOrd="0" destOrd="0" presId="urn:microsoft.com/office/officeart/2005/8/layout/list1"/>
    <dgm:cxn modelId="{69B1A4F1-D0BF-44DA-802C-57952BAEF7F2}" srcId="{9F227D87-826E-47E4-B3DC-7C590D3230A6}" destId="{7D52CEE3-7E5F-478C-AC9E-AF88A205C7CE}" srcOrd="4" destOrd="0" parTransId="{9AF756E3-621F-446C-BE62-B14188855594}" sibTransId="{72F4105B-DA9A-4093-80E7-927041128B7A}"/>
    <dgm:cxn modelId="{E59D59F0-C906-4AE3-AA4F-3360DBA2F79D}" srcId="{7D52CEE3-7E5F-478C-AC9E-AF88A205C7CE}" destId="{2EE685A8-F2A2-4B0D-A540-57D1A2B44C78}" srcOrd="0" destOrd="0" parTransId="{653629E7-3A87-4B87-BB54-F304DEFB0F1F}" sibTransId="{8CDBF2E1-EA51-4AEB-84FB-2CDB059C54E7}"/>
    <dgm:cxn modelId="{B70559F3-8773-4D61-A6C1-C0F9FCD18528}" type="presParOf" srcId="{285A6064-E6A0-43CD-BE08-6C3EC089D3A8}" destId="{6136123F-7CA8-4109-A82C-457366C246D6}" srcOrd="0" destOrd="0" presId="urn:microsoft.com/office/officeart/2005/8/layout/list1"/>
    <dgm:cxn modelId="{C5A4CB91-BF45-4145-A425-BB59DE60AA9D}" type="presParOf" srcId="{6136123F-7CA8-4109-A82C-457366C246D6}" destId="{C66475FD-6F8A-49B6-A19B-5BFC9E8A5AF6}" srcOrd="0" destOrd="0" presId="urn:microsoft.com/office/officeart/2005/8/layout/list1"/>
    <dgm:cxn modelId="{1B27B94F-22CA-4D7E-AD60-29A78F522AEA}" type="presParOf" srcId="{6136123F-7CA8-4109-A82C-457366C246D6}" destId="{FA635825-3811-4CB9-8949-1132B69DAC1B}" srcOrd="1" destOrd="0" presId="urn:microsoft.com/office/officeart/2005/8/layout/list1"/>
    <dgm:cxn modelId="{EDF2E5E7-9EA6-4620-9A9A-83F442DE39FF}" type="presParOf" srcId="{285A6064-E6A0-43CD-BE08-6C3EC089D3A8}" destId="{E19959D4-F867-44E3-9186-3DDA5506BD06}" srcOrd="1" destOrd="0" presId="urn:microsoft.com/office/officeart/2005/8/layout/list1"/>
    <dgm:cxn modelId="{3BEE606B-A5D3-4CEC-A471-43D917E02836}" type="presParOf" srcId="{285A6064-E6A0-43CD-BE08-6C3EC089D3A8}" destId="{F0CF6E9F-DF46-4F8E-B6B6-CBDE2A902F01}" srcOrd="2" destOrd="0" presId="urn:microsoft.com/office/officeart/2005/8/layout/list1"/>
    <dgm:cxn modelId="{9BFB0F04-982D-4FB6-A5B4-3C48E8D76D1B}" type="presParOf" srcId="{285A6064-E6A0-43CD-BE08-6C3EC089D3A8}" destId="{EA6FF581-7D32-4FD0-8615-B73F679D310A}" srcOrd="3" destOrd="0" presId="urn:microsoft.com/office/officeart/2005/8/layout/list1"/>
    <dgm:cxn modelId="{8CFE4423-1C6D-4361-B29D-21D397268EF6}" type="presParOf" srcId="{285A6064-E6A0-43CD-BE08-6C3EC089D3A8}" destId="{22575DDE-F758-4864-ABE4-91A4BEFD711A}" srcOrd="4" destOrd="0" presId="urn:microsoft.com/office/officeart/2005/8/layout/list1"/>
    <dgm:cxn modelId="{9F69435B-AC48-4ADC-9CA1-1FF6B25D44DC}" type="presParOf" srcId="{22575DDE-F758-4864-ABE4-91A4BEFD711A}" destId="{7453E2D7-FAE1-4EF4-8C3D-0257CBC44842}" srcOrd="0" destOrd="0" presId="urn:microsoft.com/office/officeart/2005/8/layout/list1"/>
    <dgm:cxn modelId="{88C40D38-5F44-4A6B-AE39-69C0EB6CFEDB}" type="presParOf" srcId="{22575DDE-F758-4864-ABE4-91A4BEFD711A}" destId="{78DC0B86-BB30-4733-9F1A-BC11B1303D39}" srcOrd="1" destOrd="0" presId="urn:microsoft.com/office/officeart/2005/8/layout/list1"/>
    <dgm:cxn modelId="{05967809-C327-46FD-99BF-C31895C55905}" type="presParOf" srcId="{285A6064-E6A0-43CD-BE08-6C3EC089D3A8}" destId="{BFEF0FFC-B39F-4757-8CAB-11A7229245D4}" srcOrd="5" destOrd="0" presId="urn:microsoft.com/office/officeart/2005/8/layout/list1"/>
    <dgm:cxn modelId="{6263D605-89EC-4515-82F1-3C628EA8A3C4}" type="presParOf" srcId="{285A6064-E6A0-43CD-BE08-6C3EC089D3A8}" destId="{88BCF9ED-EEE8-45A9-A1C4-64E730076033}" srcOrd="6" destOrd="0" presId="urn:microsoft.com/office/officeart/2005/8/layout/list1"/>
    <dgm:cxn modelId="{F7D117B8-EBF5-4906-B7D9-0BE00854E287}" type="presParOf" srcId="{285A6064-E6A0-43CD-BE08-6C3EC089D3A8}" destId="{D548514C-DCCD-444E-9E57-5773588AF6A3}" srcOrd="7" destOrd="0" presId="urn:microsoft.com/office/officeart/2005/8/layout/list1"/>
    <dgm:cxn modelId="{9695E431-A702-4ADE-B309-F4BA96366D1B}" type="presParOf" srcId="{285A6064-E6A0-43CD-BE08-6C3EC089D3A8}" destId="{0A706E25-879A-4A2A-BB27-1278DD795521}" srcOrd="8" destOrd="0" presId="urn:microsoft.com/office/officeart/2005/8/layout/list1"/>
    <dgm:cxn modelId="{6278D5C2-D28A-4BD8-8429-D49E8F756829}" type="presParOf" srcId="{0A706E25-879A-4A2A-BB27-1278DD795521}" destId="{95E608F8-2444-42DE-96BA-32F01397F5E5}" srcOrd="0" destOrd="0" presId="urn:microsoft.com/office/officeart/2005/8/layout/list1"/>
    <dgm:cxn modelId="{155257DD-1A8D-463E-8CC8-1AAEDBB867F4}" type="presParOf" srcId="{0A706E25-879A-4A2A-BB27-1278DD795521}" destId="{9B60A715-9A9A-4500-B965-04F9AA8755EF}" srcOrd="1" destOrd="0" presId="urn:microsoft.com/office/officeart/2005/8/layout/list1"/>
    <dgm:cxn modelId="{ECA3D750-8454-492D-A578-53189CF876EA}" type="presParOf" srcId="{285A6064-E6A0-43CD-BE08-6C3EC089D3A8}" destId="{35001510-E122-48FC-B3B8-FD67A9AC4D11}" srcOrd="9" destOrd="0" presId="urn:microsoft.com/office/officeart/2005/8/layout/list1"/>
    <dgm:cxn modelId="{8E6DEE13-A976-4E42-8F52-B985FAE7A212}" type="presParOf" srcId="{285A6064-E6A0-43CD-BE08-6C3EC089D3A8}" destId="{3F492E91-7BA0-464A-A362-FE839AA135CF}" srcOrd="10" destOrd="0" presId="urn:microsoft.com/office/officeart/2005/8/layout/list1"/>
    <dgm:cxn modelId="{751056E4-4763-4367-90BF-51522048150F}" type="presParOf" srcId="{285A6064-E6A0-43CD-BE08-6C3EC089D3A8}" destId="{F1C0EC64-EA93-4233-98D8-0F973ADEEACB}" srcOrd="11" destOrd="0" presId="urn:microsoft.com/office/officeart/2005/8/layout/list1"/>
    <dgm:cxn modelId="{DAFE0830-2C40-4836-AEC0-61DACB999096}" type="presParOf" srcId="{285A6064-E6A0-43CD-BE08-6C3EC089D3A8}" destId="{2EFB745F-17CE-4ADF-ACBE-E66D8D602E1F}" srcOrd="12" destOrd="0" presId="urn:microsoft.com/office/officeart/2005/8/layout/list1"/>
    <dgm:cxn modelId="{90998A1B-A5AA-4700-BBA3-EE43DBAC21B1}" type="presParOf" srcId="{2EFB745F-17CE-4ADF-ACBE-E66D8D602E1F}" destId="{17D0A57D-A542-409F-88CE-7B380180B5EB}" srcOrd="0" destOrd="0" presId="urn:microsoft.com/office/officeart/2005/8/layout/list1"/>
    <dgm:cxn modelId="{504C528C-B264-419C-8C36-208B4C0D231F}" type="presParOf" srcId="{2EFB745F-17CE-4ADF-ACBE-E66D8D602E1F}" destId="{90065150-137E-4AE1-8F57-B02E96D1A6F8}" srcOrd="1" destOrd="0" presId="urn:microsoft.com/office/officeart/2005/8/layout/list1"/>
    <dgm:cxn modelId="{7F246021-FBCC-4F7D-951C-27F7AD1F67D3}" type="presParOf" srcId="{285A6064-E6A0-43CD-BE08-6C3EC089D3A8}" destId="{275C3883-90CF-4F04-BE25-A704FF5F14E7}" srcOrd="13" destOrd="0" presId="urn:microsoft.com/office/officeart/2005/8/layout/list1"/>
    <dgm:cxn modelId="{0E083479-7B69-44E7-ADCE-DB330701CEAA}" type="presParOf" srcId="{285A6064-E6A0-43CD-BE08-6C3EC089D3A8}" destId="{98AD56A3-B19F-4F4A-84CC-388B92A796C8}" srcOrd="14" destOrd="0" presId="urn:microsoft.com/office/officeart/2005/8/layout/list1"/>
    <dgm:cxn modelId="{F4FF0992-B83E-4302-BEEF-0A7492F4C9FE}" type="presParOf" srcId="{285A6064-E6A0-43CD-BE08-6C3EC089D3A8}" destId="{EDBE8028-ABFE-4E1E-BB8E-6DC2F2C7C2BC}" srcOrd="15" destOrd="0" presId="urn:microsoft.com/office/officeart/2005/8/layout/list1"/>
    <dgm:cxn modelId="{7362C038-227B-4EFC-BF59-FAD04B37EF9E}" type="presParOf" srcId="{285A6064-E6A0-43CD-BE08-6C3EC089D3A8}" destId="{40B7E69B-3B04-4647-85B9-DFA7EBC8819E}" srcOrd="16" destOrd="0" presId="urn:microsoft.com/office/officeart/2005/8/layout/list1"/>
    <dgm:cxn modelId="{E44D2D07-473A-4B94-B2AD-C259F064702E}" type="presParOf" srcId="{40B7E69B-3B04-4647-85B9-DFA7EBC8819E}" destId="{7849F262-4FBF-4CBE-B371-F16C63C33E34}" srcOrd="0" destOrd="0" presId="urn:microsoft.com/office/officeart/2005/8/layout/list1"/>
    <dgm:cxn modelId="{FE04D4D2-72B3-45C4-A543-E34C139F190B}" type="presParOf" srcId="{40B7E69B-3B04-4647-85B9-DFA7EBC8819E}" destId="{816C09E3-ABD3-4804-8D8D-BE8620AF7CC0}" srcOrd="1" destOrd="0" presId="urn:microsoft.com/office/officeart/2005/8/layout/list1"/>
    <dgm:cxn modelId="{FCB95D3E-CD17-4FCE-B79B-E634ECEE7DA2}" type="presParOf" srcId="{285A6064-E6A0-43CD-BE08-6C3EC089D3A8}" destId="{5E92D9DA-699D-4A83-A7F0-393BE9382C89}" srcOrd="17" destOrd="0" presId="urn:microsoft.com/office/officeart/2005/8/layout/list1"/>
    <dgm:cxn modelId="{A1F017C7-A560-460D-9E38-2743652BFCAC}" type="presParOf" srcId="{285A6064-E6A0-43CD-BE08-6C3EC089D3A8}" destId="{8EB337D6-49AF-4879-9A39-A282D599A511}" srcOrd="18" destOrd="0" presId="urn:microsoft.com/office/officeart/2005/8/layout/list1"/>
    <dgm:cxn modelId="{FABBF629-A2A4-4D84-B86D-EA2FCF47B8A0}" type="presParOf" srcId="{285A6064-E6A0-43CD-BE08-6C3EC089D3A8}" destId="{FCF35BDB-42D2-468E-8134-B8115CCED322}" srcOrd="19" destOrd="0" presId="urn:microsoft.com/office/officeart/2005/8/layout/list1"/>
    <dgm:cxn modelId="{8C19C1CE-3F23-4B23-B414-A4503C50B40D}" type="presParOf" srcId="{285A6064-E6A0-43CD-BE08-6C3EC089D3A8}" destId="{DAEC5E4A-B41B-4A78-993B-942B564C8967}" srcOrd="20" destOrd="0" presId="urn:microsoft.com/office/officeart/2005/8/layout/list1"/>
    <dgm:cxn modelId="{9A16C060-1FFF-4DAE-901E-4EBB77AB76A8}" type="presParOf" srcId="{DAEC5E4A-B41B-4A78-993B-942B564C8967}" destId="{7608FB6C-1E8D-49FA-98EC-3E0DD7E367B9}" srcOrd="0" destOrd="0" presId="urn:microsoft.com/office/officeart/2005/8/layout/list1"/>
    <dgm:cxn modelId="{21359752-E050-407C-B41C-B6DC5B399929}" type="presParOf" srcId="{DAEC5E4A-B41B-4A78-993B-942B564C8967}" destId="{F17C9465-B3A6-4A4C-A7D9-EB36A6F20F6D}" srcOrd="1" destOrd="0" presId="urn:microsoft.com/office/officeart/2005/8/layout/list1"/>
    <dgm:cxn modelId="{51BE9E3C-0D85-43D1-BCC2-6252DC6F614C}" type="presParOf" srcId="{285A6064-E6A0-43CD-BE08-6C3EC089D3A8}" destId="{4E8E7295-4ACB-4531-B66B-81E781309CB7}" srcOrd="21" destOrd="0" presId="urn:microsoft.com/office/officeart/2005/8/layout/list1"/>
    <dgm:cxn modelId="{17F79AF8-B4F2-456A-B931-9205BAEAA509}" type="presParOf" srcId="{285A6064-E6A0-43CD-BE08-6C3EC089D3A8}" destId="{3F983DA3-4B33-4609-91A2-DC089B97CD5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F6E9F-DF46-4F8E-B6B6-CBDE2A902F01}">
      <dsp:nvSpPr>
        <dsp:cNvPr id="0" name=""/>
        <dsp:cNvSpPr/>
      </dsp:nvSpPr>
      <dsp:spPr>
        <a:xfrm>
          <a:off x="0" y="344268"/>
          <a:ext cx="86487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635825-3811-4CB9-8949-1132B69DAC1B}">
      <dsp:nvSpPr>
        <dsp:cNvPr id="0" name=""/>
        <dsp:cNvSpPr/>
      </dsp:nvSpPr>
      <dsp:spPr>
        <a:xfrm>
          <a:off x="432435" y="122868"/>
          <a:ext cx="605409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830" tIns="0" rIns="228830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Apoiar os governos a estabelecer procedimentos para gerenciar riscos na execução orçamentária</a:t>
          </a:r>
          <a:endParaRPr lang="en-US" sz="1500" kern="1200" dirty="0"/>
        </a:p>
      </dsp:txBody>
      <dsp:txXfrm>
        <a:off x="454051" y="144484"/>
        <a:ext cx="6010858" cy="399568"/>
      </dsp:txXfrm>
    </dsp:sp>
    <dsp:sp modelId="{88BCF9ED-EEE8-45A9-A1C4-64E730076033}">
      <dsp:nvSpPr>
        <dsp:cNvPr id="0" name=""/>
        <dsp:cNvSpPr/>
      </dsp:nvSpPr>
      <dsp:spPr>
        <a:xfrm>
          <a:off x="0" y="1024668"/>
          <a:ext cx="86487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C0B86-BB30-4733-9F1A-BC11B1303D39}">
      <dsp:nvSpPr>
        <dsp:cNvPr id="0" name=""/>
        <dsp:cNvSpPr/>
      </dsp:nvSpPr>
      <dsp:spPr>
        <a:xfrm>
          <a:off x="432435" y="803268"/>
          <a:ext cx="605409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830" tIns="0" rIns="228830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smtClean="0"/>
            <a:t>Apoiar a modernização de metodologias de auditoria interna e externa inclusive para incorporar aspetos de risco</a:t>
          </a:r>
          <a:endParaRPr lang="en-US" sz="1500" kern="1200"/>
        </a:p>
      </dsp:txBody>
      <dsp:txXfrm>
        <a:off x="454051" y="824884"/>
        <a:ext cx="6010858" cy="399568"/>
      </dsp:txXfrm>
    </dsp:sp>
    <dsp:sp modelId="{3F492E91-7BA0-464A-A362-FE839AA135CF}">
      <dsp:nvSpPr>
        <dsp:cNvPr id="0" name=""/>
        <dsp:cNvSpPr/>
      </dsp:nvSpPr>
      <dsp:spPr>
        <a:xfrm>
          <a:off x="0" y="1705069"/>
          <a:ext cx="86487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60A715-9A9A-4500-B965-04F9AA8755EF}">
      <dsp:nvSpPr>
        <dsp:cNvPr id="0" name=""/>
        <dsp:cNvSpPr/>
      </dsp:nvSpPr>
      <dsp:spPr>
        <a:xfrm>
          <a:off x="432435" y="1483668"/>
          <a:ext cx="605409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830" tIns="0" rIns="228830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Facilitar a troca de experiências e conhecimentos</a:t>
          </a:r>
          <a:endParaRPr lang="en-US" sz="1500" kern="1200" dirty="0"/>
        </a:p>
      </dsp:txBody>
      <dsp:txXfrm>
        <a:off x="454051" y="1505284"/>
        <a:ext cx="6010858" cy="399568"/>
      </dsp:txXfrm>
    </dsp:sp>
    <dsp:sp modelId="{98AD56A3-B19F-4F4A-84CC-388B92A796C8}">
      <dsp:nvSpPr>
        <dsp:cNvPr id="0" name=""/>
        <dsp:cNvSpPr/>
      </dsp:nvSpPr>
      <dsp:spPr>
        <a:xfrm>
          <a:off x="0" y="2385469"/>
          <a:ext cx="86487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65150-137E-4AE1-8F57-B02E96D1A6F8}">
      <dsp:nvSpPr>
        <dsp:cNvPr id="0" name=""/>
        <dsp:cNvSpPr/>
      </dsp:nvSpPr>
      <dsp:spPr>
        <a:xfrm>
          <a:off x="432435" y="2164069"/>
          <a:ext cx="605409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830" tIns="0" rIns="228830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smtClean="0"/>
            <a:t>Fomentar mais colaboração entre entidades de auditoria interno e externo</a:t>
          </a:r>
          <a:endParaRPr lang="en-US" sz="1500" kern="1200"/>
        </a:p>
      </dsp:txBody>
      <dsp:txXfrm>
        <a:off x="454051" y="2185685"/>
        <a:ext cx="6010858" cy="399568"/>
      </dsp:txXfrm>
    </dsp:sp>
    <dsp:sp modelId="{8EB337D6-49AF-4879-9A39-A282D599A511}">
      <dsp:nvSpPr>
        <dsp:cNvPr id="0" name=""/>
        <dsp:cNvSpPr/>
      </dsp:nvSpPr>
      <dsp:spPr>
        <a:xfrm>
          <a:off x="0" y="3065869"/>
          <a:ext cx="8648700" cy="8505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1235" tIns="312420" rIns="671235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Projetos de assistência técnica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Fundos de Fortalecimento Institucional</a:t>
          </a:r>
          <a:endParaRPr lang="en-US" sz="1500" kern="1200"/>
        </a:p>
      </dsp:txBody>
      <dsp:txXfrm>
        <a:off x="0" y="3065869"/>
        <a:ext cx="8648700" cy="850500"/>
      </dsp:txXfrm>
    </dsp:sp>
    <dsp:sp modelId="{816C09E3-ABD3-4804-8D8D-BE8620AF7CC0}">
      <dsp:nvSpPr>
        <dsp:cNvPr id="0" name=""/>
        <dsp:cNvSpPr/>
      </dsp:nvSpPr>
      <dsp:spPr>
        <a:xfrm>
          <a:off x="432435" y="2844469"/>
          <a:ext cx="605409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830" tIns="0" rIns="228830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Fornecer financiamentos:</a:t>
          </a:r>
          <a:endParaRPr lang="en-US" sz="1500" kern="1200"/>
        </a:p>
      </dsp:txBody>
      <dsp:txXfrm>
        <a:off x="454051" y="2866085"/>
        <a:ext cx="6010858" cy="399568"/>
      </dsp:txXfrm>
    </dsp:sp>
    <dsp:sp modelId="{3F983DA3-4B33-4609-91A2-DC089B97CD5C}">
      <dsp:nvSpPr>
        <dsp:cNvPr id="0" name=""/>
        <dsp:cNvSpPr/>
      </dsp:nvSpPr>
      <dsp:spPr>
        <a:xfrm>
          <a:off x="0" y="4218769"/>
          <a:ext cx="8648700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7C9465-B3A6-4A4C-A7D9-EB36A6F20F6D}">
      <dsp:nvSpPr>
        <dsp:cNvPr id="0" name=""/>
        <dsp:cNvSpPr/>
      </dsp:nvSpPr>
      <dsp:spPr>
        <a:xfrm>
          <a:off x="432435" y="3997369"/>
          <a:ext cx="605409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830" tIns="0" rIns="228830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Apoiar diagnósticos por exemplo com o modelo PEFA</a:t>
          </a:r>
          <a:endParaRPr lang="en-US" sz="1500" kern="1200" dirty="0"/>
        </a:p>
      </dsp:txBody>
      <dsp:txXfrm>
        <a:off x="454051" y="4018985"/>
        <a:ext cx="6010858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34" y="0"/>
            <a:ext cx="3038161" cy="46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019"/>
            <a:ext cx="3038161" cy="46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34" y="8829019"/>
            <a:ext cx="3038161" cy="46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A0EE08D-27C3-449B-8C4A-F26CA800F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78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178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34" y="0"/>
            <a:ext cx="3038161" cy="46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178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62" y="4416111"/>
            <a:ext cx="5607678" cy="418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019"/>
            <a:ext cx="3038161" cy="46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178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34" y="8829019"/>
            <a:ext cx="3038161" cy="46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178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FCFB808-B9FE-46DD-94C2-74BD4E0FD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88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008"/>
            <a:fld id="{C6ECF109-7041-4767-A15B-CC7F131B6AFF}" type="slidenum">
              <a:rPr lang="en-US" smtClean="0"/>
              <a:pPr defTabSz="931008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55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60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35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87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52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67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019A96-BAF7-484F-A956-25A4E820993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008"/>
            <a:fld id="{18F8EEAA-EB71-4F41-901B-7937745965E9}" type="slidenum">
              <a:rPr lang="en-US" smtClean="0"/>
              <a:pPr defTabSz="931008"/>
              <a:t>18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030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764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55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804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019A96-BAF7-484F-A956-25A4E820993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92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60F9221-5809-4B85-AAFC-7A9EF0F71597}" type="datetime1">
              <a:rPr lang="en-US"/>
              <a:pPr/>
              <a:t>3/21/2013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pt-BR" dirty="0" smtClean="0"/>
              <a:t>Banco Mundial 2010 - Mauro Azeredo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4A445-48A8-40BA-A630-AA69E88D7D6D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9076" indent="-229076"/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8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8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20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82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7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FB808-B9FE-46DD-94C2-74BD4E0FDFB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36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1163" y="1720850"/>
            <a:ext cx="6110287" cy="117157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4638" y="3167063"/>
            <a:ext cx="6178550" cy="82708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65863"/>
            <a:ext cx="1922463" cy="4810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57538" y="6265863"/>
            <a:ext cx="2814637" cy="4810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05E44-9F93-4E40-A648-8433D95148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7464F-AFB4-403E-802F-9C150B677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1825" y="68263"/>
            <a:ext cx="2162175" cy="6022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8263"/>
            <a:ext cx="6334125" cy="6022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074A1-7DFA-4A6A-A1C2-D4E3CCD4D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450" y="68263"/>
            <a:ext cx="7551738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371600"/>
            <a:ext cx="4248150" cy="4719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371600"/>
            <a:ext cx="4248150" cy="4719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5941-2D35-4095-A912-AF48F0303B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CB49CF8-828C-4A8D-A7C4-B470A00087D2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78A7B7-4AFE-4E39-9851-2E769ABEA698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9CF8-828C-4A8D-A7C4-B470A00087D2}" type="datetimeFigureOut">
              <a:rPr lang="en-US" smtClean="0">
                <a:solidFill>
                  <a:srgbClr val="775F55"/>
                </a:solidFill>
              </a:rPr>
              <a:pPr/>
              <a:t>3/21/2013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78A7B7-4AFE-4E39-9851-2E769ABEA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9CF8-828C-4A8D-A7C4-B470A00087D2}" type="datetimeFigureOut">
              <a:rPr lang="en-US" smtClean="0">
                <a:solidFill>
                  <a:srgbClr val="775F55"/>
                </a:solidFill>
              </a:rPr>
              <a:pPr/>
              <a:t>3/21/2013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E78A7B7-4AFE-4E39-9851-2E769ABEA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B49CF8-828C-4A8D-A7C4-B470A00087D2}" type="datetimeFigureOut">
              <a:rPr lang="en-US" smtClean="0">
                <a:solidFill>
                  <a:srgbClr val="775F55"/>
                </a:solidFill>
              </a:rPr>
              <a:pPr/>
              <a:t>3/21/2013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78A7B7-4AFE-4E39-9851-2E769ABEA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B49CF8-828C-4A8D-A7C4-B470A00087D2}" type="datetimeFigureOut">
              <a:rPr lang="en-US" smtClean="0">
                <a:solidFill>
                  <a:srgbClr val="775F55"/>
                </a:solidFill>
              </a:rPr>
              <a:pPr/>
              <a:t>3/21/2013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78A7B7-4AFE-4E39-9851-2E769ABEA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9CF8-828C-4A8D-A7C4-B470A00087D2}" type="datetimeFigureOut">
              <a:rPr lang="en-US" smtClean="0">
                <a:solidFill>
                  <a:srgbClr val="775F55"/>
                </a:solidFill>
              </a:rPr>
              <a:pPr/>
              <a:t>3/21/2013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78A7B7-4AFE-4E39-9851-2E769ABEA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9CF8-828C-4A8D-A7C4-B470A00087D2}" type="datetimeFigureOut">
              <a:rPr lang="en-US" smtClean="0">
                <a:solidFill>
                  <a:srgbClr val="775F55"/>
                </a:solidFill>
              </a:rPr>
              <a:pPr/>
              <a:t>3/21/2013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78A7B7-4AFE-4E39-9851-2E769ABEA698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0E94F-B51F-4FBD-8F83-ABD4735037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9CF8-828C-4A8D-A7C4-B470A00087D2}" type="datetimeFigureOut">
              <a:rPr lang="en-US" smtClean="0">
                <a:solidFill>
                  <a:srgbClr val="775F55"/>
                </a:solidFill>
              </a:rPr>
              <a:pPr/>
              <a:t>3/21/2013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78A7B7-4AFE-4E39-9851-2E769ABEA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CB49CF8-828C-4A8D-A7C4-B470A00087D2}" type="datetimeFigureOut">
              <a:rPr lang="en-US" smtClean="0">
                <a:solidFill>
                  <a:srgbClr val="775F55"/>
                </a:solidFill>
              </a:rPr>
              <a:pPr/>
              <a:t>3/21/2013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E78A7B7-4AFE-4E39-9851-2E769ABEA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9CF8-828C-4A8D-A7C4-B470A00087D2}" type="datetimeFigureOut">
              <a:rPr lang="en-US" smtClean="0">
                <a:solidFill>
                  <a:srgbClr val="775F55"/>
                </a:solidFill>
              </a:rPr>
              <a:pPr/>
              <a:t>3/21/2013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A7B7-4AFE-4E39-9851-2E769ABEA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CB49CF8-828C-4A8D-A7C4-B470A00087D2}" type="datetimeFigureOut">
              <a:rPr lang="en-US" smtClean="0">
                <a:solidFill>
                  <a:srgbClr val="775F55"/>
                </a:solidFill>
              </a:rPr>
              <a:pPr/>
              <a:t>3/21/2013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E78A7B7-4AFE-4E39-9851-2E769ABEA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DC2F0-7D59-47A7-97A8-F48DDDDE34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371600"/>
            <a:ext cx="424815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371600"/>
            <a:ext cx="424815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2D8F4-A63A-440E-8890-375750EDDD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D8A3C-79EF-4EFB-AE2F-FFC8681EFE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BBE58-EFD5-4414-A3C1-FA3F46EF0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CE851-8CEE-4511-AE47-4449D78A0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71109-08CD-4B79-AE60-4564F8757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0D9E0-3985-4D3D-BCC4-C83A007C9E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1450" y="68263"/>
            <a:ext cx="7551738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371600"/>
            <a:ext cx="8648700" cy="471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298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21450" y="6265863"/>
            <a:ext cx="1922463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5B4F9C98-6802-45D8-A2BA-EEE99EFBB9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  <p:sldLayoutId id="214748420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B49CF8-828C-4A8D-A7C4-B470A00087D2}" type="datetimeFigureOut">
              <a:rPr lang="en-US" smtClean="0">
                <a:solidFill>
                  <a:srgbClr val="775F55"/>
                </a:solidFill>
                <a:latin typeface="Tw Cen M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3/21/2013</a:t>
            </a:fld>
            <a:endParaRPr lang="en-US">
              <a:solidFill>
                <a:srgbClr val="775F55"/>
              </a:solidFill>
              <a:latin typeface="Tw Cen MT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775F55"/>
              </a:solidFill>
              <a:latin typeface="Tw Cen M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E78A7B7-4AFE-4E39-9851-2E769ABEA698}" type="slidenum">
              <a:rPr lang="en-US" smtClean="0">
                <a:latin typeface="Tw Cen M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Tw Cen M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928938" y="2000250"/>
            <a:ext cx="5529262" cy="2357438"/>
          </a:xfrm>
        </p:spPr>
        <p:txBody>
          <a:bodyPr lIns="92075" tIns="46038" rIns="92075" bIns="46038"/>
          <a:lstStyle/>
          <a:p>
            <a:pPr algn="ctr" eaLnBrk="1" hangingPunct="1"/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Sistemas de Controle Interno: Abordagem do Banco Mundial</a:t>
            </a:r>
            <a:endParaRPr lang="pt-BR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979712" y="5301208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Joseph </a:t>
            </a:r>
            <a:r>
              <a:rPr lang="en-US" b="1" dirty="0" err="1" smtClean="0"/>
              <a:t>Mubiru</a:t>
            </a:r>
            <a:r>
              <a:rPr lang="en-US" b="1" dirty="0" smtClean="0"/>
              <a:t> </a:t>
            </a:r>
            <a:r>
              <a:rPr lang="en-US" b="1" dirty="0" err="1" smtClean="0"/>
              <a:t>Kizito</a:t>
            </a:r>
            <a:endParaRPr lang="en-US" b="1" dirty="0" smtClean="0"/>
          </a:p>
          <a:p>
            <a:pPr algn="r"/>
            <a:r>
              <a:rPr lang="en-US" b="1" dirty="0" err="1" smtClean="0"/>
              <a:t>Coordenador</a:t>
            </a:r>
            <a:r>
              <a:rPr lang="en-US" b="1" dirty="0" smtClean="0"/>
              <a:t> de </a:t>
            </a:r>
            <a:r>
              <a:rPr lang="en-US" b="1" dirty="0" err="1" smtClean="0"/>
              <a:t>Gestão</a:t>
            </a:r>
            <a:r>
              <a:rPr lang="en-US" b="1" dirty="0" smtClean="0"/>
              <a:t> </a:t>
            </a:r>
            <a:r>
              <a:rPr lang="en-US" b="1" dirty="0" err="1" smtClean="0"/>
              <a:t>Financeira</a:t>
            </a:r>
            <a:r>
              <a:rPr lang="en-US" b="1" dirty="0" smtClean="0"/>
              <a:t> – </a:t>
            </a:r>
            <a:r>
              <a:rPr lang="en-US" b="1" dirty="0" err="1" smtClean="0"/>
              <a:t>Banco</a:t>
            </a:r>
            <a:r>
              <a:rPr lang="en-US" b="1" dirty="0" smtClean="0"/>
              <a:t> Mundial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239000" cy="4724400"/>
          </a:xfrm>
        </p:spPr>
        <p:txBody>
          <a:bodyPr/>
          <a:lstStyle/>
          <a:p>
            <a:r>
              <a:rPr lang="pt-BR" sz="2000" dirty="0" smtClean="0"/>
              <a:t>Auditoria interna é uma atividade independente e objetiva de garantia e consultoria, concebida para adicionar valor e melhorar as operações de uma organização. </a:t>
            </a:r>
          </a:p>
          <a:p>
            <a:r>
              <a:rPr lang="pt-BR" sz="2000" dirty="0" smtClean="0"/>
              <a:t>Ela ajuda uma organização a atingir seus objetivos através de uma abordagem sistemática e disciplinada para avaliar e melhorar a efetividade dos processos de gerenciamento de riscos, controle e governança.</a:t>
            </a:r>
            <a:endParaRPr lang="en-GB" sz="2000" dirty="0">
              <a:solidFill>
                <a:schemeClr val="tx2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en-GB" sz="20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GB" sz="2000" dirty="0" smtClean="0">
                <a:solidFill>
                  <a:schemeClr val="tx2"/>
                </a:solidFill>
              </a:rPr>
              <a:t>		-</a:t>
            </a:r>
            <a:r>
              <a:rPr lang="en-GB" sz="2000" dirty="0">
                <a:solidFill>
                  <a:schemeClr val="tx2"/>
                </a:solidFill>
              </a:rPr>
              <a:t>Institute of Internal </a:t>
            </a:r>
            <a:r>
              <a:rPr lang="en-GB" sz="2000" dirty="0" smtClean="0">
                <a:solidFill>
                  <a:schemeClr val="tx2"/>
                </a:solidFill>
              </a:rPr>
              <a:t>Auditors </a:t>
            </a:r>
          </a:p>
          <a:p>
            <a:pPr>
              <a:buFont typeface="Wingdings" pitchFamily="2" charset="2"/>
              <a:buNone/>
            </a:pPr>
            <a:r>
              <a:rPr lang="en-GB" sz="2000" dirty="0" smtClean="0">
                <a:solidFill>
                  <a:schemeClr val="tx2"/>
                </a:solidFill>
              </a:rPr>
              <a:t>			(</a:t>
            </a:r>
            <a:r>
              <a:rPr lang="pt-BR" sz="2000" dirty="0" smtClean="0"/>
              <a:t>representado no Brasil pelo IIA Brasil)</a:t>
            </a:r>
            <a:endParaRPr lang="en-GB" sz="2000" dirty="0">
              <a:solidFill>
                <a:schemeClr val="tx2"/>
              </a:solidFill>
            </a:endParaRPr>
          </a:p>
          <a:p>
            <a:endParaRPr lang="en-US" sz="2000" dirty="0"/>
          </a:p>
        </p:txBody>
      </p:sp>
      <p:sp>
        <p:nvSpPr>
          <p:cNvPr id="565253" name="Rectangle 5"/>
          <p:cNvSpPr>
            <a:spLocks noChangeArrowheads="1"/>
          </p:cNvSpPr>
          <p:nvPr/>
        </p:nvSpPr>
        <p:spPr bwMode="auto">
          <a:xfrm>
            <a:off x="1371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2800" b="1" dirty="0" smtClean="0">
                <a:solidFill>
                  <a:schemeClr val="tx2"/>
                </a:solidFill>
              </a:rPr>
              <a:t>Auditoria Interna</a:t>
            </a:r>
            <a:endParaRPr lang="pt-B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9" name="Text Box 5"/>
          <p:cNvSpPr txBox="1">
            <a:spLocks noChangeArrowheads="1"/>
          </p:cNvSpPr>
          <p:nvPr/>
        </p:nvSpPr>
        <p:spPr bwMode="auto">
          <a:xfrm>
            <a:off x="1066800" y="1143000"/>
            <a:ext cx="73152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pt-BR" sz="2000" u="sng" dirty="0" smtClean="0">
                <a:latin typeface="Tahoma" pitchFamily="34" charset="0"/>
              </a:rPr>
              <a:t>Realizado em 2006</a:t>
            </a:r>
            <a:r>
              <a:rPr lang="pt-BR" sz="2000" dirty="0" smtClean="0">
                <a:latin typeface="Tahoma" pitchFamily="34" charset="0"/>
              </a:rPr>
              <a:t>: 63 países</a:t>
            </a:r>
          </a:p>
          <a:p>
            <a:pPr marL="457200" indent="-457200"/>
            <a:r>
              <a:rPr lang="en-US" sz="2000" dirty="0" smtClean="0">
                <a:latin typeface="Tahoma" pitchFamily="34" charset="0"/>
              </a:rPr>
              <a:t> </a:t>
            </a:r>
            <a:endParaRPr lang="en-US" sz="2000" dirty="0">
              <a:latin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pt-BR" sz="2400" dirty="0" smtClean="0">
                <a:latin typeface="Tahoma" pitchFamily="34" charset="0"/>
              </a:rPr>
              <a:t>Papel de auditoria interna</a:t>
            </a:r>
          </a:p>
          <a:p>
            <a:pPr marL="457200" indent="-457200">
              <a:buFontTx/>
              <a:buAutoNum type="arabicPeriod"/>
            </a:pPr>
            <a:r>
              <a:rPr lang="pt-BR" sz="2400" dirty="0" smtClean="0">
                <a:latin typeface="Tahoma" pitchFamily="34" charset="0"/>
              </a:rPr>
              <a:t>Estratégia de fortalecimento da função</a:t>
            </a:r>
          </a:p>
          <a:p>
            <a:pPr marL="457200" indent="-457200">
              <a:buFontTx/>
              <a:buAutoNum type="arabicPeriod"/>
            </a:pPr>
            <a:r>
              <a:rPr lang="pt-BR" sz="2400" dirty="0" err="1" smtClean="0">
                <a:latin typeface="Tahoma" pitchFamily="34" charset="0"/>
              </a:rPr>
              <a:t>Metodología</a:t>
            </a:r>
            <a:r>
              <a:rPr lang="pt-BR" sz="2400" dirty="0" smtClean="0">
                <a:latin typeface="Tahoma" pitchFamily="34" charset="0"/>
              </a:rPr>
              <a:t> de </a:t>
            </a:r>
            <a:r>
              <a:rPr lang="pt-BR" sz="2400" dirty="0" smtClean="0">
                <a:latin typeface="Tahoma" pitchFamily="34" charset="0"/>
              </a:rPr>
              <a:t>auditoria</a:t>
            </a:r>
          </a:p>
          <a:p>
            <a:pPr marL="457200" indent="-457200">
              <a:buFontTx/>
              <a:buAutoNum type="arabicPeriod"/>
            </a:pPr>
            <a:r>
              <a:rPr lang="pt-BR" sz="2400" dirty="0" smtClean="0">
                <a:latin typeface="Tahoma" pitchFamily="34" charset="0"/>
              </a:rPr>
              <a:t>Qualidade de auditoria</a:t>
            </a:r>
          </a:p>
          <a:p>
            <a:pPr marL="457200" indent="-457200">
              <a:buFontTx/>
              <a:buAutoNum type="arabicPeriod"/>
            </a:pPr>
            <a:r>
              <a:rPr lang="pt-BR" sz="2400" dirty="0" smtClean="0">
                <a:latin typeface="Tahoma" pitchFamily="34" charset="0"/>
              </a:rPr>
              <a:t>Marco Legal</a:t>
            </a:r>
          </a:p>
          <a:p>
            <a:pPr marL="457200" indent="-457200">
              <a:buFontTx/>
              <a:buAutoNum type="arabicPeriod"/>
            </a:pPr>
            <a:r>
              <a:rPr lang="pt-BR" sz="2400" dirty="0" smtClean="0">
                <a:latin typeface="Tahoma" pitchFamily="34" charset="0"/>
              </a:rPr>
              <a:t>Estrutura organizacional – Centralizado ou não</a:t>
            </a:r>
          </a:p>
          <a:p>
            <a:pPr marL="457200" indent="-457200">
              <a:buFontTx/>
              <a:buAutoNum type="arabicPeriod"/>
            </a:pPr>
            <a:r>
              <a:rPr lang="pt-BR" sz="2400" dirty="0" smtClean="0">
                <a:latin typeface="Tahoma" pitchFamily="34" charset="0"/>
              </a:rPr>
              <a:t>Prestação de relatórios</a:t>
            </a:r>
          </a:p>
          <a:p>
            <a:pPr marL="457200" indent="-457200">
              <a:buFontTx/>
              <a:buAutoNum type="arabicPeriod"/>
            </a:pPr>
            <a:r>
              <a:rPr lang="pt-BR" sz="2400" dirty="0" smtClean="0">
                <a:latin typeface="Tahoma" pitchFamily="34" charset="0"/>
              </a:rPr>
              <a:t>Independência</a:t>
            </a:r>
          </a:p>
          <a:p>
            <a:pPr marL="457200" indent="-457200">
              <a:buFontTx/>
              <a:buAutoNum type="arabicPeriod"/>
            </a:pPr>
            <a:r>
              <a:rPr lang="pt-BR" sz="2400" dirty="0" smtClean="0">
                <a:latin typeface="Tahoma" pitchFamily="34" charset="0"/>
              </a:rPr>
              <a:t>Capacidade</a:t>
            </a:r>
          </a:p>
          <a:p>
            <a:pPr marL="457200" indent="-457200">
              <a:buFontTx/>
              <a:buAutoNum type="arabicPeriod"/>
            </a:pPr>
            <a:r>
              <a:rPr lang="pt-BR" sz="2400" dirty="0" smtClean="0">
                <a:latin typeface="Tahoma" pitchFamily="34" charset="0"/>
              </a:rPr>
              <a:t>Constrangimentos</a:t>
            </a:r>
          </a:p>
          <a:p>
            <a:pPr marL="457200" indent="-457200">
              <a:buFontTx/>
              <a:buAutoNum type="arabicPeriod"/>
            </a:pPr>
            <a:r>
              <a:rPr lang="pt-BR" sz="2400" dirty="0" smtClean="0">
                <a:latin typeface="Tahoma" pitchFamily="34" charset="0"/>
              </a:rPr>
              <a:t>Capacidade de treinamento</a:t>
            </a:r>
          </a:p>
        </p:txBody>
      </p: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1371600" y="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2800" i="1" dirty="0" smtClean="0">
                <a:solidFill>
                  <a:schemeClr val="tx2"/>
                </a:solidFill>
              </a:rPr>
              <a:t>Levantamento do Banco Mundial</a:t>
            </a:r>
            <a:endParaRPr lang="pt-BR" sz="2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762000" y="1371600"/>
            <a:ext cx="739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AutoNum type="arabicPeriod"/>
            </a:pPr>
            <a:endParaRPr lang="en-US" sz="2400">
              <a:latin typeface="Tahoma" pitchFamily="34" charset="0"/>
            </a:endParaRP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609600" y="1526430"/>
            <a:ext cx="8001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pt-BR" sz="1800" b="1" dirty="0" smtClean="0">
                <a:latin typeface="Tahoma" pitchFamily="34" charset="0"/>
              </a:rPr>
              <a:t>Quadro legal:</a:t>
            </a:r>
            <a:r>
              <a:rPr lang="pt-BR" sz="1800" dirty="0" smtClean="0">
                <a:latin typeface="Tahoma" pitchFamily="34" charset="0"/>
              </a:rPr>
              <a:t> 56% </a:t>
            </a:r>
            <a:r>
              <a:rPr lang="pt-BR" dirty="0" smtClean="0">
                <a:latin typeface="Tahoma" pitchFamily="34" charset="0"/>
              </a:rPr>
              <a:t>tem arranjos legais</a:t>
            </a:r>
            <a:endParaRPr lang="pt-BR" sz="1800" dirty="0" smtClean="0">
              <a:latin typeface="Tahoma" pitchFamily="34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endParaRPr lang="pt-BR" sz="1800" dirty="0" smtClean="0">
              <a:latin typeface="Tahoma" pitchFamily="34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pt-BR" sz="1800" b="1" dirty="0" smtClean="0">
                <a:latin typeface="Tahoma" pitchFamily="34" charset="0"/>
              </a:rPr>
              <a:t>Tipos de auditoria </a:t>
            </a:r>
            <a:r>
              <a:rPr lang="pt-BR" sz="1800" dirty="0" smtClean="0">
                <a:latin typeface="Tahoma" pitchFamily="34" charset="0"/>
              </a:rPr>
              <a:t>– Cumprimento, aprovaçã</a:t>
            </a:r>
            <a:r>
              <a:rPr lang="pt-BR" dirty="0" smtClean="0">
                <a:latin typeface="Tahoma" pitchFamily="34" charset="0"/>
              </a:rPr>
              <a:t>o de transações, verificação de operações financeiras</a:t>
            </a:r>
            <a:endParaRPr lang="pt-BR" sz="1800" dirty="0" smtClean="0">
              <a:latin typeface="Tahoma" pitchFamily="34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endParaRPr lang="pt-BR" sz="1800" dirty="0" smtClean="0">
              <a:latin typeface="Tahoma" pitchFamily="34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pt-BR" sz="1800" b="1" dirty="0" smtClean="0">
                <a:latin typeface="Tahoma" pitchFamily="34" charset="0"/>
              </a:rPr>
              <a:t>Qualidade de auditoria </a:t>
            </a:r>
            <a:r>
              <a:rPr lang="pt-BR" sz="1800" dirty="0" smtClean="0">
                <a:latin typeface="Tahoma" pitchFamily="34" charset="0"/>
              </a:rPr>
              <a:t>–  Fraca em 63%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pt-BR" sz="1800" dirty="0" smtClean="0">
              <a:latin typeface="Tahoma" pitchFamily="34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pt-BR" b="1" dirty="0" smtClean="0">
                <a:latin typeface="Tahoma" pitchFamily="34" charset="0"/>
              </a:rPr>
              <a:t>Papel</a:t>
            </a:r>
            <a:r>
              <a:rPr lang="pt-BR" sz="1800" b="1" dirty="0" smtClean="0">
                <a:latin typeface="Tahoma" pitchFamily="34" charset="0"/>
              </a:rPr>
              <a:t>:</a:t>
            </a:r>
            <a:r>
              <a:rPr lang="pt-BR" sz="1800" dirty="0" smtClean="0">
                <a:latin typeface="Tahoma" pitchFamily="34" charset="0"/>
              </a:rPr>
              <a:t> Importante em 55 %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pt-BR" sz="1800" dirty="0" smtClean="0">
              <a:latin typeface="Tahoma" pitchFamily="34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pt-BR" sz="1800" b="1" dirty="0" smtClean="0">
                <a:latin typeface="Tahoma" pitchFamily="34" charset="0"/>
              </a:rPr>
              <a:t>Estratégia:</a:t>
            </a:r>
            <a:r>
              <a:rPr lang="pt-BR" sz="1800" dirty="0" smtClean="0">
                <a:latin typeface="Tahoma" pitchFamily="34" charset="0"/>
              </a:rPr>
              <a:t>  59% tem uma estratégia para o fortalecimento da função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pt-BR" sz="1800" b="1" dirty="0" smtClean="0">
              <a:latin typeface="Tahoma" pitchFamily="34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pt-BR" sz="1800" b="1" dirty="0" smtClean="0">
                <a:latin typeface="Tahoma" pitchFamily="34" charset="0"/>
              </a:rPr>
              <a:t>Estrutura.</a:t>
            </a:r>
            <a:r>
              <a:rPr lang="pt-BR" sz="1800" dirty="0" smtClean="0">
                <a:latin typeface="Tahoma" pitchFamily="34" charset="0"/>
              </a:rPr>
              <a:t>  Centralizada em 35%, decentralizada em 44%, falta de informações em 5% dos países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pt-BR" sz="1800" dirty="0" smtClean="0">
              <a:latin typeface="Tahoma" pitchFamily="34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pt-BR" sz="1800" b="1" dirty="0" smtClean="0">
                <a:latin typeface="Tahoma" pitchFamily="34" charset="0"/>
              </a:rPr>
              <a:t>Programa de desenvolvimento da capacidade:</a:t>
            </a:r>
            <a:r>
              <a:rPr lang="pt-BR" sz="1800" dirty="0" smtClean="0">
                <a:latin typeface="Tahoma" pitchFamily="34" charset="0"/>
              </a:rPr>
              <a:t>  59% tem programas em curso ou planejados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pt-BR" sz="1800" dirty="0" smtClean="0">
              <a:latin typeface="Tahoma" pitchFamily="34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US" sz="1800" dirty="0">
              <a:latin typeface="Tahoma" pitchFamily="34" charset="0"/>
            </a:endParaRPr>
          </a:p>
        </p:txBody>
      </p:sp>
      <p:sp>
        <p:nvSpPr>
          <p:cNvPr id="548871" name="Rectangle 7"/>
          <p:cNvSpPr>
            <a:spLocks noChangeArrowheads="1"/>
          </p:cNvSpPr>
          <p:nvPr/>
        </p:nvSpPr>
        <p:spPr bwMode="auto">
          <a:xfrm>
            <a:off x="1371600" y="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i="1" dirty="0" err="1" smtClean="0">
                <a:solidFill>
                  <a:schemeClr val="tx2"/>
                </a:solidFill>
              </a:rPr>
              <a:t>Levantamento</a:t>
            </a:r>
            <a:r>
              <a:rPr lang="en-US" sz="2800" i="1" dirty="0" smtClean="0">
                <a:solidFill>
                  <a:schemeClr val="tx2"/>
                </a:solidFill>
              </a:rPr>
              <a:t> do </a:t>
            </a:r>
            <a:r>
              <a:rPr lang="en-US" sz="2800" i="1" dirty="0" err="1" smtClean="0">
                <a:solidFill>
                  <a:schemeClr val="tx2"/>
                </a:solidFill>
              </a:rPr>
              <a:t>Banco</a:t>
            </a:r>
            <a:r>
              <a:rPr lang="en-US" sz="2800" i="1" dirty="0" smtClean="0">
                <a:solidFill>
                  <a:schemeClr val="tx2"/>
                </a:solidFill>
              </a:rPr>
              <a:t> Mundial</a:t>
            </a:r>
            <a:endParaRPr lang="en-US" sz="2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Constrangimentos principais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Apoio do alto escalão da administração e comprometimento político </a:t>
            </a:r>
            <a:endParaRPr lang="en-US" dirty="0" smtClean="0"/>
          </a:p>
          <a:p>
            <a:r>
              <a:rPr lang="pt-BR" dirty="0" smtClean="0"/>
              <a:t>Marco Legal </a:t>
            </a:r>
            <a:endParaRPr lang="en-US" dirty="0" smtClean="0"/>
          </a:p>
          <a:p>
            <a:r>
              <a:rPr lang="pt-BR" dirty="0" smtClean="0"/>
              <a:t>Falta de competências, equipamentos e tecnologia </a:t>
            </a:r>
            <a:endParaRPr lang="en-US" dirty="0" smtClean="0"/>
          </a:p>
          <a:p>
            <a:r>
              <a:rPr lang="pt-BR" dirty="0" smtClean="0"/>
              <a:t>Recursos e incentivos </a:t>
            </a:r>
            <a:endParaRPr lang="en-US" dirty="0" smtClean="0"/>
          </a:p>
          <a:p>
            <a:r>
              <a:rPr lang="pt-BR" dirty="0" smtClean="0"/>
              <a:t>Independência </a:t>
            </a:r>
            <a:endParaRPr lang="en-US" dirty="0" smtClean="0"/>
          </a:p>
          <a:p>
            <a:r>
              <a:rPr lang="pt-BR" dirty="0" smtClean="0"/>
              <a:t>Falta de acompanhamento de recomendações </a:t>
            </a:r>
            <a:endParaRPr lang="en-US" dirty="0" smtClean="0"/>
          </a:p>
          <a:p>
            <a:r>
              <a:rPr lang="pt-BR" dirty="0" smtClean="0"/>
              <a:t>Procedimentos e metodologia defasados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30E94F-B51F-4FBD-8F83-ABD473503777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Perspectivas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Bons perspectivas:</a:t>
            </a:r>
          </a:p>
          <a:p>
            <a:pPr lvl="1"/>
            <a:r>
              <a:rPr lang="pt-BR" dirty="0" smtClean="0"/>
              <a:t>Alto reconhecimento da importância da função </a:t>
            </a:r>
          </a:p>
          <a:p>
            <a:pPr lvl="1"/>
            <a:r>
              <a:rPr lang="pt-BR" dirty="0" smtClean="0"/>
              <a:t>O papel na modernização da gestão </a:t>
            </a:r>
            <a:r>
              <a:rPr lang="pt-BR" dirty="0" smtClean="0"/>
              <a:t>publica</a:t>
            </a:r>
            <a:endParaRPr lang="pt-BR" dirty="0" smtClean="0"/>
          </a:p>
          <a:p>
            <a:pPr lvl="1"/>
            <a:r>
              <a:rPr lang="pt-BR" dirty="0" smtClean="0"/>
              <a:t>A contribuição para a gestão de riscos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30E94F-B51F-4FBD-8F83-ABD473503777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28600"/>
            <a:ext cx="7058744" cy="685800"/>
          </a:xfrm>
        </p:spPr>
        <p:txBody>
          <a:bodyPr/>
          <a:lstStyle/>
          <a:p>
            <a:pPr eaLnBrk="1" hangingPunct="1"/>
            <a:r>
              <a:rPr lang="pt-BR" dirty="0" smtClean="0"/>
              <a:t>A estratégia do Banco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Apoiar os governos estabelecer procedimentos para gerenciar riscos na execução orçamentária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Apoiar a modernização de metodologias de auditoria interna e externa </a:t>
            </a:r>
            <a:r>
              <a:rPr lang="pt-BR" sz="2800" dirty="0" smtClean="0"/>
              <a:t>inclusive para </a:t>
            </a:r>
            <a:r>
              <a:rPr lang="pt-BR" sz="2800" dirty="0" smtClean="0"/>
              <a:t>incorporar aspetos de risco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Facilitar a troca de experiências e conhecimentos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Fomentar mais colaboração entre entidades de auditoria interno e externo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Fornecer financiamentos: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Projetos de assistência </a:t>
            </a:r>
            <a:r>
              <a:rPr lang="pt-BR" sz="2400" dirty="0" smtClean="0"/>
              <a:t>técnica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Componentes de projetos </a:t>
            </a:r>
            <a:r>
              <a:rPr lang="pt-BR" sz="2400" smtClean="0"/>
              <a:t>de investimento</a:t>
            </a:r>
            <a:endParaRPr lang="pt-B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Fundos de Fortalecimento </a:t>
            </a:r>
            <a:r>
              <a:rPr lang="pt-BR" sz="2400" dirty="0" smtClean="0"/>
              <a:t>Institucional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Efetuar diagnósticos por exemplo com o modelo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177194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28600"/>
            <a:ext cx="7058744" cy="685800"/>
          </a:xfrm>
        </p:spPr>
        <p:txBody>
          <a:bodyPr/>
          <a:lstStyle/>
          <a:p>
            <a:pPr eaLnBrk="1" hangingPunct="1"/>
            <a:r>
              <a:rPr lang="pt-BR" dirty="0" smtClean="0"/>
              <a:t>A estratégia do Banco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001196"/>
              </p:ext>
            </p:extLst>
          </p:nvPr>
        </p:nvGraphicFramePr>
        <p:xfrm>
          <a:off x="495300" y="1371600"/>
          <a:ext cx="8648700" cy="471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48633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800" b="1" noProof="0" dirty="0" smtClean="0"/>
              <a:t>O diagnostico PEFA</a:t>
            </a:r>
            <a:r>
              <a:rPr lang="pt-BR" sz="3800" noProof="0" dirty="0" smtClean="0"/>
              <a:t> </a:t>
            </a:r>
            <a:endParaRPr lang="pt-BR" sz="3800" noProof="0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8229600" cy="4530725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Ferramenta para diagnosticar o sistema de gestão das finanças publicas (</a:t>
            </a:r>
            <a:r>
              <a:rPr lang="pt-BR" sz="2000" dirty="0" smtClean="0"/>
              <a:t>Sistema PFM -</a:t>
            </a:r>
            <a:r>
              <a:rPr lang="pt-BR" sz="2000" i="1" dirty="0" err="1" smtClean="0"/>
              <a:t>Public</a:t>
            </a:r>
            <a:r>
              <a:rPr lang="pt-BR" sz="2000" i="1" dirty="0" smtClean="0"/>
              <a:t> Financial Management</a:t>
            </a:r>
            <a:r>
              <a:rPr lang="pt-BR" sz="2000" dirty="0" smtClean="0"/>
              <a:t>)</a:t>
            </a:r>
            <a:endParaRPr lang="en-US" sz="2000" dirty="0" smtClean="0"/>
          </a:p>
          <a:p>
            <a:pPr lvl="1"/>
            <a:r>
              <a:rPr lang="pt-BR" sz="2000" dirty="0" smtClean="0"/>
              <a:t>Sistemas informatizadas, processos e instituições</a:t>
            </a:r>
            <a:endParaRPr lang="en-US" sz="2000" dirty="0" smtClean="0"/>
          </a:p>
          <a:p>
            <a:r>
              <a:rPr lang="pt-BR" sz="2400" dirty="0" smtClean="0"/>
              <a:t>Estrutura integrada de monitoramento do sistema PFM</a:t>
            </a:r>
          </a:p>
          <a:p>
            <a:r>
              <a:rPr lang="pt-BR" sz="2400" dirty="0" smtClean="0"/>
              <a:t>Medição de desempenho e resultados da aplicação das regras de PFM ao longo do tempo</a:t>
            </a:r>
          </a:p>
          <a:p>
            <a:r>
              <a:rPr lang="pt-BR" sz="2400" dirty="0" smtClean="0"/>
              <a:t>Conjunto de 28 indicadores, com classificação de A (melhor desempenho) a D</a:t>
            </a:r>
            <a:endParaRPr lang="en-US" sz="2400" dirty="0" smtClean="0"/>
          </a:p>
          <a:p>
            <a:r>
              <a:rPr lang="pt-BR" sz="2400" dirty="0" smtClean="0"/>
              <a:t>O processo da classificação de cada indicador constitui um marco de comparação com boas práticas internacionais</a:t>
            </a:r>
            <a:endParaRPr lang="en-US" sz="2400" dirty="0" smtClean="0"/>
          </a:p>
          <a:p>
            <a:pPr lvl="1"/>
            <a:r>
              <a:rPr lang="pt-BR" sz="2000" dirty="0" smtClean="0"/>
              <a:t>Nota A representa a boa prática em cada área</a:t>
            </a:r>
            <a:endParaRPr lang="pt-BR" noProof="0" dirty="0" smtClean="0"/>
          </a:p>
          <a:p>
            <a:pPr eaLnBrk="1" hangingPunct="1">
              <a:lnSpc>
                <a:spcPct val="80000"/>
              </a:lnSpc>
            </a:pPr>
            <a:endParaRPr lang="pt-BR" sz="3600" noProof="0" dirty="0" smtClean="0"/>
          </a:p>
          <a:p>
            <a:pPr eaLnBrk="1" hangingPunct="1">
              <a:lnSpc>
                <a:spcPct val="80000"/>
              </a:lnSpc>
            </a:pPr>
            <a:endParaRPr lang="pt-BR" sz="2600" noProof="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fld id="{17753EA5-4900-4857-80B7-20523082D90D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7146503" cy="990600"/>
          </a:xfrm>
        </p:spPr>
        <p:txBody>
          <a:bodyPr/>
          <a:lstStyle/>
          <a:p>
            <a:pPr eaLnBrk="1" hangingPunct="1"/>
            <a:r>
              <a:rPr lang="pt-BR" b="1" dirty="0" smtClean="0"/>
              <a:t>Desempenho de PFM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defRPr/>
            </a:pPr>
            <a:fld id="{565A035D-88EE-45A6-AACC-534BAA5FFA1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709120"/>
          </a:xfrm>
        </p:spPr>
        <p:txBody>
          <a:bodyPr>
            <a:normAutofit fontScale="85000" lnSpcReduction="10000"/>
          </a:bodyPr>
          <a:lstStyle/>
          <a:p>
            <a:pPr marL="0" indent="0" eaLnBrk="1" hangingPunct="1">
              <a:buNone/>
            </a:pPr>
            <a:r>
              <a:rPr lang="pt-BR" dirty="0" smtClean="0"/>
              <a:t>Até que ponto o sistema PFM apóia a realização dos três níveis de resultados do orçamento: </a:t>
            </a:r>
          </a:p>
          <a:p>
            <a:pPr eaLnBrk="1" hangingPunct="1"/>
            <a:r>
              <a:rPr lang="pt-BR" dirty="0" smtClean="0"/>
              <a:t>Disciplina fiscal agregada</a:t>
            </a:r>
          </a:p>
          <a:p>
            <a:pPr lvl="1" eaLnBrk="1" hangingPunct="1"/>
            <a:r>
              <a:rPr lang="pt-BR" dirty="0" smtClean="0">
                <a:solidFill>
                  <a:schemeClr val="accent2"/>
                </a:solidFill>
              </a:rPr>
              <a:t>Controles eficazes do orçamento e a gestão de riscos fiscais contribuem para a manutenção da disciplina fiscal agregada</a:t>
            </a:r>
          </a:p>
          <a:p>
            <a:pPr eaLnBrk="1" hangingPunct="1"/>
            <a:r>
              <a:rPr lang="pt-BR" dirty="0" smtClean="0"/>
              <a:t>Alocação estratégica de recursos</a:t>
            </a:r>
          </a:p>
          <a:p>
            <a:pPr lvl="1" eaLnBrk="1" hangingPunct="1"/>
            <a:r>
              <a:rPr lang="pt-BR" dirty="0" smtClean="0">
                <a:solidFill>
                  <a:schemeClr val="accent2"/>
                </a:solidFill>
              </a:rPr>
              <a:t>O planejamento e a execução do orçamento facilitam a realização das prioridades do governo </a:t>
            </a:r>
          </a:p>
          <a:p>
            <a:pPr lvl="1" eaLnBrk="1" hangingPunct="1"/>
            <a:r>
              <a:rPr lang="pt-BR" dirty="0" smtClean="0">
                <a:solidFill>
                  <a:schemeClr val="accent2"/>
                </a:solidFill>
              </a:rPr>
              <a:t>Eles contribuem para a implementação dos objetivos do governo</a:t>
            </a:r>
          </a:p>
          <a:p>
            <a:pPr eaLnBrk="1" hangingPunct="1"/>
            <a:r>
              <a:rPr lang="pt-BR" dirty="0" smtClean="0"/>
              <a:t>Prestação eficiente de serviços</a:t>
            </a:r>
          </a:p>
          <a:p>
            <a:pPr lvl="1" eaLnBrk="1" hangingPunct="1"/>
            <a:r>
              <a:rPr lang="pt-BR" dirty="0" smtClean="0">
                <a:solidFill>
                  <a:schemeClr val="accent2"/>
                </a:solidFill>
              </a:rPr>
              <a:t>A gestão da utilização dos recursos orçados contribui para a prestação de serviços eficiente e otimização de despesas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679304" y="2924944"/>
            <a:ext cx="1828800" cy="1828800"/>
          </a:xfrm>
          <a:prstGeom prst="roundRect">
            <a:avLst/>
          </a:prstGeom>
          <a:gradFill flip="none" rotWithShape="1">
            <a:gsLst>
              <a:gs pos="41000">
                <a:srgbClr val="4B3AC6"/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b="1" dirty="0" smtClean="0">
                <a:solidFill>
                  <a:schemeClr val="bg1"/>
                </a:solidFill>
              </a:rPr>
              <a:t>6 dimensões do desempenho do sistema de GFP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637928" y="1082432"/>
            <a:ext cx="2286000" cy="1554480"/>
          </a:xfrm>
          <a:prstGeom prst="roundRect">
            <a:avLst/>
          </a:prstGeom>
          <a:gradFill flip="none" rotWithShape="1">
            <a:gsLst>
              <a:gs pos="75000">
                <a:srgbClr val="7CDC34"/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pt-BR" sz="1400" b="1" dirty="0" smtClean="0">
                <a:solidFill>
                  <a:schemeClr val="tx1">
                    <a:lumMod val="50000"/>
                  </a:schemeClr>
                </a:solidFill>
              </a:rPr>
              <a:t>Credibilidade do orçamento:</a:t>
            </a:r>
            <a:endParaRPr lang="pt-BR" sz="14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pt-BR" sz="1200" b="1" dirty="0" smtClean="0">
                <a:solidFill>
                  <a:schemeClr val="tx1">
                    <a:lumMod val="50000"/>
                  </a:schemeClr>
                </a:solidFill>
              </a:rPr>
              <a:t>O orçamento e realístico, e implementado como aprovado?</a:t>
            </a:r>
            <a:endParaRPr lang="pt-BR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9512" y="2924944"/>
            <a:ext cx="2377440" cy="1828800"/>
          </a:xfrm>
          <a:prstGeom prst="roundRect">
            <a:avLst/>
          </a:prstGeom>
          <a:gradFill flip="none" rotWithShape="1">
            <a:gsLst>
              <a:gs pos="75000">
                <a:srgbClr val="7CDC34"/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107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pt-BR" sz="1400" b="1" dirty="0" smtClean="0">
                <a:solidFill>
                  <a:schemeClr val="tx1">
                    <a:lumMod val="50000"/>
                  </a:schemeClr>
                </a:solidFill>
              </a:rPr>
              <a:t>Previsibilidade e controle na execução do orçamento: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pt-BR" sz="1200" b="1" dirty="0" smtClean="0">
                <a:solidFill>
                  <a:schemeClr val="tx1">
                    <a:lumMod val="50000"/>
                  </a:schemeClr>
                </a:solidFill>
              </a:rPr>
              <a:t>O orçamento e executado numa maneira previsível, e o controlo e a supervisão são efetuada na arrecadação e o uso dos fundos públicos?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691680" y="5013176"/>
            <a:ext cx="2286000" cy="1554480"/>
          </a:xfrm>
          <a:prstGeom prst="roundRect">
            <a:avLst>
              <a:gd name="adj" fmla="val 13493"/>
            </a:avLst>
          </a:prstGeom>
          <a:gradFill flip="none" rotWithShape="1">
            <a:gsLst>
              <a:gs pos="75000">
                <a:srgbClr val="7CDC34"/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pt-BR" sz="1400" b="1" dirty="0" smtClean="0">
                <a:solidFill>
                  <a:schemeClr val="tx1">
                    <a:lumMod val="50000"/>
                  </a:schemeClr>
                </a:solidFill>
              </a:rPr>
              <a:t>Abrangência e transparência: 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pt-BR" sz="1200" b="1" dirty="0" smtClean="0">
                <a:solidFill>
                  <a:schemeClr val="tx1">
                    <a:lumMod val="50000"/>
                  </a:schemeClr>
                </a:solidFill>
              </a:rPr>
              <a:t>São o orçamento e a supervisão do risco abrangente? As informações sobre o orçamento são acessíveis ao publico?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660232" y="2924944"/>
            <a:ext cx="2376264" cy="1828800"/>
          </a:xfrm>
          <a:prstGeom prst="roundRect">
            <a:avLst/>
          </a:prstGeom>
          <a:gradFill flip="none" rotWithShape="1">
            <a:gsLst>
              <a:gs pos="75000">
                <a:srgbClr val="7CDC34"/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pt-BR" sz="1400" b="1" dirty="0" smtClean="0">
                <a:solidFill>
                  <a:schemeClr val="tx1">
                    <a:lumMod val="50000"/>
                  </a:schemeClr>
                </a:solidFill>
              </a:rPr>
              <a:t>Contabilidade, registros e formulação de relatórios: 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pt-BR" sz="1200" b="1" dirty="0" smtClean="0">
                <a:solidFill>
                  <a:schemeClr val="tx1">
                    <a:lumMod val="50000"/>
                  </a:schemeClr>
                </a:solidFill>
              </a:rPr>
              <a:t>São mantidos, produzidos e divulgados   registros e informações adequadas  para apoiar a tomada de decisões, o controlo, administração e elaboração de relatórios das finanças publicas?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292080" y="5029200"/>
            <a:ext cx="2286000" cy="1554480"/>
          </a:xfrm>
          <a:prstGeom prst="roundRect">
            <a:avLst/>
          </a:prstGeom>
          <a:gradFill flip="none" rotWithShape="1">
            <a:gsLst>
              <a:gs pos="75000">
                <a:srgbClr val="7CDC34"/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pt-BR" sz="1400" b="1" dirty="0" smtClean="0">
                <a:solidFill>
                  <a:schemeClr val="tx1">
                    <a:lumMod val="50000"/>
                  </a:schemeClr>
                </a:solidFill>
              </a:rPr>
              <a:t>Fiscalização e auditoria externa: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pt-BR" sz="1200" b="1" dirty="0" smtClean="0">
                <a:solidFill>
                  <a:schemeClr val="tx1">
                    <a:lumMod val="50000"/>
                  </a:schemeClr>
                </a:solidFill>
              </a:rPr>
              <a:t>Existe disposições suficientes para a fiscalização dos gastos públicos e para a auditoria externa?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220072" y="1052736"/>
            <a:ext cx="2286000" cy="1554480"/>
          </a:xfrm>
          <a:prstGeom prst="roundRect">
            <a:avLst/>
          </a:prstGeom>
          <a:gradFill flip="none" rotWithShape="1">
            <a:gsLst>
              <a:gs pos="75000">
                <a:srgbClr val="7CDC34"/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pt-BR" sz="1400" b="1" dirty="0" smtClean="0">
                <a:solidFill>
                  <a:schemeClr val="tx1">
                    <a:lumMod val="50000"/>
                  </a:schemeClr>
                </a:solidFill>
              </a:rPr>
              <a:t>Orçamento baseado em política</a:t>
            </a:r>
            <a:r>
              <a:rPr lang="pt-BR" sz="1200" b="1" dirty="0" smtClean="0">
                <a:solidFill>
                  <a:schemeClr val="tx1">
                    <a:lumMod val="50000"/>
                  </a:schemeClr>
                </a:solidFill>
              </a:rPr>
              <a:t>: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pt-BR" sz="1200" b="1" dirty="0" smtClean="0">
                <a:solidFill>
                  <a:schemeClr val="tx1">
                    <a:lumMod val="50000"/>
                  </a:schemeClr>
                </a:solidFill>
              </a:rPr>
              <a:t>O orçamento e elaborado conforme às políticas do governo? 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16200000" flipH="1">
            <a:off x="3635896" y="2132856"/>
            <a:ext cx="1080120" cy="504056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1"/>
          </p:cNvCxnSpPr>
          <p:nvPr/>
        </p:nvCxnSpPr>
        <p:spPr>
          <a:xfrm rot="10800000" flipV="1">
            <a:off x="4788024" y="1829976"/>
            <a:ext cx="432048" cy="109496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3"/>
            <a:endCxn id="9" idx="1"/>
          </p:cNvCxnSpPr>
          <p:nvPr/>
        </p:nvCxnSpPr>
        <p:spPr>
          <a:xfrm>
            <a:off x="2556952" y="3839344"/>
            <a:ext cx="1122352" cy="158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9" idx="1"/>
            <a:endCxn id="9" idx="3"/>
          </p:cNvCxnSpPr>
          <p:nvPr/>
        </p:nvCxnSpPr>
        <p:spPr>
          <a:xfrm rot="10800000">
            <a:off x="5508104" y="3839344"/>
            <a:ext cx="1152128" cy="158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3671900" y="5049180"/>
            <a:ext cx="1080120" cy="43204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1"/>
          </p:cNvCxnSpPr>
          <p:nvPr/>
        </p:nvCxnSpPr>
        <p:spPr>
          <a:xfrm rot="10800000">
            <a:off x="4788024" y="4725144"/>
            <a:ext cx="504056" cy="1081296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331640" y="0"/>
            <a:ext cx="7812360" cy="105273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Dimensões de um</a:t>
            </a:r>
            <a:r>
              <a:rPr kumimoji="0" lang="pt-BR" sz="36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sistema de GFP </a:t>
            </a:r>
            <a:endParaRPr kumimoji="0" lang="pt-BR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24744"/>
            <a:ext cx="8648700" cy="4719638"/>
          </a:xfrm>
        </p:spPr>
        <p:txBody>
          <a:bodyPr/>
          <a:lstStyle/>
          <a:p>
            <a:r>
              <a:rPr lang="pt-BR" dirty="0" smtClean="0"/>
              <a:t>Objetivo: Apreciar a importância para o Banco Mundial da:</a:t>
            </a:r>
            <a:endParaRPr lang="en-US" dirty="0" smtClean="0"/>
          </a:p>
          <a:p>
            <a:pPr lvl="1"/>
            <a:r>
              <a:rPr lang="pt-BR" dirty="0" smtClean="0"/>
              <a:t>Contabilidade Publica</a:t>
            </a:r>
            <a:endParaRPr lang="en-US" dirty="0" smtClean="0"/>
          </a:p>
          <a:p>
            <a:pPr lvl="1"/>
            <a:r>
              <a:rPr lang="pt-BR" dirty="0" smtClean="0"/>
              <a:t>Auditoria Interna</a:t>
            </a:r>
            <a:endParaRPr lang="en-US" dirty="0" smtClean="0"/>
          </a:p>
          <a:p>
            <a:pPr lvl="1"/>
            <a:r>
              <a:rPr lang="pt-BR" dirty="0" smtClean="0"/>
              <a:t>Auditoria Externo</a:t>
            </a:r>
            <a:endParaRPr lang="en-US" dirty="0" smtClean="0"/>
          </a:p>
          <a:p>
            <a:r>
              <a:rPr lang="pt-BR" dirty="0" smtClean="0"/>
              <a:t>Conteúdo:</a:t>
            </a:r>
            <a:endParaRPr lang="en-US" dirty="0" smtClean="0"/>
          </a:p>
          <a:p>
            <a:pPr lvl="1"/>
            <a:r>
              <a:rPr lang="pt-BR" dirty="0" smtClean="0"/>
              <a:t>Antecedentes e objetivos do Banco Mundial</a:t>
            </a:r>
            <a:endParaRPr lang="en-US" dirty="0" smtClean="0"/>
          </a:p>
          <a:p>
            <a:pPr lvl="1"/>
            <a:r>
              <a:rPr lang="pt-BR" dirty="0" smtClean="0"/>
              <a:t>Estratégia do banco Mundial n para a gestão financeira</a:t>
            </a:r>
            <a:endParaRPr lang="en-US" dirty="0" smtClean="0"/>
          </a:p>
          <a:p>
            <a:pPr lvl="1"/>
            <a:r>
              <a:rPr lang="pt-BR" dirty="0" smtClean="0"/>
              <a:t>Objetivos e Reformas na Contabilidade e Auditoria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30E94F-B51F-4FBD-8F83-ABD47350377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3200" dirty="0"/>
              <a:t>1-4:      Credibilidade do orçamento</a:t>
            </a:r>
          </a:p>
          <a:p>
            <a:pPr eaLnBrk="1" hangingPunct="1"/>
            <a:r>
              <a:rPr lang="pt-BR" sz="3200" dirty="0"/>
              <a:t>5-10:    Abrangência e transparência</a:t>
            </a:r>
          </a:p>
          <a:p>
            <a:pPr eaLnBrk="1" hangingPunct="1"/>
            <a:r>
              <a:rPr lang="pt-BR" sz="3200" dirty="0" smtClean="0"/>
              <a:t>11-12: Ciclo orçamentária</a:t>
            </a:r>
          </a:p>
          <a:p>
            <a:pPr eaLnBrk="1" hangingPunct="1"/>
            <a:r>
              <a:rPr lang="pt-BR" sz="3200" dirty="0" smtClean="0"/>
              <a:t>13-16: Receita e previsibilidade de recursos</a:t>
            </a:r>
          </a:p>
          <a:p>
            <a:pPr eaLnBrk="1" hangingPunct="1"/>
            <a:r>
              <a:rPr lang="pt-BR" sz="3200" dirty="0" smtClean="0"/>
              <a:t>17-18: Tesouro, Dívida, RH, Folha</a:t>
            </a:r>
          </a:p>
          <a:p>
            <a:pPr eaLnBrk="1" hangingPunct="1"/>
            <a:r>
              <a:rPr lang="pt-BR" sz="3200" dirty="0" smtClean="0"/>
              <a:t>19-21: Licitações, controle e auditoria interna</a:t>
            </a:r>
          </a:p>
          <a:p>
            <a:pPr eaLnBrk="1" hangingPunct="1"/>
            <a:r>
              <a:rPr lang="pt-BR" sz="3200" dirty="0" smtClean="0"/>
              <a:t>22-25: Contabilidade e relatórios financeiros</a:t>
            </a:r>
          </a:p>
          <a:p>
            <a:pPr eaLnBrk="1" hangingPunct="1"/>
            <a:r>
              <a:rPr lang="pt-BR" sz="3200" dirty="0" smtClean="0"/>
              <a:t>26-28: Auditoria externa, controle legislativo</a:t>
            </a:r>
            <a:endParaRPr lang="pt-BR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6DD5A3-ACFC-450E-B9D3-ADAADE470F7B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03648" y="188640"/>
            <a:ext cx="7740352" cy="792088"/>
          </a:xfrm>
          <a:prstGeom prst="rect">
            <a:avLst/>
          </a:prstGeom>
          <a:noFill/>
          <a:ln w="349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28 indicadores de alto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nível agrupando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68 sub-indicadores</a:t>
            </a:r>
            <a:r>
              <a:rPr lang="pt-B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endParaRPr lang="en-US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PI-20 Eficácia dos controles internos de despesas não-salariais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371600"/>
          <a:ext cx="91440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Dimensões a serem avaliadas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Indicações de boa pratica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Eficácia de controles de empenho de despesas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Controles de compromisso de despesas abrangentes são efetuados e limitam efetivamente os compromissos à disponibilidade de caixa e às alocações orçamentais aprovadas (conforme revisto)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Abrangência, relevância e compreensão de outras normas/procedimentos de controlo interno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Outras normas e procedimentos de controle interno e são relevantes, incorporam um conjunto de controles abrangentes e custo-eficiente, amplamente compreendido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Grau de cumprimento das normas para processamento e registro de transações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cumprimento das normas é muito alto e qualquer uso indevido dos procedimentos simplificados e de emergência é insignificante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PI-21. Eficácia da auditoria interna – </a:t>
            </a:r>
            <a:br>
              <a:rPr lang="pt-BR" sz="2400" dirty="0" smtClean="0"/>
            </a:br>
            <a:r>
              <a:rPr lang="pt-BR" sz="2400" dirty="0" smtClean="0"/>
              <a:t>Questões para considerar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dirty="0" smtClean="0"/>
              <a:t>A função de auditoria interno atende às normas internacionais em termos de:</a:t>
            </a:r>
            <a:endParaRPr lang="en-US" dirty="0" smtClean="0"/>
          </a:p>
          <a:p>
            <a:pPr lvl="1"/>
            <a:r>
              <a:rPr lang="pt-BR" dirty="0" smtClean="0"/>
              <a:t>estrutura apropriada, especialmente com relação à independência profissional, </a:t>
            </a:r>
            <a:endParaRPr lang="en-US" dirty="0" smtClean="0"/>
          </a:p>
          <a:p>
            <a:pPr lvl="1"/>
            <a:r>
              <a:rPr lang="pt-BR" dirty="0" smtClean="0"/>
              <a:t>abrangência suficiente do mandato, acesso à informações e poder de relatar, </a:t>
            </a:r>
            <a:endParaRPr lang="en-US" dirty="0" smtClean="0"/>
          </a:p>
          <a:p>
            <a:pPr lvl="1"/>
            <a:r>
              <a:rPr lang="pt-BR" dirty="0" smtClean="0"/>
              <a:t>uso de métodos de auditoria profissional, incluindo técnicas de avaliação de riscos</a:t>
            </a:r>
            <a:endParaRPr lang="en-US" dirty="0" smtClean="0"/>
          </a:p>
          <a:p>
            <a:r>
              <a:rPr lang="pt-BR" dirty="0" smtClean="0"/>
              <a:t>A função é focalizada na produção de relatórios sobre questões sistêmicas significativas com relação à confiabilidade e integridade de informações financeiras e operacionais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30E94F-B51F-4FBD-8F83-ABD473503777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PI-21. Eficácia da auditoria interna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371600"/>
          <a:ext cx="91440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880"/>
                <a:gridCol w="565212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Dimensões a serem avaliadas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Indicações de boa pratica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Cobertura e qualidade da função da auditoria interna </a:t>
                      </a:r>
                      <a:endParaRPr lang="en-US" sz="22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auditoria interna é operacional para todos os órgãos públicos centrais, e geralmente cumpre as normas profissionais. É focalizada nas questões sistêmicas (pelo menos 50% do tempo do pessoal)</a:t>
                      </a:r>
                      <a:endParaRPr lang="en-US" sz="22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Freqüência e distribuição de relatórios</a:t>
                      </a:r>
                      <a:endParaRPr lang="en-US" sz="2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Os relatórios cumprem um programa fixo e são distribuídos ao órgão auditado, para ministério da fazenda e para o SAI</a:t>
                      </a:r>
                      <a:endParaRPr lang="en-US" sz="2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Grau da resposta da gestão às averiguações da auditoria interna</a:t>
                      </a:r>
                      <a:endParaRPr lang="en-US" sz="22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providência tomada pela gestão com relação às averiguações da auditoria é imediata e abrangente em todos os órgãos governamentais</a:t>
                      </a:r>
                      <a:endParaRPr lang="en-US" sz="22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40768"/>
            <a:ext cx="8648700" cy="5153744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Ponto de referencia com o qual comparar o desempenho</a:t>
            </a:r>
          </a:p>
          <a:p>
            <a:r>
              <a:rPr lang="pt-BR" dirty="0" smtClean="0"/>
              <a:t>Marco objetivo de análise para monitorar o progresso das reformas na área PFM</a:t>
            </a:r>
            <a:endParaRPr lang="en-US" dirty="0" smtClean="0"/>
          </a:p>
          <a:p>
            <a:r>
              <a:rPr lang="pt-BR" dirty="0" smtClean="0"/>
              <a:t>Troca de experiências e de conhecimentos e a propagação das melhores práticas</a:t>
            </a:r>
            <a:endParaRPr lang="en-US" dirty="0" smtClean="0"/>
          </a:p>
          <a:p>
            <a:r>
              <a:rPr lang="pt-BR" dirty="0" smtClean="0"/>
              <a:t>Identificação de oportunidades para aprimorar o PFM</a:t>
            </a:r>
            <a:endParaRPr lang="en-US" dirty="0" smtClean="0"/>
          </a:p>
          <a:p>
            <a:r>
              <a:rPr lang="pt-BR" dirty="0" smtClean="0"/>
              <a:t>Informações sobre a gestão financeira</a:t>
            </a:r>
          </a:p>
          <a:p>
            <a:r>
              <a:rPr lang="pt-BR" smtClean="0"/>
              <a:t>Identificação </a:t>
            </a:r>
            <a:r>
              <a:rPr lang="pt-BR" dirty="0" smtClean="0"/>
              <a:t>de gargalos</a:t>
            </a:r>
            <a:r>
              <a:rPr lang="pt-BR" dirty="0"/>
              <a:t>, oportunidades de melhoria e boas práticas que contribuam para o aperfeiçoamento da </a:t>
            </a:r>
            <a:r>
              <a:rPr lang="pt-BR" dirty="0" smtClean="0"/>
              <a:t>gestão publica</a:t>
            </a:r>
            <a:endParaRPr lang="en-US" dirty="0" smtClean="0"/>
          </a:p>
          <a:p>
            <a:pPr lvl="0"/>
            <a:endParaRPr lang="pt-BR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fld id="{21D6521A-B21E-4AF2-90AC-D1F2826F9A4A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6624736" cy="980728"/>
          </a:xfrm>
        </p:spPr>
        <p:txBody>
          <a:bodyPr/>
          <a:lstStyle/>
          <a:p>
            <a:pPr eaLnBrk="1" hangingPunct="1"/>
            <a:r>
              <a:rPr lang="pt-BR" sz="3800" b="1" noProof="0" dirty="0" smtClean="0"/>
              <a:t>Benefícios </a:t>
            </a:r>
            <a:r>
              <a:rPr lang="pt-BR" sz="4000" dirty="0" smtClean="0"/>
              <a:t>potenciais</a:t>
            </a:r>
            <a:endParaRPr lang="pt-BR" sz="38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2924944"/>
            <a:ext cx="6694512" cy="317105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pt-BR" sz="8800" dirty="0" smtClean="0">
                <a:latin typeface="Algerian" pitchFamily="82" charset="0"/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372497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1027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endParaRPr lang="en-US" dirty="0"/>
          </a:p>
        </p:txBody>
      </p:sp>
      <p:sp>
        <p:nvSpPr>
          <p:cNvPr id="73736" name="Rectangle 1032"/>
          <p:cNvSpPr>
            <a:spLocks noChangeArrowheads="1"/>
          </p:cNvSpPr>
          <p:nvPr/>
        </p:nvSpPr>
        <p:spPr bwMode="auto">
          <a:xfrm>
            <a:off x="1043608" y="1754188"/>
            <a:ext cx="7560840" cy="3927871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461963" lvl="1" indent="-271463">
              <a:spcAft>
                <a:spcPct val="30000"/>
              </a:spcAft>
              <a:buFont typeface="Wingdings" pitchFamily="2" charset="2"/>
              <a:buBlip>
                <a:blip r:embed="rId3"/>
              </a:buBlip>
              <a:tabLst>
                <a:tab pos="481013" algn="l"/>
              </a:tabLst>
            </a:pPr>
            <a:r>
              <a:rPr lang="pt-BR" sz="2800" b="1" dirty="0" smtClean="0">
                <a:solidFill>
                  <a:srgbClr val="006600"/>
                </a:solidFill>
              </a:rPr>
              <a:t>Promover um </a:t>
            </a:r>
            <a:r>
              <a:rPr lang="pt-BR" sz="2800" b="1" dirty="0">
                <a:solidFill>
                  <a:srgbClr val="006600"/>
                </a:solidFill>
              </a:rPr>
              <a:t>crescimento econômico mais justo e mais sustentável</a:t>
            </a:r>
            <a:endParaRPr lang="pt-BR" sz="2800" b="1" dirty="0" smtClean="0">
              <a:solidFill>
                <a:srgbClr val="006600"/>
              </a:solidFill>
            </a:endParaRPr>
          </a:p>
          <a:p>
            <a:pPr marL="461963" lvl="1" indent="-271463">
              <a:spcAft>
                <a:spcPct val="30000"/>
              </a:spcAft>
              <a:buBlip>
                <a:blip r:embed="rId3"/>
              </a:buBlip>
              <a:tabLst>
                <a:tab pos="481013" algn="l"/>
              </a:tabLst>
            </a:pPr>
            <a:r>
              <a:rPr lang="pt-BR" sz="2800" b="1" dirty="0" smtClean="0">
                <a:solidFill>
                  <a:srgbClr val="006600"/>
                </a:solidFill>
              </a:rPr>
              <a:t>Trabalhar </a:t>
            </a:r>
            <a:r>
              <a:rPr lang="pt-BR" sz="2800" b="1" dirty="0">
                <a:solidFill>
                  <a:srgbClr val="006600"/>
                </a:solidFill>
              </a:rPr>
              <a:t>por um mundo</a:t>
            </a:r>
            <a:br>
              <a:rPr lang="pt-BR" sz="2800" b="1" dirty="0">
                <a:solidFill>
                  <a:srgbClr val="006600"/>
                </a:solidFill>
              </a:rPr>
            </a:br>
            <a:r>
              <a:rPr lang="pt-BR" sz="2800" b="1" dirty="0">
                <a:solidFill>
                  <a:srgbClr val="006600"/>
                </a:solidFill>
              </a:rPr>
              <a:t>sem pobreza</a:t>
            </a:r>
          </a:p>
          <a:p>
            <a:pPr marL="461963" lvl="1" indent="-271463">
              <a:spcAft>
                <a:spcPct val="30000"/>
              </a:spcAft>
              <a:buFont typeface="Wingdings" pitchFamily="2" charset="2"/>
              <a:buBlip>
                <a:blip r:embed="rId3"/>
              </a:buBlip>
              <a:tabLst>
                <a:tab pos="481013" algn="l"/>
              </a:tabLst>
            </a:pPr>
            <a:r>
              <a:rPr lang="pt-BR" sz="2800" b="1" dirty="0" smtClean="0">
                <a:solidFill>
                  <a:srgbClr val="006600"/>
                </a:solidFill>
              </a:rPr>
              <a:t>Construir um </a:t>
            </a:r>
            <a:r>
              <a:rPr lang="pt-BR" sz="2800" b="1" dirty="0">
                <a:solidFill>
                  <a:srgbClr val="006600"/>
                </a:solidFill>
              </a:rPr>
              <a:t>ambiente favorável para </a:t>
            </a:r>
            <a:r>
              <a:rPr lang="pt-BR" sz="2800" b="1" dirty="0" smtClean="0">
                <a:solidFill>
                  <a:srgbClr val="006600"/>
                </a:solidFill>
              </a:rPr>
              <a:t>investimentos e </a:t>
            </a:r>
            <a:r>
              <a:rPr lang="pt-BR" sz="2800" b="1" dirty="0">
                <a:solidFill>
                  <a:srgbClr val="006600"/>
                </a:solidFill>
              </a:rPr>
              <a:t>geração de </a:t>
            </a:r>
            <a:r>
              <a:rPr lang="pt-BR" sz="2800" b="1" dirty="0" smtClean="0">
                <a:solidFill>
                  <a:srgbClr val="006600"/>
                </a:solidFill>
              </a:rPr>
              <a:t>empregos</a:t>
            </a:r>
          </a:p>
          <a:p>
            <a:pPr marL="461963" lvl="1" indent="-271463">
              <a:spcAft>
                <a:spcPct val="30000"/>
              </a:spcAft>
              <a:buFont typeface="Wingdings" pitchFamily="2" charset="2"/>
              <a:buBlip>
                <a:blip r:embed="rId3"/>
              </a:buBlip>
              <a:tabLst>
                <a:tab pos="481013" algn="l"/>
              </a:tabLst>
            </a:pPr>
            <a:r>
              <a:rPr lang="pt-BR" sz="2800" b="1" dirty="0" smtClean="0">
                <a:solidFill>
                  <a:srgbClr val="006600"/>
                </a:solidFill>
              </a:rPr>
              <a:t>Propagar conhecimentos sobre boas praticas da gestão de </a:t>
            </a:r>
            <a:r>
              <a:rPr lang="pt-BR" sz="2800" b="1" smtClean="0">
                <a:solidFill>
                  <a:srgbClr val="006600"/>
                </a:solidFill>
              </a:rPr>
              <a:t>recursos públicos</a:t>
            </a:r>
            <a:endParaRPr lang="pt-BR" sz="2800" b="1" dirty="0">
              <a:solidFill>
                <a:srgbClr val="006600"/>
              </a:solidFill>
            </a:endParaRPr>
          </a:p>
        </p:txBody>
      </p:sp>
      <p:sp>
        <p:nvSpPr>
          <p:cNvPr id="73738" name="Rectangle 1034"/>
          <p:cNvSpPr>
            <a:spLocks noChangeArrowheads="1"/>
          </p:cNvSpPr>
          <p:nvPr/>
        </p:nvSpPr>
        <p:spPr bwMode="auto">
          <a:xfrm>
            <a:off x="0" y="990600"/>
            <a:ext cx="9144000" cy="462307"/>
          </a:xfrm>
          <a:prstGeom prst="rect">
            <a:avLst/>
          </a:prstGeom>
          <a:gradFill rotWithShape="1">
            <a:gsLst>
              <a:gs pos="0">
                <a:srgbClr val="99CC00">
                  <a:alpha val="0"/>
                </a:srgbClr>
              </a:gs>
              <a:gs pos="50000">
                <a:srgbClr val="99CC00">
                  <a:gamma/>
                  <a:shade val="72941"/>
                  <a:invGamma/>
                </a:srgbClr>
              </a:gs>
              <a:gs pos="100000">
                <a:srgbClr val="99CC00">
                  <a:alpha val="0"/>
                </a:srgbClr>
              </a:gs>
            </a:gsLst>
            <a:lin ang="0" scaled="1"/>
          </a:gradFill>
          <a:ln w="4445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Objetivos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6" grpId="0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Responsabilidades de Gestão Financeira</a:t>
            </a:r>
            <a:endParaRPr lang="pt-B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71600"/>
            <a:ext cx="8648700" cy="3137520"/>
          </a:xfrm>
        </p:spPr>
        <p:txBody>
          <a:bodyPr/>
          <a:lstStyle/>
          <a:p>
            <a:r>
              <a:rPr lang="pt-BR" sz="3200" dirty="0" smtClean="0">
                <a:solidFill>
                  <a:srgbClr val="000000"/>
                </a:solidFill>
              </a:rPr>
              <a:t>Garantir que os recursos do financiamento sejam aplicados </a:t>
            </a:r>
            <a:r>
              <a:rPr lang="pt-BR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somente</a:t>
            </a:r>
            <a:r>
              <a:rPr lang="pt-BR" sz="3200" dirty="0" smtClean="0">
                <a:solidFill>
                  <a:srgbClr val="000000"/>
                </a:solidFill>
              </a:rPr>
              <a:t>  para os </a:t>
            </a:r>
            <a:r>
              <a:rPr lang="pt-BR" sz="3200" dirty="0" smtClean="0">
                <a:solidFill>
                  <a:srgbClr val="0070C0"/>
                </a:solidFill>
              </a:rPr>
              <a:t>objetivos </a:t>
            </a:r>
            <a:r>
              <a:rPr lang="pt-BR" sz="3200" dirty="0" smtClean="0">
                <a:solidFill>
                  <a:srgbClr val="000000"/>
                </a:solidFill>
              </a:rPr>
              <a:t>aos quais estão direcionados, observando os preceitos de </a:t>
            </a:r>
            <a:r>
              <a:rPr lang="pt-BR" sz="3200" dirty="0" smtClean="0">
                <a:solidFill>
                  <a:srgbClr val="0070C0"/>
                </a:solidFill>
              </a:rPr>
              <a:t>economia</a:t>
            </a:r>
            <a:r>
              <a:rPr lang="pt-BR" sz="3200" dirty="0" smtClean="0">
                <a:solidFill>
                  <a:srgbClr val="000000"/>
                </a:solidFill>
              </a:rPr>
              <a:t> e </a:t>
            </a:r>
            <a:r>
              <a:rPr lang="pt-BR" sz="3200" dirty="0" smtClean="0">
                <a:solidFill>
                  <a:srgbClr val="0070C0"/>
                </a:solidFill>
              </a:rPr>
              <a:t>eficiência</a:t>
            </a:r>
            <a:r>
              <a:rPr lang="pt-BR" dirty="0" smtClean="0">
                <a:solidFill>
                  <a:srgbClr val="0070C0"/>
                </a:solidFill>
              </a:rPr>
              <a:t>.</a:t>
            </a:r>
            <a:endParaRPr lang="pt-BR" dirty="0" smtClean="0">
              <a:solidFill>
                <a:srgbClr val="000000"/>
              </a:solidFill>
            </a:endParaRPr>
          </a:p>
          <a:p>
            <a:r>
              <a:rPr lang="pt-BR" dirty="0" smtClean="0"/>
              <a:t>Apoiar o fortalecimento de sistemas de gestão financeira dos países membros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30E94F-B51F-4FBD-8F83-ABD473503777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259632" y="4725144"/>
            <a:ext cx="6552728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Sistemas robustos de gestão financeira são essenciais para alcançar bons resultados de desenvolvimento</a:t>
            </a:r>
            <a:endParaRPr lang="pt-BR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2438400" y="4191000"/>
            <a:ext cx="4038600" cy="685800"/>
          </a:xfrm>
          <a:prstGeom prst="roundRect">
            <a:avLst/>
          </a:prstGeom>
          <a:gradFill flip="none" rotWithShape="1">
            <a:gsLst>
              <a:gs pos="0">
                <a:srgbClr val="F1E0DF"/>
              </a:gs>
              <a:gs pos="41000">
                <a:srgbClr val="FDF1D7"/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1200" dirty="0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A maneira em que a autoridade econômica, política e administrativa são realizadas na gestão dos recursos públicos</a:t>
            </a:r>
            <a:endParaRPr lang="pt-BR" sz="1200" dirty="0">
              <a:solidFill>
                <a:prstClr val="black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261360" y="3886200"/>
            <a:ext cx="2377440" cy="3810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1000">
                <a:schemeClr val="bg1">
                  <a:lumMod val="85000"/>
                </a:schemeClr>
              </a:gs>
              <a:gs pos="100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87000" sy="87000" algn="ctr" rotWithShape="0">
              <a:prstClr val="black">
                <a:alpha val="85000"/>
              </a:prstClr>
            </a:outerShdw>
          </a:effectLst>
          <a:scene3d>
            <a:camera prst="orthographicFront"/>
            <a:lightRig rig="flat" dir="t">
              <a:rot lat="0" lon="0" rev="12000000"/>
            </a:lightRig>
          </a:scene3d>
          <a:sp3d prstMaterial="powder">
            <a:bevelT w="101600"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Boa Governança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838200" y="990600"/>
            <a:ext cx="2286000" cy="914400"/>
          </a:xfrm>
          <a:prstGeom prst="roundRect">
            <a:avLst/>
          </a:prstGeom>
          <a:gradFill flip="none" rotWithShape="1">
            <a:gsLst>
              <a:gs pos="0">
                <a:srgbClr val="F1E0DF"/>
              </a:gs>
              <a:gs pos="41000">
                <a:srgbClr val="FDF1D7"/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1200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Fornecer informaçoes exatas, pertinentes e oportunas</a:t>
            </a:r>
            <a:endParaRPr lang="pt-BR" sz="1200">
              <a:solidFill>
                <a:prstClr val="black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281545" y="990600"/>
            <a:ext cx="1512916" cy="20116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1000">
                <a:schemeClr val="bg1">
                  <a:lumMod val="85000"/>
                </a:schemeClr>
              </a:gs>
              <a:gs pos="100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87000" sy="87000" algn="ctr" rotWithShape="0">
              <a:prstClr val="black">
                <a:alpha val="85000"/>
              </a:prstClr>
            </a:outerShdw>
          </a:effectLst>
          <a:scene3d>
            <a:camera prst="orthographicFront"/>
            <a:lightRig rig="flat" dir="t">
              <a:rot lat="0" lon="0" rev="12000000"/>
            </a:lightRig>
          </a:scene3d>
          <a:sp3d prstMaterial="powder">
            <a:bevelT w="101600"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Contabilidade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791200" y="990600"/>
            <a:ext cx="2286000" cy="914400"/>
          </a:xfrm>
          <a:prstGeom prst="roundRect">
            <a:avLst/>
          </a:prstGeom>
          <a:gradFill flip="none" rotWithShape="1">
            <a:gsLst>
              <a:gs pos="0">
                <a:srgbClr val="F1E0DF"/>
              </a:gs>
              <a:gs pos="41000">
                <a:srgbClr val="FDF1D7"/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1200" dirty="0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Garantia independente </a:t>
            </a:r>
            <a:r>
              <a:rPr lang="pt-BR" sz="1200" dirty="0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da integridade das informações  das operações do governo </a:t>
            </a:r>
            <a:endParaRPr lang="pt-BR" sz="1200" dirty="0">
              <a:solidFill>
                <a:prstClr val="black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120938" y="990600"/>
            <a:ext cx="1512916" cy="200092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1000">
                <a:schemeClr val="bg1">
                  <a:lumMod val="85000"/>
                </a:schemeClr>
              </a:gs>
              <a:gs pos="100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87000" sy="87000" algn="ctr" rotWithShape="0">
              <a:prstClr val="black">
                <a:alpha val="85000"/>
              </a:prstClr>
            </a:outerShdw>
          </a:effectLst>
          <a:scene3d>
            <a:camera prst="orthographicFront"/>
            <a:lightRig rig="flat" dir="t">
              <a:rot lat="0" lon="0" rev="12000000"/>
            </a:lightRig>
          </a:scene3d>
          <a:sp3d prstMaterial="powder">
            <a:bevelT w="101600"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1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Audit</a:t>
            </a:r>
            <a:r>
              <a:rPr lang="pt-BR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Externa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438400" y="5562600"/>
            <a:ext cx="4038600" cy="685800"/>
          </a:xfrm>
          <a:prstGeom prst="roundRect">
            <a:avLst/>
          </a:prstGeom>
          <a:gradFill flip="none" rotWithShape="1">
            <a:gsLst>
              <a:gs pos="0">
                <a:srgbClr val="F1E0DF"/>
              </a:gs>
              <a:gs pos="41000">
                <a:srgbClr val="FDF1D7"/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1200" dirty="0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Capacidade aumentada da economia para satisfazer as necessidades </a:t>
            </a:r>
            <a:r>
              <a:rPr lang="pt-BR" sz="1200" dirty="0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dos </a:t>
            </a:r>
            <a:r>
              <a:rPr lang="pt-BR" sz="1200" dirty="0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cidadão s</a:t>
            </a:r>
            <a:endParaRPr lang="pt-BR" sz="1200" dirty="0">
              <a:solidFill>
                <a:prstClr val="black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261360" y="5334000"/>
            <a:ext cx="2377440" cy="3810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1000">
                <a:schemeClr val="bg1">
                  <a:lumMod val="85000"/>
                </a:schemeClr>
              </a:gs>
              <a:gs pos="100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87000" sy="87000" algn="ctr" rotWithShape="0">
              <a:prstClr val="black">
                <a:alpha val="85000"/>
              </a:prstClr>
            </a:outerShdw>
          </a:effectLst>
          <a:scene3d>
            <a:camera prst="orthographicFront"/>
            <a:lightRig rig="flat" dir="t">
              <a:rot lat="0" lon="0" rev="12000000"/>
            </a:lightRig>
          </a:scene3d>
          <a:sp3d prstMaterial="powder">
            <a:bevelT w="101600"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Crescimento Econômico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2438400" y="2743200"/>
            <a:ext cx="4038600" cy="685800"/>
          </a:xfrm>
          <a:prstGeom prst="roundRect">
            <a:avLst/>
          </a:prstGeom>
          <a:gradFill flip="none" rotWithShape="1">
            <a:gsLst>
              <a:gs pos="0">
                <a:srgbClr val="F1E0DF"/>
              </a:gs>
              <a:gs pos="41000">
                <a:srgbClr val="FDF1D7"/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1200" dirty="0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Fornece os meios em que os gestores públicos prestam contas sobre o uso dos recursos públicos</a:t>
            </a:r>
            <a:endParaRPr lang="pt-BR" sz="1200" dirty="0">
              <a:solidFill>
                <a:prstClr val="black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3200400" y="2438400"/>
            <a:ext cx="2514600" cy="3810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1000">
                <a:schemeClr val="bg1">
                  <a:lumMod val="85000"/>
                </a:schemeClr>
              </a:gs>
              <a:gs pos="100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87000" sy="87000" algn="ctr" rotWithShape="0">
              <a:prstClr val="black">
                <a:alpha val="85000"/>
              </a:prstClr>
            </a:outerShdw>
          </a:effectLst>
          <a:scene3d>
            <a:camera prst="orthographicFront"/>
            <a:lightRig rig="flat" dir="t">
              <a:rot lat="0" lon="0" rev="12000000"/>
            </a:lightRig>
          </a:scene3d>
          <a:sp3d prstMaterial="powder">
            <a:bevelT w="101600"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1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Ambiente Robusto de Gestao Financeira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3200400" y="990600"/>
            <a:ext cx="2514600" cy="914400"/>
          </a:xfrm>
          <a:prstGeom prst="roundRect">
            <a:avLst/>
          </a:prstGeom>
          <a:gradFill flip="none" rotWithShape="1">
            <a:gsLst>
              <a:gs pos="0">
                <a:srgbClr val="F1E0DF"/>
              </a:gs>
              <a:gs pos="41000">
                <a:srgbClr val="FDF1D7"/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18600000"/>
            </a:lightRig>
          </a:scene3d>
          <a:sp3d prstMaterial="powder">
            <a:bevelT w="234950" h="82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1200" dirty="0" err="1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Assegurança</a:t>
            </a:r>
            <a:r>
              <a:rPr lang="pt-BR" sz="1200" dirty="0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 que o controle interno ajuda em </a:t>
            </a:r>
            <a:r>
              <a:rPr lang="pt-BR" sz="1200" dirty="0" err="1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alcancar</a:t>
            </a:r>
            <a:r>
              <a:rPr lang="pt-BR" sz="1200" dirty="0" smtClean="0">
                <a:solidFill>
                  <a:prstClr val="black"/>
                </a:solidFill>
                <a:latin typeface="Georgia" pitchFamily="18" charset="0"/>
                <a:cs typeface="Aharoni" pitchFamily="2" charset="-79"/>
              </a:rPr>
              <a:t> os objetivos</a:t>
            </a:r>
            <a:endParaRPr lang="pt-BR" sz="1200" dirty="0">
              <a:solidFill>
                <a:prstClr val="black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750469" y="990600"/>
            <a:ext cx="1414463" cy="20116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1000">
                <a:schemeClr val="bg1">
                  <a:lumMod val="85000"/>
                </a:schemeClr>
              </a:gs>
              <a:gs pos="100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63500" sx="87000" sy="87000" algn="ctr" rotWithShape="0">
              <a:prstClr val="black">
                <a:alpha val="85000"/>
              </a:prstClr>
            </a:outerShdw>
          </a:effectLst>
          <a:scene3d>
            <a:camera prst="orthographicFront"/>
            <a:lightRig rig="flat" dir="t">
              <a:rot lat="0" lon="0" rev="12000000"/>
            </a:lightRig>
          </a:scene3d>
          <a:sp3d prstMaterial="powder">
            <a:bevelT w="101600"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Audit. </a:t>
            </a:r>
            <a:r>
              <a:rPr lang="pt-BR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Interna</a:t>
            </a:r>
          </a:p>
        </p:txBody>
      </p:sp>
      <p:cxnSp>
        <p:nvCxnSpPr>
          <p:cNvPr id="32" name="Shape 31"/>
          <p:cNvCxnSpPr>
            <a:stCxn id="45" idx="2"/>
            <a:endCxn id="57" idx="1"/>
          </p:cNvCxnSpPr>
          <p:nvPr/>
        </p:nvCxnSpPr>
        <p:spPr>
          <a:xfrm rot="16200000" flipH="1">
            <a:off x="2228850" y="1657350"/>
            <a:ext cx="723900" cy="1219200"/>
          </a:xfrm>
          <a:prstGeom prst="bent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3" idx="2"/>
            <a:endCxn id="57" idx="0"/>
          </p:cNvCxnSpPr>
          <p:nvPr/>
        </p:nvCxnSpPr>
        <p:spPr>
          <a:xfrm>
            <a:off x="4457700" y="1905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6" idx="2"/>
            <a:endCxn id="30" idx="0"/>
          </p:cNvCxnSpPr>
          <p:nvPr/>
        </p:nvCxnSpPr>
        <p:spPr>
          <a:xfrm flipH="1">
            <a:off x="4450080" y="3429000"/>
            <a:ext cx="762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8" idx="2"/>
            <a:endCxn id="48" idx="0"/>
          </p:cNvCxnSpPr>
          <p:nvPr/>
        </p:nvCxnSpPr>
        <p:spPr>
          <a:xfrm flipH="1">
            <a:off x="4450080" y="4876800"/>
            <a:ext cx="762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hape 88"/>
          <p:cNvCxnSpPr>
            <a:stCxn id="22" idx="2"/>
          </p:cNvCxnSpPr>
          <p:nvPr/>
        </p:nvCxnSpPr>
        <p:spPr>
          <a:xfrm rot="5400000">
            <a:off x="5981700" y="1638300"/>
            <a:ext cx="685800" cy="1219200"/>
          </a:xfrm>
          <a:prstGeom prst="bent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5800" y="3164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cap="all" dirty="0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A </a:t>
            </a:r>
            <a:r>
              <a:rPr lang="en-US" b="1" cap="all" dirty="0" err="1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importancia</a:t>
            </a:r>
            <a:r>
              <a:rPr lang="en-US" b="1" cap="all" dirty="0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b="1" cap="all" dirty="0" err="1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dA</a:t>
            </a:r>
            <a:r>
              <a:rPr lang="en-US" b="1" cap="all" dirty="0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b="1" cap="all" dirty="0" err="1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gestao</a:t>
            </a:r>
            <a:r>
              <a:rPr lang="en-US" b="1" cap="all" dirty="0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b="1" cap="all" dirty="0" err="1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financeira</a:t>
            </a:r>
            <a:endParaRPr lang="en-US" b="1" cap="all" dirty="0">
              <a:ln w="0"/>
              <a:gradFill flip="none">
                <a:gsLst>
                  <a:gs pos="0">
                    <a:srgbClr val="94B6D2">
                      <a:tint val="75000"/>
                      <a:shade val="75000"/>
                      <a:satMod val="170000"/>
                    </a:srgbClr>
                  </a:gs>
                  <a:gs pos="49000">
                    <a:srgbClr val="94B6D2">
                      <a:tint val="88000"/>
                      <a:shade val="65000"/>
                      <a:satMod val="172000"/>
                    </a:srgbClr>
                  </a:gs>
                  <a:gs pos="50000">
                    <a:srgbClr val="94B6D2">
                      <a:shade val="65000"/>
                      <a:satMod val="130000"/>
                    </a:srgbClr>
                  </a:gs>
                  <a:gs pos="92000">
                    <a:srgbClr val="94B6D2">
                      <a:shade val="50000"/>
                      <a:satMod val="120000"/>
                    </a:srgbClr>
                  </a:gs>
                  <a:gs pos="100000">
                    <a:srgbClr val="94B6D2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 dos sistemas do pais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Raciocínio: A melhor maneira de assegurar o bom uso dos recursos do Banco</a:t>
            </a:r>
          </a:p>
          <a:p>
            <a:r>
              <a:rPr lang="pt-BR" dirty="0" smtClean="0"/>
              <a:t>Elementos dos sistemas: </a:t>
            </a:r>
          </a:p>
          <a:p>
            <a:pPr lvl="1"/>
            <a:r>
              <a:rPr lang="pt-BR" dirty="0" smtClean="0"/>
              <a:t>Planejamento e elaboração do orçamento</a:t>
            </a:r>
          </a:p>
          <a:p>
            <a:pPr lvl="1"/>
            <a:r>
              <a:rPr lang="pt-BR" dirty="0" smtClean="0"/>
              <a:t>Contabilidade Publica</a:t>
            </a:r>
          </a:p>
          <a:p>
            <a:pPr lvl="1"/>
            <a:r>
              <a:rPr lang="pt-BR" dirty="0" smtClean="0"/>
              <a:t>Controle interno e </a:t>
            </a:r>
          </a:p>
          <a:p>
            <a:pPr lvl="1"/>
            <a:r>
              <a:rPr lang="pt-BR" dirty="0" smtClean="0"/>
              <a:t>Auditoria externo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30E94F-B51F-4FBD-8F83-ABD47350377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28600"/>
            <a:ext cx="756084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dirty="0"/>
              <a:t>R</a:t>
            </a:r>
            <a:r>
              <a:rPr lang="pt-BR" dirty="0" smtClean="0"/>
              <a:t>iscos na execução do orçamento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pt-BR" dirty="0" smtClean="0"/>
              <a:t>Prestação ineficiente de serviços</a:t>
            </a:r>
          </a:p>
          <a:p>
            <a:pPr eaLnBrk="1" hangingPunct="1">
              <a:spcBef>
                <a:spcPct val="10000"/>
              </a:spcBef>
            </a:pPr>
            <a:r>
              <a:rPr lang="pt-BR" dirty="0" smtClean="0"/>
              <a:t>Desperdiço, mal uso e perda de recursos públicos</a:t>
            </a:r>
          </a:p>
          <a:p>
            <a:pPr eaLnBrk="1" hangingPunct="1">
              <a:spcBef>
                <a:spcPct val="10000"/>
              </a:spcBef>
            </a:pPr>
            <a:r>
              <a:rPr lang="pt-BR" dirty="0" smtClean="0"/>
              <a:t>Fraude e corrupção</a:t>
            </a:r>
          </a:p>
          <a:p>
            <a:pPr eaLnBrk="1" hangingPunct="1">
              <a:spcBef>
                <a:spcPct val="10000"/>
              </a:spcBef>
            </a:pPr>
            <a:r>
              <a:rPr lang="pt-BR" dirty="0" smtClean="0"/>
              <a:t>Falta de informações fiáveis </a:t>
            </a:r>
          </a:p>
          <a:p>
            <a:pPr eaLnBrk="1" hangingPunct="1">
              <a:spcBef>
                <a:spcPct val="10000"/>
              </a:spcBef>
            </a:pPr>
            <a:r>
              <a:rPr lang="pt-BR" dirty="0" smtClean="0"/>
              <a:t>Deficiências na responsabilidade financeira </a:t>
            </a:r>
          </a:p>
          <a:p>
            <a:pPr eaLnBrk="1" hangingPunct="1">
              <a:spcBef>
                <a:spcPct val="10000"/>
              </a:spcBef>
            </a:pPr>
            <a:r>
              <a:rPr lang="pt-BR" dirty="0" smtClean="0"/>
              <a:t>Risco de reputação</a:t>
            </a:r>
          </a:p>
        </p:txBody>
      </p:sp>
    </p:spTree>
    <p:extLst>
      <p:ext uri="{BB962C8B-B14F-4D97-AF65-F5344CB8AC3E}">
        <p14:creationId xmlns:p14="http://schemas.microsoft.com/office/powerpoint/2010/main" val="1066285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228600"/>
            <a:ext cx="7274768" cy="990600"/>
          </a:xfrm>
        </p:spPr>
        <p:txBody>
          <a:bodyPr/>
          <a:lstStyle/>
          <a:p>
            <a:pPr eaLnBrk="1" hangingPunct="1"/>
            <a:r>
              <a:rPr lang="pt-BR" dirty="0" smtClean="0"/>
              <a:t>Detecção e prevenção de riscos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800" b="1" dirty="0" smtClean="0"/>
              <a:t>Um ambiente positivo de controle, incluindo:</a:t>
            </a:r>
          </a:p>
          <a:p>
            <a:pPr lvl="1" eaLnBrk="1" hangingPunct="1"/>
            <a:r>
              <a:rPr lang="pt-BR" sz="2400" b="1" dirty="0" smtClean="0"/>
              <a:t>Atitude </a:t>
            </a:r>
            <a:r>
              <a:rPr lang="pt-BR" sz="2400" b="1" dirty="0" smtClean="0"/>
              <a:t>do alto </a:t>
            </a:r>
            <a:r>
              <a:rPr lang="pt-BR" sz="2400" b="1" dirty="0" smtClean="0"/>
              <a:t>escalão da administração sobre a significância do controle interno</a:t>
            </a:r>
          </a:p>
          <a:p>
            <a:pPr lvl="1" eaLnBrk="1" hangingPunct="1"/>
            <a:r>
              <a:rPr lang="pt-BR" sz="2400" b="1" dirty="0" smtClean="0"/>
              <a:t>Valores de integridade e ética</a:t>
            </a:r>
          </a:p>
          <a:p>
            <a:pPr lvl="1" eaLnBrk="1" hangingPunct="1"/>
            <a:r>
              <a:rPr lang="pt-BR" sz="2400" b="1" dirty="0" smtClean="0"/>
              <a:t>Uma filosofia de gestão responsiva e estilo de operação</a:t>
            </a:r>
          </a:p>
          <a:p>
            <a:pPr lvl="1" eaLnBrk="1" hangingPunct="1"/>
            <a:r>
              <a:rPr lang="pt-BR" sz="2400" b="1" dirty="0" smtClean="0"/>
              <a:t>Atribuição de </a:t>
            </a:r>
            <a:r>
              <a:rPr lang="pt-BR" sz="2400" b="1" dirty="0" smtClean="0"/>
              <a:t>responsabilidades </a:t>
            </a:r>
            <a:r>
              <a:rPr lang="pt-BR" sz="2400" b="1" dirty="0" smtClean="0"/>
              <a:t>e </a:t>
            </a:r>
            <a:r>
              <a:rPr lang="pt-BR" sz="2400" b="1" dirty="0" smtClean="0"/>
              <a:t>autoridades</a:t>
            </a:r>
            <a:endParaRPr lang="pt-BR" sz="2400" b="1" dirty="0" smtClean="0"/>
          </a:p>
          <a:p>
            <a:pPr lvl="1" eaLnBrk="1" hangingPunct="1"/>
            <a:r>
              <a:rPr lang="pt-BR" sz="2400" b="1" dirty="0" smtClean="0"/>
              <a:t>Politicas e praticas de recursos humanos robustas</a:t>
            </a:r>
          </a:p>
          <a:p>
            <a:pPr lvl="1" eaLnBrk="1" hangingPunct="1"/>
            <a:r>
              <a:rPr lang="pt-BR" sz="2400" b="1" dirty="0" smtClean="0"/>
              <a:t>Competências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21732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16632"/>
            <a:ext cx="6840760" cy="685800"/>
          </a:xfrm>
        </p:spPr>
        <p:txBody>
          <a:bodyPr/>
          <a:lstStyle/>
          <a:p>
            <a:pPr eaLnBrk="1" hangingPunct="1"/>
            <a:r>
              <a:rPr lang="pt-BR" sz="3200" dirty="0"/>
              <a:t>Detecção e prevenção de riscos</a:t>
            </a:r>
            <a:endParaRPr lang="en-US" sz="32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628800"/>
            <a:ext cx="7943800" cy="4467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pt-BR" b="1" dirty="0" smtClean="0">
                <a:solidFill>
                  <a:srgbClr val="000000"/>
                </a:solidFill>
              </a:rPr>
              <a:t>Um processo de gestão de riscos – </a:t>
            </a:r>
            <a:r>
              <a:rPr lang="pt-BR" dirty="0" smtClean="0">
                <a:solidFill>
                  <a:srgbClr val="000000"/>
                </a:solidFill>
              </a:rPr>
              <a:t>identificar, avaliar e responder aos riscos potenciais </a:t>
            </a:r>
          </a:p>
          <a:p>
            <a:pPr eaLnBrk="1" hangingPunct="1">
              <a:lnSpc>
                <a:spcPct val="90000"/>
              </a:lnSpc>
            </a:pPr>
            <a:r>
              <a:rPr lang="pt-BR" b="1" dirty="0" smtClean="0">
                <a:solidFill>
                  <a:srgbClr val="000000"/>
                </a:solidFill>
              </a:rPr>
              <a:t>Mecanismos efetivos de controle – </a:t>
            </a:r>
            <a:r>
              <a:rPr lang="pt-BR" dirty="0" smtClean="0">
                <a:solidFill>
                  <a:srgbClr val="000000"/>
                </a:solidFill>
              </a:rPr>
              <a:t>Politicas, procedimentos e atividades desenhados para assegurar que riscos são mitigados, por exemplo: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>
                <a:solidFill>
                  <a:srgbClr val="000000"/>
                </a:solidFill>
              </a:rPr>
              <a:t>Orçamento realístico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>
                <a:solidFill>
                  <a:srgbClr val="000000"/>
                </a:solidFill>
              </a:rPr>
              <a:t>Separação das funções de autorizar, executar e registrar as operações do governo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>
                <a:solidFill>
                  <a:srgbClr val="000000"/>
                </a:solidFill>
              </a:rPr>
              <a:t>Sistemas de contabilidade fiáveis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>
                <a:solidFill>
                  <a:srgbClr val="000000"/>
                </a:solidFill>
              </a:rPr>
              <a:t>Instituições de controle interno independentes</a:t>
            </a:r>
          </a:p>
        </p:txBody>
      </p:sp>
    </p:spTree>
    <p:extLst>
      <p:ext uri="{BB962C8B-B14F-4D97-AF65-F5344CB8AC3E}">
        <p14:creationId xmlns:p14="http://schemas.microsoft.com/office/powerpoint/2010/main" val="34586849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Worldwide 2 design template">
  <a:themeElements>
    <a:clrScheme name="Worldwide 2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orldwide 2 design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Worldwide 2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2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2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2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2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2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2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2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2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2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2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2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2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2 design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66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2 design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</Template>
  <TotalTime>20234</TotalTime>
  <Words>1585</Words>
  <Application>Microsoft Office PowerPoint</Application>
  <PresentationFormat>On-screen Show (4:3)</PresentationFormat>
  <Paragraphs>239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Worldwide 2 design template</vt:lpstr>
      <vt:lpstr>Median</vt:lpstr>
      <vt:lpstr> Sistemas de Controle Interno: Abordagem do Banco Mundial</vt:lpstr>
      <vt:lpstr>Introdução</vt:lpstr>
      <vt:lpstr>PowerPoint Presentation</vt:lpstr>
      <vt:lpstr>Responsabilidades de Gestão Financeira</vt:lpstr>
      <vt:lpstr>PowerPoint Presentation</vt:lpstr>
      <vt:lpstr>Uso dos sistemas do pais</vt:lpstr>
      <vt:lpstr>Riscos na execução do orçamento</vt:lpstr>
      <vt:lpstr>Detecção e prevenção de riscos</vt:lpstr>
      <vt:lpstr>Detecção e prevenção de riscos</vt:lpstr>
      <vt:lpstr>PowerPoint Presentation</vt:lpstr>
      <vt:lpstr>PowerPoint Presentation</vt:lpstr>
      <vt:lpstr>PowerPoint Presentation</vt:lpstr>
      <vt:lpstr>Constrangimentos principais</vt:lpstr>
      <vt:lpstr>Perspectivas</vt:lpstr>
      <vt:lpstr>A estratégia do Banco</vt:lpstr>
      <vt:lpstr>A estratégia do Banco</vt:lpstr>
      <vt:lpstr>O diagnostico PEFA </vt:lpstr>
      <vt:lpstr>Desempenho de PFM</vt:lpstr>
      <vt:lpstr>PowerPoint Presentation</vt:lpstr>
      <vt:lpstr>PowerPoint Presentation</vt:lpstr>
      <vt:lpstr>PI-20 Eficácia dos controles internos de despesas não-salariais</vt:lpstr>
      <vt:lpstr>PI-21. Eficácia da auditoria interna –  Questões para considerar</vt:lpstr>
      <vt:lpstr>PI-21. Eficácia da auditoria interna</vt:lpstr>
      <vt:lpstr>Benefícios potenciais</vt:lpstr>
      <vt:lpstr>PowerPoint Presentation</vt:lpstr>
    </vt:vector>
  </TitlesOfParts>
  <Company>Queens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Graham</dc:creator>
  <cp:lastModifiedBy>Joseph Kizito Mubiru</cp:lastModifiedBy>
  <cp:revision>283</cp:revision>
  <cp:lastPrinted>2013-03-21T19:52:53Z</cp:lastPrinted>
  <dcterms:created xsi:type="dcterms:W3CDTF">2007-10-17T15:11:44Z</dcterms:created>
  <dcterms:modified xsi:type="dcterms:W3CDTF">2013-03-22T14:31:08Z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TC010690021033</vt:lpwstr>
  </property>
</Properties>
</file>