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7" r:id="rId3"/>
    <p:sldId id="258" r:id="rId4"/>
    <p:sldId id="259" r:id="rId5"/>
    <p:sldId id="283" r:id="rId6"/>
    <p:sldId id="278" r:id="rId7"/>
    <p:sldId id="281" r:id="rId8"/>
    <p:sldId id="279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63" r:id="rId17"/>
    <p:sldId id="270" r:id="rId18"/>
    <p:sldId id="271" r:id="rId19"/>
    <p:sldId id="272" r:id="rId20"/>
    <p:sldId id="273" r:id="rId21"/>
    <p:sldId id="274" r:id="rId22"/>
    <p:sldId id="275" r:id="rId23"/>
    <p:sldId id="280" r:id="rId24"/>
    <p:sldId id="276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73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A9C4-C2B6-48BA-B2A6-2F8316ED3DA6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EAFE7-7867-4825-AC4A-4AB9AF79D0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1F5FA-4FD1-458D-9F8B-8377C95784C5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CE48F-DEAB-405D-89A1-1C6B76581CD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1CFA2-1C66-4E72-9E82-9F7C8957037B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BBCDF-B076-4AA5-A024-2F98E8AFC8E6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03F879-F22C-4AEC-AC35-555A32827D51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1F96CC-CFC9-433F-9A48-70F8DBD65C69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5BB7E-2864-42BC-8BAD-A4F64ECFA555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020D3-8301-40BC-84E0-239E8DA1C614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1742C1-3A1E-4552-ABDB-6F5F054566F8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1F7F62-3A16-408C-BC98-63A829B141B3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789010-E1FE-417A-A0F8-8CE8EDAD7AB0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BD14A6-B5C8-4FC8-BBA3-4D3457E8B09A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2A6F40-85BF-4431-A21C-BA92B7790996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04BD79-795B-4B94-96B9-947F4DBDDE0A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Modelo_CGDF_apresentação_Powerpoin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32" y="0"/>
            <a:ext cx="9144000" cy="6858000"/>
          </a:xfrm>
          <a:prstGeom prst="rect">
            <a:avLst/>
          </a:prstGeom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0946" y="656433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721DFD0-72B2-4973-AE05-CEC8A2C6700D}" type="datetimeFigureOut">
              <a:rPr lang="pt-BR" smtClean="0"/>
              <a:pPr/>
              <a:t>19/11/2010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29652" y="6500834"/>
            <a:ext cx="71434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1F6F2C-89CA-418A-AFF2-A215BD7FC55E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Título 1"/>
          <p:cNvSpPr txBox="1">
            <a:spLocks/>
          </p:cNvSpPr>
          <p:nvPr userDrawn="1"/>
        </p:nvSpPr>
        <p:spPr>
          <a:xfrm>
            <a:off x="457200" y="1571612"/>
            <a:ext cx="8258204" cy="114300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Clique para editar o estilo do título mestre</a:t>
            </a: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 userDrawn="1"/>
        </p:nvSpPr>
        <p:spPr>
          <a:xfrm>
            <a:off x="457200" y="2857496"/>
            <a:ext cx="8229600" cy="32686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20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Clique para editar os estilos do texto mestre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Segundo nível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Terceiro nível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Quarto nível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Quinto nível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0946" y="656433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721DFD0-72B2-4973-AE05-CEC8A2C6700D}" type="datetimeFigureOut">
              <a:rPr lang="pt-BR" smtClean="0"/>
              <a:pPr/>
              <a:t>19/11/2010</a:t>
            </a:fld>
            <a:endParaRPr lang="pt-BR" dirty="0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29652" y="6500834"/>
            <a:ext cx="71434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1F6F2C-89CA-418A-AFF2-A215BD7FC55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1E6C-7EE6-4443-9CA8-55B51BEA4951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07B3-898F-4172-BDA6-E29BF2E292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31E6C-7EE6-4443-9CA8-55B51BEA4951}" type="datetimeFigureOut">
              <a:rPr lang="pt-BR" smtClean="0"/>
              <a:pPr/>
              <a:t>19/11/2010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07B3-898F-4172-BDA6-E29BF2E2920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2E5C3-CBD0-4A4B-A51D-CDCEACFA11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Modelo_CGDF_apresentação_Powerpoint.jp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-32" y="0"/>
            <a:ext cx="9144000" cy="6858000"/>
          </a:xfrm>
          <a:prstGeom prst="rect">
            <a:avLst/>
          </a:prstGeom>
        </p:spPr>
      </p:pic>
      <p:sp>
        <p:nvSpPr>
          <p:cNvPr id="9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0946" y="6564337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721DFD0-72B2-4973-AE05-CEC8A2C6700D}" type="datetimeFigureOut">
              <a:rPr lang="pt-BR" smtClean="0"/>
              <a:pPr/>
              <a:t>19/11/2010</a:t>
            </a:fld>
            <a:endParaRPr lang="pt-BR" dirty="0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429652" y="6500834"/>
            <a:ext cx="714348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C1F6F2C-89CA-418A-AFF2-A215BD7FC55E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57200" y="1244595"/>
            <a:ext cx="8258204" cy="14700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pic>
        <p:nvPicPr>
          <p:cNvPr id="4" name="Imagem 3" descr="Modelo_CGDF_capa_apresentação_Powerpoi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5525BA-0857-44BB-A114-F80D9A6C5D14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 bwMode="auto">
          <a:xfrm>
            <a:off x="323528" y="1916832"/>
            <a:ext cx="81438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80000"/>
              <a:buFont typeface="Arial" pitchFamily="34" charset="0"/>
              <a:buChar char="•"/>
              <a:defRPr/>
            </a:pPr>
            <a:r>
              <a:rPr lang="pt-B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Data </a:t>
            </a:r>
            <a:r>
              <a:rPr lang="pt-BR" sz="28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Warehouse </a:t>
            </a:r>
            <a:r>
              <a:rPr lang="pt-BR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é uma coleção de dados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defRPr/>
            </a:pPr>
            <a:endParaRPr lang="pt-BR" sz="800" i="1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algn="just">
              <a:defRPr/>
            </a:pPr>
            <a:r>
              <a:rPr lang="pt-BR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</a:t>
            </a:r>
            <a:r>
              <a:rPr lang="pt-B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Um banco de dados central, onde os dados originários dos sistemas operacionais e de fontes externas são armazenados e especialmente 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organizados.</a:t>
            </a:r>
            <a:endParaRPr lang="pt-BR" sz="2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  <a:defRPr/>
            </a:pPr>
            <a:endParaRPr lang="pt-BR" sz="300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baseado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em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assuntos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integrado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itchFamily="2" charset="2"/>
              <a:buChar char="Ø"/>
              <a:defRPr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não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volátil (maior segurança)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800100" lvl="1" indent="-342900" eaLnBrk="0" hangingPunct="0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permite análise histórica</a:t>
            </a:r>
          </a:p>
          <a:p>
            <a:pPr marL="800100" lvl="1" indent="-342900" eaLnBrk="0" hangingPunct="0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itchFamily="2" charset="2"/>
              <a:buChar char="Ø"/>
              <a:defRPr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que 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suporta decisões 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gerenciais </a:t>
            </a:r>
            <a:r>
              <a:rPr lang="pt-B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r>
              <a:rPr lang="en-US" sz="2800" b="1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/>
            </a:r>
            <a:br>
              <a:rPr lang="en-US" sz="2800" b="1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</a:br>
            <a:r>
              <a:rPr lang="en-US" sz="2800" b="1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                            </a:t>
            </a:r>
            <a:r>
              <a:rPr lang="pt-BR" sz="28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</a:t>
            </a:r>
            <a:endParaRPr lang="pt-BR" sz="2400" i="1" kern="0" dirty="0">
              <a:solidFill>
                <a:schemeClr val="tx1">
                  <a:lumMod val="65000"/>
                  <a:lumOff val="35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AutoShape 5"/>
          <p:cNvSpPr txBox="1">
            <a:spLocks noChangeArrowheads="1"/>
          </p:cNvSpPr>
          <p:nvPr/>
        </p:nvSpPr>
        <p:spPr>
          <a:xfrm>
            <a:off x="659782" y="1071546"/>
            <a:ext cx="769843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pt-B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CONCEITOS - DW</a:t>
            </a:r>
            <a:endParaRPr kumimoji="0" lang="pt-BR" sz="44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6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uxograma: Disco magnético 3"/>
          <p:cNvSpPr/>
          <p:nvPr/>
        </p:nvSpPr>
        <p:spPr>
          <a:xfrm>
            <a:off x="1071538" y="2428868"/>
            <a:ext cx="7128792" cy="3929090"/>
          </a:xfrm>
          <a:prstGeom prst="flowChartMagneticDisk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Fluxograma: Disco magnético 4"/>
          <p:cNvSpPr/>
          <p:nvPr/>
        </p:nvSpPr>
        <p:spPr>
          <a:xfrm>
            <a:off x="2699617" y="3929063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Contábeis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636214" y="2482516"/>
            <a:ext cx="192091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perspectiveRelaxed"/>
              <a:lightRig rig="threePt" dir="t"/>
            </a:scene3d>
          </a:bodyPr>
          <a:lstStyle/>
          <a:p>
            <a:pPr>
              <a:defRPr/>
            </a:pPr>
            <a:r>
              <a:rPr lang="pt-BR" sz="8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DW</a:t>
            </a:r>
          </a:p>
        </p:txBody>
      </p:sp>
      <p:sp>
        <p:nvSpPr>
          <p:cNvPr id="7" name="Fluxograma: Disco magnético 6"/>
          <p:cNvSpPr/>
          <p:nvPr/>
        </p:nvSpPr>
        <p:spPr>
          <a:xfrm>
            <a:off x="4128367" y="3929063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</a:t>
            </a:r>
            <a:r>
              <a:rPr lang="pt-BR" sz="1400" b="1" dirty="0" err="1"/>
              <a:t>Orçament</a:t>
            </a:r>
            <a:r>
              <a:rPr lang="pt-BR" sz="1400" b="1" dirty="0"/>
              <a:t>.</a:t>
            </a:r>
          </a:p>
        </p:txBody>
      </p:sp>
      <p:sp>
        <p:nvSpPr>
          <p:cNvPr id="8" name="Fluxograma: Disco magnético 7"/>
          <p:cNvSpPr/>
          <p:nvPr/>
        </p:nvSpPr>
        <p:spPr>
          <a:xfrm>
            <a:off x="5557117" y="3929063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</a:t>
            </a:r>
            <a:r>
              <a:rPr lang="pt-BR" sz="1400" b="1" dirty="0" err="1" smtClean="0"/>
              <a:t>Financ</a:t>
            </a:r>
            <a:r>
              <a:rPr lang="pt-BR" sz="1400" b="1" dirty="0" smtClean="0"/>
              <a:t>.</a:t>
            </a:r>
            <a:endParaRPr lang="pt-BR" sz="1400" b="1" dirty="0"/>
          </a:p>
        </p:txBody>
      </p:sp>
      <p:sp>
        <p:nvSpPr>
          <p:cNvPr id="9" name="Fluxograma: Disco magnético 8"/>
          <p:cNvSpPr/>
          <p:nvPr/>
        </p:nvSpPr>
        <p:spPr>
          <a:xfrm>
            <a:off x="2699617" y="5129706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de Materiais</a:t>
            </a:r>
          </a:p>
        </p:txBody>
      </p:sp>
      <p:sp>
        <p:nvSpPr>
          <p:cNvPr id="10" name="Fluxograma: Disco magnético 9"/>
          <p:cNvSpPr/>
          <p:nvPr/>
        </p:nvSpPr>
        <p:spPr>
          <a:xfrm>
            <a:off x="5563768" y="5125435"/>
            <a:ext cx="1071563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de Compras</a:t>
            </a:r>
          </a:p>
        </p:txBody>
      </p:sp>
      <p:sp>
        <p:nvSpPr>
          <p:cNvPr id="12" name="Fluxograma: Disco magnético 11"/>
          <p:cNvSpPr/>
          <p:nvPr/>
        </p:nvSpPr>
        <p:spPr>
          <a:xfrm>
            <a:off x="4136140" y="5224462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do PPA</a:t>
            </a:r>
          </a:p>
        </p:txBody>
      </p:sp>
      <p:sp>
        <p:nvSpPr>
          <p:cNvPr id="13" name="Fluxograma: Disco magnético 8"/>
          <p:cNvSpPr/>
          <p:nvPr/>
        </p:nvSpPr>
        <p:spPr>
          <a:xfrm>
            <a:off x="6839725" y="4386263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de </a:t>
            </a:r>
            <a:r>
              <a:rPr lang="pt-BR" sz="1400" b="1" dirty="0" smtClean="0"/>
              <a:t>Patrimônio</a:t>
            </a:r>
            <a:endParaRPr lang="pt-BR" sz="1400" b="1" dirty="0"/>
          </a:p>
        </p:txBody>
      </p:sp>
      <p:sp>
        <p:nvSpPr>
          <p:cNvPr id="14" name="Fluxograma: Disco magnético 8"/>
          <p:cNvSpPr/>
          <p:nvPr/>
        </p:nvSpPr>
        <p:spPr>
          <a:xfrm>
            <a:off x="1317202" y="4386263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de </a:t>
            </a:r>
            <a:r>
              <a:rPr lang="pt-BR" sz="1400" b="1" dirty="0" smtClean="0"/>
              <a:t>Saúde</a:t>
            </a:r>
            <a:endParaRPr lang="pt-BR" sz="1400" b="1" dirty="0"/>
          </a:p>
        </p:txBody>
      </p:sp>
      <p:sp>
        <p:nvSpPr>
          <p:cNvPr id="15" name="AutoShape 5"/>
          <p:cNvSpPr txBox="1">
            <a:spLocks noChangeArrowheads="1"/>
          </p:cNvSpPr>
          <p:nvPr/>
        </p:nvSpPr>
        <p:spPr>
          <a:xfrm>
            <a:off x="659782" y="1071546"/>
            <a:ext cx="7698432" cy="135732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pt-B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CONCEITOS – DW </a:t>
            </a:r>
          </a:p>
          <a:p>
            <a:pPr lvl="0" algn="ctr">
              <a:spcBef>
                <a:spcPct val="0"/>
              </a:spcBef>
            </a:pPr>
            <a:r>
              <a:rPr lang="pt-BR" sz="3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Baseado em Assuntos </a:t>
            </a:r>
            <a:endParaRPr kumimoji="0" lang="pt-BR" sz="3900" b="1" i="0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Retângulo de cantos arredondados 262"/>
          <p:cNvSpPr/>
          <p:nvPr/>
        </p:nvSpPr>
        <p:spPr>
          <a:xfrm>
            <a:off x="3428992" y="3071817"/>
            <a:ext cx="2286016" cy="31432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138" y="6111875"/>
            <a:ext cx="587375" cy="488950"/>
          </a:xfrm>
          <a:noFill/>
        </p:spPr>
        <p:txBody>
          <a:bodyPr/>
          <a:lstStyle/>
          <a:p>
            <a:fld id="{7F936307-02E9-4E94-B3D2-8C644028290F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0243" name="AutoShape 4"/>
          <p:cNvSpPr>
            <a:spLocks noGrp="1" noChangeArrowheads="1"/>
          </p:cNvSpPr>
          <p:nvPr>
            <p:ph type="title"/>
          </p:nvPr>
        </p:nvSpPr>
        <p:spPr>
          <a:xfrm>
            <a:off x="611559" y="1052736"/>
            <a:ext cx="789813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CONCEITOS – DW</a:t>
            </a:r>
            <a:r>
              <a:rPr lang="pt-B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Integrado</a:t>
            </a:r>
          </a:p>
        </p:txBody>
      </p:sp>
      <p:sp>
        <p:nvSpPr>
          <p:cNvPr id="8196" name="CaixaDeTexto 59"/>
          <p:cNvSpPr txBox="1">
            <a:spLocks noChangeArrowheads="1"/>
          </p:cNvSpPr>
          <p:nvPr/>
        </p:nvSpPr>
        <p:spPr bwMode="auto">
          <a:xfrm>
            <a:off x="826154" y="2273850"/>
            <a:ext cx="1959896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Origem dos dados </a:t>
            </a:r>
          </a:p>
        </p:txBody>
      </p:sp>
      <p:sp>
        <p:nvSpPr>
          <p:cNvPr id="8197" name="CaixaDeTexto 60"/>
          <p:cNvSpPr txBox="1">
            <a:spLocks noChangeArrowheads="1"/>
          </p:cNvSpPr>
          <p:nvPr/>
        </p:nvSpPr>
        <p:spPr bwMode="auto">
          <a:xfrm>
            <a:off x="6706576" y="2285992"/>
            <a:ext cx="1937390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Destino dos dados</a:t>
            </a:r>
          </a:p>
        </p:txBody>
      </p:sp>
      <p:sp>
        <p:nvSpPr>
          <p:cNvPr id="10265" name="Rectangle 24"/>
          <p:cNvSpPr>
            <a:spLocks noChangeArrowheads="1"/>
          </p:cNvSpPr>
          <p:nvPr/>
        </p:nvSpPr>
        <p:spPr bwMode="auto">
          <a:xfrm>
            <a:off x="3429000" y="5072081"/>
            <a:ext cx="2286000" cy="101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eaLnBrk="0" hangingPunct="0"/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Área de Organização de Dados</a:t>
            </a:r>
          </a:p>
        </p:txBody>
      </p:sp>
      <p:sp>
        <p:nvSpPr>
          <p:cNvPr id="412" name="AutoShape 204"/>
          <p:cNvSpPr>
            <a:spLocks noChangeArrowheads="1"/>
          </p:cNvSpPr>
          <p:nvPr/>
        </p:nvSpPr>
        <p:spPr bwMode="auto">
          <a:xfrm>
            <a:off x="2428865" y="3086108"/>
            <a:ext cx="642937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3" name="AutoShape 204"/>
          <p:cNvSpPr>
            <a:spLocks noChangeArrowheads="1"/>
          </p:cNvSpPr>
          <p:nvPr/>
        </p:nvSpPr>
        <p:spPr bwMode="auto">
          <a:xfrm>
            <a:off x="2428865" y="4371992"/>
            <a:ext cx="642937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14" name="AutoShape 204"/>
          <p:cNvSpPr>
            <a:spLocks noChangeArrowheads="1"/>
          </p:cNvSpPr>
          <p:nvPr/>
        </p:nvSpPr>
        <p:spPr bwMode="auto">
          <a:xfrm>
            <a:off x="2428865" y="5715023"/>
            <a:ext cx="642937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79" name="Fluxograma: Disco magnético 8"/>
          <p:cNvSpPr/>
          <p:nvPr/>
        </p:nvSpPr>
        <p:spPr>
          <a:xfrm>
            <a:off x="1214404" y="2786065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pt-B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SIGGO</a:t>
            </a:r>
            <a:endParaRPr lang="pt-B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571462" y="3000379"/>
            <a:ext cx="571500" cy="571500"/>
            <a:chOff x="3270" y="2244"/>
            <a:chExt cx="541" cy="475"/>
          </a:xfrm>
        </p:grpSpPr>
        <p:grpSp>
          <p:nvGrpSpPr>
            <p:cNvPr id="7" name="Group 54"/>
            <p:cNvGrpSpPr>
              <a:grpSpLocks/>
            </p:cNvGrpSpPr>
            <p:nvPr/>
          </p:nvGrpSpPr>
          <p:grpSpPr bwMode="auto">
            <a:xfrm>
              <a:off x="3414" y="2244"/>
              <a:ext cx="397" cy="385"/>
              <a:chOff x="3414" y="2244"/>
              <a:chExt cx="397" cy="385"/>
            </a:xfrm>
          </p:grpSpPr>
          <p:grpSp>
            <p:nvGrpSpPr>
              <p:cNvPr id="8" name="Group 55"/>
              <p:cNvGrpSpPr>
                <a:grpSpLocks/>
              </p:cNvGrpSpPr>
              <p:nvPr/>
            </p:nvGrpSpPr>
            <p:grpSpPr bwMode="auto">
              <a:xfrm>
                <a:off x="3414" y="2520"/>
                <a:ext cx="385" cy="109"/>
                <a:chOff x="3414" y="2520"/>
                <a:chExt cx="385" cy="109"/>
              </a:xfrm>
            </p:grpSpPr>
            <p:sp>
              <p:nvSpPr>
                <p:cNvPr id="10411" name="Freeform 56"/>
                <p:cNvSpPr>
                  <a:spLocks/>
                </p:cNvSpPr>
                <p:nvPr/>
              </p:nvSpPr>
              <p:spPr bwMode="auto">
                <a:xfrm>
                  <a:off x="3414" y="2520"/>
                  <a:ext cx="385" cy="109"/>
                </a:xfrm>
                <a:custGeom>
                  <a:avLst/>
                  <a:gdLst>
                    <a:gd name="T0" fmla="*/ 54 w 385"/>
                    <a:gd name="T1" fmla="*/ 0 h 109"/>
                    <a:gd name="T2" fmla="*/ 0 w 385"/>
                    <a:gd name="T3" fmla="*/ 30 h 109"/>
                    <a:gd name="T4" fmla="*/ 0 w 385"/>
                    <a:gd name="T5" fmla="*/ 42 h 109"/>
                    <a:gd name="T6" fmla="*/ 240 w 385"/>
                    <a:gd name="T7" fmla="*/ 108 h 109"/>
                    <a:gd name="T8" fmla="*/ 384 w 385"/>
                    <a:gd name="T9" fmla="*/ 18 h 109"/>
                    <a:gd name="T10" fmla="*/ 384 w 385"/>
                    <a:gd name="T11" fmla="*/ 6 h 109"/>
                    <a:gd name="T12" fmla="*/ 354 w 385"/>
                    <a:gd name="T13" fmla="*/ 0 h 109"/>
                    <a:gd name="T14" fmla="*/ 54 w 385"/>
                    <a:gd name="T15" fmla="*/ 0 h 10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09"/>
                    <a:gd name="T26" fmla="*/ 385 w 385"/>
                    <a:gd name="T27" fmla="*/ 109 h 10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09">
                      <a:moveTo>
                        <a:pt x="54" y="0"/>
                      </a:moveTo>
                      <a:lnTo>
                        <a:pt x="0" y="30"/>
                      </a:lnTo>
                      <a:lnTo>
                        <a:pt x="0" y="42"/>
                      </a:lnTo>
                      <a:lnTo>
                        <a:pt x="240" y="108"/>
                      </a:lnTo>
                      <a:lnTo>
                        <a:pt x="384" y="18"/>
                      </a:lnTo>
                      <a:lnTo>
                        <a:pt x="384" y="6"/>
                      </a:lnTo>
                      <a:lnTo>
                        <a:pt x="354" y="0"/>
                      </a:lnTo>
                      <a:lnTo>
                        <a:pt x="54" y="0"/>
                      </a:lnTo>
                    </a:path>
                  </a:pathLst>
                </a:custGeom>
                <a:solidFill>
                  <a:srgbClr val="CECECE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2" name="Freeform 57"/>
                <p:cNvSpPr>
                  <a:spLocks/>
                </p:cNvSpPr>
                <p:nvPr/>
              </p:nvSpPr>
              <p:spPr bwMode="auto">
                <a:xfrm>
                  <a:off x="3414" y="2520"/>
                  <a:ext cx="385" cy="109"/>
                </a:xfrm>
                <a:custGeom>
                  <a:avLst/>
                  <a:gdLst>
                    <a:gd name="T0" fmla="*/ 54 w 385"/>
                    <a:gd name="T1" fmla="*/ 0 h 109"/>
                    <a:gd name="T2" fmla="*/ 0 w 385"/>
                    <a:gd name="T3" fmla="*/ 30 h 109"/>
                    <a:gd name="T4" fmla="*/ 0 w 385"/>
                    <a:gd name="T5" fmla="*/ 42 h 109"/>
                    <a:gd name="T6" fmla="*/ 240 w 385"/>
                    <a:gd name="T7" fmla="*/ 108 h 109"/>
                    <a:gd name="T8" fmla="*/ 384 w 385"/>
                    <a:gd name="T9" fmla="*/ 18 h 109"/>
                    <a:gd name="T10" fmla="*/ 384 w 385"/>
                    <a:gd name="T11" fmla="*/ 6 h 109"/>
                    <a:gd name="T12" fmla="*/ 354 w 385"/>
                    <a:gd name="T13" fmla="*/ 0 h 1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5"/>
                    <a:gd name="T22" fmla="*/ 0 h 109"/>
                    <a:gd name="T23" fmla="*/ 385 w 385"/>
                    <a:gd name="T24" fmla="*/ 109 h 1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5" h="109">
                      <a:moveTo>
                        <a:pt x="54" y="0"/>
                      </a:moveTo>
                      <a:lnTo>
                        <a:pt x="0" y="30"/>
                      </a:lnTo>
                      <a:lnTo>
                        <a:pt x="0" y="42"/>
                      </a:lnTo>
                      <a:lnTo>
                        <a:pt x="240" y="108"/>
                      </a:lnTo>
                      <a:lnTo>
                        <a:pt x="384" y="18"/>
                      </a:lnTo>
                      <a:lnTo>
                        <a:pt x="384" y="6"/>
                      </a:lnTo>
                      <a:lnTo>
                        <a:pt x="354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58"/>
              <p:cNvGrpSpPr>
                <a:grpSpLocks/>
              </p:cNvGrpSpPr>
              <p:nvPr/>
            </p:nvGrpSpPr>
            <p:grpSpPr bwMode="auto">
              <a:xfrm>
                <a:off x="3570" y="2244"/>
                <a:ext cx="241" cy="241"/>
                <a:chOff x="3570" y="2244"/>
                <a:chExt cx="241" cy="241"/>
              </a:xfrm>
            </p:grpSpPr>
            <p:sp>
              <p:nvSpPr>
                <p:cNvPr id="10409" name="Freeform 59"/>
                <p:cNvSpPr>
                  <a:spLocks/>
                </p:cNvSpPr>
                <p:nvPr/>
              </p:nvSpPr>
              <p:spPr bwMode="auto">
                <a:xfrm>
                  <a:off x="3570" y="2244"/>
                  <a:ext cx="241" cy="241"/>
                </a:xfrm>
                <a:custGeom>
                  <a:avLst/>
                  <a:gdLst>
                    <a:gd name="T0" fmla="*/ 198 w 241"/>
                    <a:gd name="T1" fmla="*/ 240 h 241"/>
                    <a:gd name="T2" fmla="*/ 240 w 241"/>
                    <a:gd name="T3" fmla="*/ 186 h 241"/>
                    <a:gd name="T4" fmla="*/ 240 w 241"/>
                    <a:gd name="T5" fmla="*/ 42 h 241"/>
                    <a:gd name="T6" fmla="*/ 60 w 241"/>
                    <a:gd name="T7" fmla="*/ 0 h 241"/>
                    <a:gd name="T8" fmla="*/ 0 w 241"/>
                    <a:gd name="T9" fmla="*/ 18 h 241"/>
                    <a:gd name="T10" fmla="*/ 198 w 241"/>
                    <a:gd name="T11" fmla="*/ 240 h 2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1"/>
                    <a:gd name="T19" fmla="*/ 0 h 241"/>
                    <a:gd name="T20" fmla="*/ 241 w 241"/>
                    <a:gd name="T21" fmla="*/ 241 h 2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1" h="241">
                      <a:moveTo>
                        <a:pt x="198" y="240"/>
                      </a:moveTo>
                      <a:lnTo>
                        <a:pt x="240" y="186"/>
                      </a:lnTo>
                      <a:lnTo>
                        <a:pt x="240" y="42"/>
                      </a:lnTo>
                      <a:lnTo>
                        <a:pt x="60" y="0"/>
                      </a:lnTo>
                      <a:lnTo>
                        <a:pt x="0" y="18"/>
                      </a:lnTo>
                      <a:lnTo>
                        <a:pt x="198" y="240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0" name="Freeform 60"/>
                <p:cNvSpPr>
                  <a:spLocks/>
                </p:cNvSpPr>
                <p:nvPr/>
              </p:nvSpPr>
              <p:spPr bwMode="auto">
                <a:xfrm>
                  <a:off x="3570" y="2244"/>
                  <a:ext cx="241" cy="241"/>
                </a:xfrm>
                <a:custGeom>
                  <a:avLst/>
                  <a:gdLst>
                    <a:gd name="T0" fmla="*/ 198 w 241"/>
                    <a:gd name="T1" fmla="*/ 240 h 241"/>
                    <a:gd name="T2" fmla="*/ 240 w 241"/>
                    <a:gd name="T3" fmla="*/ 186 h 241"/>
                    <a:gd name="T4" fmla="*/ 240 w 241"/>
                    <a:gd name="T5" fmla="*/ 42 h 241"/>
                    <a:gd name="T6" fmla="*/ 60 w 241"/>
                    <a:gd name="T7" fmla="*/ 0 h 241"/>
                    <a:gd name="T8" fmla="*/ 0 w 241"/>
                    <a:gd name="T9" fmla="*/ 18 h 2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1"/>
                    <a:gd name="T16" fmla="*/ 0 h 241"/>
                    <a:gd name="T17" fmla="*/ 241 w 241"/>
                    <a:gd name="T18" fmla="*/ 241 h 2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1" h="241">
                      <a:moveTo>
                        <a:pt x="198" y="240"/>
                      </a:moveTo>
                      <a:lnTo>
                        <a:pt x="240" y="186"/>
                      </a:lnTo>
                      <a:lnTo>
                        <a:pt x="240" y="42"/>
                      </a:lnTo>
                      <a:lnTo>
                        <a:pt x="60" y="0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1"/>
              <p:cNvGrpSpPr>
                <a:grpSpLocks/>
              </p:cNvGrpSpPr>
              <p:nvPr/>
            </p:nvGrpSpPr>
            <p:grpSpPr bwMode="auto">
              <a:xfrm>
                <a:off x="3690" y="2310"/>
                <a:ext cx="79" cy="265"/>
                <a:chOff x="3690" y="2310"/>
                <a:chExt cx="79" cy="265"/>
              </a:xfrm>
            </p:grpSpPr>
            <p:sp>
              <p:nvSpPr>
                <p:cNvPr id="10407" name="Freeform 62"/>
                <p:cNvSpPr>
                  <a:spLocks/>
                </p:cNvSpPr>
                <p:nvPr/>
              </p:nvSpPr>
              <p:spPr bwMode="auto">
                <a:xfrm>
                  <a:off x="3690" y="2310"/>
                  <a:ext cx="79" cy="265"/>
                </a:xfrm>
                <a:custGeom>
                  <a:avLst/>
                  <a:gdLst>
                    <a:gd name="T0" fmla="*/ 0 w 79"/>
                    <a:gd name="T1" fmla="*/ 264 h 265"/>
                    <a:gd name="T2" fmla="*/ 0 w 79"/>
                    <a:gd name="T3" fmla="*/ 42 h 265"/>
                    <a:gd name="T4" fmla="*/ 78 w 79"/>
                    <a:gd name="T5" fmla="*/ 0 h 265"/>
                    <a:gd name="T6" fmla="*/ 78 w 79"/>
                    <a:gd name="T7" fmla="*/ 210 h 265"/>
                    <a:gd name="T8" fmla="*/ 0 w 79"/>
                    <a:gd name="T9" fmla="*/ 264 h 2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9"/>
                    <a:gd name="T16" fmla="*/ 0 h 265"/>
                    <a:gd name="T17" fmla="*/ 79 w 79"/>
                    <a:gd name="T18" fmla="*/ 265 h 26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9" h="265">
                      <a:moveTo>
                        <a:pt x="0" y="264"/>
                      </a:moveTo>
                      <a:lnTo>
                        <a:pt x="0" y="42"/>
                      </a:lnTo>
                      <a:lnTo>
                        <a:pt x="78" y="0"/>
                      </a:lnTo>
                      <a:lnTo>
                        <a:pt x="78" y="210"/>
                      </a:lnTo>
                      <a:lnTo>
                        <a:pt x="0" y="264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8" name="Freeform 63"/>
                <p:cNvSpPr>
                  <a:spLocks/>
                </p:cNvSpPr>
                <p:nvPr/>
              </p:nvSpPr>
              <p:spPr bwMode="auto">
                <a:xfrm>
                  <a:off x="3690" y="2310"/>
                  <a:ext cx="79" cy="265"/>
                </a:xfrm>
                <a:custGeom>
                  <a:avLst/>
                  <a:gdLst>
                    <a:gd name="T0" fmla="*/ 0 w 79"/>
                    <a:gd name="T1" fmla="*/ 264 h 265"/>
                    <a:gd name="T2" fmla="*/ 0 w 79"/>
                    <a:gd name="T3" fmla="*/ 42 h 265"/>
                    <a:gd name="T4" fmla="*/ 78 w 79"/>
                    <a:gd name="T5" fmla="*/ 0 h 265"/>
                    <a:gd name="T6" fmla="*/ 78 w 79"/>
                    <a:gd name="T7" fmla="*/ 210 h 265"/>
                    <a:gd name="T8" fmla="*/ 0 w 79"/>
                    <a:gd name="T9" fmla="*/ 264 h 2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9"/>
                    <a:gd name="T16" fmla="*/ 0 h 265"/>
                    <a:gd name="T17" fmla="*/ 79 w 79"/>
                    <a:gd name="T18" fmla="*/ 265 h 26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9" h="265">
                      <a:moveTo>
                        <a:pt x="0" y="264"/>
                      </a:moveTo>
                      <a:lnTo>
                        <a:pt x="0" y="42"/>
                      </a:lnTo>
                      <a:lnTo>
                        <a:pt x="78" y="0"/>
                      </a:lnTo>
                      <a:lnTo>
                        <a:pt x="78" y="210"/>
                      </a:lnTo>
                      <a:lnTo>
                        <a:pt x="0" y="264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64"/>
              <p:cNvGrpSpPr>
                <a:grpSpLocks/>
              </p:cNvGrpSpPr>
              <p:nvPr/>
            </p:nvGrpSpPr>
            <p:grpSpPr bwMode="auto">
              <a:xfrm>
                <a:off x="3486" y="2520"/>
                <a:ext cx="175" cy="55"/>
                <a:chOff x="3486" y="2520"/>
                <a:chExt cx="175" cy="55"/>
              </a:xfrm>
            </p:grpSpPr>
            <p:sp>
              <p:nvSpPr>
                <p:cNvPr id="10405" name="Freeform 65"/>
                <p:cNvSpPr>
                  <a:spLocks/>
                </p:cNvSpPr>
                <p:nvPr/>
              </p:nvSpPr>
              <p:spPr bwMode="auto">
                <a:xfrm>
                  <a:off x="3486" y="2520"/>
                  <a:ext cx="175" cy="55"/>
                </a:xfrm>
                <a:custGeom>
                  <a:avLst/>
                  <a:gdLst>
                    <a:gd name="T0" fmla="*/ 0 w 175"/>
                    <a:gd name="T1" fmla="*/ 0 h 55"/>
                    <a:gd name="T2" fmla="*/ 0 w 175"/>
                    <a:gd name="T3" fmla="*/ 12 h 55"/>
                    <a:gd name="T4" fmla="*/ 162 w 175"/>
                    <a:gd name="T5" fmla="*/ 54 h 55"/>
                    <a:gd name="T6" fmla="*/ 174 w 175"/>
                    <a:gd name="T7" fmla="*/ 48 h 55"/>
                    <a:gd name="T8" fmla="*/ 0 w 175"/>
                    <a:gd name="T9" fmla="*/ 0 h 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5"/>
                    <a:gd name="T16" fmla="*/ 0 h 55"/>
                    <a:gd name="T17" fmla="*/ 175 w 175"/>
                    <a:gd name="T18" fmla="*/ 55 h 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5" h="55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162" y="54"/>
                      </a:lnTo>
                      <a:lnTo>
                        <a:pt x="174" y="4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19191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6" name="Freeform 66"/>
                <p:cNvSpPr>
                  <a:spLocks/>
                </p:cNvSpPr>
                <p:nvPr/>
              </p:nvSpPr>
              <p:spPr bwMode="auto">
                <a:xfrm>
                  <a:off x="3486" y="2520"/>
                  <a:ext cx="175" cy="55"/>
                </a:xfrm>
                <a:custGeom>
                  <a:avLst/>
                  <a:gdLst>
                    <a:gd name="T0" fmla="*/ 0 w 175"/>
                    <a:gd name="T1" fmla="*/ 0 h 55"/>
                    <a:gd name="T2" fmla="*/ 0 w 175"/>
                    <a:gd name="T3" fmla="*/ 12 h 55"/>
                    <a:gd name="T4" fmla="*/ 162 w 175"/>
                    <a:gd name="T5" fmla="*/ 54 h 55"/>
                    <a:gd name="T6" fmla="*/ 174 w 175"/>
                    <a:gd name="T7" fmla="*/ 48 h 5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5"/>
                    <a:gd name="T13" fmla="*/ 0 h 55"/>
                    <a:gd name="T14" fmla="*/ 175 w 175"/>
                    <a:gd name="T15" fmla="*/ 55 h 5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5" h="55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162" y="54"/>
                      </a:lnTo>
                      <a:lnTo>
                        <a:pt x="174" y="4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67"/>
              <p:cNvGrpSpPr>
                <a:grpSpLocks/>
              </p:cNvGrpSpPr>
              <p:nvPr/>
            </p:nvGrpSpPr>
            <p:grpSpPr bwMode="auto">
              <a:xfrm>
                <a:off x="3438" y="2292"/>
                <a:ext cx="253" cy="283"/>
                <a:chOff x="3438" y="2292"/>
                <a:chExt cx="253" cy="283"/>
              </a:xfrm>
            </p:grpSpPr>
            <p:sp>
              <p:nvSpPr>
                <p:cNvPr id="10403" name="Freeform 68"/>
                <p:cNvSpPr>
                  <a:spLocks/>
                </p:cNvSpPr>
                <p:nvPr/>
              </p:nvSpPr>
              <p:spPr bwMode="auto">
                <a:xfrm>
                  <a:off x="3438" y="2292"/>
                  <a:ext cx="253" cy="283"/>
                </a:xfrm>
                <a:custGeom>
                  <a:avLst/>
                  <a:gdLst>
                    <a:gd name="T0" fmla="*/ 252 w 253"/>
                    <a:gd name="T1" fmla="*/ 282 h 283"/>
                    <a:gd name="T2" fmla="*/ 252 w 253"/>
                    <a:gd name="T3" fmla="*/ 60 h 283"/>
                    <a:gd name="T4" fmla="*/ 0 w 253"/>
                    <a:gd name="T5" fmla="*/ 0 h 283"/>
                    <a:gd name="T6" fmla="*/ 0 w 253"/>
                    <a:gd name="T7" fmla="*/ 216 h 283"/>
                    <a:gd name="T8" fmla="*/ 252 w 253"/>
                    <a:gd name="T9" fmla="*/ 282 h 2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3"/>
                    <a:gd name="T16" fmla="*/ 0 h 283"/>
                    <a:gd name="T17" fmla="*/ 253 w 253"/>
                    <a:gd name="T18" fmla="*/ 283 h 2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3" h="283">
                      <a:moveTo>
                        <a:pt x="252" y="282"/>
                      </a:moveTo>
                      <a:lnTo>
                        <a:pt x="252" y="60"/>
                      </a:lnTo>
                      <a:lnTo>
                        <a:pt x="0" y="0"/>
                      </a:lnTo>
                      <a:lnTo>
                        <a:pt x="0" y="216"/>
                      </a:lnTo>
                      <a:lnTo>
                        <a:pt x="252" y="282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4" name="Freeform 69"/>
                <p:cNvSpPr>
                  <a:spLocks/>
                </p:cNvSpPr>
                <p:nvPr/>
              </p:nvSpPr>
              <p:spPr bwMode="auto">
                <a:xfrm>
                  <a:off x="3438" y="2292"/>
                  <a:ext cx="253" cy="283"/>
                </a:xfrm>
                <a:custGeom>
                  <a:avLst/>
                  <a:gdLst>
                    <a:gd name="T0" fmla="*/ 252 w 253"/>
                    <a:gd name="T1" fmla="*/ 282 h 283"/>
                    <a:gd name="T2" fmla="*/ 252 w 253"/>
                    <a:gd name="T3" fmla="*/ 60 h 283"/>
                    <a:gd name="T4" fmla="*/ 0 w 253"/>
                    <a:gd name="T5" fmla="*/ 0 h 283"/>
                    <a:gd name="T6" fmla="*/ 0 w 253"/>
                    <a:gd name="T7" fmla="*/ 216 h 283"/>
                    <a:gd name="T8" fmla="*/ 252 w 253"/>
                    <a:gd name="T9" fmla="*/ 282 h 2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3"/>
                    <a:gd name="T16" fmla="*/ 0 h 283"/>
                    <a:gd name="T17" fmla="*/ 253 w 253"/>
                    <a:gd name="T18" fmla="*/ 283 h 2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3" h="283">
                      <a:moveTo>
                        <a:pt x="252" y="282"/>
                      </a:moveTo>
                      <a:lnTo>
                        <a:pt x="252" y="60"/>
                      </a:lnTo>
                      <a:lnTo>
                        <a:pt x="0" y="0"/>
                      </a:lnTo>
                      <a:lnTo>
                        <a:pt x="0" y="216"/>
                      </a:lnTo>
                      <a:lnTo>
                        <a:pt x="252" y="282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70"/>
              <p:cNvGrpSpPr>
                <a:grpSpLocks/>
              </p:cNvGrpSpPr>
              <p:nvPr/>
            </p:nvGrpSpPr>
            <p:grpSpPr bwMode="auto">
              <a:xfrm>
                <a:off x="3468" y="2322"/>
                <a:ext cx="187" cy="205"/>
                <a:chOff x="3468" y="2322"/>
                <a:chExt cx="187" cy="205"/>
              </a:xfrm>
            </p:grpSpPr>
            <p:sp>
              <p:nvSpPr>
                <p:cNvPr id="10401" name="Freeform 71"/>
                <p:cNvSpPr>
                  <a:spLocks/>
                </p:cNvSpPr>
                <p:nvPr/>
              </p:nvSpPr>
              <p:spPr bwMode="auto">
                <a:xfrm>
                  <a:off x="3468" y="2322"/>
                  <a:ext cx="187" cy="205"/>
                </a:xfrm>
                <a:custGeom>
                  <a:avLst/>
                  <a:gdLst>
                    <a:gd name="T0" fmla="*/ 186 w 187"/>
                    <a:gd name="T1" fmla="*/ 204 h 205"/>
                    <a:gd name="T2" fmla="*/ 186 w 187"/>
                    <a:gd name="T3" fmla="*/ 48 h 205"/>
                    <a:gd name="T4" fmla="*/ 0 w 187"/>
                    <a:gd name="T5" fmla="*/ 0 h 205"/>
                    <a:gd name="T6" fmla="*/ 0 w 187"/>
                    <a:gd name="T7" fmla="*/ 162 h 205"/>
                    <a:gd name="T8" fmla="*/ 186 w 187"/>
                    <a:gd name="T9" fmla="*/ 204 h 2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7"/>
                    <a:gd name="T16" fmla="*/ 0 h 205"/>
                    <a:gd name="T17" fmla="*/ 187 w 187"/>
                    <a:gd name="T18" fmla="*/ 205 h 20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7" h="205">
                      <a:moveTo>
                        <a:pt x="186" y="204"/>
                      </a:moveTo>
                      <a:lnTo>
                        <a:pt x="186" y="48"/>
                      </a:lnTo>
                      <a:lnTo>
                        <a:pt x="0" y="0"/>
                      </a:lnTo>
                      <a:lnTo>
                        <a:pt x="0" y="162"/>
                      </a:lnTo>
                      <a:lnTo>
                        <a:pt x="186" y="204"/>
                      </a:lnTo>
                    </a:path>
                  </a:pathLst>
                </a:custGeom>
                <a:solidFill>
                  <a:srgbClr val="CECECE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2" name="Freeform 72"/>
                <p:cNvSpPr>
                  <a:spLocks/>
                </p:cNvSpPr>
                <p:nvPr/>
              </p:nvSpPr>
              <p:spPr bwMode="auto">
                <a:xfrm>
                  <a:off x="3468" y="2322"/>
                  <a:ext cx="187" cy="205"/>
                </a:xfrm>
                <a:custGeom>
                  <a:avLst/>
                  <a:gdLst>
                    <a:gd name="T0" fmla="*/ 186 w 187"/>
                    <a:gd name="T1" fmla="*/ 204 h 205"/>
                    <a:gd name="T2" fmla="*/ 186 w 187"/>
                    <a:gd name="T3" fmla="*/ 48 h 205"/>
                    <a:gd name="T4" fmla="*/ 0 w 187"/>
                    <a:gd name="T5" fmla="*/ 0 h 205"/>
                    <a:gd name="T6" fmla="*/ 0 w 187"/>
                    <a:gd name="T7" fmla="*/ 162 h 205"/>
                    <a:gd name="T8" fmla="*/ 186 w 187"/>
                    <a:gd name="T9" fmla="*/ 204 h 2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7"/>
                    <a:gd name="T16" fmla="*/ 0 h 205"/>
                    <a:gd name="T17" fmla="*/ 187 w 187"/>
                    <a:gd name="T18" fmla="*/ 205 h 20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7" h="205">
                      <a:moveTo>
                        <a:pt x="186" y="204"/>
                      </a:moveTo>
                      <a:lnTo>
                        <a:pt x="186" y="48"/>
                      </a:lnTo>
                      <a:lnTo>
                        <a:pt x="0" y="0"/>
                      </a:lnTo>
                      <a:lnTo>
                        <a:pt x="0" y="162"/>
                      </a:lnTo>
                      <a:lnTo>
                        <a:pt x="186" y="204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73"/>
              <p:cNvGrpSpPr>
                <a:grpSpLocks/>
              </p:cNvGrpSpPr>
              <p:nvPr/>
            </p:nvGrpSpPr>
            <p:grpSpPr bwMode="auto">
              <a:xfrm>
                <a:off x="3480" y="2340"/>
                <a:ext cx="169" cy="175"/>
                <a:chOff x="3480" y="2340"/>
                <a:chExt cx="169" cy="175"/>
              </a:xfrm>
            </p:grpSpPr>
            <p:sp>
              <p:nvSpPr>
                <p:cNvPr id="10399" name="Freeform 74"/>
                <p:cNvSpPr>
                  <a:spLocks/>
                </p:cNvSpPr>
                <p:nvPr/>
              </p:nvSpPr>
              <p:spPr bwMode="auto">
                <a:xfrm>
                  <a:off x="3480" y="2340"/>
                  <a:ext cx="169" cy="175"/>
                </a:xfrm>
                <a:custGeom>
                  <a:avLst/>
                  <a:gdLst>
                    <a:gd name="T0" fmla="*/ 168 w 169"/>
                    <a:gd name="T1" fmla="*/ 174 h 175"/>
                    <a:gd name="T2" fmla="*/ 168 w 169"/>
                    <a:gd name="T3" fmla="*/ 36 h 175"/>
                    <a:gd name="T4" fmla="*/ 0 w 169"/>
                    <a:gd name="T5" fmla="*/ 0 h 175"/>
                    <a:gd name="T6" fmla="*/ 0 w 169"/>
                    <a:gd name="T7" fmla="*/ 132 h 175"/>
                    <a:gd name="T8" fmla="*/ 168 w 169"/>
                    <a:gd name="T9" fmla="*/ 174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175"/>
                    <a:gd name="T17" fmla="*/ 169 w 169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175">
                      <a:moveTo>
                        <a:pt x="168" y="174"/>
                      </a:moveTo>
                      <a:lnTo>
                        <a:pt x="168" y="36"/>
                      </a:lnTo>
                      <a:lnTo>
                        <a:pt x="0" y="0"/>
                      </a:lnTo>
                      <a:lnTo>
                        <a:pt x="0" y="132"/>
                      </a:lnTo>
                      <a:lnTo>
                        <a:pt x="168" y="174"/>
                      </a:lnTo>
                    </a:path>
                  </a:pathLst>
                </a:custGeom>
                <a:solidFill>
                  <a:srgbClr val="618FFD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0" name="Freeform 75"/>
                <p:cNvSpPr>
                  <a:spLocks/>
                </p:cNvSpPr>
                <p:nvPr/>
              </p:nvSpPr>
              <p:spPr bwMode="auto">
                <a:xfrm>
                  <a:off x="3480" y="2340"/>
                  <a:ext cx="169" cy="175"/>
                </a:xfrm>
                <a:custGeom>
                  <a:avLst/>
                  <a:gdLst>
                    <a:gd name="T0" fmla="*/ 168 w 169"/>
                    <a:gd name="T1" fmla="*/ 174 h 175"/>
                    <a:gd name="T2" fmla="*/ 168 w 169"/>
                    <a:gd name="T3" fmla="*/ 36 h 175"/>
                    <a:gd name="T4" fmla="*/ 0 w 169"/>
                    <a:gd name="T5" fmla="*/ 0 h 175"/>
                    <a:gd name="T6" fmla="*/ 0 w 169"/>
                    <a:gd name="T7" fmla="*/ 132 h 175"/>
                    <a:gd name="T8" fmla="*/ 168 w 169"/>
                    <a:gd name="T9" fmla="*/ 174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175"/>
                    <a:gd name="T17" fmla="*/ 169 w 169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175">
                      <a:moveTo>
                        <a:pt x="168" y="174"/>
                      </a:moveTo>
                      <a:lnTo>
                        <a:pt x="168" y="36"/>
                      </a:lnTo>
                      <a:lnTo>
                        <a:pt x="0" y="0"/>
                      </a:lnTo>
                      <a:lnTo>
                        <a:pt x="0" y="132"/>
                      </a:lnTo>
                      <a:lnTo>
                        <a:pt x="168" y="174"/>
                      </a:lnTo>
                    </a:path>
                  </a:pathLst>
                </a:custGeom>
                <a:noFill/>
                <a:ln w="12700" cap="rnd">
                  <a:solidFill>
                    <a:srgbClr val="A9A9A9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94" name="Freeform 76"/>
              <p:cNvSpPr>
                <a:spLocks/>
              </p:cNvSpPr>
              <p:nvPr/>
            </p:nvSpPr>
            <p:spPr bwMode="auto">
              <a:xfrm>
                <a:off x="3420" y="2532"/>
                <a:ext cx="367" cy="79"/>
              </a:xfrm>
              <a:custGeom>
                <a:avLst/>
                <a:gdLst>
                  <a:gd name="T0" fmla="*/ 0 w 367"/>
                  <a:gd name="T1" fmla="*/ 18 h 79"/>
                  <a:gd name="T2" fmla="*/ 234 w 367"/>
                  <a:gd name="T3" fmla="*/ 78 h 79"/>
                  <a:gd name="T4" fmla="*/ 366 w 367"/>
                  <a:gd name="T5" fmla="*/ 0 h 79"/>
                  <a:gd name="T6" fmla="*/ 0 60000 65536"/>
                  <a:gd name="T7" fmla="*/ 0 60000 65536"/>
                  <a:gd name="T8" fmla="*/ 0 60000 65536"/>
                  <a:gd name="T9" fmla="*/ 0 w 367"/>
                  <a:gd name="T10" fmla="*/ 0 h 79"/>
                  <a:gd name="T11" fmla="*/ 367 w 367"/>
                  <a:gd name="T12" fmla="*/ 79 h 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7" h="79">
                    <a:moveTo>
                      <a:pt x="0" y="18"/>
                    </a:moveTo>
                    <a:lnTo>
                      <a:pt x="234" y="78"/>
                    </a:lnTo>
                    <a:lnTo>
                      <a:pt x="366" y="0"/>
                    </a:ln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5" name="Rectangle 77"/>
              <p:cNvSpPr>
                <a:spLocks noChangeArrowheads="1"/>
              </p:cNvSpPr>
              <p:nvPr/>
            </p:nvSpPr>
            <p:spPr bwMode="auto">
              <a:xfrm>
                <a:off x="3510" y="2364"/>
                <a:ext cx="16" cy="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5" name="Group 78"/>
              <p:cNvGrpSpPr>
                <a:grpSpLocks/>
              </p:cNvGrpSpPr>
              <p:nvPr/>
            </p:nvGrpSpPr>
            <p:grpSpPr bwMode="auto">
              <a:xfrm>
                <a:off x="3432" y="2256"/>
                <a:ext cx="337" cy="97"/>
                <a:chOff x="3432" y="2256"/>
                <a:chExt cx="337" cy="97"/>
              </a:xfrm>
            </p:grpSpPr>
            <p:sp>
              <p:nvSpPr>
                <p:cNvPr id="10397" name="Freeform 79"/>
                <p:cNvSpPr>
                  <a:spLocks/>
                </p:cNvSpPr>
                <p:nvPr/>
              </p:nvSpPr>
              <p:spPr bwMode="auto">
                <a:xfrm>
                  <a:off x="3432" y="2256"/>
                  <a:ext cx="337" cy="97"/>
                </a:xfrm>
                <a:custGeom>
                  <a:avLst/>
                  <a:gdLst>
                    <a:gd name="T0" fmla="*/ 0 w 337"/>
                    <a:gd name="T1" fmla="*/ 36 h 97"/>
                    <a:gd name="T2" fmla="*/ 258 w 337"/>
                    <a:gd name="T3" fmla="*/ 96 h 97"/>
                    <a:gd name="T4" fmla="*/ 336 w 337"/>
                    <a:gd name="T5" fmla="*/ 54 h 97"/>
                    <a:gd name="T6" fmla="*/ 102 w 337"/>
                    <a:gd name="T7" fmla="*/ 0 h 97"/>
                    <a:gd name="T8" fmla="*/ 0 w 337"/>
                    <a:gd name="T9" fmla="*/ 36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7"/>
                    <a:gd name="T16" fmla="*/ 0 h 97"/>
                    <a:gd name="T17" fmla="*/ 337 w 337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7" h="97">
                      <a:moveTo>
                        <a:pt x="0" y="36"/>
                      </a:moveTo>
                      <a:lnTo>
                        <a:pt x="258" y="96"/>
                      </a:lnTo>
                      <a:lnTo>
                        <a:pt x="336" y="54"/>
                      </a:lnTo>
                      <a:lnTo>
                        <a:pt x="102" y="0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8" name="Freeform 80"/>
                <p:cNvSpPr>
                  <a:spLocks/>
                </p:cNvSpPr>
                <p:nvPr/>
              </p:nvSpPr>
              <p:spPr bwMode="auto">
                <a:xfrm>
                  <a:off x="3432" y="2256"/>
                  <a:ext cx="337" cy="97"/>
                </a:xfrm>
                <a:custGeom>
                  <a:avLst/>
                  <a:gdLst>
                    <a:gd name="T0" fmla="*/ 0 w 337"/>
                    <a:gd name="T1" fmla="*/ 36 h 97"/>
                    <a:gd name="T2" fmla="*/ 258 w 337"/>
                    <a:gd name="T3" fmla="*/ 96 h 97"/>
                    <a:gd name="T4" fmla="*/ 336 w 337"/>
                    <a:gd name="T5" fmla="*/ 54 h 97"/>
                    <a:gd name="T6" fmla="*/ 102 w 337"/>
                    <a:gd name="T7" fmla="*/ 0 h 97"/>
                    <a:gd name="T8" fmla="*/ 0 w 337"/>
                    <a:gd name="T9" fmla="*/ 36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7"/>
                    <a:gd name="T16" fmla="*/ 0 h 97"/>
                    <a:gd name="T17" fmla="*/ 337 w 337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7" h="97">
                      <a:moveTo>
                        <a:pt x="0" y="36"/>
                      </a:moveTo>
                      <a:lnTo>
                        <a:pt x="258" y="96"/>
                      </a:lnTo>
                      <a:lnTo>
                        <a:pt x="336" y="54"/>
                      </a:lnTo>
                      <a:lnTo>
                        <a:pt x="102" y="0"/>
                      </a:lnTo>
                      <a:lnTo>
                        <a:pt x="0" y="3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81"/>
            <p:cNvGrpSpPr>
              <a:grpSpLocks/>
            </p:cNvGrpSpPr>
            <p:nvPr/>
          </p:nvGrpSpPr>
          <p:grpSpPr bwMode="auto">
            <a:xfrm>
              <a:off x="3270" y="2556"/>
              <a:ext cx="385" cy="163"/>
              <a:chOff x="3270" y="2556"/>
              <a:chExt cx="385" cy="163"/>
            </a:xfrm>
          </p:grpSpPr>
          <p:grpSp>
            <p:nvGrpSpPr>
              <p:cNvPr id="17" name="Group 82"/>
              <p:cNvGrpSpPr>
                <a:grpSpLocks/>
              </p:cNvGrpSpPr>
              <p:nvPr/>
            </p:nvGrpSpPr>
            <p:grpSpPr bwMode="auto">
              <a:xfrm>
                <a:off x="3270" y="2616"/>
                <a:ext cx="385" cy="103"/>
                <a:chOff x="3270" y="2616"/>
                <a:chExt cx="385" cy="103"/>
              </a:xfrm>
            </p:grpSpPr>
            <p:sp>
              <p:nvSpPr>
                <p:cNvPr id="10385" name="Freeform 83"/>
                <p:cNvSpPr>
                  <a:spLocks/>
                </p:cNvSpPr>
                <p:nvPr/>
              </p:nvSpPr>
              <p:spPr bwMode="auto">
                <a:xfrm>
                  <a:off x="3270" y="2616"/>
                  <a:ext cx="385" cy="103"/>
                </a:xfrm>
                <a:custGeom>
                  <a:avLst/>
                  <a:gdLst>
                    <a:gd name="T0" fmla="*/ 0 w 385"/>
                    <a:gd name="T1" fmla="*/ 0 h 103"/>
                    <a:gd name="T2" fmla="*/ 0 w 385"/>
                    <a:gd name="T3" fmla="*/ 12 h 103"/>
                    <a:gd name="T4" fmla="*/ 300 w 385"/>
                    <a:gd name="T5" fmla="*/ 102 h 103"/>
                    <a:gd name="T6" fmla="*/ 384 w 385"/>
                    <a:gd name="T7" fmla="*/ 48 h 103"/>
                    <a:gd name="T8" fmla="*/ 384 w 385"/>
                    <a:gd name="T9" fmla="*/ 18 h 103"/>
                    <a:gd name="T10" fmla="*/ 0 w 385"/>
                    <a:gd name="T11" fmla="*/ 0 h 1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5"/>
                    <a:gd name="T19" fmla="*/ 0 h 103"/>
                    <a:gd name="T20" fmla="*/ 385 w 385"/>
                    <a:gd name="T21" fmla="*/ 103 h 10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5" h="103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300" y="102"/>
                      </a:lnTo>
                      <a:lnTo>
                        <a:pt x="384" y="48"/>
                      </a:lnTo>
                      <a:lnTo>
                        <a:pt x="384" y="1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6" name="Freeform 84"/>
                <p:cNvSpPr>
                  <a:spLocks/>
                </p:cNvSpPr>
                <p:nvPr/>
              </p:nvSpPr>
              <p:spPr bwMode="auto">
                <a:xfrm>
                  <a:off x="3270" y="2616"/>
                  <a:ext cx="385" cy="103"/>
                </a:xfrm>
                <a:custGeom>
                  <a:avLst/>
                  <a:gdLst>
                    <a:gd name="T0" fmla="*/ 0 w 385"/>
                    <a:gd name="T1" fmla="*/ 0 h 103"/>
                    <a:gd name="T2" fmla="*/ 0 w 385"/>
                    <a:gd name="T3" fmla="*/ 12 h 103"/>
                    <a:gd name="T4" fmla="*/ 300 w 385"/>
                    <a:gd name="T5" fmla="*/ 102 h 103"/>
                    <a:gd name="T6" fmla="*/ 384 w 385"/>
                    <a:gd name="T7" fmla="*/ 48 h 103"/>
                    <a:gd name="T8" fmla="*/ 384 w 385"/>
                    <a:gd name="T9" fmla="*/ 18 h 1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5"/>
                    <a:gd name="T16" fmla="*/ 0 h 103"/>
                    <a:gd name="T17" fmla="*/ 385 w 385"/>
                    <a:gd name="T18" fmla="*/ 103 h 1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5" h="103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300" y="102"/>
                      </a:lnTo>
                      <a:lnTo>
                        <a:pt x="384" y="48"/>
                      </a:lnTo>
                      <a:lnTo>
                        <a:pt x="38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85"/>
              <p:cNvGrpSpPr>
                <a:grpSpLocks/>
              </p:cNvGrpSpPr>
              <p:nvPr/>
            </p:nvGrpSpPr>
            <p:grpSpPr bwMode="auto">
              <a:xfrm>
                <a:off x="3270" y="2556"/>
                <a:ext cx="385" cy="151"/>
                <a:chOff x="3270" y="2556"/>
                <a:chExt cx="385" cy="151"/>
              </a:xfrm>
            </p:grpSpPr>
            <p:sp>
              <p:nvSpPr>
                <p:cNvPr id="10383" name="Freeform 86"/>
                <p:cNvSpPr>
                  <a:spLocks/>
                </p:cNvSpPr>
                <p:nvPr/>
              </p:nvSpPr>
              <p:spPr bwMode="auto">
                <a:xfrm>
                  <a:off x="3270" y="2556"/>
                  <a:ext cx="385" cy="151"/>
                </a:xfrm>
                <a:custGeom>
                  <a:avLst/>
                  <a:gdLst>
                    <a:gd name="T0" fmla="*/ 96 w 385"/>
                    <a:gd name="T1" fmla="*/ 0 h 151"/>
                    <a:gd name="T2" fmla="*/ 384 w 385"/>
                    <a:gd name="T3" fmla="*/ 78 h 151"/>
                    <a:gd name="T4" fmla="*/ 300 w 385"/>
                    <a:gd name="T5" fmla="*/ 150 h 151"/>
                    <a:gd name="T6" fmla="*/ 0 w 385"/>
                    <a:gd name="T7" fmla="*/ 60 h 151"/>
                    <a:gd name="T8" fmla="*/ 96 w 385"/>
                    <a:gd name="T9" fmla="*/ 0 h 1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5"/>
                    <a:gd name="T16" fmla="*/ 0 h 151"/>
                    <a:gd name="T17" fmla="*/ 385 w 385"/>
                    <a:gd name="T18" fmla="*/ 151 h 1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5" h="151">
                      <a:moveTo>
                        <a:pt x="96" y="0"/>
                      </a:moveTo>
                      <a:lnTo>
                        <a:pt x="384" y="78"/>
                      </a:lnTo>
                      <a:lnTo>
                        <a:pt x="300" y="150"/>
                      </a:lnTo>
                      <a:lnTo>
                        <a:pt x="0" y="60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4" name="Freeform 87"/>
                <p:cNvSpPr>
                  <a:spLocks/>
                </p:cNvSpPr>
                <p:nvPr/>
              </p:nvSpPr>
              <p:spPr bwMode="auto">
                <a:xfrm>
                  <a:off x="3270" y="2556"/>
                  <a:ext cx="385" cy="151"/>
                </a:xfrm>
                <a:custGeom>
                  <a:avLst/>
                  <a:gdLst>
                    <a:gd name="T0" fmla="*/ 96 w 385"/>
                    <a:gd name="T1" fmla="*/ 0 h 151"/>
                    <a:gd name="T2" fmla="*/ 384 w 385"/>
                    <a:gd name="T3" fmla="*/ 78 h 151"/>
                    <a:gd name="T4" fmla="*/ 300 w 385"/>
                    <a:gd name="T5" fmla="*/ 150 h 151"/>
                    <a:gd name="T6" fmla="*/ 0 w 385"/>
                    <a:gd name="T7" fmla="*/ 60 h 151"/>
                    <a:gd name="T8" fmla="*/ 96 w 385"/>
                    <a:gd name="T9" fmla="*/ 0 h 1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5"/>
                    <a:gd name="T16" fmla="*/ 0 h 151"/>
                    <a:gd name="T17" fmla="*/ 385 w 385"/>
                    <a:gd name="T18" fmla="*/ 151 h 1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5" h="151">
                      <a:moveTo>
                        <a:pt x="96" y="0"/>
                      </a:moveTo>
                      <a:lnTo>
                        <a:pt x="384" y="78"/>
                      </a:lnTo>
                      <a:lnTo>
                        <a:pt x="300" y="150"/>
                      </a:lnTo>
                      <a:lnTo>
                        <a:pt x="0" y="6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378" name="Freeform 88"/>
              <p:cNvSpPr>
                <a:spLocks/>
              </p:cNvSpPr>
              <p:nvPr/>
            </p:nvSpPr>
            <p:spPr bwMode="auto">
              <a:xfrm>
                <a:off x="3360" y="2568"/>
                <a:ext cx="217" cy="61"/>
              </a:xfrm>
              <a:custGeom>
                <a:avLst/>
                <a:gdLst>
                  <a:gd name="T0" fmla="*/ 12 w 217"/>
                  <a:gd name="T1" fmla="*/ 0 h 61"/>
                  <a:gd name="T2" fmla="*/ 0 w 217"/>
                  <a:gd name="T3" fmla="*/ 6 h 61"/>
                  <a:gd name="T4" fmla="*/ 210 w 217"/>
                  <a:gd name="T5" fmla="*/ 60 h 61"/>
                  <a:gd name="T6" fmla="*/ 216 w 217"/>
                  <a:gd name="T7" fmla="*/ 54 h 61"/>
                  <a:gd name="T8" fmla="*/ 12 w 217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7"/>
                  <a:gd name="T16" fmla="*/ 0 h 61"/>
                  <a:gd name="T17" fmla="*/ 217 w 21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7" h="61">
                    <a:moveTo>
                      <a:pt x="12" y="0"/>
                    </a:moveTo>
                    <a:lnTo>
                      <a:pt x="0" y="6"/>
                    </a:lnTo>
                    <a:lnTo>
                      <a:pt x="210" y="60"/>
                    </a:lnTo>
                    <a:lnTo>
                      <a:pt x="216" y="54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9" name="Freeform 89"/>
              <p:cNvSpPr>
                <a:spLocks/>
              </p:cNvSpPr>
              <p:nvPr/>
            </p:nvSpPr>
            <p:spPr bwMode="auto">
              <a:xfrm>
                <a:off x="3294" y="2580"/>
                <a:ext cx="229" cy="85"/>
              </a:xfrm>
              <a:custGeom>
                <a:avLst/>
                <a:gdLst>
                  <a:gd name="T0" fmla="*/ 54 w 229"/>
                  <a:gd name="T1" fmla="*/ 0 h 85"/>
                  <a:gd name="T2" fmla="*/ 0 w 229"/>
                  <a:gd name="T3" fmla="*/ 30 h 85"/>
                  <a:gd name="T4" fmla="*/ 12 w 229"/>
                  <a:gd name="T5" fmla="*/ 30 h 85"/>
                  <a:gd name="T6" fmla="*/ 24 w 229"/>
                  <a:gd name="T7" fmla="*/ 30 h 85"/>
                  <a:gd name="T8" fmla="*/ 30 w 229"/>
                  <a:gd name="T9" fmla="*/ 30 h 85"/>
                  <a:gd name="T10" fmla="*/ 24 w 229"/>
                  <a:gd name="T11" fmla="*/ 36 h 85"/>
                  <a:gd name="T12" fmla="*/ 156 w 229"/>
                  <a:gd name="T13" fmla="*/ 78 h 85"/>
                  <a:gd name="T14" fmla="*/ 162 w 229"/>
                  <a:gd name="T15" fmla="*/ 72 h 85"/>
                  <a:gd name="T16" fmla="*/ 174 w 229"/>
                  <a:gd name="T17" fmla="*/ 72 h 85"/>
                  <a:gd name="T18" fmla="*/ 168 w 229"/>
                  <a:gd name="T19" fmla="*/ 78 h 85"/>
                  <a:gd name="T20" fmla="*/ 180 w 229"/>
                  <a:gd name="T21" fmla="*/ 84 h 85"/>
                  <a:gd name="T22" fmla="*/ 228 w 229"/>
                  <a:gd name="T23" fmla="*/ 48 h 85"/>
                  <a:gd name="T24" fmla="*/ 54 w 229"/>
                  <a:gd name="T25" fmla="*/ 0 h 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9"/>
                  <a:gd name="T40" fmla="*/ 0 h 85"/>
                  <a:gd name="T41" fmla="*/ 229 w 229"/>
                  <a:gd name="T42" fmla="*/ 85 h 8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9" h="85">
                    <a:moveTo>
                      <a:pt x="54" y="0"/>
                    </a:moveTo>
                    <a:lnTo>
                      <a:pt x="0" y="30"/>
                    </a:lnTo>
                    <a:lnTo>
                      <a:pt x="12" y="30"/>
                    </a:lnTo>
                    <a:lnTo>
                      <a:pt x="24" y="30"/>
                    </a:lnTo>
                    <a:lnTo>
                      <a:pt x="30" y="30"/>
                    </a:lnTo>
                    <a:lnTo>
                      <a:pt x="24" y="36"/>
                    </a:lnTo>
                    <a:lnTo>
                      <a:pt x="156" y="78"/>
                    </a:lnTo>
                    <a:lnTo>
                      <a:pt x="162" y="72"/>
                    </a:lnTo>
                    <a:lnTo>
                      <a:pt x="174" y="72"/>
                    </a:lnTo>
                    <a:lnTo>
                      <a:pt x="168" y="78"/>
                    </a:lnTo>
                    <a:lnTo>
                      <a:pt x="180" y="84"/>
                    </a:lnTo>
                    <a:lnTo>
                      <a:pt x="228" y="48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0" name="Freeform 90"/>
              <p:cNvSpPr>
                <a:spLocks/>
              </p:cNvSpPr>
              <p:nvPr/>
            </p:nvSpPr>
            <p:spPr bwMode="auto">
              <a:xfrm>
                <a:off x="3510" y="2634"/>
                <a:ext cx="49" cy="19"/>
              </a:xfrm>
              <a:custGeom>
                <a:avLst/>
                <a:gdLst>
                  <a:gd name="T0" fmla="*/ 18 w 49"/>
                  <a:gd name="T1" fmla="*/ 0 h 19"/>
                  <a:gd name="T2" fmla="*/ 48 w 49"/>
                  <a:gd name="T3" fmla="*/ 6 h 19"/>
                  <a:gd name="T4" fmla="*/ 30 w 49"/>
                  <a:gd name="T5" fmla="*/ 18 h 19"/>
                  <a:gd name="T6" fmla="*/ 0 w 49"/>
                  <a:gd name="T7" fmla="*/ 12 h 19"/>
                  <a:gd name="T8" fmla="*/ 18 w 49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19"/>
                  <a:gd name="T17" fmla="*/ 49 w 4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19">
                    <a:moveTo>
                      <a:pt x="18" y="0"/>
                    </a:moveTo>
                    <a:lnTo>
                      <a:pt x="48" y="6"/>
                    </a:lnTo>
                    <a:lnTo>
                      <a:pt x="30" y="18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1" name="Freeform 91"/>
              <p:cNvSpPr>
                <a:spLocks/>
              </p:cNvSpPr>
              <p:nvPr/>
            </p:nvSpPr>
            <p:spPr bwMode="auto">
              <a:xfrm>
                <a:off x="3480" y="2658"/>
                <a:ext cx="49" cy="19"/>
              </a:xfrm>
              <a:custGeom>
                <a:avLst/>
                <a:gdLst>
                  <a:gd name="T0" fmla="*/ 12 w 49"/>
                  <a:gd name="T1" fmla="*/ 6 h 19"/>
                  <a:gd name="T2" fmla="*/ 18 w 49"/>
                  <a:gd name="T3" fmla="*/ 6 h 19"/>
                  <a:gd name="T4" fmla="*/ 24 w 49"/>
                  <a:gd name="T5" fmla="*/ 0 h 19"/>
                  <a:gd name="T6" fmla="*/ 42 w 49"/>
                  <a:gd name="T7" fmla="*/ 6 h 19"/>
                  <a:gd name="T8" fmla="*/ 36 w 49"/>
                  <a:gd name="T9" fmla="*/ 12 h 19"/>
                  <a:gd name="T10" fmla="*/ 48 w 49"/>
                  <a:gd name="T11" fmla="*/ 12 h 19"/>
                  <a:gd name="T12" fmla="*/ 36 w 49"/>
                  <a:gd name="T13" fmla="*/ 18 h 19"/>
                  <a:gd name="T14" fmla="*/ 0 w 49"/>
                  <a:gd name="T15" fmla="*/ 12 h 19"/>
                  <a:gd name="T16" fmla="*/ 12 w 49"/>
                  <a:gd name="T17" fmla="*/ 6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9"/>
                  <a:gd name="T28" fmla="*/ 0 h 19"/>
                  <a:gd name="T29" fmla="*/ 49 w 49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9" h="19">
                    <a:moveTo>
                      <a:pt x="12" y="6"/>
                    </a:moveTo>
                    <a:lnTo>
                      <a:pt x="18" y="6"/>
                    </a:lnTo>
                    <a:lnTo>
                      <a:pt x="24" y="0"/>
                    </a:lnTo>
                    <a:lnTo>
                      <a:pt x="42" y="6"/>
                    </a:lnTo>
                    <a:lnTo>
                      <a:pt x="36" y="12"/>
                    </a:lnTo>
                    <a:lnTo>
                      <a:pt x="48" y="12"/>
                    </a:lnTo>
                    <a:lnTo>
                      <a:pt x="36" y="18"/>
                    </a:lnTo>
                    <a:lnTo>
                      <a:pt x="0" y="12"/>
                    </a:lnTo>
                    <a:lnTo>
                      <a:pt x="12" y="6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2" name="Freeform 92"/>
              <p:cNvSpPr>
                <a:spLocks/>
              </p:cNvSpPr>
              <p:nvPr/>
            </p:nvSpPr>
            <p:spPr bwMode="auto">
              <a:xfrm>
                <a:off x="3528" y="2646"/>
                <a:ext cx="85" cy="43"/>
              </a:xfrm>
              <a:custGeom>
                <a:avLst/>
                <a:gdLst>
                  <a:gd name="T0" fmla="*/ 42 w 85"/>
                  <a:gd name="T1" fmla="*/ 0 h 43"/>
                  <a:gd name="T2" fmla="*/ 84 w 85"/>
                  <a:gd name="T3" fmla="*/ 12 h 43"/>
                  <a:gd name="T4" fmla="*/ 36 w 85"/>
                  <a:gd name="T5" fmla="*/ 42 h 43"/>
                  <a:gd name="T6" fmla="*/ 0 w 85"/>
                  <a:gd name="T7" fmla="*/ 30 h 43"/>
                  <a:gd name="T8" fmla="*/ 42 w 85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5"/>
                  <a:gd name="T16" fmla="*/ 0 h 43"/>
                  <a:gd name="T17" fmla="*/ 85 w 85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5" h="43">
                    <a:moveTo>
                      <a:pt x="42" y="0"/>
                    </a:moveTo>
                    <a:lnTo>
                      <a:pt x="84" y="12"/>
                    </a:lnTo>
                    <a:lnTo>
                      <a:pt x="36" y="42"/>
                    </a:lnTo>
                    <a:lnTo>
                      <a:pt x="0" y="30"/>
                    </a:lnTo>
                    <a:lnTo>
                      <a:pt x="42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80" name="Fluxograma: Disco magnético 8"/>
          <p:cNvSpPr/>
          <p:nvPr/>
        </p:nvSpPr>
        <p:spPr>
          <a:xfrm>
            <a:off x="1214404" y="4143394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pt-B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SIGRH</a:t>
            </a:r>
            <a:endParaRPr lang="pt-B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pSp>
        <p:nvGrpSpPr>
          <p:cNvPr id="181" name="Group 53"/>
          <p:cNvGrpSpPr>
            <a:grpSpLocks/>
          </p:cNvGrpSpPr>
          <p:nvPr/>
        </p:nvGrpSpPr>
        <p:grpSpPr bwMode="auto">
          <a:xfrm>
            <a:off x="571462" y="4357708"/>
            <a:ext cx="571500" cy="571500"/>
            <a:chOff x="3270" y="2244"/>
            <a:chExt cx="541" cy="475"/>
          </a:xfrm>
        </p:grpSpPr>
        <p:grpSp>
          <p:nvGrpSpPr>
            <p:cNvPr id="182" name="Group 54"/>
            <p:cNvGrpSpPr>
              <a:grpSpLocks/>
            </p:cNvGrpSpPr>
            <p:nvPr/>
          </p:nvGrpSpPr>
          <p:grpSpPr bwMode="auto">
            <a:xfrm>
              <a:off x="3414" y="2244"/>
              <a:ext cx="397" cy="385"/>
              <a:chOff x="3414" y="2244"/>
              <a:chExt cx="397" cy="385"/>
            </a:xfrm>
          </p:grpSpPr>
          <p:grpSp>
            <p:nvGrpSpPr>
              <p:cNvPr id="195" name="Group 55"/>
              <p:cNvGrpSpPr>
                <a:grpSpLocks/>
              </p:cNvGrpSpPr>
              <p:nvPr/>
            </p:nvGrpSpPr>
            <p:grpSpPr bwMode="auto">
              <a:xfrm>
                <a:off x="3414" y="2520"/>
                <a:ext cx="385" cy="109"/>
                <a:chOff x="3414" y="2520"/>
                <a:chExt cx="385" cy="109"/>
              </a:xfrm>
            </p:grpSpPr>
            <p:sp>
              <p:nvSpPr>
                <p:cNvPr id="219" name="Freeform 56"/>
                <p:cNvSpPr>
                  <a:spLocks/>
                </p:cNvSpPr>
                <p:nvPr/>
              </p:nvSpPr>
              <p:spPr bwMode="auto">
                <a:xfrm>
                  <a:off x="3414" y="2520"/>
                  <a:ext cx="385" cy="109"/>
                </a:xfrm>
                <a:custGeom>
                  <a:avLst/>
                  <a:gdLst>
                    <a:gd name="T0" fmla="*/ 54 w 385"/>
                    <a:gd name="T1" fmla="*/ 0 h 109"/>
                    <a:gd name="T2" fmla="*/ 0 w 385"/>
                    <a:gd name="T3" fmla="*/ 30 h 109"/>
                    <a:gd name="T4" fmla="*/ 0 w 385"/>
                    <a:gd name="T5" fmla="*/ 42 h 109"/>
                    <a:gd name="T6" fmla="*/ 240 w 385"/>
                    <a:gd name="T7" fmla="*/ 108 h 109"/>
                    <a:gd name="T8" fmla="*/ 384 w 385"/>
                    <a:gd name="T9" fmla="*/ 18 h 109"/>
                    <a:gd name="T10" fmla="*/ 384 w 385"/>
                    <a:gd name="T11" fmla="*/ 6 h 109"/>
                    <a:gd name="T12" fmla="*/ 354 w 385"/>
                    <a:gd name="T13" fmla="*/ 0 h 109"/>
                    <a:gd name="T14" fmla="*/ 54 w 385"/>
                    <a:gd name="T15" fmla="*/ 0 h 10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09"/>
                    <a:gd name="T26" fmla="*/ 385 w 385"/>
                    <a:gd name="T27" fmla="*/ 109 h 10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09">
                      <a:moveTo>
                        <a:pt x="54" y="0"/>
                      </a:moveTo>
                      <a:lnTo>
                        <a:pt x="0" y="30"/>
                      </a:lnTo>
                      <a:lnTo>
                        <a:pt x="0" y="42"/>
                      </a:lnTo>
                      <a:lnTo>
                        <a:pt x="240" y="108"/>
                      </a:lnTo>
                      <a:lnTo>
                        <a:pt x="384" y="18"/>
                      </a:lnTo>
                      <a:lnTo>
                        <a:pt x="384" y="6"/>
                      </a:lnTo>
                      <a:lnTo>
                        <a:pt x="354" y="0"/>
                      </a:lnTo>
                      <a:lnTo>
                        <a:pt x="54" y="0"/>
                      </a:lnTo>
                    </a:path>
                  </a:pathLst>
                </a:custGeom>
                <a:solidFill>
                  <a:srgbClr val="CECECE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0" name="Freeform 57"/>
                <p:cNvSpPr>
                  <a:spLocks/>
                </p:cNvSpPr>
                <p:nvPr/>
              </p:nvSpPr>
              <p:spPr bwMode="auto">
                <a:xfrm>
                  <a:off x="3414" y="2520"/>
                  <a:ext cx="385" cy="109"/>
                </a:xfrm>
                <a:custGeom>
                  <a:avLst/>
                  <a:gdLst>
                    <a:gd name="T0" fmla="*/ 54 w 385"/>
                    <a:gd name="T1" fmla="*/ 0 h 109"/>
                    <a:gd name="T2" fmla="*/ 0 w 385"/>
                    <a:gd name="T3" fmla="*/ 30 h 109"/>
                    <a:gd name="T4" fmla="*/ 0 w 385"/>
                    <a:gd name="T5" fmla="*/ 42 h 109"/>
                    <a:gd name="T6" fmla="*/ 240 w 385"/>
                    <a:gd name="T7" fmla="*/ 108 h 109"/>
                    <a:gd name="T8" fmla="*/ 384 w 385"/>
                    <a:gd name="T9" fmla="*/ 18 h 109"/>
                    <a:gd name="T10" fmla="*/ 384 w 385"/>
                    <a:gd name="T11" fmla="*/ 6 h 109"/>
                    <a:gd name="T12" fmla="*/ 354 w 385"/>
                    <a:gd name="T13" fmla="*/ 0 h 1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5"/>
                    <a:gd name="T22" fmla="*/ 0 h 109"/>
                    <a:gd name="T23" fmla="*/ 385 w 385"/>
                    <a:gd name="T24" fmla="*/ 109 h 1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5" h="109">
                      <a:moveTo>
                        <a:pt x="54" y="0"/>
                      </a:moveTo>
                      <a:lnTo>
                        <a:pt x="0" y="30"/>
                      </a:lnTo>
                      <a:lnTo>
                        <a:pt x="0" y="42"/>
                      </a:lnTo>
                      <a:lnTo>
                        <a:pt x="240" y="108"/>
                      </a:lnTo>
                      <a:lnTo>
                        <a:pt x="384" y="18"/>
                      </a:lnTo>
                      <a:lnTo>
                        <a:pt x="384" y="6"/>
                      </a:lnTo>
                      <a:lnTo>
                        <a:pt x="354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6" name="Group 58"/>
              <p:cNvGrpSpPr>
                <a:grpSpLocks/>
              </p:cNvGrpSpPr>
              <p:nvPr/>
            </p:nvGrpSpPr>
            <p:grpSpPr bwMode="auto">
              <a:xfrm>
                <a:off x="3570" y="2244"/>
                <a:ext cx="241" cy="241"/>
                <a:chOff x="3570" y="2244"/>
                <a:chExt cx="241" cy="241"/>
              </a:xfrm>
            </p:grpSpPr>
            <p:sp>
              <p:nvSpPr>
                <p:cNvPr id="217" name="Freeform 59"/>
                <p:cNvSpPr>
                  <a:spLocks/>
                </p:cNvSpPr>
                <p:nvPr/>
              </p:nvSpPr>
              <p:spPr bwMode="auto">
                <a:xfrm>
                  <a:off x="3570" y="2244"/>
                  <a:ext cx="241" cy="241"/>
                </a:xfrm>
                <a:custGeom>
                  <a:avLst/>
                  <a:gdLst>
                    <a:gd name="T0" fmla="*/ 198 w 241"/>
                    <a:gd name="T1" fmla="*/ 240 h 241"/>
                    <a:gd name="T2" fmla="*/ 240 w 241"/>
                    <a:gd name="T3" fmla="*/ 186 h 241"/>
                    <a:gd name="T4" fmla="*/ 240 w 241"/>
                    <a:gd name="T5" fmla="*/ 42 h 241"/>
                    <a:gd name="T6" fmla="*/ 60 w 241"/>
                    <a:gd name="T7" fmla="*/ 0 h 241"/>
                    <a:gd name="T8" fmla="*/ 0 w 241"/>
                    <a:gd name="T9" fmla="*/ 18 h 241"/>
                    <a:gd name="T10" fmla="*/ 198 w 241"/>
                    <a:gd name="T11" fmla="*/ 240 h 2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1"/>
                    <a:gd name="T19" fmla="*/ 0 h 241"/>
                    <a:gd name="T20" fmla="*/ 241 w 241"/>
                    <a:gd name="T21" fmla="*/ 241 h 2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1" h="241">
                      <a:moveTo>
                        <a:pt x="198" y="240"/>
                      </a:moveTo>
                      <a:lnTo>
                        <a:pt x="240" y="186"/>
                      </a:lnTo>
                      <a:lnTo>
                        <a:pt x="240" y="42"/>
                      </a:lnTo>
                      <a:lnTo>
                        <a:pt x="60" y="0"/>
                      </a:lnTo>
                      <a:lnTo>
                        <a:pt x="0" y="18"/>
                      </a:lnTo>
                      <a:lnTo>
                        <a:pt x="198" y="240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8" name="Freeform 60"/>
                <p:cNvSpPr>
                  <a:spLocks/>
                </p:cNvSpPr>
                <p:nvPr/>
              </p:nvSpPr>
              <p:spPr bwMode="auto">
                <a:xfrm>
                  <a:off x="3570" y="2244"/>
                  <a:ext cx="241" cy="241"/>
                </a:xfrm>
                <a:custGeom>
                  <a:avLst/>
                  <a:gdLst>
                    <a:gd name="T0" fmla="*/ 198 w 241"/>
                    <a:gd name="T1" fmla="*/ 240 h 241"/>
                    <a:gd name="T2" fmla="*/ 240 w 241"/>
                    <a:gd name="T3" fmla="*/ 186 h 241"/>
                    <a:gd name="T4" fmla="*/ 240 w 241"/>
                    <a:gd name="T5" fmla="*/ 42 h 241"/>
                    <a:gd name="T6" fmla="*/ 60 w 241"/>
                    <a:gd name="T7" fmla="*/ 0 h 241"/>
                    <a:gd name="T8" fmla="*/ 0 w 241"/>
                    <a:gd name="T9" fmla="*/ 18 h 2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1"/>
                    <a:gd name="T16" fmla="*/ 0 h 241"/>
                    <a:gd name="T17" fmla="*/ 241 w 241"/>
                    <a:gd name="T18" fmla="*/ 241 h 2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1" h="241">
                      <a:moveTo>
                        <a:pt x="198" y="240"/>
                      </a:moveTo>
                      <a:lnTo>
                        <a:pt x="240" y="186"/>
                      </a:lnTo>
                      <a:lnTo>
                        <a:pt x="240" y="42"/>
                      </a:lnTo>
                      <a:lnTo>
                        <a:pt x="60" y="0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7" name="Group 61"/>
              <p:cNvGrpSpPr>
                <a:grpSpLocks/>
              </p:cNvGrpSpPr>
              <p:nvPr/>
            </p:nvGrpSpPr>
            <p:grpSpPr bwMode="auto">
              <a:xfrm>
                <a:off x="3690" y="2310"/>
                <a:ext cx="79" cy="265"/>
                <a:chOff x="3690" y="2310"/>
                <a:chExt cx="79" cy="265"/>
              </a:xfrm>
            </p:grpSpPr>
            <p:sp>
              <p:nvSpPr>
                <p:cNvPr id="215" name="Freeform 62"/>
                <p:cNvSpPr>
                  <a:spLocks/>
                </p:cNvSpPr>
                <p:nvPr/>
              </p:nvSpPr>
              <p:spPr bwMode="auto">
                <a:xfrm>
                  <a:off x="3690" y="2310"/>
                  <a:ext cx="79" cy="265"/>
                </a:xfrm>
                <a:custGeom>
                  <a:avLst/>
                  <a:gdLst>
                    <a:gd name="T0" fmla="*/ 0 w 79"/>
                    <a:gd name="T1" fmla="*/ 264 h 265"/>
                    <a:gd name="T2" fmla="*/ 0 w 79"/>
                    <a:gd name="T3" fmla="*/ 42 h 265"/>
                    <a:gd name="T4" fmla="*/ 78 w 79"/>
                    <a:gd name="T5" fmla="*/ 0 h 265"/>
                    <a:gd name="T6" fmla="*/ 78 w 79"/>
                    <a:gd name="T7" fmla="*/ 210 h 265"/>
                    <a:gd name="T8" fmla="*/ 0 w 79"/>
                    <a:gd name="T9" fmla="*/ 264 h 2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9"/>
                    <a:gd name="T16" fmla="*/ 0 h 265"/>
                    <a:gd name="T17" fmla="*/ 79 w 79"/>
                    <a:gd name="T18" fmla="*/ 265 h 26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9" h="265">
                      <a:moveTo>
                        <a:pt x="0" y="264"/>
                      </a:moveTo>
                      <a:lnTo>
                        <a:pt x="0" y="42"/>
                      </a:lnTo>
                      <a:lnTo>
                        <a:pt x="78" y="0"/>
                      </a:lnTo>
                      <a:lnTo>
                        <a:pt x="78" y="210"/>
                      </a:lnTo>
                      <a:lnTo>
                        <a:pt x="0" y="264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6" name="Freeform 63"/>
                <p:cNvSpPr>
                  <a:spLocks/>
                </p:cNvSpPr>
                <p:nvPr/>
              </p:nvSpPr>
              <p:spPr bwMode="auto">
                <a:xfrm>
                  <a:off x="3690" y="2310"/>
                  <a:ext cx="79" cy="265"/>
                </a:xfrm>
                <a:custGeom>
                  <a:avLst/>
                  <a:gdLst>
                    <a:gd name="T0" fmla="*/ 0 w 79"/>
                    <a:gd name="T1" fmla="*/ 264 h 265"/>
                    <a:gd name="T2" fmla="*/ 0 w 79"/>
                    <a:gd name="T3" fmla="*/ 42 h 265"/>
                    <a:gd name="T4" fmla="*/ 78 w 79"/>
                    <a:gd name="T5" fmla="*/ 0 h 265"/>
                    <a:gd name="T6" fmla="*/ 78 w 79"/>
                    <a:gd name="T7" fmla="*/ 210 h 265"/>
                    <a:gd name="T8" fmla="*/ 0 w 79"/>
                    <a:gd name="T9" fmla="*/ 264 h 2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9"/>
                    <a:gd name="T16" fmla="*/ 0 h 265"/>
                    <a:gd name="T17" fmla="*/ 79 w 79"/>
                    <a:gd name="T18" fmla="*/ 265 h 26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9" h="265">
                      <a:moveTo>
                        <a:pt x="0" y="264"/>
                      </a:moveTo>
                      <a:lnTo>
                        <a:pt x="0" y="42"/>
                      </a:lnTo>
                      <a:lnTo>
                        <a:pt x="78" y="0"/>
                      </a:lnTo>
                      <a:lnTo>
                        <a:pt x="78" y="210"/>
                      </a:lnTo>
                      <a:lnTo>
                        <a:pt x="0" y="264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8" name="Group 64"/>
              <p:cNvGrpSpPr>
                <a:grpSpLocks/>
              </p:cNvGrpSpPr>
              <p:nvPr/>
            </p:nvGrpSpPr>
            <p:grpSpPr bwMode="auto">
              <a:xfrm>
                <a:off x="3486" y="2520"/>
                <a:ext cx="175" cy="55"/>
                <a:chOff x="3486" y="2520"/>
                <a:chExt cx="175" cy="55"/>
              </a:xfrm>
            </p:grpSpPr>
            <p:sp>
              <p:nvSpPr>
                <p:cNvPr id="213" name="Freeform 65"/>
                <p:cNvSpPr>
                  <a:spLocks/>
                </p:cNvSpPr>
                <p:nvPr/>
              </p:nvSpPr>
              <p:spPr bwMode="auto">
                <a:xfrm>
                  <a:off x="3486" y="2520"/>
                  <a:ext cx="175" cy="55"/>
                </a:xfrm>
                <a:custGeom>
                  <a:avLst/>
                  <a:gdLst>
                    <a:gd name="T0" fmla="*/ 0 w 175"/>
                    <a:gd name="T1" fmla="*/ 0 h 55"/>
                    <a:gd name="T2" fmla="*/ 0 w 175"/>
                    <a:gd name="T3" fmla="*/ 12 h 55"/>
                    <a:gd name="T4" fmla="*/ 162 w 175"/>
                    <a:gd name="T5" fmla="*/ 54 h 55"/>
                    <a:gd name="T6" fmla="*/ 174 w 175"/>
                    <a:gd name="T7" fmla="*/ 48 h 55"/>
                    <a:gd name="T8" fmla="*/ 0 w 175"/>
                    <a:gd name="T9" fmla="*/ 0 h 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5"/>
                    <a:gd name="T16" fmla="*/ 0 h 55"/>
                    <a:gd name="T17" fmla="*/ 175 w 175"/>
                    <a:gd name="T18" fmla="*/ 55 h 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5" h="55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162" y="54"/>
                      </a:lnTo>
                      <a:lnTo>
                        <a:pt x="174" y="4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19191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4" name="Freeform 66"/>
                <p:cNvSpPr>
                  <a:spLocks/>
                </p:cNvSpPr>
                <p:nvPr/>
              </p:nvSpPr>
              <p:spPr bwMode="auto">
                <a:xfrm>
                  <a:off x="3486" y="2520"/>
                  <a:ext cx="175" cy="55"/>
                </a:xfrm>
                <a:custGeom>
                  <a:avLst/>
                  <a:gdLst>
                    <a:gd name="T0" fmla="*/ 0 w 175"/>
                    <a:gd name="T1" fmla="*/ 0 h 55"/>
                    <a:gd name="T2" fmla="*/ 0 w 175"/>
                    <a:gd name="T3" fmla="*/ 12 h 55"/>
                    <a:gd name="T4" fmla="*/ 162 w 175"/>
                    <a:gd name="T5" fmla="*/ 54 h 55"/>
                    <a:gd name="T6" fmla="*/ 174 w 175"/>
                    <a:gd name="T7" fmla="*/ 48 h 5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5"/>
                    <a:gd name="T13" fmla="*/ 0 h 55"/>
                    <a:gd name="T14" fmla="*/ 175 w 175"/>
                    <a:gd name="T15" fmla="*/ 55 h 5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5" h="55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162" y="54"/>
                      </a:lnTo>
                      <a:lnTo>
                        <a:pt x="174" y="4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99" name="Group 67"/>
              <p:cNvGrpSpPr>
                <a:grpSpLocks/>
              </p:cNvGrpSpPr>
              <p:nvPr/>
            </p:nvGrpSpPr>
            <p:grpSpPr bwMode="auto">
              <a:xfrm>
                <a:off x="3438" y="2292"/>
                <a:ext cx="253" cy="283"/>
                <a:chOff x="3438" y="2292"/>
                <a:chExt cx="253" cy="283"/>
              </a:xfrm>
            </p:grpSpPr>
            <p:sp>
              <p:nvSpPr>
                <p:cNvPr id="211" name="Freeform 68"/>
                <p:cNvSpPr>
                  <a:spLocks/>
                </p:cNvSpPr>
                <p:nvPr/>
              </p:nvSpPr>
              <p:spPr bwMode="auto">
                <a:xfrm>
                  <a:off x="3438" y="2292"/>
                  <a:ext cx="253" cy="283"/>
                </a:xfrm>
                <a:custGeom>
                  <a:avLst/>
                  <a:gdLst>
                    <a:gd name="T0" fmla="*/ 252 w 253"/>
                    <a:gd name="T1" fmla="*/ 282 h 283"/>
                    <a:gd name="T2" fmla="*/ 252 w 253"/>
                    <a:gd name="T3" fmla="*/ 60 h 283"/>
                    <a:gd name="T4" fmla="*/ 0 w 253"/>
                    <a:gd name="T5" fmla="*/ 0 h 283"/>
                    <a:gd name="T6" fmla="*/ 0 w 253"/>
                    <a:gd name="T7" fmla="*/ 216 h 283"/>
                    <a:gd name="T8" fmla="*/ 252 w 253"/>
                    <a:gd name="T9" fmla="*/ 282 h 2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3"/>
                    <a:gd name="T16" fmla="*/ 0 h 283"/>
                    <a:gd name="T17" fmla="*/ 253 w 253"/>
                    <a:gd name="T18" fmla="*/ 283 h 2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3" h="283">
                      <a:moveTo>
                        <a:pt x="252" y="282"/>
                      </a:moveTo>
                      <a:lnTo>
                        <a:pt x="252" y="60"/>
                      </a:lnTo>
                      <a:lnTo>
                        <a:pt x="0" y="0"/>
                      </a:lnTo>
                      <a:lnTo>
                        <a:pt x="0" y="216"/>
                      </a:lnTo>
                      <a:lnTo>
                        <a:pt x="252" y="282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" name="Freeform 69"/>
                <p:cNvSpPr>
                  <a:spLocks/>
                </p:cNvSpPr>
                <p:nvPr/>
              </p:nvSpPr>
              <p:spPr bwMode="auto">
                <a:xfrm>
                  <a:off x="3438" y="2292"/>
                  <a:ext cx="253" cy="283"/>
                </a:xfrm>
                <a:custGeom>
                  <a:avLst/>
                  <a:gdLst>
                    <a:gd name="T0" fmla="*/ 252 w 253"/>
                    <a:gd name="T1" fmla="*/ 282 h 283"/>
                    <a:gd name="T2" fmla="*/ 252 w 253"/>
                    <a:gd name="T3" fmla="*/ 60 h 283"/>
                    <a:gd name="T4" fmla="*/ 0 w 253"/>
                    <a:gd name="T5" fmla="*/ 0 h 283"/>
                    <a:gd name="T6" fmla="*/ 0 w 253"/>
                    <a:gd name="T7" fmla="*/ 216 h 283"/>
                    <a:gd name="T8" fmla="*/ 252 w 253"/>
                    <a:gd name="T9" fmla="*/ 282 h 2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3"/>
                    <a:gd name="T16" fmla="*/ 0 h 283"/>
                    <a:gd name="T17" fmla="*/ 253 w 253"/>
                    <a:gd name="T18" fmla="*/ 283 h 2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3" h="283">
                      <a:moveTo>
                        <a:pt x="252" y="282"/>
                      </a:moveTo>
                      <a:lnTo>
                        <a:pt x="252" y="60"/>
                      </a:lnTo>
                      <a:lnTo>
                        <a:pt x="0" y="0"/>
                      </a:lnTo>
                      <a:lnTo>
                        <a:pt x="0" y="216"/>
                      </a:lnTo>
                      <a:lnTo>
                        <a:pt x="252" y="282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0" name="Group 70"/>
              <p:cNvGrpSpPr>
                <a:grpSpLocks/>
              </p:cNvGrpSpPr>
              <p:nvPr/>
            </p:nvGrpSpPr>
            <p:grpSpPr bwMode="auto">
              <a:xfrm>
                <a:off x="3468" y="2322"/>
                <a:ext cx="187" cy="205"/>
                <a:chOff x="3468" y="2322"/>
                <a:chExt cx="187" cy="205"/>
              </a:xfrm>
            </p:grpSpPr>
            <p:sp>
              <p:nvSpPr>
                <p:cNvPr id="209" name="Freeform 71"/>
                <p:cNvSpPr>
                  <a:spLocks/>
                </p:cNvSpPr>
                <p:nvPr/>
              </p:nvSpPr>
              <p:spPr bwMode="auto">
                <a:xfrm>
                  <a:off x="3468" y="2322"/>
                  <a:ext cx="187" cy="205"/>
                </a:xfrm>
                <a:custGeom>
                  <a:avLst/>
                  <a:gdLst>
                    <a:gd name="T0" fmla="*/ 186 w 187"/>
                    <a:gd name="T1" fmla="*/ 204 h 205"/>
                    <a:gd name="T2" fmla="*/ 186 w 187"/>
                    <a:gd name="T3" fmla="*/ 48 h 205"/>
                    <a:gd name="T4" fmla="*/ 0 w 187"/>
                    <a:gd name="T5" fmla="*/ 0 h 205"/>
                    <a:gd name="T6" fmla="*/ 0 w 187"/>
                    <a:gd name="T7" fmla="*/ 162 h 205"/>
                    <a:gd name="T8" fmla="*/ 186 w 187"/>
                    <a:gd name="T9" fmla="*/ 204 h 2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7"/>
                    <a:gd name="T16" fmla="*/ 0 h 205"/>
                    <a:gd name="T17" fmla="*/ 187 w 187"/>
                    <a:gd name="T18" fmla="*/ 205 h 20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7" h="205">
                      <a:moveTo>
                        <a:pt x="186" y="204"/>
                      </a:moveTo>
                      <a:lnTo>
                        <a:pt x="186" y="48"/>
                      </a:lnTo>
                      <a:lnTo>
                        <a:pt x="0" y="0"/>
                      </a:lnTo>
                      <a:lnTo>
                        <a:pt x="0" y="162"/>
                      </a:lnTo>
                      <a:lnTo>
                        <a:pt x="186" y="204"/>
                      </a:lnTo>
                    </a:path>
                  </a:pathLst>
                </a:custGeom>
                <a:solidFill>
                  <a:srgbClr val="CECECE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0" name="Freeform 72"/>
                <p:cNvSpPr>
                  <a:spLocks/>
                </p:cNvSpPr>
                <p:nvPr/>
              </p:nvSpPr>
              <p:spPr bwMode="auto">
                <a:xfrm>
                  <a:off x="3468" y="2322"/>
                  <a:ext cx="187" cy="205"/>
                </a:xfrm>
                <a:custGeom>
                  <a:avLst/>
                  <a:gdLst>
                    <a:gd name="T0" fmla="*/ 186 w 187"/>
                    <a:gd name="T1" fmla="*/ 204 h 205"/>
                    <a:gd name="T2" fmla="*/ 186 w 187"/>
                    <a:gd name="T3" fmla="*/ 48 h 205"/>
                    <a:gd name="T4" fmla="*/ 0 w 187"/>
                    <a:gd name="T5" fmla="*/ 0 h 205"/>
                    <a:gd name="T6" fmla="*/ 0 w 187"/>
                    <a:gd name="T7" fmla="*/ 162 h 205"/>
                    <a:gd name="T8" fmla="*/ 186 w 187"/>
                    <a:gd name="T9" fmla="*/ 204 h 2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7"/>
                    <a:gd name="T16" fmla="*/ 0 h 205"/>
                    <a:gd name="T17" fmla="*/ 187 w 187"/>
                    <a:gd name="T18" fmla="*/ 205 h 20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7" h="205">
                      <a:moveTo>
                        <a:pt x="186" y="204"/>
                      </a:moveTo>
                      <a:lnTo>
                        <a:pt x="186" y="48"/>
                      </a:lnTo>
                      <a:lnTo>
                        <a:pt x="0" y="0"/>
                      </a:lnTo>
                      <a:lnTo>
                        <a:pt x="0" y="162"/>
                      </a:lnTo>
                      <a:lnTo>
                        <a:pt x="186" y="204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01" name="Group 73"/>
              <p:cNvGrpSpPr>
                <a:grpSpLocks/>
              </p:cNvGrpSpPr>
              <p:nvPr/>
            </p:nvGrpSpPr>
            <p:grpSpPr bwMode="auto">
              <a:xfrm>
                <a:off x="3480" y="2340"/>
                <a:ext cx="169" cy="175"/>
                <a:chOff x="3480" y="2340"/>
                <a:chExt cx="169" cy="175"/>
              </a:xfrm>
            </p:grpSpPr>
            <p:sp>
              <p:nvSpPr>
                <p:cNvPr id="207" name="Freeform 74"/>
                <p:cNvSpPr>
                  <a:spLocks/>
                </p:cNvSpPr>
                <p:nvPr/>
              </p:nvSpPr>
              <p:spPr bwMode="auto">
                <a:xfrm>
                  <a:off x="3480" y="2340"/>
                  <a:ext cx="169" cy="175"/>
                </a:xfrm>
                <a:custGeom>
                  <a:avLst/>
                  <a:gdLst>
                    <a:gd name="T0" fmla="*/ 168 w 169"/>
                    <a:gd name="T1" fmla="*/ 174 h 175"/>
                    <a:gd name="T2" fmla="*/ 168 w 169"/>
                    <a:gd name="T3" fmla="*/ 36 h 175"/>
                    <a:gd name="T4" fmla="*/ 0 w 169"/>
                    <a:gd name="T5" fmla="*/ 0 h 175"/>
                    <a:gd name="T6" fmla="*/ 0 w 169"/>
                    <a:gd name="T7" fmla="*/ 132 h 175"/>
                    <a:gd name="T8" fmla="*/ 168 w 169"/>
                    <a:gd name="T9" fmla="*/ 174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175"/>
                    <a:gd name="T17" fmla="*/ 169 w 169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175">
                      <a:moveTo>
                        <a:pt x="168" y="174"/>
                      </a:moveTo>
                      <a:lnTo>
                        <a:pt x="168" y="36"/>
                      </a:lnTo>
                      <a:lnTo>
                        <a:pt x="0" y="0"/>
                      </a:lnTo>
                      <a:lnTo>
                        <a:pt x="0" y="132"/>
                      </a:lnTo>
                      <a:lnTo>
                        <a:pt x="168" y="174"/>
                      </a:lnTo>
                    </a:path>
                  </a:pathLst>
                </a:custGeom>
                <a:solidFill>
                  <a:srgbClr val="618FFD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" name="Freeform 75"/>
                <p:cNvSpPr>
                  <a:spLocks/>
                </p:cNvSpPr>
                <p:nvPr/>
              </p:nvSpPr>
              <p:spPr bwMode="auto">
                <a:xfrm>
                  <a:off x="3480" y="2340"/>
                  <a:ext cx="169" cy="175"/>
                </a:xfrm>
                <a:custGeom>
                  <a:avLst/>
                  <a:gdLst>
                    <a:gd name="T0" fmla="*/ 168 w 169"/>
                    <a:gd name="T1" fmla="*/ 174 h 175"/>
                    <a:gd name="T2" fmla="*/ 168 w 169"/>
                    <a:gd name="T3" fmla="*/ 36 h 175"/>
                    <a:gd name="T4" fmla="*/ 0 w 169"/>
                    <a:gd name="T5" fmla="*/ 0 h 175"/>
                    <a:gd name="T6" fmla="*/ 0 w 169"/>
                    <a:gd name="T7" fmla="*/ 132 h 175"/>
                    <a:gd name="T8" fmla="*/ 168 w 169"/>
                    <a:gd name="T9" fmla="*/ 174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175"/>
                    <a:gd name="T17" fmla="*/ 169 w 169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175">
                      <a:moveTo>
                        <a:pt x="168" y="174"/>
                      </a:moveTo>
                      <a:lnTo>
                        <a:pt x="168" y="36"/>
                      </a:lnTo>
                      <a:lnTo>
                        <a:pt x="0" y="0"/>
                      </a:lnTo>
                      <a:lnTo>
                        <a:pt x="0" y="132"/>
                      </a:lnTo>
                      <a:lnTo>
                        <a:pt x="168" y="174"/>
                      </a:lnTo>
                    </a:path>
                  </a:pathLst>
                </a:custGeom>
                <a:noFill/>
                <a:ln w="12700" cap="rnd">
                  <a:solidFill>
                    <a:srgbClr val="A9A9A9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02" name="Freeform 76"/>
              <p:cNvSpPr>
                <a:spLocks/>
              </p:cNvSpPr>
              <p:nvPr/>
            </p:nvSpPr>
            <p:spPr bwMode="auto">
              <a:xfrm>
                <a:off x="3420" y="2532"/>
                <a:ext cx="367" cy="79"/>
              </a:xfrm>
              <a:custGeom>
                <a:avLst/>
                <a:gdLst>
                  <a:gd name="T0" fmla="*/ 0 w 367"/>
                  <a:gd name="T1" fmla="*/ 18 h 79"/>
                  <a:gd name="T2" fmla="*/ 234 w 367"/>
                  <a:gd name="T3" fmla="*/ 78 h 79"/>
                  <a:gd name="T4" fmla="*/ 366 w 367"/>
                  <a:gd name="T5" fmla="*/ 0 h 79"/>
                  <a:gd name="T6" fmla="*/ 0 60000 65536"/>
                  <a:gd name="T7" fmla="*/ 0 60000 65536"/>
                  <a:gd name="T8" fmla="*/ 0 60000 65536"/>
                  <a:gd name="T9" fmla="*/ 0 w 367"/>
                  <a:gd name="T10" fmla="*/ 0 h 79"/>
                  <a:gd name="T11" fmla="*/ 367 w 367"/>
                  <a:gd name="T12" fmla="*/ 79 h 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7" h="79">
                    <a:moveTo>
                      <a:pt x="0" y="18"/>
                    </a:moveTo>
                    <a:lnTo>
                      <a:pt x="234" y="78"/>
                    </a:lnTo>
                    <a:lnTo>
                      <a:pt x="366" y="0"/>
                    </a:ln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3" name="Rectangle 77"/>
              <p:cNvSpPr>
                <a:spLocks noChangeArrowheads="1"/>
              </p:cNvSpPr>
              <p:nvPr/>
            </p:nvSpPr>
            <p:spPr bwMode="auto">
              <a:xfrm>
                <a:off x="3510" y="2364"/>
                <a:ext cx="16" cy="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4" name="Group 78"/>
              <p:cNvGrpSpPr>
                <a:grpSpLocks/>
              </p:cNvGrpSpPr>
              <p:nvPr/>
            </p:nvGrpSpPr>
            <p:grpSpPr bwMode="auto">
              <a:xfrm>
                <a:off x="3432" y="2256"/>
                <a:ext cx="337" cy="97"/>
                <a:chOff x="3432" y="2256"/>
                <a:chExt cx="337" cy="97"/>
              </a:xfrm>
            </p:grpSpPr>
            <p:sp>
              <p:nvSpPr>
                <p:cNvPr id="205" name="Freeform 79"/>
                <p:cNvSpPr>
                  <a:spLocks/>
                </p:cNvSpPr>
                <p:nvPr/>
              </p:nvSpPr>
              <p:spPr bwMode="auto">
                <a:xfrm>
                  <a:off x="3432" y="2256"/>
                  <a:ext cx="337" cy="97"/>
                </a:xfrm>
                <a:custGeom>
                  <a:avLst/>
                  <a:gdLst>
                    <a:gd name="T0" fmla="*/ 0 w 337"/>
                    <a:gd name="T1" fmla="*/ 36 h 97"/>
                    <a:gd name="T2" fmla="*/ 258 w 337"/>
                    <a:gd name="T3" fmla="*/ 96 h 97"/>
                    <a:gd name="T4" fmla="*/ 336 w 337"/>
                    <a:gd name="T5" fmla="*/ 54 h 97"/>
                    <a:gd name="T6" fmla="*/ 102 w 337"/>
                    <a:gd name="T7" fmla="*/ 0 h 97"/>
                    <a:gd name="T8" fmla="*/ 0 w 337"/>
                    <a:gd name="T9" fmla="*/ 36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7"/>
                    <a:gd name="T16" fmla="*/ 0 h 97"/>
                    <a:gd name="T17" fmla="*/ 337 w 337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7" h="97">
                      <a:moveTo>
                        <a:pt x="0" y="36"/>
                      </a:moveTo>
                      <a:lnTo>
                        <a:pt x="258" y="96"/>
                      </a:lnTo>
                      <a:lnTo>
                        <a:pt x="336" y="54"/>
                      </a:lnTo>
                      <a:lnTo>
                        <a:pt x="102" y="0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6" name="Freeform 80"/>
                <p:cNvSpPr>
                  <a:spLocks/>
                </p:cNvSpPr>
                <p:nvPr/>
              </p:nvSpPr>
              <p:spPr bwMode="auto">
                <a:xfrm>
                  <a:off x="3432" y="2256"/>
                  <a:ext cx="337" cy="97"/>
                </a:xfrm>
                <a:custGeom>
                  <a:avLst/>
                  <a:gdLst>
                    <a:gd name="T0" fmla="*/ 0 w 337"/>
                    <a:gd name="T1" fmla="*/ 36 h 97"/>
                    <a:gd name="T2" fmla="*/ 258 w 337"/>
                    <a:gd name="T3" fmla="*/ 96 h 97"/>
                    <a:gd name="T4" fmla="*/ 336 w 337"/>
                    <a:gd name="T5" fmla="*/ 54 h 97"/>
                    <a:gd name="T6" fmla="*/ 102 w 337"/>
                    <a:gd name="T7" fmla="*/ 0 h 97"/>
                    <a:gd name="T8" fmla="*/ 0 w 337"/>
                    <a:gd name="T9" fmla="*/ 36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7"/>
                    <a:gd name="T16" fmla="*/ 0 h 97"/>
                    <a:gd name="T17" fmla="*/ 337 w 337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7" h="97">
                      <a:moveTo>
                        <a:pt x="0" y="36"/>
                      </a:moveTo>
                      <a:lnTo>
                        <a:pt x="258" y="96"/>
                      </a:lnTo>
                      <a:lnTo>
                        <a:pt x="336" y="54"/>
                      </a:lnTo>
                      <a:lnTo>
                        <a:pt x="102" y="0"/>
                      </a:lnTo>
                      <a:lnTo>
                        <a:pt x="0" y="3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83" name="Group 81"/>
            <p:cNvGrpSpPr>
              <a:grpSpLocks/>
            </p:cNvGrpSpPr>
            <p:nvPr/>
          </p:nvGrpSpPr>
          <p:grpSpPr bwMode="auto">
            <a:xfrm>
              <a:off x="3270" y="2556"/>
              <a:ext cx="385" cy="163"/>
              <a:chOff x="3270" y="2556"/>
              <a:chExt cx="385" cy="163"/>
            </a:xfrm>
          </p:grpSpPr>
          <p:grpSp>
            <p:nvGrpSpPr>
              <p:cNvPr id="184" name="Group 82"/>
              <p:cNvGrpSpPr>
                <a:grpSpLocks/>
              </p:cNvGrpSpPr>
              <p:nvPr/>
            </p:nvGrpSpPr>
            <p:grpSpPr bwMode="auto">
              <a:xfrm>
                <a:off x="3270" y="2616"/>
                <a:ext cx="385" cy="103"/>
                <a:chOff x="3270" y="2616"/>
                <a:chExt cx="385" cy="103"/>
              </a:xfrm>
            </p:grpSpPr>
            <p:sp>
              <p:nvSpPr>
                <p:cNvPr id="193" name="Freeform 83"/>
                <p:cNvSpPr>
                  <a:spLocks/>
                </p:cNvSpPr>
                <p:nvPr/>
              </p:nvSpPr>
              <p:spPr bwMode="auto">
                <a:xfrm>
                  <a:off x="3270" y="2616"/>
                  <a:ext cx="385" cy="103"/>
                </a:xfrm>
                <a:custGeom>
                  <a:avLst/>
                  <a:gdLst>
                    <a:gd name="T0" fmla="*/ 0 w 385"/>
                    <a:gd name="T1" fmla="*/ 0 h 103"/>
                    <a:gd name="T2" fmla="*/ 0 w 385"/>
                    <a:gd name="T3" fmla="*/ 12 h 103"/>
                    <a:gd name="T4" fmla="*/ 300 w 385"/>
                    <a:gd name="T5" fmla="*/ 102 h 103"/>
                    <a:gd name="T6" fmla="*/ 384 w 385"/>
                    <a:gd name="T7" fmla="*/ 48 h 103"/>
                    <a:gd name="T8" fmla="*/ 384 w 385"/>
                    <a:gd name="T9" fmla="*/ 18 h 103"/>
                    <a:gd name="T10" fmla="*/ 0 w 385"/>
                    <a:gd name="T11" fmla="*/ 0 h 1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5"/>
                    <a:gd name="T19" fmla="*/ 0 h 103"/>
                    <a:gd name="T20" fmla="*/ 385 w 385"/>
                    <a:gd name="T21" fmla="*/ 103 h 10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5" h="103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300" y="102"/>
                      </a:lnTo>
                      <a:lnTo>
                        <a:pt x="384" y="48"/>
                      </a:lnTo>
                      <a:lnTo>
                        <a:pt x="384" y="1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" name="Freeform 84"/>
                <p:cNvSpPr>
                  <a:spLocks/>
                </p:cNvSpPr>
                <p:nvPr/>
              </p:nvSpPr>
              <p:spPr bwMode="auto">
                <a:xfrm>
                  <a:off x="3270" y="2616"/>
                  <a:ext cx="385" cy="103"/>
                </a:xfrm>
                <a:custGeom>
                  <a:avLst/>
                  <a:gdLst>
                    <a:gd name="T0" fmla="*/ 0 w 385"/>
                    <a:gd name="T1" fmla="*/ 0 h 103"/>
                    <a:gd name="T2" fmla="*/ 0 w 385"/>
                    <a:gd name="T3" fmla="*/ 12 h 103"/>
                    <a:gd name="T4" fmla="*/ 300 w 385"/>
                    <a:gd name="T5" fmla="*/ 102 h 103"/>
                    <a:gd name="T6" fmla="*/ 384 w 385"/>
                    <a:gd name="T7" fmla="*/ 48 h 103"/>
                    <a:gd name="T8" fmla="*/ 384 w 385"/>
                    <a:gd name="T9" fmla="*/ 18 h 1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5"/>
                    <a:gd name="T16" fmla="*/ 0 h 103"/>
                    <a:gd name="T17" fmla="*/ 385 w 385"/>
                    <a:gd name="T18" fmla="*/ 103 h 1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5" h="103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300" y="102"/>
                      </a:lnTo>
                      <a:lnTo>
                        <a:pt x="384" y="48"/>
                      </a:lnTo>
                      <a:lnTo>
                        <a:pt x="38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5" name="Group 85"/>
              <p:cNvGrpSpPr>
                <a:grpSpLocks/>
              </p:cNvGrpSpPr>
              <p:nvPr/>
            </p:nvGrpSpPr>
            <p:grpSpPr bwMode="auto">
              <a:xfrm>
                <a:off x="3270" y="2556"/>
                <a:ext cx="385" cy="151"/>
                <a:chOff x="3270" y="2556"/>
                <a:chExt cx="385" cy="151"/>
              </a:xfrm>
            </p:grpSpPr>
            <p:sp>
              <p:nvSpPr>
                <p:cNvPr id="191" name="Freeform 86"/>
                <p:cNvSpPr>
                  <a:spLocks/>
                </p:cNvSpPr>
                <p:nvPr/>
              </p:nvSpPr>
              <p:spPr bwMode="auto">
                <a:xfrm>
                  <a:off x="3270" y="2556"/>
                  <a:ext cx="385" cy="151"/>
                </a:xfrm>
                <a:custGeom>
                  <a:avLst/>
                  <a:gdLst>
                    <a:gd name="T0" fmla="*/ 96 w 385"/>
                    <a:gd name="T1" fmla="*/ 0 h 151"/>
                    <a:gd name="T2" fmla="*/ 384 w 385"/>
                    <a:gd name="T3" fmla="*/ 78 h 151"/>
                    <a:gd name="T4" fmla="*/ 300 w 385"/>
                    <a:gd name="T5" fmla="*/ 150 h 151"/>
                    <a:gd name="T6" fmla="*/ 0 w 385"/>
                    <a:gd name="T7" fmla="*/ 60 h 151"/>
                    <a:gd name="T8" fmla="*/ 96 w 385"/>
                    <a:gd name="T9" fmla="*/ 0 h 1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5"/>
                    <a:gd name="T16" fmla="*/ 0 h 151"/>
                    <a:gd name="T17" fmla="*/ 385 w 385"/>
                    <a:gd name="T18" fmla="*/ 151 h 1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5" h="151">
                      <a:moveTo>
                        <a:pt x="96" y="0"/>
                      </a:moveTo>
                      <a:lnTo>
                        <a:pt x="384" y="78"/>
                      </a:lnTo>
                      <a:lnTo>
                        <a:pt x="300" y="150"/>
                      </a:lnTo>
                      <a:lnTo>
                        <a:pt x="0" y="60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2" name="Freeform 87"/>
                <p:cNvSpPr>
                  <a:spLocks/>
                </p:cNvSpPr>
                <p:nvPr/>
              </p:nvSpPr>
              <p:spPr bwMode="auto">
                <a:xfrm>
                  <a:off x="3270" y="2556"/>
                  <a:ext cx="385" cy="151"/>
                </a:xfrm>
                <a:custGeom>
                  <a:avLst/>
                  <a:gdLst>
                    <a:gd name="T0" fmla="*/ 96 w 385"/>
                    <a:gd name="T1" fmla="*/ 0 h 151"/>
                    <a:gd name="T2" fmla="*/ 384 w 385"/>
                    <a:gd name="T3" fmla="*/ 78 h 151"/>
                    <a:gd name="T4" fmla="*/ 300 w 385"/>
                    <a:gd name="T5" fmla="*/ 150 h 151"/>
                    <a:gd name="T6" fmla="*/ 0 w 385"/>
                    <a:gd name="T7" fmla="*/ 60 h 151"/>
                    <a:gd name="T8" fmla="*/ 96 w 385"/>
                    <a:gd name="T9" fmla="*/ 0 h 1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5"/>
                    <a:gd name="T16" fmla="*/ 0 h 151"/>
                    <a:gd name="T17" fmla="*/ 385 w 385"/>
                    <a:gd name="T18" fmla="*/ 151 h 1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5" h="151">
                      <a:moveTo>
                        <a:pt x="96" y="0"/>
                      </a:moveTo>
                      <a:lnTo>
                        <a:pt x="384" y="78"/>
                      </a:lnTo>
                      <a:lnTo>
                        <a:pt x="300" y="150"/>
                      </a:lnTo>
                      <a:lnTo>
                        <a:pt x="0" y="6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86" name="Freeform 88"/>
              <p:cNvSpPr>
                <a:spLocks/>
              </p:cNvSpPr>
              <p:nvPr/>
            </p:nvSpPr>
            <p:spPr bwMode="auto">
              <a:xfrm>
                <a:off x="3360" y="2568"/>
                <a:ext cx="217" cy="61"/>
              </a:xfrm>
              <a:custGeom>
                <a:avLst/>
                <a:gdLst>
                  <a:gd name="T0" fmla="*/ 12 w 217"/>
                  <a:gd name="T1" fmla="*/ 0 h 61"/>
                  <a:gd name="T2" fmla="*/ 0 w 217"/>
                  <a:gd name="T3" fmla="*/ 6 h 61"/>
                  <a:gd name="T4" fmla="*/ 210 w 217"/>
                  <a:gd name="T5" fmla="*/ 60 h 61"/>
                  <a:gd name="T6" fmla="*/ 216 w 217"/>
                  <a:gd name="T7" fmla="*/ 54 h 61"/>
                  <a:gd name="T8" fmla="*/ 12 w 217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7"/>
                  <a:gd name="T16" fmla="*/ 0 h 61"/>
                  <a:gd name="T17" fmla="*/ 217 w 21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7" h="61">
                    <a:moveTo>
                      <a:pt x="12" y="0"/>
                    </a:moveTo>
                    <a:lnTo>
                      <a:pt x="0" y="6"/>
                    </a:lnTo>
                    <a:lnTo>
                      <a:pt x="210" y="60"/>
                    </a:lnTo>
                    <a:lnTo>
                      <a:pt x="216" y="54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7" name="Freeform 89"/>
              <p:cNvSpPr>
                <a:spLocks/>
              </p:cNvSpPr>
              <p:nvPr/>
            </p:nvSpPr>
            <p:spPr bwMode="auto">
              <a:xfrm>
                <a:off x="3294" y="2580"/>
                <a:ext cx="229" cy="85"/>
              </a:xfrm>
              <a:custGeom>
                <a:avLst/>
                <a:gdLst>
                  <a:gd name="T0" fmla="*/ 54 w 229"/>
                  <a:gd name="T1" fmla="*/ 0 h 85"/>
                  <a:gd name="T2" fmla="*/ 0 w 229"/>
                  <a:gd name="T3" fmla="*/ 30 h 85"/>
                  <a:gd name="T4" fmla="*/ 12 w 229"/>
                  <a:gd name="T5" fmla="*/ 30 h 85"/>
                  <a:gd name="T6" fmla="*/ 24 w 229"/>
                  <a:gd name="T7" fmla="*/ 30 h 85"/>
                  <a:gd name="T8" fmla="*/ 30 w 229"/>
                  <a:gd name="T9" fmla="*/ 30 h 85"/>
                  <a:gd name="T10" fmla="*/ 24 w 229"/>
                  <a:gd name="T11" fmla="*/ 36 h 85"/>
                  <a:gd name="T12" fmla="*/ 156 w 229"/>
                  <a:gd name="T13" fmla="*/ 78 h 85"/>
                  <a:gd name="T14" fmla="*/ 162 w 229"/>
                  <a:gd name="T15" fmla="*/ 72 h 85"/>
                  <a:gd name="T16" fmla="*/ 174 w 229"/>
                  <a:gd name="T17" fmla="*/ 72 h 85"/>
                  <a:gd name="T18" fmla="*/ 168 w 229"/>
                  <a:gd name="T19" fmla="*/ 78 h 85"/>
                  <a:gd name="T20" fmla="*/ 180 w 229"/>
                  <a:gd name="T21" fmla="*/ 84 h 85"/>
                  <a:gd name="T22" fmla="*/ 228 w 229"/>
                  <a:gd name="T23" fmla="*/ 48 h 85"/>
                  <a:gd name="T24" fmla="*/ 54 w 229"/>
                  <a:gd name="T25" fmla="*/ 0 h 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9"/>
                  <a:gd name="T40" fmla="*/ 0 h 85"/>
                  <a:gd name="T41" fmla="*/ 229 w 229"/>
                  <a:gd name="T42" fmla="*/ 85 h 8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9" h="85">
                    <a:moveTo>
                      <a:pt x="54" y="0"/>
                    </a:moveTo>
                    <a:lnTo>
                      <a:pt x="0" y="30"/>
                    </a:lnTo>
                    <a:lnTo>
                      <a:pt x="12" y="30"/>
                    </a:lnTo>
                    <a:lnTo>
                      <a:pt x="24" y="30"/>
                    </a:lnTo>
                    <a:lnTo>
                      <a:pt x="30" y="30"/>
                    </a:lnTo>
                    <a:lnTo>
                      <a:pt x="24" y="36"/>
                    </a:lnTo>
                    <a:lnTo>
                      <a:pt x="156" y="78"/>
                    </a:lnTo>
                    <a:lnTo>
                      <a:pt x="162" y="72"/>
                    </a:lnTo>
                    <a:lnTo>
                      <a:pt x="174" y="72"/>
                    </a:lnTo>
                    <a:lnTo>
                      <a:pt x="168" y="78"/>
                    </a:lnTo>
                    <a:lnTo>
                      <a:pt x="180" y="84"/>
                    </a:lnTo>
                    <a:lnTo>
                      <a:pt x="228" y="48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8" name="Freeform 90"/>
              <p:cNvSpPr>
                <a:spLocks/>
              </p:cNvSpPr>
              <p:nvPr/>
            </p:nvSpPr>
            <p:spPr bwMode="auto">
              <a:xfrm>
                <a:off x="3510" y="2634"/>
                <a:ext cx="49" cy="19"/>
              </a:xfrm>
              <a:custGeom>
                <a:avLst/>
                <a:gdLst>
                  <a:gd name="T0" fmla="*/ 18 w 49"/>
                  <a:gd name="T1" fmla="*/ 0 h 19"/>
                  <a:gd name="T2" fmla="*/ 48 w 49"/>
                  <a:gd name="T3" fmla="*/ 6 h 19"/>
                  <a:gd name="T4" fmla="*/ 30 w 49"/>
                  <a:gd name="T5" fmla="*/ 18 h 19"/>
                  <a:gd name="T6" fmla="*/ 0 w 49"/>
                  <a:gd name="T7" fmla="*/ 12 h 19"/>
                  <a:gd name="T8" fmla="*/ 18 w 49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19"/>
                  <a:gd name="T17" fmla="*/ 49 w 4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19">
                    <a:moveTo>
                      <a:pt x="18" y="0"/>
                    </a:moveTo>
                    <a:lnTo>
                      <a:pt x="48" y="6"/>
                    </a:lnTo>
                    <a:lnTo>
                      <a:pt x="30" y="18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9" name="Freeform 91"/>
              <p:cNvSpPr>
                <a:spLocks/>
              </p:cNvSpPr>
              <p:nvPr/>
            </p:nvSpPr>
            <p:spPr bwMode="auto">
              <a:xfrm>
                <a:off x="3480" y="2658"/>
                <a:ext cx="49" cy="19"/>
              </a:xfrm>
              <a:custGeom>
                <a:avLst/>
                <a:gdLst>
                  <a:gd name="T0" fmla="*/ 12 w 49"/>
                  <a:gd name="T1" fmla="*/ 6 h 19"/>
                  <a:gd name="T2" fmla="*/ 18 w 49"/>
                  <a:gd name="T3" fmla="*/ 6 h 19"/>
                  <a:gd name="T4" fmla="*/ 24 w 49"/>
                  <a:gd name="T5" fmla="*/ 0 h 19"/>
                  <a:gd name="T6" fmla="*/ 42 w 49"/>
                  <a:gd name="T7" fmla="*/ 6 h 19"/>
                  <a:gd name="T8" fmla="*/ 36 w 49"/>
                  <a:gd name="T9" fmla="*/ 12 h 19"/>
                  <a:gd name="T10" fmla="*/ 48 w 49"/>
                  <a:gd name="T11" fmla="*/ 12 h 19"/>
                  <a:gd name="T12" fmla="*/ 36 w 49"/>
                  <a:gd name="T13" fmla="*/ 18 h 19"/>
                  <a:gd name="T14" fmla="*/ 0 w 49"/>
                  <a:gd name="T15" fmla="*/ 12 h 19"/>
                  <a:gd name="T16" fmla="*/ 12 w 49"/>
                  <a:gd name="T17" fmla="*/ 6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9"/>
                  <a:gd name="T28" fmla="*/ 0 h 19"/>
                  <a:gd name="T29" fmla="*/ 49 w 49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9" h="19">
                    <a:moveTo>
                      <a:pt x="12" y="6"/>
                    </a:moveTo>
                    <a:lnTo>
                      <a:pt x="18" y="6"/>
                    </a:lnTo>
                    <a:lnTo>
                      <a:pt x="24" y="0"/>
                    </a:lnTo>
                    <a:lnTo>
                      <a:pt x="42" y="6"/>
                    </a:lnTo>
                    <a:lnTo>
                      <a:pt x="36" y="12"/>
                    </a:lnTo>
                    <a:lnTo>
                      <a:pt x="48" y="12"/>
                    </a:lnTo>
                    <a:lnTo>
                      <a:pt x="36" y="18"/>
                    </a:lnTo>
                    <a:lnTo>
                      <a:pt x="0" y="12"/>
                    </a:lnTo>
                    <a:lnTo>
                      <a:pt x="12" y="6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0" name="Freeform 92"/>
              <p:cNvSpPr>
                <a:spLocks/>
              </p:cNvSpPr>
              <p:nvPr/>
            </p:nvSpPr>
            <p:spPr bwMode="auto">
              <a:xfrm>
                <a:off x="3528" y="2646"/>
                <a:ext cx="85" cy="43"/>
              </a:xfrm>
              <a:custGeom>
                <a:avLst/>
                <a:gdLst>
                  <a:gd name="T0" fmla="*/ 42 w 85"/>
                  <a:gd name="T1" fmla="*/ 0 h 43"/>
                  <a:gd name="T2" fmla="*/ 84 w 85"/>
                  <a:gd name="T3" fmla="*/ 12 h 43"/>
                  <a:gd name="T4" fmla="*/ 36 w 85"/>
                  <a:gd name="T5" fmla="*/ 42 h 43"/>
                  <a:gd name="T6" fmla="*/ 0 w 85"/>
                  <a:gd name="T7" fmla="*/ 30 h 43"/>
                  <a:gd name="T8" fmla="*/ 42 w 85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5"/>
                  <a:gd name="T16" fmla="*/ 0 h 43"/>
                  <a:gd name="T17" fmla="*/ 85 w 85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5" h="43">
                    <a:moveTo>
                      <a:pt x="42" y="0"/>
                    </a:moveTo>
                    <a:lnTo>
                      <a:pt x="84" y="12"/>
                    </a:lnTo>
                    <a:lnTo>
                      <a:pt x="36" y="42"/>
                    </a:lnTo>
                    <a:lnTo>
                      <a:pt x="0" y="30"/>
                    </a:lnTo>
                    <a:lnTo>
                      <a:pt x="42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21" name="Fluxograma: Disco magnético 8"/>
          <p:cNvSpPr/>
          <p:nvPr/>
        </p:nvSpPr>
        <p:spPr>
          <a:xfrm>
            <a:off x="1214404" y="5429271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pt-BR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SIGMA</a:t>
            </a:r>
            <a:endParaRPr lang="pt-BR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grpSp>
        <p:nvGrpSpPr>
          <p:cNvPr id="222" name="Group 53"/>
          <p:cNvGrpSpPr>
            <a:grpSpLocks/>
          </p:cNvGrpSpPr>
          <p:nvPr/>
        </p:nvGrpSpPr>
        <p:grpSpPr bwMode="auto">
          <a:xfrm>
            <a:off x="571462" y="5643585"/>
            <a:ext cx="571500" cy="571500"/>
            <a:chOff x="3270" y="2244"/>
            <a:chExt cx="541" cy="475"/>
          </a:xfrm>
        </p:grpSpPr>
        <p:grpSp>
          <p:nvGrpSpPr>
            <p:cNvPr id="223" name="Group 54"/>
            <p:cNvGrpSpPr>
              <a:grpSpLocks/>
            </p:cNvGrpSpPr>
            <p:nvPr/>
          </p:nvGrpSpPr>
          <p:grpSpPr bwMode="auto">
            <a:xfrm>
              <a:off x="3414" y="2244"/>
              <a:ext cx="397" cy="385"/>
              <a:chOff x="3414" y="2244"/>
              <a:chExt cx="397" cy="385"/>
            </a:xfrm>
          </p:grpSpPr>
          <p:grpSp>
            <p:nvGrpSpPr>
              <p:cNvPr id="236" name="Group 55"/>
              <p:cNvGrpSpPr>
                <a:grpSpLocks/>
              </p:cNvGrpSpPr>
              <p:nvPr/>
            </p:nvGrpSpPr>
            <p:grpSpPr bwMode="auto">
              <a:xfrm>
                <a:off x="3414" y="2520"/>
                <a:ext cx="385" cy="109"/>
                <a:chOff x="3414" y="2520"/>
                <a:chExt cx="385" cy="109"/>
              </a:xfrm>
            </p:grpSpPr>
            <p:sp>
              <p:nvSpPr>
                <p:cNvPr id="260" name="Freeform 56"/>
                <p:cNvSpPr>
                  <a:spLocks/>
                </p:cNvSpPr>
                <p:nvPr/>
              </p:nvSpPr>
              <p:spPr bwMode="auto">
                <a:xfrm>
                  <a:off x="3414" y="2520"/>
                  <a:ext cx="385" cy="109"/>
                </a:xfrm>
                <a:custGeom>
                  <a:avLst/>
                  <a:gdLst>
                    <a:gd name="T0" fmla="*/ 54 w 385"/>
                    <a:gd name="T1" fmla="*/ 0 h 109"/>
                    <a:gd name="T2" fmla="*/ 0 w 385"/>
                    <a:gd name="T3" fmla="*/ 30 h 109"/>
                    <a:gd name="T4" fmla="*/ 0 w 385"/>
                    <a:gd name="T5" fmla="*/ 42 h 109"/>
                    <a:gd name="T6" fmla="*/ 240 w 385"/>
                    <a:gd name="T7" fmla="*/ 108 h 109"/>
                    <a:gd name="T8" fmla="*/ 384 w 385"/>
                    <a:gd name="T9" fmla="*/ 18 h 109"/>
                    <a:gd name="T10" fmla="*/ 384 w 385"/>
                    <a:gd name="T11" fmla="*/ 6 h 109"/>
                    <a:gd name="T12" fmla="*/ 354 w 385"/>
                    <a:gd name="T13" fmla="*/ 0 h 109"/>
                    <a:gd name="T14" fmla="*/ 54 w 385"/>
                    <a:gd name="T15" fmla="*/ 0 h 10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385"/>
                    <a:gd name="T25" fmla="*/ 0 h 109"/>
                    <a:gd name="T26" fmla="*/ 385 w 385"/>
                    <a:gd name="T27" fmla="*/ 109 h 10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385" h="109">
                      <a:moveTo>
                        <a:pt x="54" y="0"/>
                      </a:moveTo>
                      <a:lnTo>
                        <a:pt x="0" y="30"/>
                      </a:lnTo>
                      <a:lnTo>
                        <a:pt x="0" y="42"/>
                      </a:lnTo>
                      <a:lnTo>
                        <a:pt x="240" y="108"/>
                      </a:lnTo>
                      <a:lnTo>
                        <a:pt x="384" y="18"/>
                      </a:lnTo>
                      <a:lnTo>
                        <a:pt x="384" y="6"/>
                      </a:lnTo>
                      <a:lnTo>
                        <a:pt x="354" y="0"/>
                      </a:lnTo>
                      <a:lnTo>
                        <a:pt x="54" y="0"/>
                      </a:lnTo>
                    </a:path>
                  </a:pathLst>
                </a:custGeom>
                <a:solidFill>
                  <a:srgbClr val="CECECE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1" name="Freeform 57"/>
                <p:cNvSpPr>
                  <a:spLocks/>
                </p:cNvSpPr>
                <p:nvPr/>
              </p:nvSpPr>
              <p:spPr bwMode="auto">
                <a:xfrm>
                  <a:off x="3414" y="2520"/>
                  <a:ext cx="385" cy="109"/>
                </a:xfrm>
                <a:custGeom>
                  <a:avLst/>
                  <a:gdLst>
                    <a:gd name="T0" fmla="*/ 54 w 385"/>
                    <a:gd name="T1" fmla="*/ 0 h 109"/>
                    <a:gd name="T2" fmla="*/ 0 w 385"/>
                    <a:gd name="T3" fmla="*/ 30 h 109"/>
                    <a:gd name="T4" fmla="*/ 0 w 385"/>
                    <a:gd name="T5" fmla="*/ 42 h 109"/>
                    <a:gd name="T6" fmla="*/ 240 w 385"/>
                    <a:gd name="T7" fmla="*/ 108 h 109"/>
                    <a:gd name="T8" fmla="*/ 384 w 385"/>
                    <a:gd name="T9" fmla="*/ 18 h 109"/>
                    <a:gd name="T10" fmla="*/ 384 w 385"/>
                    <a:gd name="T11" fmla="*/ 6 h 109"/>
                    <a:gd name="T12" fmla="*/ 354 w 385"/>
                    <a:gd name="T13" fmla="*/ 0 h 10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85"/>
                    <a:gd name="T22" fmla="*/ 0 h 109"/>
                    <a:gd name="T23" fmla="*/ 385 w 385"/>
                    <a:gd name="T24" fmla="*/ 109 h 10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85" h="109">
                      <a:moveTo>
                        <a:pt x="54" y="0"/>
                      </a:moveTo>
                      <a:lnTo>
                        <a:pt x="0" y="30"/>
                      </a:lnTo>
                      <a:lnTo>
                        <a:pt x="0" y="42"/>
                      </a:lnTo>
                      <a:lnTo>
                        <a:pt x="240" y="108"/>
                      </a:lnTo>
                      <a:lnTo>
                        <a:pt x="384" y="18"/>
                      </a:lnTo>
                      <a:lnTo>
                        <a:pt x="384" y="6"/>
                      </a:lnTo>
                      <a:lnTo>
                        <a:pt x="354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" name="Group 58"/>
              <p:cNvGrpSpPr>
                <a:grpSpLocks/>
              </p:cNvGrpSpPr>
              <p:nvPr/>
            </p:nvGrpSpPr>
            <p:grpSpPr bwMode="auto">
              <a:xfrm>
                <a:off x="3570" y="2244"/>
                <a:ext cx="241" cy="241"/>
                <a:chOff x="3570" y="2244"/>
                <a:chExt cx="241" cy="241"/>
              </a:xfrm>
            </p:grpSpPr>
            <p:sp>
              <p:nvSpPr>
                <p:cNvPr id="258" name="Freeform 59"/>
                <p:cNvSpPr>
                  <a:spLocks/>
                </p:cNvSpPr>
                <p:nvPr/>
              </p:nvSpPr>
              <p:spPr bwMode="auto">
                <a:xfrm>
                  <a:off x="3570" y="2244"/>
                  <a:ext cx="241" cy="241"/>
                </a:xfrm>
                <a:custGeom>
                  <a:avLst/>
                  <a:gdLst>
                    <a:gd name="T0" fmla="*/ 198 w 241"/>
                    <a:gd name="T1" fmla="*/ 240 h 241"/>
                    <a:gd name="T2" fmla="*/ 240 w 241"/>
                    <a:gd name="T3" fmla="*/ 186 h 241"/>
                    <a:gd name="T4" fmla="*/ 240 w 241"/>
                    <a:gd name="T5" fmla="*/ 42 h 241"/>
                    <a:gd name="T6" fmla="*/ 60 w 241"/>
                    <a:gd name="T7" fmla="*/ 0 h 241"/>
                    <a:gd name="T8" fmla="*/ 0 w 241"/>
                    <a:gd name="T9" fmla="*/ 18 h 241"/>
                    <a:gd name="T10" fmla="*/ 198 w 241"/>
                    <a:gd name="T11" fmla="*/ 240 h 24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41"/>
                    <a:gd name="T19" fmla="*/ 0 h 241"/>
                    <a:gd name="T20" fmla="*/ 241 w 241"/>
                    <a:gd name="T21" fmla="*/ 241 h 24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41" h="241">
                      <a:moveTo>
                        <a:pt x="198" y="240"/>
                      </a:moveTo>
                      <a:lnTo>
                        <a:pt x="240" y="186"/>
                      </a:lnTo>
                      <a:lnTo>
                        <a:pt x="240" y="42"/>
                      </a:lnTo>
                      <a:lnTo>
                        <a:pt x="60" y="0"/>
                      </a:lnTo>
                      <a:lnTo>
                        <a:pt x="0" y="18"/>
                      </a:lnTo>
                      <a:lnTo>
                        <a:pt x="198" y="240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9" name="Freeform 60"/>
                <p:cNvSpPr>
                  <a:spLocks/>
                </p:cNvSpPr>
                <p:nvPr/>
              </p:nvSpPr>
              <p:spPr bwMode="auto">
                <a:xfrm>
                  <a:off x="3570" y="2244"/>
                  <a:ext cx="241" cy="241"/>
                </a:xfrm>
                <a:custGeom>
                  <a:avLst/>
                  <a:gdLst>
                    <a:gd name="T0" fmla="*/ 198 w 241"/>
                    <a:gd name="T1" fmla="*/ 240 h 241"/>
                    <a:gd name="T2" fmla="*/ 240 w 241"/>
                    <a:gd name="T3" fmla="*/ 186 h 241"/>
                    <a:gd name="T4" fmla="*/ 240 w 241"/>
                    <a:gd name="T5" fmla="*/ 42 h 241"/>
                    <a:gd name="T6" fmla="*/ 60 w 241"/>
                    <a:gd name="T7" fmla="*/ 0 h 241"/>
                    <a:gd name="T8" fmla="*/ 0 w 241"/>
                    <a:gd name="T9" fmla="*/ 18 h 2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41"/>
                    <a:gd name="T16" fmla="*/ 0 h 241"/>
                    <a:gd name="T17" fmla="*/ 241 w 241"/>
                    <a:gd name="T18" fmla="*/ 241 h 2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41" h="241">
                      <a:moveTo>
                        <a:pt x="198" y="240"/>
                      </a:moveTo>
                      <a:lnTo>
                        <a:pt x="240" y="186"/>
                      </a:lnTo>
                      <a:lnTo>
                        <a:pt x="240" y="42"/>
                      </a:lnTo>
                      <a:lnTo>
                        <a:pt x="60" y="0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8" name="Group 61"/>
              <p:cNvGrpSpPr>
                <a:grpSpLocks/>
              </p:cNvGrpSpPr>
              <p:nvPr/>
            </p:nvGrpSpPr>
            <p:grpSpPr bwMode="auto">
              <a:xfrm>
                <a:off x="3690" y="2310"/>
                <a:ext cx="79" cy="265"/>
                <a:chOff x="3690" y="2310"/>
                <a:chExt cx="79" cy="265"/>
              </a:xfrm>
            </p:grpSpPr>
            <p:sp>
              <p:nvSpPr>
                <p:cNvPr id="256" name="Freeform 62"/>
                <p:cNvSpPr>
                  <a:spLocks/>
                </p:cNvSpPr>
                <p:nvPr/>
              </p:nvSpPr>
              <p:spPr bwMode="auto">
                <a:xfrm>
                  <a:off x="3690" y="2310"/>
                  <a:ext cx="79" cy="265"/>
                </a:xfrm>
                <a:custGeom>
                  <a:avLst/>
                  <a:gdLst>
                    <a:gd name="T0" fmla="*/ 0 w 79"/>
                    <a:gd name="T1" fmla="*/ 264 h 265"/>
                    <a:gd name="T2" fmla="*/ 0 w 79"/>
                    <a:gd name="T3" fmla="*/ 42 h 265"/>
                    <a:gd name="T4" fmla="*/ 78 w 79"/>
                    <a:gd name="T5" fmla="*/ 0 h 265"/>
                    <a:gd name="T6" fmla="*/ 78 w 79"/>
                    <a:gd name="T7" fmla="*/ 210 h 265"/>
                    <a:gd name="T8" fmla="*/ 0 w 79"/>
                    <a:gd name="T9" fmla="*/ 264 h 2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9"/>
                    <a:gd name="T16" fmla="*/ 0 h 265"/>
                    <a:gd name="T17" fmla="*/ 79 w 79"/>
                    <a:gd name="T18" fmla="*/ 265 h 26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9" h="265">
                      <a:moveTo>
                        <a:pt x="0" y="264"/>
                      </a:moveTo>
                      <a:lnTo>
                        <a:pt x="0" y="42"/>
                      </a:lnTo>
                      <a:lnTo>
                        <a:pt x="78" y="0"/>
                      </a:lnTo>
                      <a:lnTo>
                        <a:pt x="78" y="210"/>
                      </a:lnTo>
                      <a:lnTo>
                        <a:pt x="0" y="264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7" name="Freeform 63"/>
                <p:cNvSpPr>
                  <a:spLocks/>
                </p:cNvSpPr>
                <p:nvPr/>
              </p:nvSpPr>
              <p:spPr bwMode="auto">
                <a:xfrm>
                  <a:off x="3690" y="2310"/>
                  <a:ext cx="79" cy="265"/>
                </a:xfrm>
                <a:custGeom>
                  <a:avLst/>
                  <a:gdLst>
                    <a:gd name="T0" fmla="*/ 0 w 79"/>
                    <a:gd name="T1" fmla="*/ 264 h 265"/>
                    <a:gd name="T2" fmla="*/ 0 w 79"/>
                    <a:gd name="T3" fmla="*/ 42 h 265"/>
                    <a:gd name="T4" fmla="*/ 78 w 79"/>
                    <a:gd name="T5" fmla="*/ 0 h 265"/>
                    <a:gd name="T6" fmla="*/ 78 w 79"/>
                    <a:gd name="T7" fmla="*/ 210 h 265"/>
                    <a:gd name="T8" fmla="*/ 0 w 79"/>
                    <a:gd name="T9" fmla="*/ 264 h 26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9"/>
                    <a:gd name="T16" fmla="*/ 0 h 265"/>
                    <a:gd name="T17" fmla="*/ 79 w 79"/>
                    <a:gd name="T18" fmla="*/ 265 h 26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9" h="265">
                      <a:moveTo>
                        <a:pt x="0" y="264"/>
                      </a:moveTo>
                      <a:lnTo>
                        <a:pt x="0" y="42"/>
                      </a:lnTo>
                      <a:lnTo>
                        <a:pt x="78" y="0"/>
                      </a:lnTo>
                      <a:lnTo>
                        <a:pt x="78" y="210"/>
                      </a:lnTo>
                      <a:lnTo>
                        <a:pt x="0" y="264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9" name="Group 64"/>
              <p:cNvGrpSpPr>
                <a:grpSpLocks/>
              </p:cNvGrpSpPr>
              <p:nvPr/>
            </p:nvGrpSpPr>
            <p:grpSpPr bwMode="auto">
              <a:xfrm>
                <a:off x="3486" y="2520"/>
                <a:ext cx="175" cy="55"/>
                <a:chOff x="3486" y="2520"/>
                <a:chExt cx="175" cy="55"/>
              </a:xfrm>
            </p:grpSpPr>
            <p:sp>
              <p:nvSpPr>
                <p:cNvPr id="254" name="Freeform 65"/>
                <p:cNvSpPr>
                  <a:spLocks/>
                </p:cNvSpPr>
                <p:nvPr/>
              </p:nvSpPr>
              <p:spPr bwMode="auto">
                <a:xfrm>
                  <a:off x="3486" y="2520"/>
                  <a:ext cx="175" cy="55"/>
                </a:xfrm>
                <a:custGeom>
                  <a:avLst/>
                  <a:gdLst>
                    <a:gd name="T0" fmla="*/ 0 w 175"/>
                    <a:gd name="T1" fmla="*/ 0 h 55"/>
                    <a:gd name="T2" fmla="*/ 0 w 175"/>
                    <a:gd name="T3" fmla="*/ 12 h 55"/>
                    <a:gd name="T4" fmla="*/ 162 w 175"/>
                    <a:gd name="T5" fmla="*/ 54 h 55"/>
                    <a:gd name="T6" fmla="*/ 174 w 175"/>
                    <a:gd name="T7" fmla="*/ 48 h 55"/>
                    <a:gd name="T8" fmla="*/ 0 w 175"/>
                    <a:gd name="T9" fmla="*/ 0 h 5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75"/>
                    <a:gd name="T16" fmla="*/ 0 h 55"/>
                    <a:gd name="T17" fmla="*/ 175 w 175"/>
                    <a:gd name="T18" fmla="*/ 55 h 5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75" h="55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162" y="54"/>
                      </a:lnTo>
                      <a:lnTo>
                        <a:pt x="174" y="4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919191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5" name="Freeform 66"/>
                <p:cNvSpPr>
                  <a:spLocks/>
                </p:cNvSpPr>
                <p:nvPr/>
              </p:nvSpPr>
              <p:spPr bwMode="auto">
                <a:xfrm>
                  <a:off x="3486" y="2520"/>
                  <a:ext cx="175" cy="55"/>
                </a:xfrm>
                <a:custGeom>
                  <a:avLst/>
                  <a:gdLst>
                    <a:gd name="T0" fmla="*/ 0 w 175"/>
                    <a:gd name="T1" fmla="*/ 0 h 55"/>
                    <a:gd name="T2" fmla="*/ 0 w 175"/>
                    <a:gd name="T3" fmla="*/ 12 h 55"/>
                    <a:gd name="T4" fmla="*/ 162 w 175"/>
                    <a:gd name="T5" fmla="*/ 54 h 55"/>
                    <a:gd name="T6" fmla="*/ 174 w 175"/>
                    <a:gd name="T7" fmla="*/ 48 h 5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75"/>
                    <a:gd name="T13" fmla="*/ 0 h 55"/>
                    <a:gd name="T14" fmla="*/ 175 w 175"/>
                    <a:gd name="T15" fmla="*/ 55 h 5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75" h="55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162" y="54"/>
                      </a:lnTo>
                      <a:lnTo>
                        <a:pt x="174" y="4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0" name="Group 67"/>
              <p:cNvGrpSpPr>
                <a:grpSpLocks/>
              </p:cNvGrpSpPr>
              <p:nvPr/>
            </p:nvGrpSpPr>
            <p:grpSpPr bwMode="auto">
              <a:xfrm>
                <a:off x="3438" y="2292"/>
                <a:ext cx="253" cy="283"/>
                <a:chOff x="3438" y="2292"/>
                <a:chExt cx="253" cy="283"/>
              </a:xfrm>
            </p:grpSpPr>
            <p:sp>
              <p:nvSpPr>
                <p:cNvPr id="252" name="Freeform 68"/>
                <p:cNvSpPr>
                  <a:spLocks/>
                </p:cNvSpPr>
                <p:nvPr/>
              </p:nvSpPr>
              <p:spPr bwMode="auto">
                <a:xfrm>
                  <a:off x="3438" y="2292"/>
                  <a:ext cx="253" cy="283"/>
                </a:xfrm>
                <a:custGeom>
                  <a:avLst/>
                  <a:gdLst>
                    <a:gd name="T0" fmla="*/ 252 w 253"/>
                    <a:gd name="T1" fmla="*/ 282 h 283"/>
                    <a:gd name="T2" fmla="*/ 252 w 253"/>
                    <a:gd name="T3" fmla="*/ 60 h 283"/>
                    <a:gd name="T4" fmla="*/ 0 w 253"/>
                    <a:gd name="T5" fmla="*/ 0 h 283"/>
                    <a:gd name="T6" fmla="*/ 0 w 253"/>
                    <a:gd name="T7" fmla="*/ 216 h 283"/>
                    <a:gd name="T8" fmla="*/ 252 w 253"/>
                    <a:gd name="T9" fmla="*/ 282 h 2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3"/>
                    <a:gd name="T16" fmla="*/ 0 h 283"/>
                    <a:gd name="T17" fmla="*/ 253 w 253"/>
                    <a:gd name="T18" fmla="*/ 283 h 2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3" h="283">
                      <a:moveTo>
                        <a:pt x="252" y="282"/>
                      </a:moveTo>
                      <a:lnTo>
                        <a:pt x="252" y="60"/>
                      </a:lnTo>
                      <a:lnTo>
                        <a:pt x="0" y="0"/>
                      </a:lnTo>
                      <a:lnTo>
                        <a:pt x="0" y="216"/>
                      </a:lnTo>
                      <a:lnTo>
                        <a:pt x="252" y="282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3" name="Freeform 69"/>
                <p:cNvSpPr>
                  <a:spLocks/>
                </p:cNvSpPr>
                <p:nvPr/>
              </p:nvSpPr>
              <p:spPr bwMode="auto">
                <a:xfrm>
                  <a:off x="3438" y="2292"/>
                  <a:ext cx="253" cy="283"/>
                </a:xfrm>
                <a:custGeom>
                  <a:avLst/>
                  <a:gdLst>
                    <a:gd name="T0" fmla="*/ 252 w 253"/>
                    <a:gd name="T1" fmla="*/ 282 h 283"/>
                    <a:gd name="T2" fmla="*/ 252 w 253"/>
                    <a:gd name="T3" fmla="*/ 60 h 283"/>
                    <a:gd name="T4" fmla="*/ 0 w 253"/>
                    <a:gd name="T5" fmla="*/ 0 h 283"/>
                    <a:gd name="T6" fmla="*/ 0 w 253"/>
                    <a:gd name="T7" fmla="*/ 216 h 283"/>
                    <a:gd name="T8" fmla="*/ 252 w 253"/>
                    <a:gd name="T9" fmla="*/ 282 h 28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3"/>
                    <a:gd name="T16" fmla="*/ 0 h 283"/>
                    <a:gd name="T17" fmla="*/ 253 w 253"/>
                    <a:gd name="T18" fmla="*/ 283 h 28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3" h="283">
                      <a:moveTo>
                        <a:pt x="252" y="282"/>
                      </a:moveTo>
                      <a:lnTo>
                        <a:pt x="252" y="60"/>
                      </a:lnTo>
                      <a:lnTo>
                        <a:pt x="0" y="0"/>
                      </a:lnTo>
                      <a:lnTo>
                        <a:pt x="0" y="216"/>
                      </a:lnTo>
                      <a:lnTo>
                        <a:pt x="252" y="282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1" name="Group 70"/>
              <p:cNvGrpSpPr>
                <a:grpSpLocks/>
              </p:cNvGrpSpPr>
              <p:nvPr/>
            </p:nvGrpSpPr>
            <p:grpSpPr bwMode="auto">
              <a:xfrm>
                <a:off x="3468" y="2322"/>
                <a:ext cx="187" cy="205"/>
                <a:chOff x="3468" y="2322"/>
                <a:chExt cx="187" cy="205"/>
              </a:xfrm>
            </p:grpSpPr>
            <p:sp>
              <p:nvSpPr>
                <p:cNvPr id="250" name="Freeform 71"/>
                <p:cNvSpPr>
                  <a:spLocks/>
                </p:cNvSpPr>
                <p:nvPr/>
              </p:nvSpPr>
              <p:spPr bwMode="auto">
                <a:xfrm>
                  <a:off x="3468" y="2322"/>
                  <a:ext cx="187" cy="205"/>
                </a:xfrm>
                <a:custGeom>
                  <a:avLst/>
                  <a:gdLst>
                    <a:gd name="T0" fmla="*/ 186 w 187"/>
                    <a:gd name="T1" fmla="*/ 204 h 205"/>
                    <a:gd name="T2" fmla="*/ 186 w 187"/>
                    <a:gd name="T3" fmla="*/ 48 h 205"/>
                    <a:gd name="T4" fmla="*/ 0 w 187"/>
                    <a:gd name="T5" fmla="*/ 0 h 205"/>
                    <a:gd name="T6" fmla="*/ 0 w 187"/>
                    <a:gd name="T7" fmla="*/ 162 h 205"/>
                    <a:gd name="T8" fmla="*/ 186 w 187"/>
                    <a:gd name="T9" fmla="*/ 204 h 2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7"/>
                    <a:gd name="T16" fmla="*/ 0 h 205"/>
                    <a:gd name="T17" fmla="*/ 187 w 187"/>
                    <a:gd name="T18" fmla="*/ 205 h 20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7" h="205">
                      <a:moveTo>
                        <a:pt x="186" y="204"/>
                      </a:moveTo>
                      <a:lnTo>
                        <a:pt x="186" y="48"/>
                      </a:lnTo>
                      <a:lnTo>
                        <a:pt x="0" y="0"/>
                      </a:lnTo>
                      <a:lnTo>
                        <a:pt x="0" y="162"/>
                      </a:lnTo>
                      <a:lnTo>
                        <a:pt x="186" y="204"/>
                      </a:lnTo>
                    </a:path>
                  </a:pathLst>
                </a:custGeom>
                <a:solidFill>
                  <a:srgbClr val="CECECE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1" name="Freeform 72"/>
                <p:cNvSpPr>
                  <a:spLocks/>
                </p:cNvSpPr>
                <p:nvPr/>
              </p:nvSpPr>
              <p:spPr bwMode="auto">
                <a:xfrm>
                  <a:off x="3468" y="2322"/>
                  <a:ext cx="187" cy="205"/>
                </a:xfrm>
                <a:custGeom>
                  <a:avLst/>
                  <a:gdLst>
                    <a:gd name="T0" fmla="*/ 186 w 187"/>
                    <a:gd name="T1" fmla="*/ 204 h 205"/>
                    <a:gd name="T2" fmla="*/ 186 w 187"/>
                    <a:gd name="T3" fmla="*/ 48 h 205"/>
                    <a:gd name="T4" fmla="*/ 0 w 187"/>
                    <a:gd name="T5" fmla="*/ 0 h 205"/>
                    <a:gd name="T6" fmla="*/ 0 w 187"/>
                    <a:gd name="T7" fmla="*/ 162 h 205"/>
                    <a:gd name="T8" fmla="*/ 186 w 187"/>
                    <a:gd name="T9" fmla="*/ 204 h 20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7"/>
                    <a:gd name="T16" fmla="*/ 0 h 205"/>
                    <a:gd name="T17" fmla="*/ 187 w 187"/>
                    <a:gd name="T18" fmla="*/ 205 h 20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7" h="205">
                      <a:moveTo>
                        <a:pt x="186" y="204"/>
                      </a:moveTo>
                      <a:lnTo>
                        <a:pt x="186" y="48"/>
                      </a:lnTo>
                      <a:lnTo>
                        <a:pt x="0" y="0"/>
                      </a:lnTo>
                      <a:lnTo>
                        <a:pt x="0" y="162"/>
                      </a:lnTo>
                      <a:lnTo>
                        <a:pt x="186" y="204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2" name="Group 73"/>
              <p:cNvGrpSpPr>
                <a:grpSpLocks/>
              </p:cNvGrpSpPr>
              <p:nvPr/>
            </p:nvGrpSpPr>
            <p:grpSpPr bwMode="auto">
              <a:xfrm>
                <a:off x="3480" y="2340"/>
                <a:ext cx="169" cy="175"/>
                <a:chOff x="3480" y="2340"/>
                <a:chExt cx="169" cy="175"/>
              </a:xfrm>
            </p:grpSpPr>
            <p:sp>
              <p:nvSpPr>
                <p:cNvPr id="248" name="Freeform 74"/>
                <p:cNvSpPr>
                  <a:spLocks/>
                </p:cNvSpPr>
                <p:nvPr/>
              </p:nvSpPr>
              <p:spPr bwMode="auto">
                <a:xfrm>
                  <a:off x="3480" y="2340"/>
                  <a:ext cx="169" cy="175"/>
                </a:xfrm>
                <a:custGeom>
                  <a:avLst/>
                  <a:gdLst>
                    <a:gd name="T0" fmla="*/ 168 w 169"/>
                    <a:gd name="T1" fmla="*/ 174 h 175"/>
                    <a:gd name="T2" fmla="*/ 168 w 169"/>
                    <a:gd name="T3" fmla="*/ 36 h 175"/>
                    <a:gd name="T4" fmla="*/ 0 w 169"/>
                    <a:gd name="T5" fmla="*/ 0 h 175"/>
                    <a:gd name="T6" fmla="*/ 0 w 169"/>
                    <a:gd name="T7" fmla="*/ 132 h 175"/>
                    <a:gd name="T8" fmla="*/ 168 w 169"/>
                    <a:gd name="T9" fmla="*/ 174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175"/>
                    <a:gd name="T17" fmla="*/ 169 w 169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175">
                      <a:moveTo>
                        <a:pt x="168" y="174"/>
                      </a:moveTo>
                      <a:lnTo>
                        <a:pt x="168" y="36"/>
                      </a:lnTo>
                      <a:lnTo>
                        <a:pt x="0" y="0"/>
                      </a:lnTo>
                      <a:lnTo>
                        <a:pt x="0" y="132"/>
                      </a:lnTo>
                      <a:lnTo>
                        <a:pt x="168" y="174"/>
                      </a:lnTo>
                    </a:path>
                  </a:pathLst>
                </a:custGeom>
                <a:solidFill>
                  <a:srgbClr val="618FFD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9" name="Freeform 75"/>
                <p:cNvSpPr>
                  <a:spLocks/>
                </p:cNvSpPr>
                <p:nvPr/>
              </p:nvSpPr>
              <p:spPr bwMode="auto">
                <a:xfrm>
                  <a:off x="3480" y="2340"/>
                  <a:ext cx="169" cy="175"/>
                </a:xfrm>
                <a:custGeom>
                  <a:avLst/>
                  <a:gdLst>
                    <a:gd name="T0" fmla="*/ 168 w 169"/>
                    <a:gd name="T1" fmla="*/ 174 h 175"/>
                    <a:gd name="T2" fmla="*/ 168 w 169"/>
                    <a:gd name="T3" fmla="*/ 36 h 175"/>
                    <a:gd name="T4" fmla="*/ 0 w 169"/>
                    <a:gd name="T5" fmla="*/ 0 h 175"/>
                    <a:gd name="T6" fmla="*/ 0 w 169"/>
                    <a:gd name="T7" fmla="*/ 132 h 175"/>
                    <a:gd name="T8" fmla="*/ 168 w 169"/>
                    <a:gd name="T9" fmla="*/ 174 h 1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175"/>
                    <a:gd name="T17" fmla="*/ 169 w 169"/>
                    <a:gd name="T18" fmla="*/ 175 h 1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175">
                      <a:moveTo>
                        <a:pt x="168" y="174"/>
                      </a:moveTo>
                      <a:lnTo>
                        <a:pt x="168" y="36"/>
                      </a:lnTo>
                      <a:lnTo>
                        <a:pt x="0" y="0"/>
                      </a:lnTo>
                      <a:lnTo>
                        <a:pt x="0" y="132"/>
                      </a:lnTo>
                      <a:lnTo>
                        <a:pt x="168" y="174"/>
                      </a:lnTo>
                    </a:path>
                  </a:pathLst>
                </a:custGeom>
                <a:noFill/>
                <a:ln w="12700" cap="rnd">
                  <a:solidFill>
                    <a:srgbClr val="A9A9A9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3" name="Freeform 76"/>
              <p:cNvSpPr>
                <a:spLocks/>
              </p:cNvSpPr>
              <p:nvPr/>
            </p:nvSpPr>
            <p:spPr bwMode="auto">
              <a:xfrm>
                <a:off x="3420" y="2532"/>
                <a:ext cx="367" cy="79"/>
              </a:xfrm>
              <a:custGeom>
                <a:avLst/>
                <a:gdLst>
                  <a:gd name="T0" fmla="*/ 0 w 367"/>
                  <a:gd name="T1" fmla="*/ 18 h 79"/>
                  <a:gd name="T2" fmla="*/ 234 w 367"/>
                  <a:gd name="T3" fmla="*/ 78 h 79"/>
                  <a:gd name="T4" fmla="*/ 366 w 367"/>
                  <a:gd name="T5" fmla="*/ 0 h 79"/>
                  <a:gd name="T6" fmla="*/ 0 60000 65536"/>
                  <a:gd name="T7" fmla="*/ 0 60000 65536"/>
                  <a:gd name="T8" fmla="*/ 0 60000 65536"/>
                  <a:gd name="T9" fmla="*/ 0 w 367"/>
                  <a:gd name="T10" fmla="*/ 0 h 79"/>
                  <a:gd name="T11" fmla="*/ 367 w 367"/>
                  <a:gd name="T12" fmla="*/ 79 h 7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7" h="79">
                    <a:moveTo>
                      <a:pt x="0" y="18"/>
                    </a:moveTo>
                    <a:lnTo>
                      <a:pt x="234" y="78"/>
                    </a:lnTo>
                    <a:lnTo>
                      <a:pt x="366" y="0"/>
                    </a:lnTo>
                  </a:path>
                </a:pathLst>
              </a:custGeom>
              <a:noFill/>
              <a:ln w="12700" cap="rnd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4" name="Rectangle 77"/>
              <p:cNvSpPr>
                <a:spLocks noChangeArrowheads="1"/>
              </p:cNvSpPr>
              <p:nvPr/>
            </p:nvSpPr>
            <p:spPr bwMode="auto">
              <a:xfrm>
                <a:off x="3510" y="2364"/>
                <a:ext cx="16" cy="4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45" name="Group 78"/>
              <p:cNvGrpSpPr>
                <a:grpSpLocks/>
              </p:cNvGrpSpPr>
              <p:nvPr/>
            </p:nvGrpSpPr>
            <p:grpSpPr bwMode="auto">
              <a:xfrm>
                <a:off x="3432" y="2256"/>
                <a:ext cx="337" cy="97"/>
                <a:chOff x="3432" y="2256"/>
                <a:chExt cx="337" cy="97"/>
              </a:xfrm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3432" y="2256"/>
                  <a:ext cx="337" cy="97"/>
                </a:xfrm>
                <a:custGeom>
                  <a:avLst/>
                  <a:gdLst>
                    <a:gd name="T0" fmla="*/ 0 w 337"/>
                    <a:gd name="T1" fmla="*/ 36 h 97"/>
                    <a:gd name="T2" fmla="*/ 258 w 337"/>
                    <a:gd name="T3" fmla="*/ 96 h 97"/>
                    <a:gd name="T4" fmla="*/ 336 w 337"/>
                    <a:gd name="T5" fmla="*/ 54 h 97"/>
                    <a:gd name="T6" fmla="*/ 102 w 337"/>
                    <a:gd name="T7" fmla="*/ 0 h 97"/>
                    <a:gd name="T8" fmla="*/ 0 w 337"/>
                    <a:gd name="T9" fmla="*/ 36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7"/>
                    <a:gd name="T16" fmla="*/ 0 h 97"/>
                    <a:gd name="T17" fmla="*/ 337 w 337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7" h="97">
                      <a:moveTo>
                        <a:pt x="0" y="36"/>
                      </a:moveTo>
                      <a:lnTo>
                        <a:pt x="258" y="96"/>
                      </a:lnTo>
                      <a:lnTo>
                        <a:pt x="336" y="54"/>
                      </a:lnTo>
                      <a:lnTo>
                        <a:pt x="102" y="0"/>
                      </a:lnTo>
                      <a:lnTo>
                        <a:pt x="0" y="36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3432" y="2256"/>
                  <a:ext cx="337" cy="97"/>
                </a:xfrm>
                <a:custGeom>
                  <a:avLst/>
                  <a:gdLst>
                    <a:gd name="T0" fmla="*/ 0 w 337"/>
                    <a:gd name="T1" fmla="*/ 36 h 97"/>
                    <a:gd name="T2" fmla="*/ 258 w 337"/>
                    <a:gd name="T3" fmla="*/ 96 h 97"/>
                    <a:gd name="T4" fmla="*/ 336 w 337"/>
                    <a:gd name="T5" fmla="*/ 54 h 97"/>
                    <a:gd name="T6" fmla="*/ 102 w 337"/>
                    <a:gd name="T7" fmla="*/ 0 h 97"/>
                    <a:gd name="T8" fmla="*/ 0 w 337"/>
                    <a:gd name="T9" fmla="*/ 36 h 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37"/>
                    <a:gd name="T16" fmla="*/ 0 h 97"/>
                    <a:gd name="T17" fmla="*/ 337 w 337"/>
                    <a:gd name="T18" fmla="*/ 97 h 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37" h="97">
                      <a:moveTo>
                        <a:pt x="0" y="36"/>
                      </a:moveTo>
                      <a:lnTo>
                        <a:pt x="258" y="96"/>
                      </a:lnTo>
                      <a:lnTo>
                        <a:pt x="336" y="54"/>
                      </a:lnTo>
                      <a:lnTo>
                        <a:pt x="102" y="0"/>
                      </a:lnTo>
                      <a:lnTo>
                        <a:pt x="0" y="36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4" name="Group 81"/>
            <p:cNvGrpSpPr>
              <a:grpSpLocks/>
            </p:cNvGrpSpPr>
            <p:nvPr/>
          </p:nvGrpSpPr>
          <p:grpSpPr bwMode="auto">
            <a:xfrm>
              <a:off x="3270" y="2556"/>
              <a:ext cx="385" cy="163"/>
              <a:chOff x="3270" y="2556"/>
              <a:chExt cx="385" cy="163"/>
            </a:xfrm>
          </p:grpSpPr>
          <p:grpSp>
            <p:nvGrpSpPr>
              <p:cNvPr id="225" name="Group 82"/>
              <p:cNvGrpSpPr>
                <a:grpSpLocks/>
              </p:cNvGrpSpPr>
              <p:nvPr/>
            </p:nvGrpSpPr>
            <p:grpSpPr bwMode="auto">
              <a:xfrm>
                <a:off x="3270" y="2616"/>
                <a:ext cx="385" cy="103"/>
                <a:chOff x="3270" y="2616"/>
                <a:chExt cx="385" cy="103"/>
              </a:xfrm>
            </p:grpSpPr>
            <p:sp>
              <p:nvSpPr>
                <p:cNvPr id="234" name="Freeform 83"/>
                <p:cNvSpPr>
                  <a:spLocks/>
                </p:cNvSpPr>
                <p:nvPr/>
              </p:nvSpPr>
              <p:spPr bwMode="auto">
                <a:xfrm>
                  <a:off x="3270" y="2616"/>
                  <a:ext cx="385" cy="103"/>
                </a:xfrm>
                <a:custGeom>
                  <a:avLst/>
                  <a:gdLst>
                    <a:gd name="T0" fmla="*/ 0 w 385"/>
                    <a:gd name="T1" fmla="*/ 0 h 103"/>
                    <a:gd name="T2" fmla="*/ 0 w 385"/>
                    <a:gd name="T3" fmla="*/ 12 h 103"/>
                    <a:gd name="T4" fmla="*/ 300 w 385"/>
                    <a:gd name="T5" fmla="*/ 102 h 103"/>
                    <a:gd name="T6" fmla="*/ 384 w 385"/>
                    <a:gd name="T7" fmla="*/ 48 h 103"/>
                    <a:gd name="T8" fmla="*/ 384 w 385"/>
                    <a:gd name="T9" fmla="*/ 18 h 103"/>
                    <a:gd name="T10" fmla="*/ 0 w 385"/>
                    <a:gd name="T11" fmla="*/ 0 h 1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385"/>
                    <a:gd name="T19" fmla="*/ 0 h 103"/>
                    <a:gd name="T20" fmla="*/ 385 w 385"/>
                    <a:gd name="T21" fmla="*/ 103 h 103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385" h="103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300" y="102"/>
                      </a:lnTo>
                      <a:lnTo>
                        <a:pt x="384" y="48"/>
                      </a:lnTo>
                      <a:lnTo>
                        <a:pt x="384" y="18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DADADA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" name="Freeform 84"/>
                <p:cNvSpPr>
                  <a:spLocks/>
                </p:cNvSpPr>
                <p:nvPr/>
              </p:nvSpPr>
              <p:spPr bwMode="auto">
                <a:xfrm>
                  <a:off x="3270" y="2616"/>
                  <a:ext cx="385" cy="103"/>
                </a:xfrm>
                <a:custGeom>
                  <a:avLst/>
                  <a:gdLst>
                    <a:gd name="T0" fmla="*/ 0 w 385"/>
                    <a:gd name="T1" fmla="*/ 0 h 103"/>
                    <a:gd name="T2" fmla="*/ 0 w 385"/>
                    <a:gd name="T3" fmla="*/ 12 h 103"/>
                    <a:gd name="T4" fmla="*/ 300 w 385"/>
                    <a:gd name="T5" fmla="*/ 102 h 103"/>
                    <a:gd name="T6" fmla="*/ 384 w 385"/>
                    <a:gd name="T7" fmla="*/ 48 h 103"/>
                    <a:gd name="T8" fmla="*/ 384 w 385"/>
                    <a:gd name="T9" fmla="*/ 18 h 1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5"/>
                    <a:gd name="T16" fmla="*/ 0 h 103"/>
                    <a:gd name="T17" fmla="*/ 385 w 385"/>
                    <a:gd name="T18" fmla="*/ 103 h 1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5" h="103">
                      <a:moveTo>
                        <a:pt x="0" y="0"/>
                      </a:moveTo>
                      <a:lnTo>
                        <a:pt x="0" y="12"/>
                      </a:lnTo>
                      <a:lnTo>
                        <a:pt x="300" y="102"/>
                      </a:lnTo>
                      <a:lnTo>
                        <a:pt x="384" y="48"/>
                      </a:lnTo>
                      <a:lnTo>
                        <a:pt x="384" y="18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85"/>
              <p:cNvGrpSpPr>
                <a:grpSpLocks/>
              </p:cNvGrpSpPr>
              <p:nvPr/>
            </p:nvGrpSpPr>
            <p:grpSpPr bwMode="auto">
              <a:xfrm>
                <a:off x="3270" y="2556"/>
                <a:ext cx="385" cy="151"/>
                <a:chOff x="3270" y="2556"/>
                <a:chExt cx="385" cy="151"/>
              </a:xfrm>
            </p:grpSpPr>
            <p:sp>
              <p:nvSpPr>
                <p:cNvPr id="232" name="Freeform 86"/>
                <p:cNvSpPr>
                  <a:spLocks/>
                </p:cNvSpPr>
                <p:nvPr/>
              </p:nvSpPr>
              <p:spPr bwMode="auto">
                <a:xfrm>
                  <a:off x="3270" y="2556"/>
                  <a:ext cx="385" cy="151"/>
                </a:xfrm>
                <a:custGeom>
                  <a:avLst/>
                  <a:gdLst>
                    <a:gd name="T0" fmla="*/ 96 w 385"/>
                    <a:gd name="T1" fmla="*/ 0 h 151"/>
                    <a:gd name="T2" fmla="*/ 384 w 385"/>
                    <a:gd name="T3" fmla="*/ 78 h 151"/>
                    <a:gd name="T4" fmla="*/ 300 w 385"/>
                    <a:gd name="T5" fmla="*/ 150 h 151"/>
                    <a:gd name="T6" fmla="*/ 0 w 385"/>
                    <a:gd name="T7" fmla="*/ 60 h 151"/>
                    <a:gd name="T8" fmla="*/ 96 w 385"/>
                    <a:gd name="T9" fmla="*/ 0 h 1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5"/>
                    <a:gd name="T16" fmla="*/ 0 h 151"/>
                    <a:gd name="T17" fmla="*/ 385 w 385"/>
                    <a:gd name="T18" fmla="*/ 151 h 1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5" h="151">
                      <a:moveTo>
                        <a:pt x="96" y="0"/>
                      </a:moveTo>
                      <a:lnTo>
                        <a:pt x="384" y="78"/>
                      </a:lnTo>
                      <a:lnTo>
                        <a:pt x="300" y="150"/>
                      </a:lnTo>
                      <a:lnTo>
                        <a:pt x="0" y="60"/>
                      </a:lnTo>
                      <a:lnTo>
                        <a:pt x="96" y="0"/>
                      </a:lnTo>
                    </a:path>
                  </a:pathLst>
                </a:custGeom>
                <a:solidFill>
                  <a:srgbClr val="FFFFFF"/>
                </a:solidFill>
                <a:ln w="9525" cap="rnd">
                  <a:noFill/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3" name="Freeform 87"/>
                <p:cNvSpPr>
                  <a:spLocks/>
                </p:cNvSpPr>
                <p:nvPr/>
              </p:nvSpPr>
              <p:spPr bwMode="auto">
                <a:xfrm>
                  <a:off x="3270" y="2556"/>
                  <a:ext cx="385" cy="151"/>
                </a:xfrm>
                <a:custGeom>
                  <a:avLst/>
                  <a:gdLst>
                    <a:gd name="T0" fmla="*/ 96 w 385"/>
                    <a:gd name="T1" fmla="*/ 0 h 151"/>
                    <a:gd name="T2" fmla="*/ 384 w 385"/>
                    <a:gd name="T3" fmla="*/ 78 h 151"/>
                    <a:gd name="T4" fmla="*/ 300 w 385"/>
                    <a:gd name="T5" fmla="*/ 150 h 151"/>
                    <a:gd name="T6" fmla="*/ 0 w 385"/>
                    <a:gd name="T7" fmla="*/ 60 h 151"/>
                    <a:gd name="T8" fmla="*/ 96 w 385"/>
                    <a:gd name="T9" fmla="*/ 0 h 15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85"/>
                    <a:gd name="T16" fmla="*/ 0 h 151"/>
                    <a:gd name="T17" fmla="*/ 385 w 385"/>
                    <a:gd name="T18" fmla="*/ 151 h 15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85" h="151">
                      <a:moveTo>
                        <a:pt x="96" y="0"/>
                      </a:moveTo>
                      <a:lnTo>
                        <a:pt x="384" y="78"/>
                      </a:lnTo>
                      <a:lnTo>
                        <a:pt x="300" y="150"/>
                      </a:lnTo>
                      <a:lnTo>
                        <a:pt x="0" y="60"/>
                      </a:lnTo>
                      <a:lnTo>
                        <a:pt x="96" y="0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27" name="Freeform 88"/>
              <p:cNvSpPr>
                <a:spLocks/>
              </p:cNvSpPr>
              <p:nvPr/>
            </p:nvSpPr>
            <p:spPr bwMode="auto">
              <a:xfrm>
                <a:off x="3360" y="2568"/>
                <a:ext cx="217" cy="61"/>
              </a:xfrm>
              <a:custGeom>
                <a:avLst/>
                <a:gdLst>
                  <a:gd name="T0" fmla="*/ 12 w 217"/>
                  <a:gd name="T1" fmla="*/ 0 h 61"/>
                  <a:gd name="T2" fmla="*/ 0 w 217"/>
                  <a:gd name="T3" fmla="*/ 6 h 61"/>
                  <a:gd name="T4" fmla="*/ 210 w 217"/>
                  <a:gd name="T5" fmla="*/ 60 h 61"/>
                  <a:gd name="T6" fmla="*/ 216 w 217"/>
                  <a:gd name="T7" fmla="*/ 54 h 61"/>
                  <a:gd name="T8" fmla="*/ 12 w 217"/>
                  <a:gd name="T9" fmla="*/ 0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17"/>
                  <a:gd name="T16" fmla="*/ 0 h 61"/>
                  <a:gd name="T17" fmla="*/ 217 w 217"/>
                  <a:gd name="T18" fmla="*/ 61 h 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17" h="61">
                    <a:moveTo>
                      <a:pt x="12" y="0"/>
                    </a:moveTo>
                    <a:lnTo>
                      <a:pt x="0" y="6"/>
                    </a:lnTo>
                    <a:lnTo>
                      <a:pt x="210" y="60"/>
                    </a:lnTo>
                    <a:lnTo>
                      <a:pt x="216" y="54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8" name="Freeform 89"/>
              <p:cNvSpPr>
                <a:spLocks/>
              </p:cNvSpPr>
              <p:nvPr/>
            </p:nvSpPr>
            <p:spPr bwMode="auto">
              <a:xfrm>
                <a:off x="3294" y="2580"/>
                <a:ext cx="229" cy="85"/>
              </a:xfrm>
              <a:custGeom>
                <a:avLst/>
                <a:gdLst>
                  <a:gd name="T0" fmla="*/ 54 w 229"/>
                  <a:gd name="T1" fmla="*/ 0 h 85"/>
                  <a:gd name="T2" fmla="*/ 0 w 229"/>
                  <a:gd name="T3" fmla="*/ 30 h 85"/>
                  <a:gd name="T4" fmla="*/ 12 w 229"/>
                  <a:gd name="T5" fmla="*/ 30 h 85"/>
                  <a:gd name="T6" fmla="*/ 24 w 229"/>
                  <a:gd name="T7" fmla="*/ 30 h 85"/>
                  <a:gd name="T8" fmla="*/ 30 w 229"/>
                  <a:gd name="T9" fmla="*/ 30 h 85"/>
                  <a:gd name="T10" fmla="*/ 24 w 229"/>
                  <a:gd name="T11" fmla="*/ 36 h 85"/>
                  <a:gd name="T12" fmla="*/ 156 w 229"/>
                  <a:gd name="T13" fmla="*/ 78 h 85"/>
                  <a:gd name="T14" fmla="*/ 162 w 229"/>
                  <a:gd name="T15" fmla="*/ 72 h 85"/>
                  <a:gd name="T16" fmla="*/ 174 w 229"/>
                  <a:gd name="T17" fmla="*/ 72 h 85"/>
                  <a:gd name="T18" fmla="*/ 168 w 229"/>
                  <a:gd name="T19" fmla="*/ 78 h 85"/>
                  <a:gd name="T20" fmla="*/ 180 w 229"/>
                  <a:gd name="T21" fmla="*/ 84 h 85"/>
                  <a:gd name="T22" fmla="*/ 228 w 229"/>
                  <a:gd name="T23" fmla="*/ 48 h 85"/>
                  <a:gd name="T24" fmla="*/ 54 w 229"/>
                  <a:gd name="T25" fmla="*/ 0 h 8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229"/>
                  <a:gd name="T40" fmla="*/ 0 h 85"/>
                  <a:gd name="T41" fmla="*/ 229 w 229"/>
                  <a:gd name="T42" fmla="*/ 85 h 8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229" h="85">
                    <a:moveTo>
                      <a:pt x="54" y="0"/>
                    </a:moveTo>
                    <a:lnTo>
                      <a:pt x="0" y="30"/>
                    </a:lnTo>
                    <a:lnTo>
                      <a:pt x="12" y="30"/>
                    </a:lnTo>
                    <a:lnTo>
                      <a:pt x="24" y="30"/>
                    </a:lnTo>
                    <a:lnTo>
                      <a:pt x="30" y="30"/>
                    </a:lnTo>
                    <a:lnTo>
                      <a:pt x="24" y="36"/>
                    </a:lnTo>
                    <a:lnTo>
                      <a:pt x="156" y="78"/>
                    </a:lnTo>
                    <a:lnTo>
                      <a:pt x="162" y="72"/>
                    </a:lnTo>
                    <a:lnTo>
                      <a:pt x="174" y="72"/>
                    </a:lnTo>
                    <a:lnTo>
                      <a:pt x="168" y="78"/>
                    </a:lnTo>
                    <a:lnTo>
                      <a:pt x="180" y="84"/>
                    </a:lnTo>
                    <a:lnTo>
                      <a:pt x="228" y="48"/>
                    </a:lnTo>
                    <a:lnTo>
                      <a:pt x="54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9" name="Freeform 90"/>
              <p:cNvSpPr>
                <a:spLocks/>
              </p:cNvSpPr>
              <p:nvPr/>
            </p:nvSpPr>
            <p:spPr bwMode="auto">
              <a:xfrm>
                <a:off x="3510" y="2634"/>
                <a:ext cx="49" cy="19"/>
              </a:xfrm>
              <a:custGeom>
                <a:avLst/>
                <a:gdLst>
                  <a:gd name="T0" fmla="*/ 18 w 49"/>
                  <a:gd name="T1" fmla="*/ 0 h 19"/>
                  <a:gd name="T2" fmla="*/ 48 w 49"/>
                  <a:gd name="T3" fmla="*/ 6 h 19"/>
                  <a:gd name="T4" fmla="*/ 30 w 49"/>
                  <a:gd name="T5" fmla="*/ 18 h 19"/>
                  <a:gd name="T6" fmla="*/ 0 w 49"/>
                  <a:gd name="T7" fmla="*/ 12 h 19"/>
                  <a:gd name="T8" fmla="*/ 18 w 49"/>
                  <a:gd name="T9" fmla="*/ 0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9"/>
                  <a:gd name="T16" fmla="*/ 0 h 19"/>
                  <a:gd name="T17" fmla="*/ 49 w 49"/>
                  <a:gd name="T18" fmla="*/ 19 h 1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9" h="19">
                    <a:moveTo>
                      <a:pt x="18" y="0"/>
                    </a:moveTo>
                    <a:lnTo>
                      <a:pt x="48" y="6"/>
                    </a:lnTo>
                    <a:lnTo>
                      <a:pt x="30" y="18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" name="Freeform 91"/>
              <p:cNvSpPr>
                <a:spLocks/>
              </p:cNvSpPr>
              <p:nvPr/>
            </p:nvSpPr>
            <p:spPr bwMode="auto">
              <a:xfrm>
                <a:off x="3480" y="2658"/>
                <a:ext cx="49" cy="19"/>
              </a:xfrm>
              <a:custGeom>
                <a:avLst/>
                <a:gdLst>
                  <a:gd name="T0" fmla="*/ 12 w 49"/>
                  <a:gd name="T1" fmla="*/ 6 h 19"/>
                  <a:gd name="T2" fmla="*/ 18 w 49"/>
                  <a:gd name="T3" fmla="*/ 6 h 19"/>
                  <a:gd name="T4" fmla="*/ 24 w 49"/>
                  <a:gd name="T5" fmla="*/ 0 h 19"/>
                  <a:gd name="T6" fmla="*/ 42 w 49"/>
                  <a:gd name="T7" fmla="*/ 6 h 19"/>
                  <a:gd name="T8" fmla="*/ 36 w 49"/>
                  <a:gd name="T9" fmla="*/ 12 h 19"/>
                  <a:gd name="T10" fmla="*/ 48 w 49"/>
                  <a:gd name="T11" fmla="*/ 12 h 19"/>
                  <a:gd name="T12" fmla="*/ 36 w 49"/>
                  <a:gd name="T13" fmla="*/ 18 h 19"/>
                  <a:gd name="T14" fmla="*/ 0 w 49"/>
                  <a:gd name="T15" fmla="*/ 12 h 19"/>
                  <a:gd name="T16" fmla="*/ 12 w 49"/>
                  <a:gd name="T17" fmla="*/ 6 h 1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9"/>
                  <a:gd name="T28" fmla="*/ 0 h 19"/>
                  <a:gd name="T29" fmla="*/ 49 w 49"/>
                  <a:gd name="T30" fmla="*/ 19 h 1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9" h="19">
                    <a:moveTo>
                      <a:pt x="12" y="6"/>
                    </a:moveTo>
                    <a:lnTo>
                      <a:pt x="18" y="6"/>
                    </a:lnTo>
                    <a:lnTo>
                      <a:pt x="24" y="0"/>
                    </a:lnTo>
                    <a:lnTo>
                      <a:pt x="42" y="6"/>
                    </a:lnTo>
                    <a:lnTo>
                      <a:pt x="36" y="12"/>
                    </a:lnTo>
                    <a:lnTo>
                      <a:pt x="48" y="12"/>
                    </a:lnTo>
                    <a:lnTo>
                      <a:pt x="36" y="18"/>
                    </a:lnTo>
                    <a:lnTo>
                      <a:pt x="0" y="12"/>
                    </a:lnTo>
                    <a:lnTo>
                      <a:pt x="12" y="6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" name="Freeform 92"/>
              <p:cNvSpPr>
                <a:spLocks/>
              </p:cNvSpPr>
              <p:nvPr/>
            </p:nvSpPr>
            <p:spPr bwMode="auto">
              <a:xfrm>
                <a:off x="3528" y="2646"/>
                <a:ext cx="85" cy="43"/>
              </a:xfrm>
              <a:custGeom>
                <a:avLst/>
                <a:gdLst>
                  <a:gd name="T0" fmla="*/ 42 w 85"/>
                  <a:gd name="T1" fmla="*/ 0 h 43"/>
                  <a:gd name="T2" fmla="*/ 84 w 85"/>
                  <a:gd name="T3" fmla="*/ 12 h 43"/>
                  <a:gd name="T4" fmla="*/ 36 w 85"/>
                  <a:gd name="T5" fmla="*/ 42 h 43"/>
                  <a:gd name="T6" fmla="*/ 0 w 85"/>
                  <a:gd name="T7" fmla="*/ 30 h 43"/>
                  <a:gd name="T8" fmla="*/ 42 w 85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5"/>
                  <a:gd name="T16" fmla="*/ 0 h 43"/>
                  <a:gd name="T17" fmla="*/ 85 w 85"/>
                  <a:gd name="T18" fmla="*/ 43 h 4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5" h="43">
                    <a:moveTo>
                      <a:pt x="42" y="0"/>
                    </a:moveTo>
                    <a:lnTo>
                      <a:pt x="84" y="12"/>
                    </a:lnTo>
                    <a:lnTo>
                      <a:pt x="36" y="42"/>
                    </a:lnTo>
                    <a:lnTo>
                      <a:pt x="0" y="30"/>
                    </a:lnTo>
                    <a:lnTo>
                      <a:pt x="42" y="0"/>
                    </a:lnTo>
                  </a:path>
                </a:pathLst>
              </a:custGeom>
              <a:solidFill>
                <a:srgbClr val="CECECE"/>
              </a:solidFill>
              <a:ln w="9525" cap="rnd">
                <a:noFill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" name="Fluxograma: Disco magnético 8"/>
          <p:cNvSpPr/>
          <p:nvPr/>
        </p:nvSpPr>
        <p:spPr>
          <a:xfrm>
            <a:off x="3786182" y="3286131"/>
            <a:ext cx="1500198" cy="1630382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pt-BR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CGDF</a:t>
            </a: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65" name="Fluxograma: Disco magnético 8"/>
          <p:cNvSpPr/>
          <p:nvPr/>
        </p:nvSpPr>
        <p:spPr>
          <a:xfrm>
            <a:off x="6786578" y="3571883"/>
            <a:ext cx="1928826" cy="191613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pt-BR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DW</a:t>
            </a:r>
            <a:r>
              <a:rPr lang="pt-BR" sz="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pt-BR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-</a:t>
            </a:r>
            <a:r>
              <a:rPr lang="pt-BR" sz="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pt-BR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SIG</a:t>
            </a: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66" name="AutoShape 204"/>
          <p:cNvSpPr>
            <a:spLocks noChangeArrowheads="1"/>
          </p:cNvSpPr>
          <p:nvPr/>
        </p:nvSpPr>
        <p:spPr bwMode="auto">
          <a:xfrm>
            <a:off x="5857884" y="4192861"/>
            <a:ext cx="642937" cy="95065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7" grpId="0" animBg="1"/>
      <p:bldP spid="412" grpId="0" animBg="1"/>
      <p:bldP spid="413" grpId="0" animBg="1"/>
      <p:bldP spid="414" grpId="0" animBg="1"/>
      <p:bldP spid="179" grpId="0" animBg="1"/>
      <p:bldP spid="180" grpId="0" animBg="1"/>
      <p:bldP spid="221" grpId="0" animBg="1"/>
      <p:bldP spid="262" grpId="0" animBg="1"/>
      <p:bldP spid="265" grpId="0" animBg="1"/>
      <p:bldP spid="26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4"/>
          <p:cNvSpPr>
            <a:spLocks noGrp="1" noChangeArrowheads="1"/>
          </p:cNvSpPr>
          <p:nvPr>
            <p:ph type="title"/>
          </p:nvPr>
        </p:nvSpPr>
        <p:spPr>
          <a:xfrm>
            <a:off x="827584" y="1052736"/>
            <a:ext cx="752822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CONCEITOS – DW</a:t>
            </a:r>
            <a:r>
              <a:rPr lang="pt-B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Não volátil</a:t>
            </a: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>
          <a:xfrm>
            <a:off x="928688" y="2428875"/>
            <a:ext cx="6858000" cy="1000125"/>
          </a:xfrm>
          <a:prstGeom prst="rect">
            <a:avLst/>
          </a:prstGeom>
        </p:spPr>
        <p:txBody>
          <a:bodyPr lIns="92075" tIns="46038" rIns="92075" bIns="46038"/>
          <a:lstStyle/>
          <a:p>
            <a:pPr eaLnBrk="0" hangingPunct="0">
              <a:lnSpc>
                <a:spcPct val="125000"/>
              </a:lnSpc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pt-BR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Somente </a:t>
            </a:r>
            <a:r>
              <a:rPr lang="pt-BR" sz="2400" kern="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leitura</a:t>
            </a:r>
          </a:p>
          <a:p>
            <a:pPr eaLnBrk="0" hangingPunct="0">
              <a:lnSpc>
                <a:spcPct val="125000"/>
              </a:lnSpc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Voltado </a:t>
            </a:r>
            <a:r>
              <a:rPr lang="pt-BR" sz="2400" kern="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para facilitar</a:t>
            </a:r>
            <a:r>
              <a:rPr 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pt-BR" sz="2400" kern="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extração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3071813"/>
            <a:ext cx="1504950" cy="3228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23" name="CaixaDeTexto 13"/>
          <p:cNvSpPr txBox="1">
            <a:spLocks noChangeArrowheads="1"/>
          </p:cNvSpPr>
          <p:nvPr/>
        </p:nvSpPr>
        <p:spPr bwMode="auto">
          <a:xfrm>
            <a:off x="7020362" y="3500438"/>
            <a:ext cx="1056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Relatório</a:t>
            </a:r>
          </a:p>
        </p:txBody>
      </p:sp>
      <p:sp>
        <p:nvSpPr>
          <p:cNvPr id="9224" name="CaixaDeTexto 14"/>
          <p:cNvSpPr txBox="1">
            <a:spLocks noChangeArrowheads="1"/>
          </p:cNvSpPr>
          <p:nvPr/>
        </p:nvSpPr>
        <p:spPr bwMode="auto">
          <a:xfrm>
            <a:off x="7087037" y="4487863"/>
            <a:ext cx="8803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Análise</a:t>
            </a:r>
          </a:p>
        </p:txBody>
      </p:sp>
      <p:sp>
        <p:nvSpPr>
          <p:cNvPr id="9225" name="CaixaDeTexto 15"/>
          <p:cNvSpPr txBox="1">
            <a:spLocks noChangeArrowheads="1"/>
          </p:cNvSpPr>
          <p:nvPr/>
        </p:nvSpPr>
        <p:spPr bwMode="auto">
          <a:xfrm>
            <a:off x="6998137" y="5559425"/>
            <a:ext cx="11457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Tendência</a:t>
            </a:r>
          </a:p>
        </p:txBody>
      </p:sp>
      <p:sp>
        <p:nvSpPr>
          <p:cNvPr id="17" name="Fluxograma: Disco magnético 8"/>
          <p:cNvSpPr/>
          <p:nvPr/>
        </p:nvSpPr>
        <p:spPr>
          <a:xfrm>
            <a:off x="1571604" y="3714752"/>
            <a:ext cx="1928826" cy="191613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pt-BR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DW</a:t>
            </a:r>
            <a:r>
              <a:rPr lang="pt-BR" sz="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pt-BR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-</a:t>
            </a:r>
            <a:r>
              <a:rPr lang="pt-BR" sz="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pt-BR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SIG</a:t>
            </a: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8" name="AutoShape 204"/>
          <p:cNvSpPr>
            <a:spLocks noChangeArrowheads="1"/>
          </p:cNvSpPr>
          <p:nvPr/>
        </p:nvSpPr>
        <p:spPr bwMode="auto">
          <a:xfrm>
            <a:off x="3786182" y="4357694"/>
            <a:ext cx="1071570" cy="78581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 autoUpdateAnimBg="0"/>
      <p:bldP spid="9223" grpId="0"/>
      <p:bldP spid="9224" grpId="0"/>
      <p:bldP spid="9225" grpId="0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4"/>
          <p:cNvSpPr>
            <a:spLocks noGrp="1" noChangeArrowheads="1"/>
          </p:cNvSpPr>
          <p:nvPr>
            <p:ph type="title"/>
          </p:nvPr>
        </p:nvSpPr>
        <p:spPr>
          <a:xfrm>
            <a:off x="323528" y="1052736"/>
            <a:ext cx="806489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CONCEITOS – DW</a:t>
            </a:r>
            <a:r>
              <a:rPr lang="pt-B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Permite Análise Histórica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83568" y="2132856"/>
            <a:ext cx="3143250" cy="542925"/>
          </a:xfrm>
          <a:prstGeom prst="rect">
            <a:avLst/>
          </a:prstGeom>
        </p:spPr>
        <p:txBody>
          <a:bodyPr lIns="92075" tIns="46038" rIns="92075" bIns="46038"/>
          <a:lstStyle/>
          <a:p>
            <a:pPr eaLnBrk="0" hangingPunct="0">
              <a:lnSpc>
                <a:spcPct val="130000"/>
              </a:lnSpc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Histórico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completo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14" y="3286124"/>
            <a:ext cx="7531200" cy="25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CaixaDeTexto 4"/>
          <p:cNvSpPr txBox="1">
            <a:spLocks noChangeArrowheads="1"/>
          </p:cNvSpPr>
          <p:nvPr/>
        </p:nvSpPr>
        <p:spPr bwMode="auto">
          <a:xfrm>
            <a:off x="785786" y="2773916"/>
            <a:ext cx="7715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Ex:  Valores empenhados  por modalidade de licitação. (anos 2007, 2008 e 2009). </a:t>
            </a:r>
          </a:p>
        </p:txBody>
      </p:sp>
      <p:sp>
        <p:nvSpPr>
          <p:cNvPr id="10246" name="CaixaDeTexto 5"/>
          <p:cNvSpPr txBox="1">
            <a:spLocks noChangeArrowheads="1"/>
          </p:cNvSpPr>
          <p:nvPr/>
        </p:nvSpPr>
        <p:spPr bwMode="auto">
          <a:xfrm>
            <a:off x="714348" y="5835867"/>
            <a:ext cx="20002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Fonte SIGGO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45" grpId="0"/>
      <p:bldP spid="102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827584" y="2100259"/>
            <a:ext cx="5143500" cy="757237"/>
          </a:xfrm>
          <a:prstGeom prst="rect">
            <a:avLst/>
          </a:prstGeom>
        </p:spPr>
        <p:txBody>
          <a:bodyPr lIns="92075" tIns="46038" rIns="92075" bIns="46038"/>
          <a:lstStyle/>
          <a:p>
            <a:pPr eaLnBrk="0" hangingPunct="0">
              <a:lnSpc>
                <a:spcPct val="130000"/>
              </a:lnSpc>
              <a:buClr>
                <a:schemeClr val="tx1">
                  <a:lumMod val="50000"/>
                  <a:lumOff val="50000"/>
                </a:schemeClr>
              </a:buClr>
              <a:buSzPct val="75000"/>
              <a:buFont typeface="Wingdings" pitchFamily="2" charset="2"/>
              <a:buChar char="Ø"/>
              <a:defRPr/>
            </a:pPr>
            <a:r>
              <a:rPr lang="pt-BR" sz="2400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Tendência </a:t>
            </a:r>
            <a:r>
              <a:rPr lang="pt-BR" sz="2400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de comportamento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785786" y="2786058"/>
            <a:ext cx="7500990" cy="3264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4"/>
          <p:cNvSpPr txBox="1">
            <a:spLocks noChangeArrowheads="1"/>
          </p:cNvSpPr>
          <p:nvPr/>
        </p:nvSpPr>
        <p:spPr>
          <a:xfrm>
            <a:off x="323528" y="1052736"/>
            <a:ext cx="8064896" cy="1143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CONCEITOS – DW</a:t>
            </a:r>
            <a:br>
              <a:rPr kumimoji="0" lang="pt-BR" sz="44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2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Tendências</a:t>
            </a:r>
          </a:p>
        </p:txBody>
      </p:sp>
      <p:sp>
        <p:nvSpPr>
          <p:cNvPr id="8" name="CaixaDeTexto 5"/>
          <p:cNvSpPr txBox="1">
            <a:spLocks noChangeArrowheads="1"/>
          </p:cNvSpPr>
          <p:nvPr/>
        </p:nvSpPr>
        <p:spPr bwMode="auto">
          <a:xfrm>
            <a:off x="857238" y="5978743"/>
            <a:ext cx="20002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Fonte SIGGO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785786" y="2143116"/>
            <a:ext cx="7529463" cy="36507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17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5BE7DF-E825-4284-A760-32B223E7B848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7173" name="CaixaDeTexto 3"/>
          <p:cNvSpPr txBox="1">
            <a:spLocks noChangeArrowheads="1"/>
          </p:cNvSpPr>
          <p:nvPr/>
        </p:nvSpPr>
        <p:spPr bwMode="auto">
          <a:xfrm>
            <a:off x="6143636" y="2147118"/>
            <a:ext cx="5790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BI</a:t>
            </a:r>
            <a:endParaRPr lang="pt-BR" sz="3600" b="1" dirty="0"/>
          </a:p>
        </p:txBody>
      </p:sp>
      <p:sp>
        <p:nvSpPr>
          <p:cNvPr id="7174" name="CaixaDeTexto 4"/>
          <p:cNvSpPr txBox="1">
            <a:spLocks noChangeArrowheads="1"/>
          </p:cNvSpPr>
          <p:nvPr/>
        </p:nvSpPr>
        <p:spPr bwMode="auto">
          <a:xfrm>
            <a:off x="2071670" y="2150507"/>
            <a:ext cx="9031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DW</a:t>
            </a:r>
          </a:p>
        </p:txBody>
      </p:sp>
      <p:sp>
        <p:nvSpPr>
          <p:cNvPr id="13319" name="CaixaDeTexto 5"/>
          <p:cNvSpPr txBox="1">
            <a:spLocks noChangeArrowheads="1"/>
          </p:cNvSpPr>
          <p:nvPr/>
        </p:nvSpPr>
        <p:spPr bwMode="auto">
          <a:xfrm>
            <a:off x="1428728" y="3007763"/>
            <a:ext cx="22574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Repositórios de dados</a:t>
            </a:r>
          </a:p>
        </p:txBody>
      </p:sp>
      <p:sp>
        <p:nvSpPr>
          <p:cNvPr id="13320" name="CaixaDeTexto 6"/>
          <p:cNvSpPr txBox="1">
            <a:spLocks noChangeArrowheads="1"/>
          </p:cNvSpPr>
          <p:nvPr/>
        </p:nvSpPr>
        <p:spPr bwMode="auto">
          <a:xfrm>
            <a:off x="5143504" y="2793449"/>
            <a:ext cx="27146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bg1"/>
                </a:solidFill>
              </a:rPr>
              <a:t>Conjunto de aplicativos e tecnologias utilizados para extrair </a:t>
            </a:r>
            <a:r>
              <a:rPr lang="pt-BR" dirty="0" smtClean="0">
                <a:solidFill>
                  <a:schemeClr val="bg1"/>
                </a:solidFill>
              </a:rPr>
              <a:t>informações</a:t>
            </a:r>
            <a:r>
              <a:rPr lang="pt-BR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3321" name="CaixaDeTexto 7"/>
          <p:cNvSpPr txBox="1">
            <a:spLocks noChangeArrowheads="1"/>
          </p:cNvSpPr>
          <p:nvPr/>
        </p:nvSpPr>
        <p:spPr bwMode="auto">
          <a:xfrm>
            <a:off x="5214963" y="4722275"/>
            <a:ext cx="3071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O DW é um elemento do BI.</a:t>
            </a:r>
          </a:p>
        </p:txBody>
      </p:sp>
      <p:cxnSp>
        <p:nvCxnSpPr>
          <p:cNvPr id="16" name="Conector reto 15"/>
          <p:cNvCxnSpPr>
            <a:stCxn id="14" idx="0"/>
            <a:endCxn id="14" idx="2"/>
          </p:cNvCxnSpPr>
          <p:nvPr/>
        </p:nvCxnSpPr>
        <p:spPr>
          <a:xfrm rot="16200000" flipH="1">
            <a:off x="2725153" y="3968480"/>
            <a:ext cx="3650729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>
            <a:stCxn id="14" idx="1"/>
            <a:endCxn id="14" idx="3"/>
          </p:cNvCxnSpPr>
          <p:nvPr/>
        </p:nvCxnSpPr>
        <p:spPr>
          <a:xfrm rot="10800000" flipH="1">
            <a:off x="785785" y="3968481"/>
            <a:ext cx="7529463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AutoShape 5"/>
          <p:cNvSpPr txBox="1">
            <a:spLocks noChangeArrowheads="1"/>
          </p:cNvSpPr>
          <p:nvPr/>
        </p:nvSpPr>
        <p:spPr>
          <a:xfrm>
            <a:off x="659782" y="1071546"/>
            <a:ext cx="769843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pt-B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BI X DW (Resumo)</a:t>
            </a:r>
            <a:endParaRPr kumimoji="0" lang="pt-BR" sz="44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33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uvem 6"/>
          <p:cNvSpPr/>
          <p:nvPr/>
        </p:nvSpPr>
        <p:spPr bwMode="auto">
          <a:xfrm>
            <a:off x="285720" y="2928934"/>
            <a:ext cx="3643338" cy="3421585"/>
          </a:xfrm>
          <a:prstGeom prst="cloud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338" name="AutoShape 4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136904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4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SITUAÇÃO ATUAL</a:t>
            </a: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Extratores de dados</a:t>
            </a:r>
            <a:endParaRPr lang="pt-BR" sz="3600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285984" y="3214689"/>
            <a:ext cx="1928826" cy="500063"/>
          </a:xfrm>
          <a:prstGeom prst="rect">
            <a:avLst/>
          </a:prstGeom>
        </p:spPr>
        <p:txBody>
          <a:bodyPr lIns="92075" tIns="46038" rIns="92075" bIns="46038"/>
          <a:lstStyle/>
          <a:p>
            <a:pPr eaLnBrk="0" hangingPunct="0">
              <a:lnSpc>
                <a:spcPct val="130000"/>
              </a:lnSpc>
              <a:buClr>
                <a:schemeClr val="tx2"/>
              </a:buClr>
              <a:buSzPct val="75000"/>
              <a:defRPr/>
            </a:pPr>
            <a:r>
              <a:rPr lang="pt-BR" sz="24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GDFNET</a:t>
            </a:r>
            <a:endParaRPr lang="pt-BR" sz="2400" b="1" kern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1643042" y="2143116"/>
            <a:ext cx="1500188" cy="500063"/>
          </a:xfrm>
          <a:prstGeom prst="rect">
            <a:avLst/>
          </a:prstGeom>
        </p:spPr>
        <p:txBody>
          <a:bodyPr lIns="92075" tIns="46038" rIns="92075" bIns="46038"/>
          <a:lstStyle/>
          <a:p>
            <a:pPr eaLnBrk="0" hangingPunct="0">
              <a:lnSpc>
                <a:spcPct val="130000"/>
              </a:lnSpc>
              <a:buClr>
                <a:schemeClr val="tx2"/>
              </a:buClr>
              <a:buSzPct val="75000"/>
              <a:defRPr/>
            </a:pPr>
            <a:r>
              <a:rPr lang="pt-BR" sz="2400" b="1" kern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Internet</a:t>
            </a:r>
            <a:endParaRPr lang="pt-BR" sz="2400" b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>
          <a:xfrm>
            <a:off x="4429124" y="2428869"/>
            <a:ext cx="4429156" cy="3643338"/>
          </a:xfrm>
          <a:prstGeom prst="rect">
            <a:avLst/>
          </a:prstGeom>
        </p:spPr>
        <p:txBody>
          <a:bodyPr lIns="92075" tIns="46038" rIns="92075" bIns="46038"/>
          <a:lstStyle/>
          <a:p>
            <a:pPr eaLnBrk="0" hangingPunct="0">
              <a:lnSpc>
                <a:spcPct val="130000"/>
              </a:lnSpc>
              <a:buClr>
                <a:schemeClr val="tx2"/>
              </a:buClr>
              <a:buSzPct val="75000"/>
              <a:defRPr/>
            </a:pPr>
            <a:r>
              <a:rPr lang="pt-BR" sz="2400" b="1" u="sng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Características</a:t>
            </a:r>
            <a:r>
              <a:rPr lang="pt-BR" sz="2400" b="1" u="sng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:</a:t>
            </a:r>
          </a:p>
          <a:p>
            <a:pPr eaLnBrk="0" hangingPunct="0">
              <a:lnSpc>
                <a:spcPct val="130000"/>
              </a:lnSpc>
              <a:buClr>
                <a:schemeClr val="tx2"/>
              </a:buClr>
              <a:buSzPct val="75000"/>
              <a:defRPr/>
            </a:pPr>
            <a:endParaRPr lang="pt-BR" sz="800" u="sng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eaLnBrk="0" hangingPunct="0">
              <a:lnSpc>
                <a:spcPct val="130000"/>
              </a:lnSpc>
              <a:buClr>
                <a:schemeClr val="tx2"/>
              </a:buClr>
              <a:buSzPct val="75000"/>
              <a:buFont typeface="Arial" pitchFamily="34" charset="0"/>
              <a:buChar char="•"/>
              <a:defRPr/>
            </a:pPr>
            <a:r>
              <a:rPr lang="pt-BR" b="1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pt-BR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Acesso somente pela rede local </a:t>
            </a:r>
            <a:r>
              <a:rPr lang="pt-BR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(</a:t>
            </a:r>
            <a:r>
              <a:rPr lang="pt-BR" sz="20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GDFnet</a:t>
            </a:r>
            <a:r>
              <a:rPr lang="pt-BR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);</a:t>
            </a:r>
            <a:endParaRPr lang="pt-BR" sz="2000" b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algn="just" eaLnBrk="0" hangingPunct="0">
              <a:lnSpc>
                <a:spcPct val="130000"/>
              </a:lnSpc>
              <a:buClr>
                <a:schemeClr val="tx2"/>
              </a:buClr>
              <a:buSzPct val="75000"/>
              <a:buFont typeface="Arial" pitchFamily="34" charset="0"/>
              <a:buChar char="•"/>
              <a:defRPr/>
            </a:pPr>
            <a:r>
              <a:rPr lang="pt-BR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pt-BR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São utilizados diversos extratores de dados. Por exemplo: o “</a:t>
            </a:r>
            <a:r>
              <a:rPr lang="pt-BR" sz="2000" b="1" kern="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Discoverer</a:t>
            </a:r>
            <a:r>
              <a:rPr lang="pt-BR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” que necessita ser instalado em cada estação e ter bom conhecimento sobre a base de dados.</a:t>
            </a:r>
            <a:endParaRPr lang="pt-BR" sz="2000" b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20502">
            <a:off x="817301" y="3643314"/>
            <a:ext cx="500063" cy="8810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049119">
            <a:off x="638560" y="5177764"/>
            <a:ext cx="500063" cy="8810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34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25989">
            <a:off x="3214678" y="5214950"/>
            <a:ext cx="500063" cy="8810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3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92058">
            <a:off x="3497130" y="3773539"/>
            <a:ext cx="676121" cy="11912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3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897910">
            <a:off x="1572136" y="2821598"/>
            <a:ext cx="427683" cy="753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434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03664">
            <a:off x="1754061" y="5179153"/>
            <a:ext cx="610685" cy="10759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5" name="Fluxograma: Disco magnético 8"/>
          <p:cNvSpPr/>
          <p:nvPr/>
        </p:nvSpPr>
        <p:spPr>
          <a:xfrm>
            <a:off x="1571604" y="3786190"/>
            <a:ext cx="1500198" cy="120175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pt-B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SIGGO</a:t>
            </a:r>
            <a:endParaRPr lang="pt-B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eta para a direita listrada 330"/>
          <p:cNvSpPr/>
          <p:nvPr/>
        </p:nvSpPr>
        <p:spPr>
          <a:xfrm rot="21005409" flipV="1">
            <a:off x="845924" y="4843696"/>
            <a:ext cx="2351522" cy="281079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dirty="0"/>
          </a:p>
        </p:txBody>
      </p:sp>
      <p:sp>
        <p:nvSpPr>
          <p:cNvPr id="332" name="Seta para a direita listrada 331"/>
          <p:cNvSpPr/>
          <p:nvPr/>
        </p:nvSpPr>
        <p:spPr>
          <a:xfrm rot="594591" flipH="1" flipV="1">
            <a:off x="5935966" y="4915134"/>
            <a:ext cx="2351522" cy="281079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dirty="0"/>
          </a:p>
        </p:txBody>
      </p:sp>
      <p:sp>
        <p:nvSpPr>
          <p:cNvPr id="333" name="Seta para a direita listrada 332"/>
          <p:cNvSpPr/>
          <p:nvPr/>
        </p:nvSpPr>
        <p:spPr>
          <a:xfrm rot="867307">
            <a:off x="1140528" y="4000504"/>
            <a:ext cx="2110023" cy="247972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34" name="Seta para a direita listrada 333"/>
          <p:cNvSpPr/>
          <p:nvPr/>
        </p:nvSpPr>
        <p:spPr>
          <a:xfrm rot="20732693" flipH="1">
            <a:off x="5964887" y="4064607"/>
            <a:ext cx="2110023" cy="247972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28" name="Seta para a direita listrada 327"/>
          <p:cNvSpPr/>
          <p:nvPr/>
        </p:nvSpPr>
        <p:spPr>
          <a:xfrm rot="19245570" flipH="1">
            <a:off x="5313532" y="2951366"/>
            <a:ext cx="1743045" cy="255481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29" name="Seta para a direita listrada 328"/>
          <p:cNvSpPr/>
          <p:nvPr/>
        </p:nvSpPr>
        <p:spPr>
          <a:xfrm rot="18257170" flipH="1">
            <a:off x="4711840" y="2962857"/>
            <a:ext cx="1069359" cy="232018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30" name="Seta para a direita listrada 329"/>
          <p:cNvSpPr/>
          <p:nvPr/>
        </p:nvSpPr>
        <p:spPr>
          <a:xfrm rot="20122235" flipH="1">
            <a:off x="5748124" y="3282494"/>
            <a:ext cx="2978922" cy="251601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24" name="Seta para a direita listrada 323"/>
          <p:cNvSpPr/>
          <p:nvPr/>
        </p:nvSpPr>
        <p:spPr>
          <a:xfrm rot="2354430">
            <a:off x="2015985" y="2951368"/>
            <a:ext cx="1743045" cy="255481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dirty="0"/>
          </a:p>
        </p:txBody>
      </p:sp>
      <p:sp>
        <p:nvSpPr>
          <p:cNvPr id="325" name="Seta para a direita listrada 324"/>
          <p:cNvSpPr/>
          <p:nvPr/>
        </p:nvSpPr>
        <p:spPr>
          <a:xfrm rot="3342830">
            <a:off x="3362801" y="2962857"/>
            <a:ext cx="1069359" cy="232018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22" name="Seta para a direita listrada 321"/>
          <p:cNvSpPr/>
          <p:nvPr/>
        </p:nvSpPr>
        <p:spPr>
          <a:xfrm rot="1477765">
            <a:off x="474715" y="3252467"/>
            <a:ext cx="2978922" cy="251601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15362" name="AutoShape 4"/>
          <p:cNvSpPr>
            <a:spLocks noGrp="1" noChangeArrowheads="1"/>
          </p:cNvSpPr>
          <p:nvPr>
            <p:ph type="title"/>
          </p:nvPr>
        </p:nvSpPr>
        <p:spPr>
          <a:xfrm>
            <a:off x="683568" y="1124744"/>
            <a:ext cx="7626424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SITUAÇÃO PRETENDIDA</a:t>
            </a:r>
            <a:endParaRPr lang="pt-BR" b="1" u="sng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00562" y="5719783"/>
            <a:ext cx="369887" cy="566737"/>
            <a:chOff x="1144" y="2857"/>
            <a:chExt cx="246" cy="311"/>
          </a:xfrm>
        </p:grpSpPr>
        <p:sp>
          <p:nvSpPr>
            <p:cNvPr id="255" name="Freeform 5"/>
            <p:cNvSpPr>
              <a:spLocks/>
            </p:cNvSpPr>
            <p:nvPr/>
          </p:nvSpPr>
          <p:spPr bwMode="auto">
            <a:xfrm>
              <a:off x="1173" y="3028"/>
              <a:ext cx="179" cy="2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79" y="27"/>
                </a:cxn>
                <a:cxn ang="0">
                  <a:pos x="162" y="0"/>
                </a:cxn>
                <a:cxn ang="0">
                  <a:pos x="19" y="0"/>
                </a:cxn>
                <a:cxn ang="0">
                  <a:pos x="0" y="27"/>
                </a:cxn>
              </a:cxnLst>
              <a:rect l="0" t="0" r="r" b="b"/>
              <a:pathLst>
                <a:path w="180" h="28">
                  <a:moveTo>
                    <a:pt x="0" y="27"/>
                  </a:moveTo>
                  <a:lnTo>
                    <a:pt x="179" y="27"/>
                  </a:lnTo>
                  <a:lnTo>
                    <a:pt x="162" y="0"/>
                  </a:lnTo>
                  <a:lnTo>
                    <a:pt x="19" y="0"/>
                  </a:lnTo>
                  <a:lnTo>
                    <a:pt x="0" y="27"/>
                  </a:lnTo>
                </a:path>
              </a:pathLst>
            </a:custGeom>
            <a:solidFill>
              <a:srgbClr val="919191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dist="28398" dir="1593903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536" name="Rectangle 6"/>
            <p:cNvSpPr>
              <a:spLocks noChangeArrowheads="1"/>
            </p:cNvSpPr>
            <p:nvPr/>
          </p:nvSpPr>
          <p:spPr bwMode="auto">
            <a:xfrm>
              <a:off x="1308" y="2999"/>
              <a:ext cx="5" cy="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7" name="Rectangle 7"/>
            <p:cNvSpPr>
              <a:spLocks noChangeArrowheads="1"/>
            </p:cNvSpPr>
            <p:nvPr/>
          </p:nvSpPr>
          <p:spPr bwMode="auto">
            <a:xfrm>
              <a:off x="1173" y="3055"/>
              <a:ext cx="178" cy="73"/>
            </a:xfrm>
            <a:prstGeom prst="rect">
              <a:avLst/>
            </a:prstGeom>
            <a:solidFill>
              <a:srgbClr val="DBDBDB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8" name="Freeform 8"/>
            <p:cNvSpPr>
              <a:spLocks/>
            </p:cNvSpPr>
            <p:nvPr/>
          </p:nvSpPr>
          <p:spPr bwMode="auto">
            <a:xfrm>
              <a:off x="1144" y="3118"/>
              <a:ext cx="246" cy="42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245" y="41"/>
                </a:cxn>
                <a:cxn ang="0">
                  <a:pos x="231" y="0"/>
                </a:cxn>
                <a:cxn ang="0">
                  <a:pos x="18" y="0"/>
                </a:cxn>
                <a:cxn ang="0">
                  <a:pos x="0" y="41"/>
                </a:cxn>
              </a:cxnLst>
              <a:rect l="0" t="0" r="r" b="b"/>
              <a:pathLst>
                <a:path w="246" h="42">
                  <a:moveTo>
                    <a:pt x="0" y="41"/>
                  </a:moveTo>
                  <a:lnTo>
                    <a:pt x="245" y="41"/>
                  </a:lnTo>
                  <a:lnTo>
                    <a:pt x="231" y="0"/>
                  </a:lnTo>
                  <a:lnTo>
                    <a:pt x="18" y="0"/>
                  </a:lnTo>
                  <a:lnTo>
                    <a:pt x="0" y="41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539" name="Freeform 9"/>
            <p:cNvSpPr>
              <a:spLocks/>
            </p:cNvSpPr>
            <p:nvPr/>
          </p:nvSpPr>
          <p:spPr bwMode="auto">
            <a:xfrm>
              <a:off x="1153" y="3119"/>
              <a:ext cx="231" cy="37"/>
            </a:xfrm>
            <a:custGeom>
              <a:avLst/>
              <a:gdLst>
                <a:gd name="T0" fmla="*/ 13 w 231"/>
                <a:gd name="T1" fmla="*/ 0 h 37"/>
                <a:gd name="T2" fmla="*/ 0 w 231"/>
                <a:gd name="T3" fmla="*/ 36 h 37"/>
                <a:gd name="T4" fmla="*/ 230 w 231"/>
                <a:gd name="T5" fmla="*/ 36 h 37"/>
                <a:gd name="T6" fmla="*/ 219 w 231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1"/>
                <a:gd name="T13" fmla="*/ 0 h 37"/>
                <a:gd name="T14" fmla="*/ 231 w 231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1" h="37">
                  <a:moveTo>
                    <a:pt x="13" y="0"/>
                  </a:moveTo>
                  <a:lnTo>
                    <a:pt x="0" y="36"/>
                  </a:lnTo>
                  <a:lnTo>
                    <a:pt x="230" y="36"/>
                  </a:lnTo>
                  <a:lnTo>
                    <a:pt x="219" y="0"/>
                  </a:lnTo>
                </a:path>
              </a:pathLst>
            </a:custGeom>
            <a:solidFill>
              <a:srgbClr val="CECECE"/>
            </a:solidFill>
            <a:ln w="12700" cap="rnd">
              <a:solidFill>
                <a:srgbClr val="91919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0" name="Freeform 10"/>
            <p:cNvSpPr>
              <a:spLocks/>
            </p:cNvSpPr>
            <p:nvPr/>
          </p:nvSpPr>
          <p:spPr bwMode="auto">
            <a:xfrm>
              <a:off x="1334" y="3126"/>
              <a:ext cx="32" cy="17"/>
            </a:xfrm>
            <a:custGeom>
              <a:avLst/>
              <a:gdLst>
                <a:gd name="T0" fmla="*/ 0 w 32"/>
                <a:gd name="T1" fmla="*/ 0 h 17"/>
                <a:gd name="T2" fmla="*/ 28 w 32"/>
                <a:gd name="T3" fmla="*/ 0 h 17"/>
                <a:gd name="T4" fmla="*/ 31 w 32"/>
                <a:gd name="T5" fmla="*/ 16 h 17"/>
                <a:gd name="T6" fmla="*/ 1 w 32"/>
                <a:gd name="T7" fmla="*/ 16 h 17"/>
                <a:gd name="T8" fmla="*/ 0 w 32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17"/>
                <a:gd name="T17" fmla="*/ 32 w 32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17">
                  <a:moveTo>
                    <a:pt x="0" y="0"/>
                  </a:moveTo>
                  <a:lnTo>
                    <a:pt x="28" y="0"/>
                  </a:lnTo>
                  <a:lnTo>
                    <a:pt x="31" y="16"/>
                  </a:lnTo>
                  <a:lnTo>
                    <a:pt x="1" y="16"/>
                  </a:lnTo>
                  <a:lnTo>
                    <a:pt x="0" y="0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41" name="Line 11"/>
            <p:cNvSpPr>
              <a:spLocks noChangeShapeType="1"/>
            </p:cNvSpPr>
            <p:nvPr/>
          </p:nvSpPr>
          <p:spPr bwMode="auto">
            <a:xfrm>
              <a:off x="1341" y="3139"/>
              <a:ext cx="11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2" name="Rectangle 12"/>
            <p:cNvSpPr>
              <a:spLocks noChangeArrowheads="1"/>
            </p:cNvSpPr>
            <p:nvPr/>
          </p:nvSpPr>
          <p:spPr bwMode="auto">
            <a:xfrm>
              <a:off x="1144" y="3158"/>
              <a:ext cx="245" cy="10"/>
            </a:xfrm>
            <a:prstGeom prst="rect">
              <a:avLst/>
            </a:prstGeom>
            <a:solidFill>
              <a:srgbClr val="CECECE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3" name="Freeform 13"/>
            <p:cNvSpPr>
              <a:spLocks/>
            </p:cNvSpPr>
            <p:nvPr/>
          </p:nvSpPr>
          <p:spPr bwMode="auto">
            <a:xfrm>
              <a:off x="1203" y="3020"/>
              <a:ext cx="113" cy="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12" y="17"/>
                </a:cxn>
                <a:cxn ang="0">
                  <a:pos x="106" y="0"/>
                </a:cxn>
                <a:cxn ang="0">
                  <a:pos x="7" y="0"/>
                </a:cxn>
                <a:cxn ang="0">
                  <a:pos x="0" y="17"/>
                </a:cxn>
              </a:cxnLst>
              <a:rect l="0" t="0" r="r" b="b"/>
              <a:pathLst>
                <a:path w="113" h="18">
                  <a:moveTo>
                    <a:pt x="0" y="17"/>
                  </a:moveTo>
                  <a:lnTo>
                    <a:pt x="112" y="17"/>
                  </a:lnTo>
                  <a:lnTo>
                    <a:pt x="106" y="0"/>
                  </a:lnTo>
                  <a:lnTo>
                    <a:pt x="7" y="0"/>
                  </a:lnTo>
                  <a:lnTo>
                    <a:pt x="0" y="17"/>
                  </a:lnTo>
                </a:path>
              </a:pathLst>
            </a:custGeom>
            <a:solidFill>
              <a:srgbClr val="474747"/>
            </a:solidFill>
            <a:ln w="12700" cap="rnd" cmpd="sng">
              <a:solidFill>
                <a:srgbClr val="47474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4" name="Freeform 14"/>
            <p:cNvSpPr>
              <a:spLocks/>
            </p:cNvSpPr>
            <p:nvPr/>
          </p:nvSpPr>
          <p:spPr bwMode="auto">
            <a:xfrm>
              <a:off x="1231" y="3021"/>
              <a:ext cx="60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9"/>
                </a:cxn>
                <a:cxn ang="0">
                  <a:pos x="59" y="10"/>
                </a:cxn>
                <a:cxn ang="0">
                  <a:pos x="58" y="11"/>
                </a:cxn>
                <a:cxn ang="0">
                  <a:pos x="57" y="11"/>
                </a:cxn>
                <a:cxn ang="0">
                  <a:pos x="56" y="12"/>
                </a:cxn>
                <a:cxn ang="0">
                  <a:pos x="54" y="13"/>
                </a:cxn>
                <a:cxn ang="0">
                  <a:pos x="53" y="13"/>
                </a:cxn>
                <a:cxn ang="0">
                  <a:pos x="51" y="14"/>
                </a:cxn>
                <a:cxn ang="0">
                  <a:pos x="48" y="14"/>
                </a:cxn>
                <a:cxn ang="0">
                  <a:pos x="46" y="15"/>
                </a:cxn>
                <a:cxn ang="0">
                  <a:pos x="43" y="15"/>
                </a:cxn>
                <a:cxn ang="0">
                  <a:pos x="41" y="15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2" y="16"/>
                </a:cxn>
                <a:cxn ang="0">
                  <a:pos x="28" y="16"/>
                </a:cxn>
                <a:cxn ang="0">
                  <a:pos x="24" y="16"/>
                </a:cxn>
                <a:cxn ang="0">
                  <a:pos x="21" y="16"/>
                </a:cxn>
                <a:cxn ang="0">
                  <a:pos x="17" y="15"/>
                </a:cxn>
                <a:cxn ang="0">
                  <a:pos x="15" y="15"/>
                </a:cxn>
                <a:cxn ang="0">
                  <a:pos x="13" y="15"/>
                </a:cxn>
                <a:cxn ang="0">
                  <a:pos x="10" y="14"/>
                </a:cxn>
                <a:cxn ang="0">
                  <a:pos x="7" y="14"/>
                </a:cxn>
                <a:cxn ang="0">
                  <a:pos x="5" y="13"/>
                </a:cxn>
                <a:cxn ang="0">
                  <a:pos x="4" y="12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0" y="10"/>
                </a:cxn>
                <a:cxn ang="0">
                  <a:pos x="0" y="9"/>
                </a:cxn>
              </a:cxnLst>
              <a:rect l="0" t="0" r="r" b="b"/>
              <a:pathLst>
                <a:path w="60" h="17">
                  <a:moveTo>
                    <a:pt x="0" y="9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58" y="11"/>
                  </a:lnTo>
                  <a:lnTo>
                    <a:pt x="57" y="11"/>
                  </a:lnTo>
                  <a:lnTo>
                    <a:pt x="56" y="12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1" y="14"/>
                  </a:lnTo>
                  <a:lnTo>
                    <a:pt x="48" y="14"/>
                  </a:lnTo>
                  <a:lnTo>
                    <a:pt x="46" y="15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24" y="16"/>
                  </a:lnTo>
                  <a:lnTo>
                    <a:pt x="21" y="16"/>
                  </a:lnTo>
                  <a:lnTo>
                    <a:pt x="17" y="15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0" y="14"/>
                  </a:lnTo>
                  <a:lnTo>
                    <a:pt x="7" y="14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</a:path>
              </a:pathLst>
            </a:custGeom>
            <a:solidFill>
              <a:srgbClr val="CECECE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5" name="Rectangle 15"/>
            <p:cNvSpPr>
              <a:spLocks noChangeArrowheads="1"/>
            </p:cNvSpPr>
            <p:nvPr/>
          </p:nvSpPr>
          <p:spPr bwMode="auto">
            <a:xfrm>
              <a:off x="1194" y="2857"/>
              <a:ext cx="131" cy="147"/>
            </a:xfrm>
            <a:prstGeom prst="rect">
              <a:avLst/>
            </a:prstGeom>
            <a:solidFill>
              <a:srgbClr val="DBDBDB"/>
            </a:solidFill>
            <a:ln w="12700">
              <a:solidFill>
                <a:srgbClr val="DADADA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546" name="AutoShape 16"/>
            <p:cNvSpPr>
              <a:spLocks noChangeArrowheads="1"/>
            </p:cNvSpPr>
            <p:nvPr/>
          </p:nvSpPr>
          <p:spPr bwMode="auto">
            <a:xfrm>
              <a:off x="1205" y="2871"/>
              <a:ext cx="107" cy="121"/>
            </a:xfrm>
            <a:prstGeom prst="roundRect">
              <a:avLst>
                <a:gd name="adj" fmla="val 12042"/>
              </a:avLst>
            </a:prstGeom>
            <a:solidFill>
              <a:srgbClr val="47474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47" name="AutoShape 17"/>
            <p:cNvSpPr>
              <a:spLocks noChangeArrowheads="1"/>
            </p:cNvSpPr>
            <p:nvPr/>
          </p:nvSpPr>
          <p:spPr bwMode="auto">
            <a:xfrm>
              <a:off x="1211" y="2880"/>
              <a:ext cx="98" cy="106"/>
            </a:xfrm>
            <a:prstGeom prst="roundRect">
              <a:avLst>
                <a:gd name="adj" fmla="val 12255"/>
              </a:avLst>
            </a:prstGeom>
            <a:solidFill>
              <a:srgbClr val="037C0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1231" y="2900"/>
              <a:ext cx="34" cy="76"/>
              <a:chOff x="1231" y="2900"/>
              <a:chExt cx="34" cy="76"/>
            </a:xfrm>
          </p:grpSpPr>
          <p:sp>
            <p:nvSpPr>
              <p:cNvPr id="15601" name="Line 19"/>
              <p:cNvSpPr>
                <a:spLocks noChangeShapeType="1"/>
              </p:cNvSpPr>
              <p:nvPr/>
            </p:nvSpPr>
            <p:spPr bwMode="auto">
              <a:xfrm>
                <a:off x="1231" y="2910"/>
                <a:ext cx="13" cy="52"/>
              </a:xfrm>
              <a:prstGeom prst="line">
                <a:avLst/>
              </a:prstGeom>
              <a:noFill/>
              <a:ln w="12700">
                <a:solidFill>
                  <a:srgbClr val="FE9B0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602" name="Line 20"/>
              <p:cNvSpPr>
                <a:spLocks noChangeShapeType="1"/>
              </p:cNvSpPr>
              <p:nvPr/>
            </p:nvSpPr>
            <p:spPr bwMode="auto">
              <a:xfrm>
                <a:off x="1238" y="2900"/>
                <a:ext cx="27" cy="76"/>
              </a:xfrm>
              <a:prstGeom prst="line">
                <a:avLst/>
              </a:prstGeom>
              <a:noFill/>
              <a:ln w="12700">
                <a:solidFill>
                  <a:srgbClr val="FE9B0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69" name="Freeform 21"/>
            <p:cNvSpPr>
              <a:spLocks/>
            </p:cNvSpPr>
            <p:nvPr/>
          </p:nvSpPr>
          <p:spPr bwMode="auto">
            <a:xfrm>
              <a:off x="1190" y="3119"/>
              <a:ext cx="33" cy="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32" y="0"/>
                </a:cxn>
                <a:cxn ang="0">
                  <a:pos x="31" y="16"/>
                </a:cxn>
                <a:cxn ang="0">
                  <a:pos x="0" y="16"/>
                </a:cxn>
                <a:cxn ang="0">
                  <a:pos x="1" y="0"/>
                </a:cxn>
              </a:cxnLst>
              <a:rect l="0" t="0" r="r" b="b"/>
              <a:pathLst>
                <a:path w="33" h="17">
                  <a:moveTo>
                    <a:pt x="1" y="0"/>
                  </a:moveTo>
                  <a:lnTo>
                    <a:pt x="32" y="0"/>
                  </a:lnTo>
                  <a:lnTo>
                    <a:pt x="31" y="16"/>
                  </a:lnTo>
                  <a:lnTo>
                    <a:pt x="0" y="16"/>
                  </a:lnTo>
                  <a:lnTo>
                    <a:pt x="1" y="0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0" name="Freeform 22"/>
            <p:cNvSpPr>
              <a:spLocks/>
            </p:cNvSpPr>
            <p:nvPr/>
          </p:nvSpPr>
          <p:spPr bwMode="auto">
            <a:xfrm>
              <a:off x="1265" y="3119"/>
              <a:ext cx="3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32" y="16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33" h="17">
                  <a:moveTo>
                    <a:pt x="0" y="0"/>
                  </a:move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1" name="Line 23"/>
            <p:cNvSpPr>
              <a:spLocks noChangeShapeType="1"/>
            </p:cNvSpPr>
            <p:nvPr/>
          </p:nvSpPr>
          <p:spPr bwMode="auto">
            <a:xfrm>
              <a:off x="1187" y="3131"/>
              <a:ext cx="89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2" name="Line 24"/>
            <p:cNvSpPr>
              <a:spLocks noChangeShapeType="1"/>
            </p:cNvSpPr>
            <p:nvPr/>
          </p:nvSpPr>
          <p:spPr bwMode="auto">
            <a:xfrm>
              <a:off x="1190" y="3139"/>
              <a:ext cx="90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3" name="Line 25"/>
            <p:cNvSpPr>
              <a:spLocks noChangeShapeType="1"/>
            </p:cNvSpPr>
            <p:nvPr/>
          </p:nvSpPr>
          <p:spPr bwMode="auto">
            <a:xfrm>
              <a:off x="1193" y="3143"/>
              <a:ext cx="77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4" name="Line 26"/>
            <p:cNvSpPr>
              <a:spLocks noChangeShapeType="1"/>
            </p:cNvSpPr>
            <p:nvPr/>
          </p:nvSpPr>
          <p:spPr bwMode="auto">
            <a:xfrm>
              <a:off x="1173" y="3135"/>
              <a:ext cx="6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5" name="Line 27"/>
            <p:cNvSpPr>
              <a:spLocks noChangeShapeType="1"/>
            </p:cNvSpPr>
            <p:nvPr/>
          </p:nvSpPr>
          <p:spPr bwMode="auto">
            <a:xfrm>
              <a:off x="1173" y="3140"/>
              <a:ext cx="4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6" name="Line 28"/>
            <p:cNvSpPr>
              <a:spLocks noChangeShapeType="1"/>
            </p:cNvSpPr>
            <p:nvPr/>
          </p:nvSpPr>
          <p:spPr bwMode="auto">
            <a:xfrm>
              <a:off x="1208" y="3145"/>
              <a:ext cx="51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7" name="Line 29"/>
            <p:cNvSpPr>
              <a:spLocks noChangeShapeType="1"/>
            </p:cNvSpPr>
            <p:nvPr/>
          </p:nvSpPr>
          <p:spPr bwMode="auto">
            <a:xfrm>
              <a:off x="1285" y="3131"/>
              <a:ext cx="12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8" name="Line 30"/>
            <p:cNvSpPr>
              <a:spLocks noChangeShapeType="1"/>
            </p:cNvSpPr>
            <p:nvPr/>
          </p:nvSpPr>
          <p:spPr bwMode="auto">
            <a:xfrm>
              <a:off x="1290" y="3139"/>
              <a:ext cx="7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9" name="Line 31"/>
            <p:cNvSpPr>
              <a:spLocks noChangeShapeType="1"/>
            </p:cNvSpPr>
            <p:nvPr/>
          </p:nvSpPr>
          <p:spPr bwMode="auto">
            <a:xfrm>
              <a:off x="1282" y="3143"/>
              <a:ext cx="15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0" name="Line 32"/>
            <p:cNvSpPr>
              <a:spLocks noChangeShapeType="1"/>
            </p:cNvSpPr>
            <p:nvPr/>
          </p:nvSpPr>
          <p:spPr bwMode="auto">
            <a:xfrm>
              <a:off x="1344" y="3135"/>
              <a:ext cx="18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1" name="Line 33"/>
            <p:cNvSpPr>
              <a:spLocks noChangeShapeType="1"/>
            </p:cNvSpPr>
            <p:nvPr/>
          </p:nvSpPr>
          <p:spPr bwMode="auto">
            <a:xfrm>
              <a:off x="1344" y="3143"/>
              <a:ext cx="17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2" name="Line 34"/>
            <p:cNvSpPr>
              <a:spLocks noChangeShapeType="1"/>
            </p:cNvSpPr>
            <p:nvPr/>
          </p:nvSpPr>
          <p:spPr bwMode="auto">
            <a:xfrm>
              <a:off x="1344" y="3151"/>
              <a:ext cx="18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3" name="Line 35"/>
            <p:cNvSpPr>
              <a:spLocks noChangeShapeType="1"/>
            </p:cNvSpPr>
            <p:nvPr/>
          </p:nvSpPr>
          <p:spPr bwMode="auto">
            <a:xfrm>
              <a:off x="1364" y="3140"/>
              <a:ext cx="1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4" name="Line 36"/>
            <p:cNvSpPr>
              <a:spLocks noChangeShapeType="1"/>
            </p:cNvSpPr>
            <p:nvPr/>
          </p:nvSpPr>
          <p:spPr bwMode="auto">
            <a:xfrm>
              <a:off x="1364" y="3145"/>
              <a:ext cx="1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5" name="Freeform 37"/>
            <p:cNvSpPr>
              <a:spLocks/>
            </p:cNvSpPr>
            <p:nvPr/>
          </p:nvSpPr>
          <p:spPr bwMode="auto">
            <a:xfrm>
              <a:off x="1173" y="3119"/>
              <a:ext cx="19" cy="1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8" y="0"/>
                </a:cxn>
                <a:cxn ang="0">
                  <a:pos x="14" y="16"/>
                </a:cxn>
                <a:cxn ang="0">
                  <a:pos x="0" y="16"/>
                </a:cxn>
                <a:cxn ang="0">
                  <a:pos x="5" y="0"/>
                </a:cxn>
              </a:cxnLst>
              <a:rect l="0" t="0" r="r" b="b"/>
              <a:pathLst>
                <a:path w="19" h="17">
                  <a:moveTo>
                    <a:pt x="5" y="0"/>
                  </a:moveTo>
                  <a:lnTo>
                    <a:pt x="18" y="0"/>
                  </a:lnTo>
                  <a:lnTo>
                    <a:pt x="14" y="16"/>
                  </a:lnTo>
                  <a:lnTo>
                    <a:pt x="0" y="16"/>
                  </a:lnTo>
                  <a:lnTo>
                    <a:pt x="5" y="0"/>
                  </a:lnTo>
                </a:path>
              </a:pathLst>
            </a:custGeom>
            <a:solidFill>
              <a:srgbClr val="919191"/>
            </a:solidFill>
            <a:ln w="12700" cap="rnd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" name="Freeform 38"/>
            <p:cNvSpPr>
              <a:spLocks/>
            </p:cNvSpPr>
            <p:nvPr/>
          </p:nvSpPr>
          <p:spPr bwMode="auto">
            <a:xfrm>
              <a:off x="1231" y="3119"/>
              <a:ext cx="35" cy="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8" y="0"/>
                </a:cxn>
                <a:cxn ang="0">
                  <a:pos x="28" y="16"/>
                </a:cxn>
                <a:cxn ang="0">
                  <a:pos x="0" y="16"/>
                </a:cxn>
                <a:cxn ang="0">
                  <a:pos x="1" y="0"/>
                </a:cxn>
              </a:cxnLst>
              <a:rect l="0" t="0" r="r" b="b"/>
              <a:pathLst>
                <a:path w="29" h="17">
                  <a:moveTo>
                    <a:pt x="1" y="0"/>
                  </a:move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  <a:lnTo>
                    <a:pt x="1" y="0"/>
                  </a:lnTo>
                </a:path>
              </a:pathLst>
            </a:custGeom>
            <a:solidFill>
              <a:srgbClr val="919191"/>
            </a:solidFill>
            <a:ln w="12700" cap="rnd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" name="Freeform 39"/>
            <p:cNvSpPr>
              <a:spLocks/>
            </p:cNvSpPr>
            <p:nvPr/>
          </p:nvSpPr>
          <p:spPr bwMode="auto">
            <a:xfrm>
              <a:off x="1301" y="3119"/>
              <a:ext cx="22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0"/>
                </a:cxn>
                <a:cxn ang="0">
                  <a:pos x="24" y="16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25" h="17">
                  <a:moveTo>
                    <a:pt x="0" y="0"/>
                  </a:moveTo>
                  <a:lnTo>
                    <a:pt x="23" y="0"/>
                  </a:lnTo>
                  <a:lnTo>
                    <a:pt x="24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8" name="Line 40"/>
            <p:cNvSpPr>
              <a:spLocks noChangeShapeType="1"/>
            </p:cNvSpPr>
            <p:nvPr/>
          </p:nvSpPr>
          <p:spPr bwMode="auto">
            <a:xfrm>
              <a:off x="1195" y="3145"/>
              <a:ext cx="4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9" name="Line 41"/>
            <p:cNvSpPr>
              <a:spLocks noChangeShapeType="1"/>
            </p:cNvSpPr>
            <p:nvPr/>
          </p:nvSpPr>
          <p:spPr bwMode="auto">
            <a:xfrm>
              <a:off x="1171" y="3145"/>
              <a:ext cx="11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0" name="Line 42"/>
            <p:cNvSpPr>
              <a:spLocks noChangeShapeType="1"/>
            </p:cNvSpPr>
            <p:nvPr/>
          </p:nvSpPr>
          <p:spPr bwMode="auto">
            <a:xfrm>
              <a:off x="1269" y="3145"/>
              <a:ext cx="5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1" name="Line 43"/>
            <p:cNvSpPr>
              <a:spLocks noChangeShapeType="1"/>
            </p:cNvSpPr>
            <p:nvPr/>
          </p:nvSpPr>
          <p:spPr bwMode="auto">
            <a:xfrm>
              <a:off x="1279" y="3151"/>
              <a:ext cx="18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4" name="Group 44"/>
            <p:cNvGrpSpPr>
              <a:grpSpLocks/>
            </p:cNvGrpSpPr>
            <p:nvPr/>
          </p:nvGrpSpPr>
          <p:grpSpPr bwMode="auto">
            <a:xfrm>
              <a:off x="1306" y="3135"/>
              <a:ext cx="23" cy="16"/>
              <a:chOff x="1306" y="3135"/>
              <a:chExt cx="23" cy="16"/>
            </a:xfrm>
          </p:grpSpPr>
          <p:sp>
            <p:nvSpPr>
              <p:cNvPr id="318" name="Line 45"/>
              <p:cNvSpPr>
                <a:spLocks noChangeShapeType="1"/>
              </p:cNvSpPr>
              <p:nvPr/>
            </p:nvSpPr>
            <p:spPr bwMode="auto">
              <a:xfrm>
                <a:off x="1306" y="3135"/>
                <a:ext cx="22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 type="none" w="sm" len="sm"/>
                <a:tailEnd type="none" w="sm" len="sm"/>
              </a:ln>
              <a:effectLst>
                <a:outerShdw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9" name="Line 46"/>
              <p:cNvSpPr>
                <a:spLocks noChangeShapeType="1"/>
              </p:cNvSpPr>
              <p:nvPr/>
            </p:nvSpPr>
            <p:spPr bwMode="auto">
              <a:xfrm>
                <a:off x="1311" y="3140"/>
                <a:ext cx="17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 type="none" w="sm" len="sm"/>
                <a:tailEnd type="none" w="sm" len="sm"/>
              </a:ln>
              <a:effectLst>
                <a:outerShdw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20" name="Line 47"/>
              <p:cNvSpPr>
                <a:spLocks noChangeShapeType="1"/>
              </p:cNvSpPr>
              <p:nvPr/>
            </p:nvSpPr>
            <p:spPr bwMode="auto">
              <a:xfrm>
                <a:off x="1311" y="3151"/>
                <a:ext cx="18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 type="none" w="sm" len="sm"/>
                <a:tailEnd type="none" w="sm" len="sm"/>
              </a:ln>
              <a:effectLst>
                <a:outerShdw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293" name="Line 48"/>
            <p:cNvSpPr>
              <a:spLocks noChangeShapeType="1"/>
            </p:cNvSpPr>
            <p:nvPr/>
          </p:nvSpPr>
          <p:spPr bwMode="auto">
            <a:xfrm>
              <a:off x="1344" y="3128"/>
              <a:ext cx="18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574" name="Rectangle 49"/>
            <p:cNvSpPr>
              <a:spLocks noChangeArrowheads="1"/>
            </p:cNvSpPr>
            <p:nvPr/>
          </p:nvSpPr>
          <p:spPr bwMode="auto">
            <a:xfrm flipH="1">
              <a:off x="1354" y="3062"/>
              <a:ext cx="1" cy="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5" name="Rectangle 50"/>
            <p:cNvSpPr>
              <a:spLocks noChangeArrowheads="1"/>
            </p:cNvSpPr>
            <p:nvPr/>
          </p:nvSpPr>
          <p:spPr bwMode="auto">
            <a:xfrm>
              <a:off x="1224" y="3063"/>
              <a:ext cx="118" cy="4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CECECE"/>
              </a:solidFill>
              <a:miter lim="800000"/>
              <a:headEnd/>
              <a:tailEnd/>
            </a:ln>
            <a:effectLst>
              <a:outerShdw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5" name="Group 51"/>
            <p:cNvGrpSpPr>
              <a:grpSpLocks/>
            </p:cNvGrpSpPr>
            <p:nvPr/>
          </p:nvGrpSpPr>
          <p:grpSpPr bwMode="auto">
            <a:xfrm>
              <a:off x="1341" y="3074"/>
              <a:ext cx="2" cy="20"/>
              <a:chOff x="1341" y="3074"/>
              <a:chExt cx="2" cy="20"/>
            </a:xfrm>
          </p:grpSpPr>
          <p:sp>
            <p:nvSpPr>
              <p:cNvPr id="15596" name="Rectangle 52"/>
              <p:cNvSpPr>
                <a:spLocks noChangeArrowheads="1"/>
              </p:cNvSpPr>
              <p:nvPr/>
            </p:nvSpPr>
            <p:spPr bwMode="auto">
              <a:xfrm>
                <a:off x="1341" y="3074"/>
                <a:ext cx="2" cy="7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597" name="Rectangle 53"/>
              <p:cNvSpPr>
                <a:spLocks noChangeArrowheads="1"/>
              </p:cNvSpPr>
              <p:nvPr/>
            </p:nvSpPr>
            <p:spPr bwMode="auto">
              <a:xfrm>
                <a:off x="1341" y="308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5577" name="Rectangle 54"/>
            <p:cNvSpPr>
              <a:spLocks noChangeArrowheads="1"/>
            </p:cNvSpPr>
            <p:nvPr/>
          </p:nvSpPr>
          <p:spPr bwMode="auto">
            <a:xfrm>
              <a:off x="1278" y="3062"/>
              <a:ext cx="8" cy="6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78" name="Rectangle 55"/>
            <p:cNvSpPr>
              <a:spLocks noChangeArrowheads="1"/>
            </p:cNvSpPr>
            <p:nvPr/>
          </p:nvSpPr>
          <p:spPr bwMode="auto">
            <a:xfrm>
              <a:off x="1278" y="3066"/>
              <a:ext cx="8" cy="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79" name="Rectangle 56"/>
            <p:cNvSpPr>
              <a:spLocks noChangeArrowheads="1"/>
            </p:cNvSpPr>
            <p:nvPr/>
          </p:nvSpPr>
          <p:spPr bwMode="auto">
            <a:xfrm>
              <a:off x="1263" y="3066"/>
              <a:ext cx="34" cy="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80" name="Rectangle 57"/>
            <p:cNvSpPr>
              <a:spLocks noChangeArrowheads="1"/>
            </p:cNvSpPr>
            <p:nvPr/>
          </p:nvSpPr>
          <p:spPr bwMode="auto">
            <a:xfrm>
              <a:off x="1266" y="3069"/>
              <a:ext cx="3" cy="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81" name="Rectangle 58"/>
            <p:cNvSpPr>
              <a:spLocks noChangeArrowheads="1"/>
            </p:cNvSpPr>
            <p:nvPr/>
          </p:nvSpPr>
          <p:spPr bwMode="auto">
            <a:xfrm flipH="1">
              <a:off x="1294" y="3073"/>
              <a:ext cx="3" cy="3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82" name="Rectangle 59"/>
            <p:cNvSpPr>
              <a:spLocks noChangeArrowheads="1"/>
            </p:cNvSpPr>
            <p:nvPr/>
          </p:nvSpPr>
          <p:spPr bwMode="auto">
            <a:xfrm flipH="1">
              <a:off x="1343" y="3058"/>
              <a:ext cx="1" cy="5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83" name="Line 60"/>
            <p:cNvSpPr>
              <a:spLocks noChangeShapeType="1"/>
            </p:cNvSpPr>
            <p:nvPr/>
          </p:nvSpPr>
          <p:spPr bwMode="auto">
            <a:xfrm>
              <a:off x="1247" y="3066"/>
              <a:ext cx="0" cy="46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84" name="Line 61"/>
            <p:cNvSpPr>
              <a:spLocks noChangeShapeType="1"/>
            </p:cNvSpPr>
            <p:nvPr/>
          </p:nvSpPr>
          <p:spPr bwMode="auto">
            <a:xfrm>
              <a:off x="1303" y="3066"/>
              <a:ext cx="0" cy="46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85" name="Line 62"/>
            <p:cNvSpPr>
              <a:spLocks noChangeShapeType="1"/>
            </p:cNvSpPr>
            <p:nvPr/>
          </p:nvSpPr>
          <p:spPr bwMode="auto">
            <a:xfrm flipH="1">
              <a:off x="1177" y="3061"/>
              <a:ext cx="43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86" name="Line 63"/>
            <p:cNvSpPr>
              <a:spLocks noChangeShapeType="1"/>
            </p:cNvSpPr>
            <p:nvPr/>
          </p:nvSpPr>
          <p:spPr bwMode="auto">
            <a:xfrm flipH="1">
              <a:off x="1184" y="3062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87" name="Line 64"/>
            <p:cNvSpPr>
              <a:spLocks noChangeShapeType="1"/>
            </p:cNvSpPr>
            <p:nvPr/>
          </p:nvSpPr>
          <p:spPr bwMode="auto">
            <a:xfrm flipH="1">
              <a:off x="1184" y="3074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88" name="Line 65"/>
            <p:cNvSpPr>
              <a:spLocks noChangeShapeType="1"/>
            </p:cNvSpPr>
            <p:nvPr/>
          </p:nvSpPr>
          <p:spPr bwMode="auto">
            <a:xfrm flipH="1">
              <a:off x="1184" y="3085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89" name="Line 66"/>
            <p:cNvSpPr>
              <a:spLocks noChangeShapeType="1"/>
            </p:cNvSpPr>
            <p:nvPr/>
          </p:nvSpPr>
          <p:spPr bwMode="auto">
            <a:xfrm flipH="1">
              <a:off x="1184" y="3095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90" name="Line 67"/>
            <p:cNvSpPr>
              <a:spLocks noChangeShapeType="1"/>
            </p:cNvSpPr>
            <p:nvPr/>
          </p:nvSpPr>
          <p:spPr bwMode="auto">
            <a:xfrm flipH="1">
              <a:off x="1184" y="3103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91" name="Line 68"/>
            <p:cNvSpPr>
              <a:spLocks noChangeShapeType="1"/>
            </p:cNvSpPr>
            <p:nvPr/>
          </p:nvSpPr>
          <p:spPr bwMode="auto">
            <a:xfrm>
              <a:off x="1184" y="3114"/>
              <a:ext cx="177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92" name="Line 69"/>
            <p:cNvSpPr>
              <a:spLocks noChangeShapeType="1"/>
            </p:cNvSpPr>
            <p:nvPr/>
          </p:nvSpPr>
          <p:spPr bwMode="auto">
            <a:xfrm>
              <a:off x="1231" y="3078"/>
              <a:ext cx="121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93" name="Rectangle 70"/>
            <p:cNvSpPr>
              <a:spLocks noChangeArrowheads="1"/>
            </p:cNvSpPr>
            <p:nvPr/>
          </p:nvSpPr>
          <p:spPr bwMode="auto">
            <a:xfrm flipH="1">
              <a:off x="1322" y="3078"/>
              <a:ext cx="8" cy="4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94" name="Rectangle 71"/>
            <p:cNvSpPr>
              <a:spLocks noChangeArrowheads="1"/>
            </p:cNvSpPr>
            <p:nvPr/>
          </p:nvSpPr>
          <p:spPr bwMode="auto">
            <a:xfrm>
              <a:off x="1207" y="3041"/>
              <a:ext cx="104" cy="1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CECECE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5" name="Rectangle 72"/>
            <p:cNvSpPr>
              <a:spLocks noChangeArrowheads="1"/>
            </p:cNvSpPr>
            <p:nvPr/>
          </p:nvSpPr>
          <p:spPr bwMode="auto">
            <a:xfrm>
              <a:off x="1203" y="3008"/>
              <a:ext cx="112" cy="12"/>
            </a:xfrm>
            <a:prstGeom prst="rect">
              <a:avLst/>
            </a:prstGeom>
            <a:solidFill>
              <a:srgbClr val="CECECE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grpSp>
        <p:nvGrpSpPr>
          <p:cNvPr id="10" name="Group 98"/>
          <p:cNvGrpSpPr>
            <a:grpSpLocks/>
          </p:cNvGrpSpPr>
          <p:nvPr/>
        </p:nvGrpSpPr>
        <p:grpSpPr bwMode="auto">
          <a:xfrm>
            <a:off x="2786050" y="5576906"/>
            <a:ext cx="371475" cy="566738"/>
            <a:chOff x="725" y="2857"/>
            <a:chExt cx="247" cy="311"/>
          </a:xfrm>
        </p:grpSpPr>
        <p:sp>
          <p:nvSpPr>
            <p:cNvPr id="349" name="Freeform 99"/>
            <p:cNvSpPr>
              <a:spLocks/>
            </p:cNvSpPr>
            <p:nvPr/>
          </p:nvSpPr>
          <p:spPr bwMode="auto">
            <a:xfrm>
              <a:off x="753" y="3028"/>
              <a:ext cx="179" cy="2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78" y="27"/>
                </a:cxn>
                <a:cxn ang="0">
                  <a:pos x="161" y="0"/>
                </a:cxn>
                <a:cxn ang="0">
                  <a:pos x="19" y="0"/>
                </a:cxn>
                <a:cxn ang="0">
                  <a:pos x="0" y="27"/>
                </a:cxn>
              </a:cxnLst>
              <a:rect l="0" t="0" r="r" b="b"/>
              <a:pathLst>
                <a:path w="179" h="28">
                  <a:moveTo>
                    <a:pt x="0" y="27"/>
                  </a:moveTo>
                  <a:lnTo>
                    <a:pt x="178" y="27"/>
                  </a:lnTo>
                  <a:lnTo>
                    <a:pt x="161" y="0"/>
                  </a:lnTo>
                  <a:lnTo>
                    <a:pt x="19" y="0"/>
                  </a:lnTo>
                  <a:lnTo>
                    <a:pt x="0" y="27"/>
                  </a:lnTo>
                </a:path>
              </a:pathLst>
            </a:custGeom>
            <a:solidFill>
              <a:srgbClr val="919191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dist="28398" dir="1593903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456" name="Rectangle 100"/>
            <p:cNvSpPr>
              <a:spLocks noChangeArrowheads="1"/>
            </p:cNvSpPr>
            <p:nvPr/>
          </p:nvSpPr>
          <p:spPr bwMode="auto">
            <a:xfrm>
              <a:off x="889" y="2999"/>
              <a:ext cx="5" cy="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1" name="Rectangle 101"/>
            <p:cNvSpPr>
              <a:spLocks noChangeArrowheads="1"/>
            </p:cNvSpPr>
            <p:nvPr/>
          </p:nvSpPr>
          <p:spPr bwMode="auto">
            <a:xfrm>
              <a:off x="753" y="3055"/>
              <a:ext cx="178" cy="73"/>
            </a:xfrm>
            <a:prstGeom prst="rect">
              <a:avLst/>
            </a:prstGeom>
            <a:solidFill>
              <a:srgbClr val="DBDBDB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2" name="Freeform 102"/>
            <p:cNvSpPr>
              <a:spLocks/>
            </p:cNvSpPr>
            <p:nvPr/>
          </p:nvSpPr>
          <p:spPr bwMode="auto">
            <a:xfrm>
              <a:off x="725" y="3118"/>
              <a:ext cx="247" cy="42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246" y="41"/>
                </a:cxn>
                <a:cxn ang="0">
                  <a:pos x="232" y="0"/>
                </a:cxn>
                <a:cxn ang="0">
                  <a:pos x="18" y="0"/>
                </a:cxn>
                <a:cxn ang="0">
                  <a:pos x="0" y="41"/>
                </a:cxn>
              </a:cxnLst>
              <a:rect l="0" t="0" r="r" b="b"/>
              <a:pathLst>
                <a:path w="247" h="42">
                  <a:moveTo>
                    <a:pt x="0" y="41"/>
                  </a:moveTo>
                  <a:lnTo>
                    <a:pt x="246" y="41"/>
                  </a:lnTo>
                  <a:lnTo>
                    <a:pt x="232" y="0"/>
                  </a:lnTo>
                  <a:lnTo>
                    <a:pt x="18" y="0"/>
                  </a:lnTo>
                  <a:lnTo>
                    <a:pt x="0" y="41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459" name="Freeform 103"/>
            <p:cNvSpPr>
              <a:spLocks/>
            </p:cNvSpPr>
            <p:nvPr/>
          </p:nvSpPr>
          <p:spPr bwMode="auto">
            <a:xfrm>
              <a:off x="734" y="3119"/>
              <a:ext cx="231" cy="37"/>
            </a:xfrm>
            <a:custGeom>
              <a:avLst/>
              <a:gdLst>
                <a:gd name="T0" fmla="*/ 13 w 231"/>
                <a:gd name="T1" fmla="*/ 0 h 37"/>
                <a:gd name="T2" fmla="*/ 0 w 231"/>
                <a:gd name="T3" fmla="*/ 36 h 37"/>
                <a:gd name="T4" fmla="*/ 230 w 231"/>
                <a:gd name="T5" fmla="*/ 36 h 37"/>
                <a:gd name="T6" fmla="*/ 219 w 231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1"/>
                <a:gd name="T13" fmla="*/ 0 h 37"/>
                <a:gd name="T14" fmla="*/ 231 w 231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1" h="37">
                  <a:moveTo>
                    <a:pt x="13" y="0"/>
                  </a:moveTo>
                  <a:lnTo>
                    <a:pt x="0" y="36"/>
                  </a:lnTo>
                  <a:lnTo>
                    <a:pt x="230" y="36"/>
                  </a:lnTo>
                  <a:lnTo>
                    <a:pt x="219" y="0"/>
                  </a:lnTo>
                </a:path>
              </a:pathLst>
            </a:custGeom>
            <a:solidFill>
              <a:srgbClr val="CECECE"/>
            </a:solidFill>
            <a:ln w="12700" cap="rnd">
              <a:solidFill>
                <a:srgbClr val="91919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0" name="Freeform 104"/>
            <p:cNvSpPr>
              <a:spLocks/>
            </p:cNvSpPr>
            <p:nvPr/>
          </p:nvSpPr>
          <p:spPr bwMode="auto">
            <a:xfrm>
              <a:off x="915" y="3126"/>
              <a:ext cx="33" cy="17"/>
            </a:xfrm>
            <a:custGeom>
              <a:avLst/>
              <a:gdLst>
                <a:gd name="T0" fmla="*/ 0 w 33"/>
                <a:gd name="T1" fmla="*/ 0 h 17"/>
                <a:gd name="T2" fmla="*/ 29 w 33"/>
                <a:gd name="T3" fmla="*/ 0 h 17"/>
                <a:gd name="T4" fmla="*/ 32 w 33"/>
                <a:gd name="T5" fmla="*/ 16 h 17"/>
                <a:gd name="T6" fmla="*/ 1 w 33"/>
                <a:gd name="T7" fmla="*/ 16 h 17"/>
                <a:gd name="T8" fmla="*/ 0 w 33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0"/>
                  </a:moveTo>
                  <a:lnTo>
                    <a:pt x="29" y="0"/>
                  </a:lnTo>
                  <a:lnTo>
                    <a:pt x="32" y="16"/>
                  </a:lnTo>
                  <a:lnTo>
                    <a:pt x="1" y="16"/>
                  </a:lnTo>
                  <a:lnTo>
                    <a:pt x="0" y="0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1" name="Line 105"/>
            <p:cNvSpPr>
              <a:spLocks noChangeShapeType="1"/>
            </p:cNvSpPr>
            <p:nvPr/>
          </p:nvSpPr>
          <p:spPr bwMode="auto">
            <a:xfrm>
              <a:off x="922" y="3139"/>
              <a:ext cx="11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6" name="Rectangle 106"/>
            <p:cNvSpPr>
              <a:spLocks noChangeArrowheads="1"/>
            </p:cNvSpPr>
            <p:nvPr/>
          </p:nvSpPr>
          <p:spPr bwMode="auto">
            <a:xfrm>
              <a:off x="725" y="3158"/>
              <a:ext cx="246" cy="10"/>
            </a:xfrm>
            <a:prstGeom prst="rect">
              <a:avLst/>
            </a:prstGeom>
            <a:solidFill>
              <a:srgbClr val="CECECE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7" name="Freeform 107"/>
            <p:cNvSpPr>
              <a:spLocks/>
            </p:cNvSpPr>
            <p:nvPr/>
          </p:nvSpPr>
          <p:spPr bwMode="auto">
            <a:xfrm>
              <a:off x="784" y="3020"/>
              <a:ext cx="113" cy="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12" y="17"/>
                </a:cxn>
                <a:cxn ang="0">
                  <a:pos x="106" y="0"/>
                </a:cxn>
                <a:cxn ang="0">
                  <a:pos x="7" y="0"/>
                </a:cxn>
                <a:cxn ang="0">
                  <a:pos x="0" y="17"/>
                </a:cxn>
              </a:cxnLst>
              <a:rect l="0" t="0" r="r" b="b"/>
              <a:pathLst>
                <a:path w="113" h="18">
                  <a:moveTo>
                    <a:pt x="0" y="17"/>
                  </a:moveTo>
                  <a:lnTo>
                    <a:pt x="112" y="17"/>
                  </a:lnTo>
                  <a:lnTo>
                    <a:pt x="106" y="0"/>
                  </a:lnTo>
                  <a:lnTo>
                    <a:pt x="7" y="0"/>
                  </a:lnTo>
                  <a:lnTo>
                    <a:pt x="0" y="17"/>
                  </a:lnTo>
                </a:path>
              </a:pathLst>
            </a:custGeom>
            <a:solidFill>
              <a:srgbClr val="474747"/>
            </a:solidFill>
            <a:ln w="12700" cap="rnd" cmpd="sng">
              <a:solidFill>
                <a:srgbClr val="47474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8" name="Freeform 108"/>
            <p:cNvSpPr>
              <a:spLocks/>
            </p:cNvSpPr>
            <p:nvPr/>
          </p:nvSpPr>
          <p:spPr bwMode="auto">
            <a:xfrm>
              <a:off x="812" y="3021"/>
              <a:ext cx="60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9"/>
                </a:cxn>
                <a:cxn ang="0">
                  <a:pos x="59" y="10"/>
                </a:cxn>
                <a:cxn ang="0">
                  <a:pos x="58" y="11"/>
                </a:cxn>
                <a:cxn ang="0">
                  <a:pos x="57" y="11"/>
                </a:cxn>
                <a:cxn ang="0">
                  <a:pos x="56" y="12"/>
                </a:cxn>
                <a:cxn ang="0">
                  <a:pos x="54" y="13"/>
                </a:cxn>
                <a:cxn ang="0">
                  <a:pos x="53" y="13"/>
                </a:cxn>
                <a:cxn ang="0">
                  <a:pos x="51" y="14"/>
                </a:cxn>
                <a:cxn ang="0">
                  <a:pos x="48" y="14"/>
                </a:cxn>
                <a:cxn ang="0">
                  <a:pos x="46" y="15"/>
                </a:cxn>
                <a:cxn ang="0">
                  <a:pos x="43" y="15"/>
                </a:cxn>
                <a:cxn ang="0">
                  <a:pos x="41" y="15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2" y="16"/>
                </a:cxn>
                <a:cxn ang="0">
                  <a:pos x="28" y="16"/>
                </a:cxn>
                <a:cxn ang="0">
                  <a:pos x="24" y="16"/>
                </a:cxn>
                <a:cxn ang="0">
                  <a:pos x="21" y="16"/>
                </a:cxn>
                <a:cxn ang="0">
                  <a:pos x="17" y="15"/>
                </a:cxn>
                <a:cxn ang="0">
                  <a:pos x="15" y="15"/>
                </a:cxn>
                <a:cxn ang="0">
                  <a:pos x="13" y="15"/>
                </a:cxn>
                <a:cxn ang="0">
                  <a:pos x="10" y="14"/>
                </a:cxn>
                <a:cxn ang="0">
                  <a:pos x="7" y="14"/>
                </a:cxn>
                <a:cxn ang="0">
                  <a:pos x="5" y="13"/>
                </a:cxn>
                <a:cxn ang="0">
                  <a:pos x="4" y="12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0" y="10"/>
                </a:cxn>
                <a:cxn ang="0">
                  <a:pos x="0" y="9"/>
                </a:cxn>
              </a:cxnLst>
              <a:rect l="0" t="0" r="r" b="b"/>
              <a:pathLst>
                <a:path w="60" h="17">
                  <a:moveTo>
                    <a:pt x="0" y="9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58" y="11"/>
                  </a:lnTo>
                  <a:lnTo>
                    <a:pt x="57" y="11"/>
                  </a:lnTo>
                  <a:lnTo>
                    <a:pt x="56" y="12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1" y="14"/>
                  </a:lnTo>
                  <a:lnTo>
                    <a:pt x="48" y="14"/>
                  </a:lnTo>
                  <a:lnTo>
                    <a:pt x="46" y="15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24" y="16"/>
                  </a:lnTo>
                  <a:lnTo>
                    <a:pt x="21" y="16"/>
                  </a:lnTo>
                  <a:lnTo>
                    <a:pt x="17" y="15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0" y="14"/>
                  </a:lnTo>
                  <a:lnTo>
                    <a:pt x="7" y="14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</a:path>
              </a:pathLst>
            </a:custGeom>
            <a:solidFill>
              <a:srgbClr val="CECECE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9" name="Rectangle 109"/>
            <p:cNvSpPr>
              <a:spLocks noChangeArrowheads="1"/>
            </p:cNvSpPr>
            <p:nvPr/>
          </p:nvSpPr>
          <p:spPr bwMode="auto">
            <a:xfrm>
              <a:off x="775" y="2857"/>
              <a:ext cx="132" cy="147"/>
            </a:xfrm>
            <a:prstGeom prst="rect">
              <a:avLst/>
            </a:prstGeom>
            <a:solidFill>
              <a:srgbClr val="DBDBDB"/>
            </a:solidFill>
            <a:ln w="12700">
              <a:solidFill>
                <a:srgbClr val="DADADA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466" name="AutoShape 110"/>
            <p:cNvSpPr>
              <a:spLocks noChangeArrowheads="1"/>
            </p:cNvSpPr>
            <p:nvPr/>
          </p:nvSpPr>
          <p:spPr bwMode="auto">
            <a:xfrm>
              <a:off x="786" y="2871"/>
              <a:ext cx="107" cy="121"/>
            </a:xfrm>
            <a:prstGeom prst="roundRect">
              <a:avLst>
                <a:gd name="adj" fmla="val 12042"/>
              </a:avLst>
            </a:prstGeom>
            <a:solidFill>
              <a:srgbClr val="47474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67" name="AutoShape 111"/>
            <p:cNvSpPr>
              <a:spLocks noChangeArrowheads="1"/>
            </p:cNvSpPr>
            <p:nvPr/>
          </p:nvSpPr>
          <p:spPr bwMode="auto">
            <a:xfrm>
              <a:off x="793" y="2880"/>
              <a:ext cx="97" cy="106"/>
            </a:xfrm>
            <a:prstGeom prst="roundRect">
              <a:avLst>
                <a:gd name="adj" fmla="val 12255"/>
              </a:avLst>
            </a:prstGeom>
            <a:solidFill>
              <a:srgbClr val="037C0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1" name="Group 112"/>
            <p:cNvGrpSpPr>
              <a:grpSpLocks/>
            </p:cNvGrpSpPr>
            <p:nvPr/>
          </p:nvGrpSpPr>
          <p:grpSpPr bwMode="auto">
            <a:xfrm>
              <a:off x="812" y="2900"/>
              <a:ext cx="34" cy="76"/>
              <a:chOff x="812" y="2900"/>
              <a:chExt cx="34" cy="76"/>
            </a:xfrm>
          </p:grpSpPr>
          <p:sp>
            <p:nvSpPr>
              <p:cNvPr id="15521" name="Line 113"/>
              <p:cNvSpPr>
                <a:spLocks noChangeShapeType="1"/>
              </p:cNvSpPr>
              <p:nvPr/>
            </p:nvSpPr>
            <p:spPr bwMode="auto">
              <a:xfrm>
                <a:off x="812" y="2910"/>
                <a:ext cx="14" cy="52"/>
              </a:xfrm>
              <a:prstGeom prst="line">
                <a:avLst/>
              </a:prstGeom>
              <a:noFill/>
              <a:ln w="12700">
                <a:solidFill>
                  <a:srgbClr val="FE9B0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522" name="Line 114"/>
              <p:cNvSpPr>
                <a:spLocks noChangeShapeType="1"/>
              </p:cNvSpPr>
              <p:nvPr/>
            </p:nvSpPr>
            <p:spPr bwMode="auto">
              <a:xfrm>
                <a:off x="820" y="2900"/>
                <a:ext cx="26" cy="76"/>
              </a:xfrm>
              <a:prstGeom prst="line">
                <a:avLst/>
              </a:prstGeom>
              <a:noFill/>
              <a:ln w="12700">
                <a:solidFill>
                  <a:srgbClr val="FE9B0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363" name="Freeform 115"/>
            <p:cNvSpPr>
              <a:spLocks/>
            </p:cNvSpPr>
            <p:nvPr/>
          </p:nvSpPr>
          <p:spPr bwMode="auto">
            <a:xfrm>
              <a:off x="771" y="3119"/>
              <a:ext cx="34" cy="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3" y="0"/>
                </a:cxn>
                <a:cxn ang="0">
                  <a:pos x="32" y="16"/>
                </a:cxn>
                <a:cxn ang="0">
                  <a:pos x="0" y="16"/>
                </a:cxn>
                <a:cxn ang="0">
                  <a:pos x="2" y="0"/>
                </a:cxn>
              </a:cxnLst>
              <a:rect l="0" t="0" r="r" b="b"/>
              <a:pathLst>
                <a:path w="34" h="17">
                  <a:moveTo>
                    <a:pt x="2" y="0"/>
                  </a:moveTo>
                  <a:lnTo>
                    <a:pt x="33" y="0"/>
                  </a:lnTo>
                  <a:lnTo>
                    <a:pt x="32" y="16"/>
                  </a:lnTo>
                  <a:lnTo>
                    <a:pt x="0" y="16"/>
                  </a:lnTo>
                  <a:lnTo>
                    <a:pt x="2" y="0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4" name="Freeform 116"/>
            <p:cNvSpPr>
              <a:spLocks/>
            </p:cNvSpPr>
            <p:nvPr/>
          </p:nvSpPr>
          <p:spPr bwMode="auto">
            <a:xfrm>
              <a:off x="846" y="3119"/>
              <a:ext cx="3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" y="0"/>
                </a:cxn>
                <a:cxn ang="0">
                  <a:pos x="32" y="16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33" h="17">
                  <a:moveTo>
                    <a:pt x="0" y="0"/>
                  </a:moveTo>
                  <a:lnTo>
                    <a:pt x="32" y="0"/>
                  </a:lnTo>
                  <a:lnTo>
                    <a:pt x="32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5" name="Line 117"/>
            <p:cNvSpPr>
              <a:spLocks noChangeShapeType="1"/>
            </p:cNvSpPr>
            <p:nvPr/>
          </p:nvSpPr>
          <p:spPr bwMode="auto">
            <a:xfrm>
              <a:off x="768" y="3131"/>
              <a:ext cx="89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6" name="Line 118"/>
            <p:cNvSpPr>
              <a:spLocks noChangeShapeType="1"/>
            </p:cNvSpPr>
            <p:nvPr/>
          </p:nvSpPr>
          <p:spPr bwMode="auto">
            <a:xfrm>
              <a:off x="772" y="3139"/>
              <a:ext cx="95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7" name="Line 119"/>
            <p:cNvSpPr>
              <a:spLocks noChangeShapeType="1"/>
            </p:cNvSpPr>
            <p:nvPr/>
          </p:nvSpPr>
          <p:spPr bwMode="auto">
            <a:xfrm>
              <a:off x="774" y="3143"/>
              <a:ext cx="78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8" name="Line 120"/>
            <p:cNvSpPr>
              <a:spLocks noChangeShapeType="1"/>
            </p:cNvSpPr>
            <p:nvPr/>
          </p:nvSpPr>
          <p:spPr bwMode="auto">
            <a:xfrm>
              <a:off x="753" y="3135"/>
              <a:ext cx="6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9" name="Line 121"/>
            <p:cNvSpPr>
              <a:spLocks noChangeShapeType="1"/>
            </p:cNvSpPr>
            <p:nvPr/>
          </p:nvSpPr>
          <p:spPr bwMode="auto">
            <a:xfrm>
              <a:off x="753" y="3140"/>
              <a:ext cx="4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0" name="Line 122"/>
            <p:cNvSpPr>
              <a:spLocks noChangeShapeType="1"/>
            </p:cNvSpPr>
            <p:nvPr/>
          </p:nvSpPr>
          <p:spPr bwMode="auto">
            <a:xfrm>
              <a:off x="789" y="3145"/>
              <a:ext cx="52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1" name="Line 123"/>
            <p:cNvSpPr>
              <a:spLocks noChangeShapeType="1"/>
            </p:cNvSpPr>
            <p:nvPr/>
          </p:nvSpPr>
          <p:spPr bwMode="auto">
            <a:xfrm>
              <a:off x="867" y="3131"/>
              <a:ext cx="16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2" name="Line 124"/>
            <p:cNvSpPr>
              <a:spLocks noChangeShapeType="1"/>
            </p:cNvSpPr>
            <p:nvPr/>
          </p:nvSpPr>
          <p:spPr bwMode="auto">
            <a:xfrm>
              <a:off x="871" y="3139"/>
              <a:ext cx="7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3" name="Line 125"/>
            <p:cNvSpPr>
              <a:spLocks noChangeShapeType="1"/>
            </p:cNvSpPr>
            <p:nvPr/>
          </p:nvSpPr>
          <p:spPr bwMode="auto">
            <a:xfrm>
              <a:off x="863" y="3143"/>
              <a:ext cx="15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4" name="Line 126"/>
            <p:cNvSpPr>
              <a:spLocks noChangeShapeType="1"/>
            </p:cNvSpPr>
            <p:nvPr/>
          </p:nvSpPr>
          <p:spPr bwMode="auto">
            <a:xfrm>
              <a:off x="924" y="3135"/>
              <a:ext cx="19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5" name="Line 127"/>
            <p:cNvSpPr>
              <a:spLocks noChangeShapeType="1"/>
            </p:cNvSpPr>
            <p:nvPr/>
          </p:nvSpPr>
          <p:spPr bwMode="auto">
            <a:xfrm>
              <a:off x="924" y="3143"/>
              <a:ext cx="18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6" name="Line 128"/>
            <p:cNvSpPr>
              <a:spLocks noChangeShapeType="1"/>
            </p:cNvSpPr>
            <p:nvPr/>
          </p:nvSpPr>
          <p:spPr bwMode="auto">
            <a:xfrm>
              <a:off x="924" y="3151"/>
              <a:ext cx="19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7" name="Line 129"/>
            <p:cNvSpPr>
              <a:spLocks noChangeShapeType="1"/>
            </p:cNvSpPr>
            <p:nvPr/>
          </p:nvSpPr>
          <p:spPr bwMode="auto">
            <a:xfrm>
              <a:off x="946" y="3140"/>
              <a:ext cx="1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8" name="Line 130"/>
            <p:cNvSpPr>
              <a:spLocks noChangeShapeType="1"/>
            </p:cNvSpPr>
            <p:nvPr/>
          </p:nvSpPr>
          <p:spPr bwMode="auto">
            <a:xfrm>
              <a:off x="946" y="3145"/>
              <a:ext cx="1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9" name="Freeform 131"/>
            <p:cNvSpPr>
              <a:spLocks/>
            </p:cNvSpPr>
            <p:nvPr/>
          </p:nvSpPr>
          <p:spPr bwMode="auto">
            <a:xfrm>
              <a:off x="753" y="3119"/>
              <a:ext cx="19" cy="1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7" y="0"/>
                </a:cxn>
                <a:cxn ang="0">
                  <a:pos x="13" y="16"/>
                </a:cxn>
                <a:cxn ang="0">
                  <a:pos x="0" y="16"/>
                </a:cxn>
                <a:cxn ang="0">
                  <a:pos x="5" y="0"/>
                </a:cxn>
              </a:cxnLst>
              <a:rect l="0" t="0" r="r" b="b"/>
              <a:pathLst>
                <a:path w="18" h="17">
                  <a:moveTo>
                    <a:pt x="5" y="0"/>
                  </a:moveTo>
                  <a:lnTo>
                    <a:pt x="17" y="0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5" y="0"/>
                  </a:lnTo>
                </a:path>
              </a:pathLst>
            </a:custGeom>
            <a:solidFill>
              <a:srgbClr val="919191"/>
            </a:solidFill>
            <a:ln w="12700" cap="rnd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0" name="Freeform 132"/>
            <p:cNvSpPr>
              <a:spLocks/>
            </p:cNvSpPr>
            <p:nvPr/>
          </p:nvSpPr>
          <p:spPr bwMode="auto">
            <a:xfrm>
              <a:off x="812" y="3119"/>
              <a:ext cx="36" cy="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9" y="0"/>
                </a:cxn>
                <a:cxn ang="0">
                  <a:pos x="29" y="16"/>
                </a:cxn>
                <a:cxn ang="0">
                  <a:pos x="0" y="16"/>
                </a:cxn>
                <a:cxn ang="0">
                  <a:pos x="1" y="0"/>
                </a:cxn>
              </a:cxnLst>
              <a:rect l="0" t="0" r="r" b="b"/>
              <a:pathLst>
                <a:path w="30" h="17">
                  <a:moveTo>
                    <a:pt x="1" y="0"/>
                  </a:moveTo>
                  <a:lnTo>
                    <a:pt x="29" y="0"/>
                  </a:lnTo>
                  <a:lnTo>
                    <a:pt x="29" y="16"/>
                  </a:lnTo>
                  <a:lnTo>
                    <a:pt x="0" y="16"/>
                  </a:lnTo>
                  <a:lnTo>
                    <a:pt x="1" y="0"/>
                  </a:lnTo>
                </a:path>
              </a:pathLst>
            </a:custGeom>
            <a:solidFill>
              <a:srgbClr val="919191"/>
            </a:solidFill>
            <a:ln w="12700" cap="rnd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1" name="Freeform 133"/>
            <p:cNvSpPr>
              <a:spLocks/>
            </p:cNvSpPr>
            <p:nvPr/>
          </p:nvSpPr>
          <p:spPr bwMode="auto">
            <a:xfrm>
              <a:off x="882" y="3119"/>
              <a:ext cx="2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0"/>
                </a:cxn>
                <a:cxn ang="0">
                  <a:pos x="24" y="16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25" h="17">
                  <a:moveTo>
                    <a:pt x="0" y="0"/>
                  </a:moveTo>
                  <a:lnTo>
                    <a:pt x="23" y="0"/>
                  </a:lnTo>
                  <a:lnTo>
                    <a:pt x="24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2" name="Line 134"/>
            <p:cNvSpPr>
              <a:spLocks noChangeShapeType="1"/>
            </p:cNvSpPr>
            <p:nvPr/>
          </p:nvSpPr>
          <p:spPr bwMode="auto">
            <a:xfrm>
              <a:off x="776" y="3145"/>
              <a:ext cx="5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3" name="Line 135"/>
            <p:cNvSpPr>
              <a:spLocks noChangeShapeType="1"/>
            </p:cNvSpPr>
            <p:nvPr/>
          </p:nvSpPr>
          <p:spPr bwMode="auto">
            <a:xfrm>
              <a:off x="752" y="3145"/>
              <a:ext cx="11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4" name="Line 136"/>
            <p:cNvSpPr>
              <a:spLocks noChangeShapeType="1"/>
            </p:cNvSpPr>
            <p:nvPr/>
          </p:nvSpPr>
          <p:spPr bwMode="auto">
            <a:xfrm>
              <a:off x="850" y="3145"/>
              <a:ext cx="5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5" name="Line 137"/>
            <p:cNvSpPr>
              <a:spLocks noChangeShapeType="1"/>
            </p:cNvSpPr>
            <p:nvPr/>
          </p:nvSpPr>
          <p:spPr bwMode="auto">
            <a:xfrm>
              <a:off x="860" y="3151"/>
              <a:ext cx="18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2" name="Group 138"/>
            <p:cNvGrpSpPr>
              <a:grpSpLocks/>
            </p:cNvGrpSpPr>
            <p:nvPr/>
          </p:nvGrpSpPr>
          <p:grpSpPr bwMode="auto">
            <a:xfrm>
              <a:off x="887" y="3135"/>
              <a:ext cx="24" cy="16"/>
              <a:chOff x="887" y="3135"/>
              <a:chExt cx="24" cy="16"/>
            </a:xfrm>
          </p:grpSpPr>
          <p:sp>
            <p:nvSpPr>
              <p:cNvPr id="412" name="Line 139"/>
              <p:cNvSpPr>
                <a:spLocks noChangeShapeType="1"/>
              </p:cNvSpPr>
              <p:nvPr/>
            </p:nvSpPr>
            <p:spPr bwMode="auto">
              <a:xfrm>
                <a:off x="886" y="3135"/>
                <a:ext cx="22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 type="none" w="sm" len="sm"/>
                <a:tailEnd type="none" w="sm" len="sm"/>
              </a:ln>
              <a:effectLst>
                <a:outerShdw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13" name="Line 140"/>
              <p:cNvSpPr>
                <a:spLocks noChangeShapeType="1"/>
              </p:cNvSpPr>
              <p:nvPr/>
            </p:nvSpPr>
            <p:spPr bwMode="auto">
              <a:xfrm>
                <a:off x="893" y="3140"/>
                <a:ext cx="16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 type="none" w="sm" len="sm"/>
                <a:tailEnd type="none" w="sm" len="sm"/>
              </a:ln>
              <a:effectLst>
                <a:outerShdw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14" name="Line 141"/>
              <p:cNvSpPr>
                <a:spLocks noChangeShapeType="1"/>
              </p:cNvSpPr>
              <p:nvPr/>
            </p:nvSpPr>
            <p:spPr bwMode="auto">
              <a:xfrm>
                <a:off x="893" y="3151"/>
                <a:ext cx="18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 type="none" w="sm" len="sm"/>
                <a:tailEnd type="none" w="sm" len="sm"/>
              </a:ln>
              <a:effectLst>
                <a:outerShdw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387" name="Line 142"/>
            <p:cNvSpPr>
              <a:spLocks noChangeShapeType="1"/>
            </p:cNvSpPr>
            <p:nvPr/>
          </p:nvSpPr>
          <p:spPr bwMode="auto">
            <a:xfrm>
              <a:off x="924" y="3128"/>
              <a:ext cx="19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494" name="Rectangle 143"/>
            <p:cNvSpPr>
              <a:spLocks noChangeArrowheads="1"/>
            </p:cNvSpPr>
            <p:nvPr/>
          </p:nvSpPr>
          <p:spPr bwMode="auto">
            <a:xfrm flipH="1">
              <a:off x="935" y="3062"/>
              <a:ext cx="1" cy="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" name="Rectangle 144"/>
            <p:cNvSpPr>
              <a:spLocks noChangeArrowheads="1"/>
            </p:cNvSpPr>
            <p:nvPr/>
          </p:nvSpPr>
          <p:spPr bwMode="auto">
            <a:xfrm>
              <a:off x="806" y="3063"/>
              <a:ext cx="118" cy="4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CECECE"/>
              </a:solidFill>
              <a:miter lim="800000"/>
              <a:headEnd/>
              <a:tailEnd/>
            </a:ln>
            <a:effectLst>
              <a:outerShdw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3" name="Group 145"/>
            <p:cNvGrpSpPr>
              <a:grpSpLocks/>
            </p:cNvGrpSpPr>
            <p:nvPr/>
          </p:nvGrpSpPr>
          <p:grpSpPr bwMode="auto">
            <a:xfrm>
              <a:off x="922" y="3074"/>
              <a:ext cx="2" cy="20"/>
              <a:chOff x="922" y="3074"/>
              <a:chExt cx="2" cy="20"/>
            </a:xfrm>
          </p:grpSpPr>
          <p:sp>
            <p:nvSpPr>
              <p:cNvPr id="15516" name="Rectangle 146"/>
              <p:cNvSpPr>
                <a:spLocks noChangeArrowheads="1"/>
              </p:cNvSpPr>
              <p:nvPr/>
            </p:nvSpPr>
            <p:spPr bwMode="auto">
              <a:xfrm>
                <a:off x="922" y="3074"/>
                <a:ext cx="2" cy="7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517" name="Rectangle 147"/>
              <p:cNvSpPr>
                <a:spLocks noChangeArrowheads="1"/>
              </p:cNvSpPr>
              <p:nvPr/>
            </p:nvSpPr>
            <p:spPr bwMode="auto">
              <a:xfrm>
                <a:off x="922" y="3086"/>
                <a:ext cx="2" cy="8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5497" name="Rectangle 148"/>
            <p:cNvSpPr>
              <a:spLocks noChangeArrowheads="1"/>
            </p:cNvSpPr>
            <p:nvPr/>
          </p:nvSpPr>
          <p:spPr bwMode="auto">
            <a:xfrm>
              <a:off x="859" y="3062"/>
              <a:ext cx="8" cy="6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8" name="Rectangle 149"/>
            <p:cNvSpPr>
              <a:spLocks noChangeArrowheads="1"/>
            </p:cNvSpPr>
            <p:nvPr/>
          </p:nvSpPr>
          <p:spPr bwMode="auto">
            <a:xfrm>
              <a:off x="859" y="3066"/>
              <a:ext cx="8" cy="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99" name="Rectangle 150"/>
            <p:cNvSpPr>
              <a:spLocks noChangeArrowheads="1"/>
            </p:cNvSpPr>
            <p:nvPr/>
          </p:nvSpPr>
          <p:spPr bwMode="auto">
            <a:xfrm>
              <a:off x="845" y="3066"/>
              <a:ext cx="33" cy="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0" name="Rectangle 151"/>
            <p:cNvSpPr>
              <a:spLocks noChangeArrowheads="1"/>
            </p:cNvSpPr>
            <p:nvPr/>
          </p:nvSpPr>
          <p:spPr bwMode="auto">
            <a:xfrm>
              <a:off x="848" y="3069"/>
              <a:ext cx="2" cy="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1" name="Rectangle 152"/>
            <p:cNvSpPr>
              <a:spLocks noChangeArrowheads="1"/>
            </p:cNvSpPr>
            <p:nvPr/>
          </p:nvSpPr>
          <p:spPr bwMode="auto">
            <a:xfrm flipH="1">
              <a:off x="875" y="3073"/>
              <a:ext cx="3" cy="3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2" name="Rectangle 153"/>
            <p:cNvSpPr>
              <a:spLocks noChangeArrowheads="1"/>
            </p:cNvSpPr>
            <p:nvPr/>
          </p:nvSpPr>
          <p:spPr bwMode="auto">
            <a:xfrm flipH="1">
              <a:off x="924" y="3058"/>
              <a:ext cx="1" cy="5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3" name="Line 154"/>
            <p:cNvSpPr>
              <a:spLocks noChangeShapeType="1"/>
            </p:cNvSpPr>
            <p:nvPr/>
          </p:nvSpPr>
          <p:spPr bwMode="auto">
            <a:xfrm>
              <a:off x="829" y="3066"/>
              <a:ext cx="0" cy="46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4" name="Line 155"/>
            <p:cNvSpPr>
              <a:spLocks noChangeShapeType="1"/>
            </p:cNvSpPr>
            <p:nvPr/>
          </p:nvSpPr>
          <p:spPr bwMode="auto">
            <a:xfrm>
              <a:off x="884" y="3066"/>
              <a:ext cx="0" cy="46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5" name="Line 156"/>
            <p:cNvSpPr>
              <a:spLocks noChangeShapeType="1"/>
            </p:cNvSpPr>
            <p:nvPr/>
          </p:nvSpPr>
          <p:spPr bwMode="auto">
            <a:xfrm flipH="1">
              <a:off x="759" y="3061"/>
              <a:ext cx="43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6" name="Line 157"/>
            <p:cNvSpPr>
              <a:spLocks noChangeShapeType="1"/>
            </p:cNvSpPr>
            <p:nvPr/>
          </p:nvSpPr>
          <p:spPr bwMode="auto">
            <a:xfrm flipH="1">
              <a:off x="765" y="3062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7" name="Line 158"/>
            <p:cNvSpPr>
              <a:spLocks noChangeShapeType="1"/>
            </p:cNvSpPr>
            <p:nvPr/>
          </p:nvSpPr>
          <p:spPr bwMode="auto">
            <a:xfrm flipH="1">
              <a:off x="765" y="3074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8" name="Line 159"/>
            <p:cNvSpPr>
              <a:spLocks noChangeShapeType="1"/>
            </p:cNvSpPr>
            <p:nvPr/>
          </p:nvSpPr>
          <p:spPr bwMode="auto">
            <a:xfrm flipH="1">
              <a:off x="765" y="3085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09" name="Line 160"/>
            <p:cNvSpPr>
              <a:spLocks noChangeShapeType="1"/>
            </p:cNvSpPr>
            <p:nvPr/>
          </p:nvSpPr>
          <p:spPr bwMode="auto">
            <a:xfrm flipH="1">
              <a:off x="765" y="3095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0" name="Line 161"/>
            <p:cNvSpPr>
              <a:spLocks noChangeShapeType="1"/>
            </p:cNvSpPr>
            <p:nvPr/>
          </p:nvSpPr>
          <p:spPr bwMode="auto">
            <a:xfrm flipH="1">
              <a:off x="765" y="3103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1" name="Line 162"/>
            <p:cNvSpPr>
              <a:spLocks noChangeShapeType="1"/>
            </p:cNvSpPr>
            <p:nvPr/>
          </p:nvSpPr>
          <p:spPr bwMode="auto">
            <a:xfrm>
              <a:off x="765" y="3114"/>
              <a:ext cx="177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2" name="Line 163"/>
            <p:cNvSpPr>
              <a:spLocks noChangeShapeType="1"/>
            </p:cNvSpPr>
            <p:nvPr/>
          </p:nvSpPr>
          <p:spPr bwMode="auto">
            <a:xfrm>
              <a:off x="812" y="3078"/>
              <a:ext cx="121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3" name="Rectangle 164"/>
            <p:cNvSpPr>
              <a:spLocks noChangeArrowheads="1"/>
            </p:cNvSpPr>
            <p:nvPr/>
          </p:nvSpPr>
          <p:spPr bwMode="auto">
            <a:xfrm flipH="1">
              <a:off x="904" y="3078"/>
              <a:ext cx="7" cy="4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514" name="Rectangle 165"/>
            <p:cNvSpPr>
              <a:spLocks noChangeArrowheads="1"/>
            </p:cNvSpPr>
            <p:nvPr/>
          </p:nvSpPr>
          <p:spPr bwMode="auto">
            <a:xfrm>
              <a:off x="788" y="3041"/>
              <a:ext cx="104" cy="1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CECECE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9" name="Rectangle 166"/>
            <p:cNvSpPr>
              <a:spLocks noChangeArrowheads="1"/>
            </p:cNvSpPr>
            <p:nvPr/>
          </p:nvSpPr>
          <p:spPr bwMode="auto">
            <a:xfrm>
              <a:off x="784" y="3008"/>
              <a:ext cx="112" cy="12"/>
            </a:xfrm>
            <a:prstGeom prst="rect">
              <a:avLst/>
            </a:prstGeom>
            <a:solidFill>
              <a:srgbClr val="CECECE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grpSp>
        <p:nvGrpSpPr>
          <p:cNvPr id="14" name="Group 167"/>
          <p:cNvGrpSpPr>
            <a:grpSpLocks/>
          </p:cNvGrpSpPr>
          <p:nvPr/>
        </p:nvGrpSpPr>
        <p:grpSpPr bwMode="auto">
          <a:xfrm>
            <a:off x="6143636" y="5576906"/>
            <a:ext cx="371475" cy="566738"/>
            <a:chOff x="1563" y="2857"/>
            <a:chExt cx="246" cy="311"/>
          </a:xfrm>
        </p:grpSpPr>
        <p:sp>
          <p:nvSpPr>
            <p:cNvPr id="418" name="Freeform 168"/>
            <p:cNvSpPr>
              <a:spLocks/>
            </p:cNvSpPr>
            <p:nvPr/>
          </p:nvSpPr>
          <p:spPr bwMode="auto">
            <a:xfrm>
              <a:off x="1591" y="3028"/>
              <a:ext cx="180" cy="28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179" y="27"/>
                </a:cxn>
                <a:cxn ang="0">
                  <a:pos x="162" y="0"/>
                </a:cxn>
                <a:cxn ang="0">
                  <a:pos x="19" y="0"/>
                </a:cxn>
                <a:cxn ang="0">
                  <a:pos x="0" y="27"/>
                </a:cxn>
              </a:cxnLst>
              <a:rect l="0" t="0" r="r" b="b"/>
              <a:pathLst>
                <a:path w="180" h="28">
                  <a:moveTo>
                    <a:pt x="0" y="27"/>
                  </a:moveTo>
                  <a:lnTo>
                    <a:pt x="179" y="27"/>
                  </a:lnTo>
                  <a:lnTo>
                    <a:pt x="162" y="0"/>
                  </a:lnTo>
                  <a:lnTo>
                    <a:pt x="19" y="0"/>
                  </a:lnTo>
                  <a:lnTo>
                    <a:pt x="0" y="27"/>
                  </a:lnTo>
                </a:path>
              </a:pathLst>
            </a:custGeom>
            <a:solidFill>
              <a:srgbClr val="919191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dist="28398" dir="1593903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388" name="Rectangle 169"/>
            <p:cNvSpPr>
              <a:spLocks noChangeArrowheads="1"/>
            </p:cNvSpPr>
            <p:nvPr/>
          </p:nvSpPr>
          <p:spPr bwMode="auto">
            <a:xfrm>
              <a:off x="1726" y="2999"/>
              <a:ext cx="5" cy="8"/>
            </a:xfrm>
            <a:prstGeom prst="rect">
              <a:avLst/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20" name="Rectangle 170"/>
            <p:cNvSpPr>
              <a:spLocks noChangeArrowheads="1"/>
            </p:cNvSpPr>
            <p:nvPr/>
          </p:nvSpPr>
          <p:spPr bwMode="auto">
            <a:xfrm>
              <a:off x="1591" y="3055"/>
              <a:ext cx="179" cy="73"/>
            </a:xfrm>
            <a:prstGeom prst="rect">
              <a:avLst/>
            </a:prstGeom>
            <a:solidFill>
              <a:srgbClr val="DBDBDB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21" name="Freeform 171"/>
            <p:cNvSpPr>
              <a:spLocks/>
            </p:cNvSpPr>
            <p:nvPr/>
          </p:nvSpPr>
          <p:spPr bwMode="auto">
            <a:xfrm>
              <a:off x="1563" y="3118"/>
              <a:ext cx="246" cy="42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245" y="41"/>
                </a:cxn>
                <a:cxn ang="0">
                  <a:pos x="231" y="0"/>
                </a:cxn>
                <a:cxn ang="0">
                  <a:pos x="18" y="0"/>
                </a:cxn>
                <a:cxn ang="0">
                  <a:pos x="0" y="41"/>
                </a:cxn>
              </a:cxnLst>
              <a:rect l="0" t="0" r="r" b="b"/>
              <a:pathLst>
                <a:path w="246" h="42">
                  <a:moveTo>
                    <a:pt x="0" y="41"/>
                  </a:moveTo>
                  <a:lnTo>
                    <a:pt x="245" y="41"/>
                  </a:lnTo>
                  <a:lnTo>
                    <a:pt x="231" y="0"/>
                  </a:lnTo>
                  <a:lnTo>
                    <a:pt x="18" y="0"/>
                  </a:lnTo>
                  <a:lnTo>
                    <a:pt x="0" y="41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391" name="Freeform 172"/>
            <p:cNvSpPr>
              <a:spLocks/>
            </p:cNvSpPr>
            <p:nvPr/>
          </p:nvSpPr>
          <p:spPr bwMode="auto">
            <a:xfrm>
              <a:off x="1571" y="3119"/>
              <a:ext cx="231" cy="37"/>
            </a:xfrm>
            <a:custGeom>
              <a:avLst/>
              <a:gdLst>
                <a:gd name="T0" fmla="*/ 13 w 231"/>
                <a:gd name="T1" fmla="*/ 0 h 37"/>
                <a:gd name="T2" fmla="*/ 0 w 231"/>
                <a:gd name="T3" fmla="*/ 36 h 37"/>
                <a:gd name="T4" fmla="*/ 230 w 231"/>
                <a:gd name="T5" fmla="*/ 36 h 37"/>
                <a:gd name="T6" fmla="*/ 219 w 231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1"/>
                <a:gd name="T13" fmla="*/ 0 h 37"/>
                <a:gd name="T14" fmla="*/ 231 w 231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1" h="37">
                  <a:moveTo>
                    <a:pt x="13" y="0"/>
                  </a:moveTo>
                  <a:lnTo>
                    <a:pt x="0" y="36"/>
                  </a:lnTo>
                  <a:lnTo>
                    <a:pt x="230" y="36"/>
                  </a:lnTo>
                  <a:lnTo>
                    <a:pt x="219" y="0"/>
                  </a:lnTo>
                </a:path>
              </a:pathLst>
            </a:custGeom>
            <a:solidFill>
              <a:srgbClr val="CECECE"/>
            </a:solidFill>
            <a:ln w="12700" cap="rnd">
              <a:solidFill>
                <a:srgbClr val="91919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173"/>
            <p:cNvSpPr>
              <a:spLocks/>
            </p:cNvSpPr>
            <p:nvPr/>
          </p:nvSpPr>
          <p:spPr bwMode="auto">
            <a:xfrm>
              <a:off x="1752" y="3126"/>
              <a:ext cx="33" cy="17"/>
            </a:xfrm>
            <a:custGeom>
              <a:avLst/>
              <a:gdLst>
                <a:gd name="T0" fmla="*/ 0 w 33"/>
                <a:gd name="T1" fmla="*/ 0 h 17"/>
                <a:gd name="T2" fmla="*/ 29 w 33"/>
                <a:gd name="T3" fmla="*/ 0 h 17"/>
                <a:gd name="T4" fmla="*/ 32 w 33"/>
                <a:gd name="T5" fmla="*/ 16 h 17"/>
                <a:gd name="T6" fmla="*/ 1 w 33"/>
                <a:gd name="T7" fmla="*/ 16 h 17"/>
                <a:gd name="T8" fmla="*/ 0 w 33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"/>
                <a:gd name="T16" fmla="*/ 0 h 17"/>
                <a:gd name="T17" fmla="*/ 33 w 33"/>
                <a:gd name="T18" fmla="*/ 17 h 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" h="17">
                  <a:moveTo>
                    <a:pt x="0" y="0"/>
                  </a:moveTo>
                  <a:lnTo>
                    <a:pt x="29" y="0"/>
                  </a:lnTo>
                  <a:lnTo>
                    <a:pt x="32" y="16"/>
                  </a:lnTo>
                  <a:lnTo>
                    <a:pt x="1" y="16"/>
                  </a:lnTo>
                  <a:lnTo>
                    <a:pt x="0" y="0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174"/>
            <p:cNvSpPr>
              <a:spLocks noChangeShapeType="1"/>
            </p:cNvSpPr>
            <p:nvPr/>
          </p:nvSpPr>
          <p:spPr bwMode="auto">
            <a:xfrm>
              <a:off x="1759" y="3139"/>
              <a:ext cx="12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25" name="Rectangle 175"/>
            <p:cNvSpPr>
              <a:spLocks noChangeArrowheads="1"/>
            </p:cNvSpPr>
            <p:nvPr/>
          </p:nvSpPr>
          <p:spPr bwMode="auto">
            <a:xfrm>
              <a:off x="1563" y="3158"/>
              <a:ext cx="245" cy="10"/>
            </a:xfrm>
            <a:prstGeom prst="rect">
              <a:avLst/>
            </a:prstGeom>
            <a:solidFill>
              <a:srgbClr val="CECECE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26" name="Freeform 176"/>
            <p:cNvSpPr>
              <a:spLocks/>
            </p:cNvSpPr>
            <p:nvPr/>
          </p:nvSpPr>
          <p:spPr bwMode="auto">
            <a:xfrm>
              <a:off x="1621" y="3020"/>
              <a:ext cx="117" cy="18"/>
            </a:xfrm>
            <a:custGeom>
              <a:avLst/>
              <a:gdLst/>
              <a:ahLst/>
              <a:cxnLst>
                <a:cxn ang="0">
                  <a:pos x="0" y="17"/>
                </a:cxn>
                <a:cxn ang="0">
                  <a:pos x="113" y="17"/>
                </a:cxn>
                <a:cxn ang="0">
                  <a:pos x="107" y="0"/>
                </a:cxn>
                <a:cxn ang="0">
                  <a:pos x="7" y="0"/>
                </a:cxn>
                <a:cxn ang="0">
                  <a:pos x="0" y="17"/>
                </a:cxn>
              </a:cxnLst>
              <a:rect l="0" t="0" r="r" b="b"/>
              <a:pathLst>
                <a:path w="114" h="18">
                  <a:moveTo>
                    <a:pt x="0" y="17"/>
                  </a:moveTo>
                  <a:lnTo>
                    <a:pt x="113" y="17"/>
                  </a:lnTo>
                  <a:lnTo>
                    <a:pt x="107" y="0"/>
                  </a:lnTo>
                  <a:lnTo>
                    <a:pt x="7" y="0"/>
                  </a:lnTo>
                  <a:lnTo>
                    <a:pt x="0" y="17"/>
                  </a:lnTo>
                </a:path>
              </a:pathLst>
            </a:custGeom>
            <a:solidFill>
              <a:srgbClr val="474747"/>
            </a:solidFill>
            <a:ln w="12700" cap="rnd" cmpd="sng">
              <a:solidFill>
                <a:srgbClr val="474747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27" name="Freeform 177"/>
            <p:cNvSpPr>
              <a:spLocks/>
            </p:cNvSpPr>
            <p:nvPr/>
          </p:nvSpPr>
          <p:spPr bwMode="auto">
            <a:xfrm>
              <a:off x="1650" y="3021"/>
              <a:ext cx="60" cy="17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9"/>
                </a:cxn>
                <a:cxn ang="0">
                  <a:pos x="59" y="10"/>
                </a:cxn>
                <a:cxn ang="0">
                  <a:pos x="58" y="11"/>
                </a:cxn>
                <a:cxn ang="0">
                  <a:pos x="57" y="11"/>
                </a:cxn>
                <a:cxn ang="0">
                  <a:pos x="56" y="12"/>
                </a:cxn>
                <a:cxn ang="0">
                  <a:pos x="54" y="13"/>
                </a:cxn>
                <a:cxn ang="0">
                  <a:pos x="53" y="13"/>
                </a:cxn>
                <a:cxn ang="0">
                  <a:pos x="51" y="14"/>
                </a:cxn>
                <a:cxn ang="0">
                  <a:pos x="48" y="14"/>
                </a:cxn>
                <a:cxn ang="0">
                  <a:pos x="46" y="15"/>
                </a:cxn>
                <a:cxn ang="0">
                  <a:pos x="43" y="15"/>
                </a:cxn>
                <a:cxn ang="0">
                  <a:pos x="41" y="15"/>
                </a:cxn>
                <a:cxn ang="0">
                  <a:pos x="38" y="16"/>
                </a:cxn>
                <a:cxn ang="0">
                  <a:pos x="36" y="16"/>
                </a:cxn>
                <a:cxn ang="0">
                  <a:pos x="32" y="16"/>
                </a:cxn>
                <a:cxn ang="0">
                  <a:pos x="28" y="16"/>
                </a:cxn>
                <a:cxn ang="0">
                  <a:pos x="24" y="16"/>
                </a:cxn>
                <a:cxn ang="0">
                  <a:pos x="21" y="16"/>
                </a:cxn>
                <a:cxn ang="0">
                  <a:pos x="17" y="15"/>
                </a:cxn>
                <a:cxn ang="0">
                  <a:pos x="15" y="15"/>
                </a:cxn>
                <a:cxn ang="0">
                  <a:pos x="13" y="15"/>
                </a:cxn>
                <a:cxn ang="0">
                  <a:pos x="10" y="14"/>
                </a:cxn>
                <a:cxn ang="0">
                  <a:pos x="7" y="14"/>
                </a:cxn>
                <a:cxn ang="0">
                  <a:pos x="5" y="13"/>
                </a:cxn>
                <a:cxn ang="0">
                  <a:pos x="4" y="12"/>
                </a:cxn>
                <a:cxn ang="0">
                  <a:pos x="3" y="12"/>
                </a:cxn>
                <a:cxn ang="0">
                  <a:pos x="2" y="11"/>
                </a:cxn>
                <a:cxn ang="0">
                  <a:pos x="1" y="10"/>
                </a:cxn>
                <a:cxn ang="0">
                  <a:pos x="0" y="10"/>
                </a:cxn>
                <a:cxn ang="0">
                  <a:pos x="0" y="9"/>
                </a:cxn>
              </a:cxnLst>
              <a:rect l="0" t="0" r="r" b="b"/>
              <a:pathLst>
                <a:path w="60" h="17">
                  <a:moveTo>
                    <a:pt x="0" y="9"/>
                  </a:moveTo>
                  <a:lnTo>
                    <a:pt x="0" y="0"/>
                  </a:lnTo>
                  <a:lnTo>
                    <a:pt x="59" y="0"/>
                  </a:lnTo>
                  <a:lnTo>
                    <a:pt x="59" y="9"/>
                  </a:lnTo>
                  <a:lnTo>
                    <a:pt x="59" y="10"/>
                  </a:lnTo>
                  <a:lnTo>
                    <a:pt x="58" y="11"/>
                  </a:lnTo>
                  <a:lnTo>
                    <a:pt x="57" y="11"/>
                  </a:lnTo>
                  <a:lnTo>
                    <a:pt x="56" y="12"/>
                  </a:lnTo>
                  <a:lnTo>
                    <a:pt x="54" y="13"/>
                  </a:lnTo>
                  <a:lnTo>
                    <a:pt x="53" y="13"/>
                  </a:lnTo>
                  <a:lnTo>
                    <a:pt x="51" y="14"/>
                  </a:lnTo>
                  <a:lnTo>
                    <a:pt x="48" y="14"/>
                  </a:lnTo>
                  <a:lnTo>
                    <a:pt x="46" y="15"/>
                  </a:lnTo>
                  <a:lnTo>
                    <a:pt x="43" y="15"/>
                  </a:lnTo>
                  <a:lnTo>
                    <a:pt x="41" y="15"/>
                  </a:lnTo>
                  <a:lnTo>
                    <a:pt x="38" y="16"/>
                  </a:lnTo>
                  <a:lnTo>
                    <a:pt x="36" y="16"/>
                  </a:lnTo>
                  <a:lnTo>
                    <a:pt x="32" y="16"/>
                  </a:lnTo>
                  <a:lnTo>
                    <a:pt x="28" y="16"/>
                  </a:lnTo>
                  <a:lnTo>
                    <a:pt x="24" y="16"/>
                  </a:lnTo>
                  <a:lnTo>
                    <a:pt x="21" y="16"/>
                  </a:lnTo>
                  <a:lnTo>
                    <a:pt x="17" y="15"/>
                  </a:lnTo>
                  <a:lnTo>
                    <a:pt x="15" y="15"/>
                  </a:lnTo>
                  <a:lnTo>
                    <a:pt x="13" y="15"/>
                  </a:lnTo>
                  <a:lnTo>
                    <a:pt x="10" y="14"/>
                  </a:lnTo>
                  <a:lnTo>
                    <a:pt x="7" y="14"/>
                  </a:lnTo>
                  <a:lnTo>
                    <a:pt x="5" y="13"/>
                  </a:lnTo>
                  <a:lnTo>
                    <a:pt x="4" y="12"/>
                  </a:lnTo>
                  <a:lnTo>
                    <a:pt x="3" y="12"/>
                  </a:lnTo>
                  <a:lnTo>
                    <a:pt x="2" y="11"/>
                  </a:lnTo>
                  <a:lnTo>
                    <a:pt x="1" y="10"/>
                  </a:lnTo>
                  <a:lnTo>
                    <a:pt x="0" y="10"/>
                  </a:lnTo>
                  <a:lnTo>
                    <a:pt x="0" y="9"/>
                  </a:lnTo>
                </a:path>
              </a:pathLst>
            </a:custGeom>
            <a:solidFill>
              <a:srgbClr val="CECECE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28" name="Rectangle 178"/>
            <p:cNvSpPr>
              <a:spLocks noChangeArrowheads="1"/>
            </p:cNvSpPr>
            <p:nvPr/>
          </p:nvSpPr>
          <p:spPr bwMode="auto">
            <a:xfrm>
              <a:off x="1612" y="2857"/>
              <a:ext cx="126" cy="147"/>
            </a:xfrm>
            <a:prstGeom prst="rect">
              <a:avLst/>
            </a:prstGeom>
            <a:solidFill>
              <a:srgbClr val="DBDBDB"/>
            </a:solidFill>
            <a:ln w="12700">
              <a:solidFill>
                <a:srgbClr val="DADADA"/>
              </a:solidFill>
              <a:miter lim="800000"/>
              <a:headEnd/>
              <a:tailEnd/>
            </a:ln>
            <a:effectLst>
              <a:outerShdw dist="3592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398" name="AutoShape 179"/>
            <p:cNvSpPr>
              <a:spLocks noChangeArrowheads="1"/>
            </p:cNvSpPr>
            <p:nvPr/>
          </p:nvSpPr>
          <p:spPr bwMode="auto">
            <a:xfrm>
              <a:off x="1624" y="2871"/>
              <a:ext cx="106" cy="121"/>
            </a:xfrm>
            <a:prstGeom prst="roundRect">
              <a:avLst>
                <a:gd name="adj" fmla="val 12042"/>
              </a:avLst>
            </a:prstGeom>
            <a:solidFill>
              <a:srgbClr val="474747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399" name="AutoShape 180"/>
            <p:cNvSpPr>
              <a:spLocks noChangeArrowheads="1"/>
            </p:cNvSpPr>
            <p:nvPr/>
          </p:nvSpPr>
          <p:spPr bwMode="auto">
            <a:xfrm>
              <a:off x="1630" y="2880"/>
              <a:ext cx="97" cy="106"/>
            </a:xfrm>
            <a:prstGeom prst="roundRect">
              <a:avLst>
                <a:gd name="adj" fmla="val 12255"/>
              </a:avLst>
            </a:prstGeom>
            <a:solidFill>
              <a:srgbClr val="037C03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5" name="Group 181"/>
            <p:cNvGrpSpPr>
              <a:grpSpLocks/>
            </p:cNvGrpSpPr>
            <p:nvPr/>
          </p:nvGrpSpPr>
          <p:grpSpPr bwMode="auto">
            <a:xfrm>
              <a:off x="1649" y="2900"/>
              <a:ext cx="35" cy="76"/>
              <a:chOff x="1649" y="2900"/>
              <a:chExt cx="35" cy="76"/>
            </a:xfrm>
          </p:grpSpPr>
          <p:sp>
            <p:nvSpPr>
              <p:cNvPr id="15453" name="Line 182"/>
              <p:cNvSpPr>
                <a:spLocks noChangeShapeType="1"/>
              </p:cNvSpPr>
              <p:nvPr/>
            </p:nvSpPr>
            <p:spPr bwMode="auto">
              <a:xfrm>
                <a:off x="1649" y="2910"/>
                <a:ext cx="14" cy="52"/>
              </a:xfrm>
              <a:prstGeom prst="line">
                <a:avLst/>
              </a:prstGeom>
              <a:noFill/>
              <a:ln w="12700">
                <a:solidFill>
                  <a:srgbClr val="FE9B0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454" name="Line 183"/>
              <p:cNvSpPr>
                <a:spLocks noChangeShapeType="1"/>
              </p:cNvSpPr>
              <p:nvPr/>
            </p:nvSpPr>
            <p:spPr bwMode="auto">
              <a:xfrm>
                <a:off x="1657" y="2900"/>
                <a:ext cx="27" cy="76"/>
              </a:xfrm>
              <a:prstGeom prst="line">
                <a:avLst/>
              </a:prstGeom>
              <a:noFill/>
              <a:ln w="12700">
                <a:solidFill>
                  <a:srgbClr val="FE9B0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432" name="Freeform 184"/>
            <p:cNvSpPr>
              <a:spLocks/>
            </p:cNvSpPr>
            <p:nvPr/>
          </p:nvSpPr>
          <p:spPr bwMode="auto">
            <a:xfrm>
              <a:off x="1608" y="3119"/>
              <a:ext cx="34" cy="17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33" y="0"/>
                </a:cxn>
                <a:cxn ang="0">
                  <a:pos x="32" y="16"/>
                </a:cxn>
                <a:cxn ang="0">
                  <a:pos x="0" y="16"/>
                </a:cxn>
                <a:cxn ang="0">
                  <a:pos x="2" y="0"/>
                </a:cxn>
              </a:cxnLst>
              <a:rect l="0" t="0" r="r" b="b"/>
              <a:pathLst>
                <a:path w="34" h="17">
                  <a:moveTo>
                    <a:pt x="2" y="0"/>
                  </a:moveTo>
                  <a:lnTo>
                    <a:pt x="33" y="0"/>
                  </a:lnTo>
                  <a:lnTo>
                    <a:pt x="32" y="16"/>
                  </a:lnTo>
                  <a:lnTo>
                    <a:pt x="0" y="16"/>
                  </a:lnTo>
                  <a:lnTo>
                    <a:pt x="2" y="0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3" name="Freeform 185"/>
            <p:cNvSpPr>
              <a:spLocks/>
            </p:cNvSpPr>
            <p:nvPr/>
          </p:nvSpPr>
          <p:spPr bwMode="auto">
            <a:xfrm>
              <a:off x="1684" y="3119"/>
              <a:ext cx="33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" y="0"/>
                </a:cxn>
                <a:cxn ang="0">
                  <a:pos x="31" y="16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32" h="17">
                  <a:moveTo>
                    <a:pt x="0" y="0"/>
                  </a:moveTo>
                  <a:lnTo>
                    <a:pt x="31" y="0"/>
                  </a:lnTo>
                  <a:lnTo>
                    <a:pt x="31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DADADA"/>
            </a:solidFill>
            <a:ln w="9525" cap="rnd">
              <a:noFill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4" name="Line 186"/>
            <p:cNvSpPr>
              <a:spLocks noChangeShapeType="1"/>
            </p:cNvSpPr>
            <p:nvPr/>
          </p:nvSpPr>
          <p:spPr bwMode="auto">
            <a:xfrm>
              <a:off x="1606" y="3131"/>
              <a:ext cx="88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5" name="Line 187"/>
            <p:cNvSpPr>
              <a:spLocks noChangeShapeType="1"/>
            </p:cNvSpPr>
            <p:nvPr/>
          </p:nvSpPr>
          <p:spPr bwMode="auto">
            <a:xfrm>
              <a:off x="1609" y="3139"/>
              <a:ext cx="87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6" name="Line 188"/>
            <p:cNvSpPr>
              <a:spLocks noChangeShapeType="1"/>
            </p:cNvSpPr>
            <p:nvPr/>
          </p:nvSpPr>
          <p:spPr bwMode="auto">
            <a:xfrm>
              <a:off x="1611" y="3143"/>
              <a:ext cx="78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7" name="Line 189"/>
            <p:cNvSpPr>
              <a:spLocks noChangeShapeType="1"/>
            </p:cNvSpPr>
            <p:nvPr/>
          </p:nvSpPr>
          <p:spPr bwMode="auto">
            <a:xfrm>
              <a:off x="1592" y="3135"/>
              <a:ext cx="1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8" name="Line 190"/>
            <p:cNvSpPr>
              <a:spLocks noChangeShapeType="1"/>
            </p:cNvSpPr>
            <p:nvPr/>
          </p:nvSpPr>
          <p:spPr bwMode="auto">
            <a:xfrm>
              <a:off x="1592" y="3140"/>
              <a:ext cx="1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39" name="Line 191"/>
            <p:cNvSpPr>
              <a:spLocks noChangeShapeType="1"/>
            </p:cNvSpPr>
            <p:nvPr/>
          </p:nvSpPr>
          <p:spPr bwMode="auto">
            <a:xfrm>
              <a:off x="1626" y="3145"/>
              <a:ext cx="52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0" name="Line 192"/>
            <p:cNvSpPr>
              <a:spLocks noChangeShapeType="1"/>
            </p:cNvSpPr>
            <p:nvPr/>
          </p:nvSpPr>
          <p:spPr bwMode="auto">
            <a:xfrm>
              <a:off x="1704" y="3131"/>
              <a:ext cx="13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1" name="Line 193"/>
            <p:cNvSpPr>
              <a:spLocks noChangeShapeType="1"/>
            </p:cNvSpPr>
            <p:nvPr/>
          </p:nvSpPr>
          <p:spPr bwMode="auto">
            <a:xfrm>
              <a:off x="1708" y="3139"/>
              <a:ext cx="7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2" name="Line 194"/>
            <p:cNvSpPr>
              <a:spLocks noChangeShapeType="1"/>
            </p:cNvSpPr>
            <p:nvPr/>
          </p:nvSpPr>
          <p:spPr bwMode="auto">
            <a:xfrm>
              <a:off x="1701" y="3143"/>
              <a:ext cx="16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3" name="Line 195"/>
            <p:cNvSpPr>
              <a:spLocks noChangeShapeType="1"/>
            </p:cNvSpPr>
            <p:nvPr/>
          </p:nvSpPr>
          <p:spPr bwMode="auto">
            <a:xfrm>
              <a:off x="1763" y="3135"/>
              <a:ext cx="18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4" name="Line 196"/>
            <p:cNvSpPr>
              <a:spLocks noChangeShapeType="1"/>
            </p:cNvSpPr>
            <p:nvPr/>
          </p:nvSpPr>
          <p:spPr bwMode="auto">
            <a:xfrm>
              <a:off x="1763" y="3143"/>
              <a:ext cx="16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5" name="Line 197"/>
            <p:cNvSpPr>
              <a:spLocks noChangeShapeType="1"/>
            </p:cNvSpPr>
            <p:nvPr/>
          </p:nvSpPr>
          <p:spPr bwMode="auto">
            <a:xfrm>
              <a:off x="1763" y="3151"/>
              <a:ext cx="17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6" name="Line 198"/>
            <p:cNvSpPr>
              <a:spLocks noChangeShapeType="1"/>
            </p:cNvSpPr>
            <p:nvPr/>
          </p:nvSpPr>
          <p:spPr bwMode="auto">
            <a:xfrm>
              <a:off x="1783" y="3140"/>
              <a:ext cx="1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7" name="Line 199"/>
            <p:cNvSpPr>
              <a:spLocks noChangeShapeType="1"/>
            </p:cNvSpPr>
            <p:nvPr/>
          </p:nvSpPr>
          <p:spPr bwMode="auto">
            <a:xfrm>
              <a:off x="1783" y="3145"/>
              <a:ext cx="1" cy="0"/>
            </a:xfrm>
            <a:prstGeom prst="line">
              <a:avLst/>
            </a:prstGeom>
            <a:noFill/>
            <a:ln w="12700">
              <a:solidFill>
                <a:srgbClr val="DADADA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8" name="Freeform 200"/>
            <p:cNvSpPr>
              <a:spLocks/>
            </p:cNvSpPr>
            <p:nvPr/>
          </p:nvSpPr>
          <p:spPr bwMode="auto">
            <a:xfrm>
              <a:off x="1591" y="3119"/>
              <a:ext cx="18" cy="17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7" y="0"/>
                </a:cxn>
                <a:cxn ang="0">
                  <a:pos x="13" y="16"/>
                </a:cxn>
                <a:cxn ang="0">
                  <a:pos x="0" y="16"/>
                </a:cxn>
                <a:cxn ang="0">
                  <a:pos x="5" y="0"/>
                </a:cxn>
              </a:cxnLst>
              <a:rect l="0" t="0" r="r" b="b"/>
              <a:pathLst>
                <a:path w="18" h="17">
                  <a:moveTo>
                    <a:pt x="5" y="0"/>
                  </a:moveTo>
                  <a:lnTo>
                    <a:pt x="17" y="0"/>
                  </a:lnTo>
                  <a:lnTo>
                    <a:pt x="13" y="16"/>
                  </a:lnTo>
                  <a:lnTo>
                    <a:pt x="0" y="16"/>
                  </a:lnTo>
                  <a:lnTo>
                    <a:pt x="5" y="0"/>
                  </a:lnTo>
                </a:path>
              </a:pathLst>
            </a:custGeom>
            <a:solidFill>
              <a:srgbClr val="919191"/>
            </a:solidFill>
            <a:ln w="12700" cap="rnd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49" name="Freeform 201"/>
            <p:cNvSpPr>
              <a:spLocks/>
            </p:cNvSpPr>
            <p:nvPr/>
          </p:nvSpPr>
          <p:spPr bwMode="auto">
            <a:xfrm>
              <a:off x="1650" y="3119"/>
              <a:ext cx="25" cy="17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28" y="0"/>
                </a:cxn>
                <a:cxn ang="0">
                  <a:pos x="28" y="16"/>
                </a:cxn>
                <a:cxn ang="0">
                  <a:pos x="0" y="16"/>
                </a:cxn>
                <a:cxn ang="0">
                  <a:pos x="1" y="0"/>
                </a:cxn>
              </a:cxnLst>
              <a:rect l="0" t="0" r="r" b="b"/>
              <a:pathLst>
                <a:path w="29" h="17">
                  <a:moveTo>
                    <a:pt x="1" y="0"/>
                  </a:moveTo>
                  <a:lnTo>
                    <a:pt x="28" y="0"/>
                  </a:lnTo>
                  <a:lnTo>
                    <a:pt x="28" y="16"/>
                  </a:lnTo>
                  <a:lnTo>
                    <a:pt x="0" y="16"/>
                  </a:lnTo>
                  <a:lnTo>
                    <a:pt x="1" y="0"/>
                  </a:lnTo>
                </a:path>
              </a:pathLst>
            </a:custGeom>
            <a:solidFill>
              <a:srgbClr val="919191"/>
            </a:solidFill>
            <a:ln w="12700" cap="rnd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50" name="Freeform 202"/>
            <p:cNvSpPr>
              <a:spLocks/>
            </p:cNvSpPr>
            <p:nvPr/>
          </p:nvSpPr>
          <p:spPr bwMode="auto">
            <a:xfrm>
              <a:off x="1720" y="3119"/>
              <a:ext cx="25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" y="0"/>
                </a:cxn>
                <a:cxn ang="0">
                  <a:pos x="24" y="16"/>
                </a:cxn>
                <a:cxn ang="0">
                  <a:pos x="0" y="16"/>
                </a:cxn>
                <a:cxn ang="0">
                  <a:pos x="0" y="0"/>
                </a:cxn>
              </a:cxnLst>
              <a:rect l="0" t="0" r="r" b="b"/>
              <a:pathLst>
                <a:path w="25" h="17">
                  <a:moveTo>
                    <a:pt x="0" y="0"/>
                  </a:moveTo>
                  <a:lnTo>
                    <a:pt x="23" y="0"/>
                  </a:lnTo>
                  <a:lnTo>
                    <a:pt x="24" y="16"/>
                  </a:lnTo>
                  <a:lnTo>
                    <a:pt x="0" y="16"/>
                  </a:lnTo>
                  <a:lnTo>
                    <a:pt x="0" y="0"/>
                  </a:lnTo>
                </a:path>
              </a:pathLst>
            </a:custGeom>
            <a:solidFill>
              <a:srgbClr val="919191"/>
            </a:solidFill>
            <a:ln w="12700" cap="rnd" cmpd="sng">
              <a:solidFill>
                <a:srgbClr val="91919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51" name="Line 203"/>
            <p:cNvSpPr>
              <a:spLocks noChangeShapeType="1"/>
            </p:cNvSpPr>
            <p:nvPr/>
          </p:nvSpPr>
          <p:spPr bwMode="auto">
            <a:xfrm>
              <a:off x="1613" y="3145"/>
              <a:ext cx="1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52" name="Line 204"/>
            <p:cNvSpPr>
              <a:spLocks noChangeShapeType="1"/>
            </p:cNvSpPr>
            <p:nvPr/>
          </p:nvSpPr>
          <p:spPr bwMode="auto">
            <a:xfrm>
              <a:off x="1589" y="3145"/>
              <a:ext cx="12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53" name="Line 205"/>
            <p:cNvSpPr>
              <a:spLocks noChangeShapeType="1"/>
            </p:cNvSpPr>
            <p:nvPr/>
          </p:nvSpPr>
          <p:spPr bwMode="auto">
            <a:xfrm>
              <a:off x="1687" y="3145"/>
              <a:ext cx="5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54" name="Line 206"/>
            <p:cNvSpPr>
              <a:spLocks noChangeShapeType="1"/>
            </p:cNvSpPr>
            <p:nvPr/>
          </p:nvSpPr>
          <p:spPr bwMode="auto">
            <a:xfrm>
              <a:off x="1697" y="3151"/>
              <a:ext cx="20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6" name="Group 207"/>
            <p:cNvGrpSpPr>
              <a:grpSpLocks/>
            </p:cNvGrpSpPr>
            <p:nvPr/>
          </p:nvGrpSpPr>
          <p:grpSpPr bwMode="auto">
            <a:xfrm>
              <a:off x="1725" y="3135"/>
              <a:ext cx="23" cy="16"/>
              <a:chOff x="1725" y="3135"/>
              <a:chExt cx="23" cy="16"/>
            </a:xfrm>
          </p:grpSpPr>
          <p:sp>
            <p:nvSpPr>
              <p:cNvPr id="481" name="Line 208"/>
              <p:cNvSpPr>
                <a:spLocks noChangeShapeType="1"/>
              </p:cNvSpPr>
              <p:nvPr/>
            </p:nvSpPr>
            <p:spPr bwMode="auto">
              <a:xfrm>
                <a:off x="1725" y="3135"/>
                <a:ext cx="22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 type="none" w="sm" len="sm"/>
                <a:tailEnd type="none" w="sm" len="sm"/>
              </a:ln>
              <a:effectLst>
                <a:outerShdw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82" name="Line 209"/>
              <p:cNvSpPr>
                <a:spLocks noChangeShapeType="1"/>
              </p:cNvSpPr>
              <p:nvPr/>
            </p:nvSpPr>
            <p:spPr bwMode="auto">
              <a:xfrm>
                <a:off x="1730" y="3140"/>
                <a:ext cx="17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 type="none" w="sm" len="sm"/>
                <a:tailEnd type="none" w="sm" len="sm"/>
              </a:ln>
              <a:effectLst>
                <a:outerShdw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83" name="Line 210"/>
              <p:cNvSpPr>
                <a:spLocks noChangeShapeType="1"/>
              </p:cNvSpPr>
              <p:nvPr/>
            </p:nvSpPr>
            <p:spPr bwMode="auto">
              <a:xfrm>
                <a:off x="1730" y="3151"/>
                <a:ext cx="18" cy="0"/>
              </a:xfrm>
              <a:prstGeom prst="line">
                <a:avLst/>
              </a:prstGeom>
              <a:noFill/>
              <a:ln w="12700">
                <a:solidFill>
                  <a:srgbClr val="919191"/>
                </a:solidFill>
                <a:round/>
                <a:headEnd type="none" w="sm" len="sm"/>
                <a:tailEnd type="none" w="sm" len="sm"/>
              </a:ln>
              <a:effectLst>
                <a:outerShdw algn="ctr" rotWithShape="0">
                  <a:schemeClr val="tx1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sp>
          <p:nvSpPr>
            <p:cNvPr id="456" name="Line 211"/>
            <p:cNvSpPr>
              <a:spLocks noChangeShapeType="1"/>
            </p:cNvSpPr>
            <p:nvPr/>
          </p:nvSpPr>
          <p:spPr bwMode="auto">
            <a:xfrm>
              <a:off x="1763" y="3128"/>
              <a:ext cx="18" cy="0"/>
            </a:xfrm>
            <a:prstGeom prst="line">
              <a:avLst/>
            </a:prstGeom>
            <a:noFill/>
            <a:ln w="12700">
              <a:solidFill>
                <a:srgbClr val="919191"/>
              </a:solidFill>
              <a:round/>
              <a:headEnd type="none" w="sm" len="sm"/>
              <a:tailEnd type="none" w="sm" len="sm"/>
            </a:ln>
            <a:effectLst>
              <a:outerShdw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426" name="Rectangle 212"/>
            <p:cNvSpPr>
              <a:spLocks noChangeArrowheads="1"/>
            </p:cNvSpPr>
            <p:nvPr/>
          </p:nvSpPr>
          <p:spPr bwMode="auto">
            <a:xfrm flipH="1">
              <a:off x="1772" y="3062"/>
              <a:ext cx="2" cy="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8" name="Rectangle 213"/>
            <p:cNvSpPr>
              <a:spLocks noChangeArrowheads="1"/>
            </p:cNvSpPr>
            <p:nvPr/>
          </p:nvSpPr>
          <p:spPr bwMode="auto">
            <a:xfrm>
              <a:off x="1643" y="3063"/>
              <a:ext cx="123" cy="4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CECECE"/>
              </a:solidFill>
              <a:miter lim="800000"/>
              <a:headEnd/>
              <a:tailEnd/>
            </a:ln>
            <a:effectLst>
              <a:outerShdw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7" name="Group 214"/>
            <p:cNvGrpSpPr>
              <a:grpSpLocks/>
            </p:cNvGrpSpPr>
            <p:nvPr/>
          </p:nvGrpSpPr>
          <p:grpSpPr bwMode="auto">
            <a:xfrm>
              <a:off x="1759" y="3074"/>
              <a:ext cx="3" cy="20"/>
              <a:chOff x="1759" y="3074"/>
              <a:chExt cx="3" cy="20"/>
            </a:xfrm>
          </p:grpSpPr>
          <p:sp>
            <p:nvSpPr>
              <p:cNvPr id="15448" name="Rectangle 215"/>
              <p:cNvSpPr>
                <a:spLocks noChangeArrowheads="1"/>
              </p:cNvSpPr>
              <p:nvPr/>
            </p:nvSpPr>
            <p:spPr bwMode="auto">
              <a:xfrm>
                <a:off x="1759" y="3074"/>
                <a:ext cx="3" cy="7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5449" name="Rectangle 216"/>
              <p:cNvSpPr>
                <a:spLocks noChangeArrowheads="1"/>
              </p:cNvSpPr>
              <p:nvPr/>
            </p:nvSpPr>
            <p:spPr bwMode="auto">
              <a:xfrm>
                <a:off x="1759" y="3086"/>
                <a:ext cx="3" cy="8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5429" name="Rectangle 217"/>
            <p:cNvSpPr>
              <a:spLocks noChangeArrowheads="1"/>
            </p:cNvSpPr>
            <p:nvPr/>
          </p:nvSpPr>
          <p:spPr bwMode="auto">
            <a:xfrm>
              <a:off x="1696" y="3062"/>
              <a:ext cx="9" cy="6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0" name="Rectangle 218"/>
            <p:cNvSpPr>
              <a:spLocks noChangeArrowheads="1"/>
            </p:cNvSpPr>
            <p:nvPr/>
          </p:nvSpPr>
          <p:spPr bwMode="auto">
            <a:xfrm>
              <a:off x="1696" y="3066"/>
              <a:ext cx="9" cy="2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1" name="Rectangle 219"/>
            <p:cNvSpPr>
              <a:spLocks noChangeArrowheads="1"/>
            </p:cNvSpPr>
            <p:nvPr/>
          </p:nvSpPr>
          <p:spPr bwMode="auto">
            <a:xfrm>
              <a:off x="1682" y="3066"/>
              <a:ext cx="34" cy="0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2" name="Rectangle 220"/>
            <p:cNvSpPr>
              <a:spLocks noChangeArrowheads="1"/>
            </p:cNvSpPr>
            <p:nvPr/>
          </p:nvSpPr>
          <p:spPr bwMode="auto">
            <a:xfrm>
              <a:off x="1685" y="3069"/>
              <a:ext cx="3" cy="7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3" name="Rectangle 221"/>
            <p:cNvSpPr>
              <a:spLocks noChangeArrowheads="1"/>
            </p:cNvSpPr>
            <p:nvPr/>
          </p:nvSpPr>
          <p:spPr bwMode="auto">
            <a:xfrm flipH="1">
              <a:off x="1713" y="3073"/>
              <a:ext cx="3" cy="3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4" name="Rectangle 222"/>
            <p:cNvSpPr>
              <a:spLocks noChangeArrowheads="1"/>
            </p:cNvSpPr>
            <p:nvPr/>
          </p:nvSpPr>
          <p:spPr bwMode="auto">
            <a:xfrm flipH="1">
              <a:off x="1762" y="3058"/>
              <a:ext cx="0" cy="5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5" name="Line 223"/>
            <p:cNvSpPr>
              <a:spLocks noChangeShapeType="1"/>
            </p:cNvSpPr>
            <p:nvPr/>
          </p:nvSpPr>
          <p:spPr bwMode="auto">
            <a:xfrm>
              <a:off x="1666" y="3066"/>
              <a:ext cx="0" cy="46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6" name="Line 224"/>
            <p:cNvSpPr>
              <a:spLocks noChangeShapeType="1"/>
            </p:cNvSpPr>
            <p:nvPr/>
          </p:nvSpPr>
          <p:spPr bwMode="auto">
            <a:xfrm>
              <a:off x="1722" y="3066"/>
              <a:ext cx="0" cy="46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7" name="Line 225"/>
            <p:cNvSpPr>
              <a:spLocks noChangeShapeType="1"/>
            </p:cNvSpPr>
            <p:nvPr/>
          </p:nvSpPr>
          <p:spPr bwMode="auto">
            <a:xfrm flipH="1">
              <a:off x="1596" y="3061"/>
              <a:ext cx="43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8" name="Line 226"/>
            <p:cNvSpPr>
              <a:spLocks noChangeShapeType="1"/>
            </p:cNvSpPr>
            <p:nvPr/>
          </p:nvSpPr>
          <p:spPr bwMode="auto">
            <a:xfrm flipH="1">
              <a:off x="1602" y="3062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39" name="Line 227"/>
            <p:cNvSpPr>
              <a:spLocks noChangeShapeType="1"/>
            </p:cNvSpPr>
            <p:nvPr/>
          </p:nvSpPr>
          <p:spPr bwMode="auto">
            <a:xfrm flipH="1">
              <a:off x="1602" y="3074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0" name="Line 228"/>
            <p:cNvSpPr>
              <a:spLocks noChangeShapeType="1"/>
            </p:cNvSpPr>
            <p:nvPr/>
          </p:nvSpPr>
          <p:spPr bwMode="auto">
            <a:xfrm flipH="1">
              <a:off x="1602" y="3085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1" name="Line 229"/>
            <p:cNvSpPr>
              <a:spLocks noChangeShapeType="1"/>
            </p:cNvSpPr>
            <p:nvPr/>
          </p:nvSpPr>
          <p:spPr bwMode="auto">
            <a:xfrm flipH="1">
              <a:off x="1602" y="3095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2" name="Line 230"/>
            <p:cNvSpPr>
              <a:spLocks noChangeShapeType="1"/>
            </p:cNvSpPr>
            <p:nvPr/>
          </p:nvSpPr>
          <p:spPr bwMode="auto">
            <a:xfrm flipH="1">
              <a:off x="1602" y="3103"/>
              <a:ext cx="4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3" name="Line 231"/>
            <p:cNvSpPr>
              <a:spLocks noChangeShapeType="1"/>
            </p:cNvSpPr>
            <p:nvPr/>
          </p:nvSpPr>
          <p:spPr bwMode="auto">
            <a:xfrm>
              <a:off x="1602" y="3114"/>
              <a:ext cx="178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4" name="Line 232"/>
            <p:cNvSpPr>
              <a:spLocks noChangeShapeType="1"/>
            </p:cNvSpPr>
            <p:nvPr/>
          </p:nvSpPr>
          <p:spPr bwMode="auto">
            <a:xfrm>
              <a:off x="1649" y="3078"/>
              <a:ext cx="122" cy="0"/>
            </a:xfrm>
            <a:prstGeom prst="line">
              <a:avLst/>
            </a:prstGeom>
            <a:noFill/>
            <a:ln w="12700">
              <a:solidFill>
                <a:srgbClr val="474747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5" name="Rectangle 233"/>
            <p:cNvSpPr>
              <a:spLocks noChangeArrowheads="1"/>
            </p:cNvSpPr>
            <p:nvPr/>
          </p:nvSpPr>
          <p:spPr bwMode="auto">
            <a:xfrm flipH="1">
              <a:off x="1741" y="3078"/>
              <a:ext cx="7" cy="4"/>
            </a:xfrm>
            <a:prstGeom prst="rect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446" name="Rectangle 234"/>
            <p:cNvSpPr>
              <a:spLocks noChangeArrowheads="1"/>
            </p:cNvSpPr>
            <p:nvPr/>
          </p:nvSpPr>
          <p:spPr bwMode="auto">
            <a:xfrm>
              <a:off x="1625" y="3041"/>
              <a:ext cx="105" cy="1"/>
            </a:xfrm>
            <a:prstGeom prst="rect">
              <a:avLst/>
            </a:prstGeom>
            <a:solidFill>
              <a:srgbClr val="CECECE"/>
            </a:solidFill>
            <a:ln w="12700">
              <a:solidFill>
                <a:srgbClr val="CECECE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78" name="Rectangle 235"/>
            <p:cNvSpPr>
              <a:spLocks noChangeArrowheads="1"/>
            </p:cNvSpPr>
            <p:nvPr/>
          </p:nvSpPr>
          <p:spPr bwMode="auto">
            <a:xfrm>
              <a:off x="1621" y="3008"/>
              <a:ext cx="117" cy="12"/>
            </a:xfrm>
            <a:prstGeom prst="rect">
              <a:avLst/>
            </a:prstGeom>
            <a:solidFill>
              <a:srgbClr val="CECECE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000000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5379" name="Text Box 240"/>
          <p:cNvSpPr txBox="1">
            <a:spLocks noChangeArrowheads="1"/>
          </p:cNvSpPr>
          <p:nvPr/>
        </p:nvSpPr>
        <p:spPr bwMode="auto">
          <a:xfrm>
            <a:off x="2357434" y="6143625"/>
            <a:ext cx="1643062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en-GB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AUDITORIA</a:t>
            </a:r>
          </a:p>
        </p:txBody>
      </p:sp>
      <p:sp>
        <p:nvSpPr>
          <p:cNvPr id="15380" name="Text Box 241"/>
          <p:cNvSpPr txBox="1">
            <a:spLocks noChangeArrowheads="1"/>
          </p:cNvSpPr>
          <p:nvPr/>
        </p:nvSpPr>
        <p:spPr bwMode="auto">
          <a:xfrm>
            <a:off x="4139952" y="6315098"/>
            <a:ext cx="129614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GESTÃO</a:t>
            </a:r>
            <a:endParaRPr lang="en-GB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15381" name="Retângulo 729"/>
          <p:cNvSpPr>
            <a:spLocks noChangeArrowheads="1"/>
          </p:cNvSpPr>
          <p:nvPr/>
        </p:nvSpPr>
        <p:spPr bwMode="auto">
          <a:xfrm>
            <a:off x="5849799" y="6143625"/>
            <a:ext cx="10796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</a:rPr>
              <a:t>CIDADÃO</a:t>
            </a:r>
            <a:endParaRPr lang="en-GB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</a:endParaRPr>
          </a:p>
        </p:txBody>
      </p:sp>
      <p:sp>
        <p:nvSpPr>
          <p:cNvPr id="296" name="Fluxograma: Disco magnético 8"/>
          <p:cNvSpPr/>
          <p:nvPr/>
        </p:nvSpPr>
        <p:spPr>
          <a:xfrm>
            <a:off x="357158" y="2227246"/>
            <a:ext cx="1143040" cy="84456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/>
              <a:t>SIGGO</a:t>
            </a:r>
            <a:endParaRPr lang="en-US" sz="2000" dirty="0"/>
          </a:p>
        </p:txBody>
      </p:sp>
      <p:sp>
        <p:nvSpPr>
          <p:cNvPr id="300" name="Fluxograma: Disco magnético 8"/>
          <p:cNvSpPr/>
          <p:nvPr/>
        </p:nvSpPr>
        <p:spPr>
          <a:xfrm>
            <a:off x="1785918" y="2227246"/>
            <a:ext cx="1143040" cy="84456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500" dirty="0" smtClean="0"/>
              <a:t>E-COMPRAS</a:t>
            </a:r>
            <a:endParaRPr lang="en-US" sz="1500" dirty="0"/>
          </a:p>
        </p:txBody>
      </p:sp>
      <p:sp>
        <p:nvSpPr>
          <p:cNvPr id="304" name="Fluxograma: Disco magnético 8"/>
          <p:cNvSpPr/>
          <p:nvPr/>
        </p:nvSpPr>
        <p:spPr>
          <a:xfrm>
            <a:off x="3214678" y="2227246"/>
            <a:ext cx="1143040" cy="84456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/>
              <a:t>SISGEPAT</a:t>
            </a:r>
            <a:endParaRPr lang="en-US" sz="2000" dirty="0"/>
          </a:p>
        </p:txBody>
      </p:sp>
      <p:sp>
        <p:nvSpPr>
          <p:cNvPr id="305" name="Fluxograma: Disco magnético 8"/>
          <p:cNvSpPr/>
          <p:nvPr/>
        </p:nvSpPr>
        <p:spPr>
          <a:xfrm>
            <a:off x="4643438" y="2227246"/>
            <a:ext cx="1143040" cy="84456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/>
              <a:t>SIGMA</a:t>
            </a:r>
            <a:endParaRPr lang="en-US" sz="2000" dirty="0"/>
          </a:p>
        </p:txBody>
      </p:sp>
      <p:sp>
        <p:nvSpPr>
          <p:cNvPr id="307" name="Fluxograma: Disco magnético 8"/>
          <p:cNvSpPr/>
          <p:nvPr/>
        </p:nvSpPr>
        <p:spPr>
          <a:xfrm>
            <a:off x="6072198" y="2227246"/>
            <a:ext cx="1143040" cy="84456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/>
              <a:t>SIGRH</a:t>
            </a:r>
            <a:endParaRPr lang="en-US" sz="2000" dirty="0"/>
          </a:p>
        </p:txBody>
      </p:sp>
      <p:sp>
        <p:nvSpPr>
          <p:cNvPr id="312" name="Fluxograma: Disco magnético 8"/>
          <p:cNvSpPr/>
          <p:nvPr/>
        </p:nvSpPr>
        <p:spPr>
          <a:xfrm>
            <a:off x="7500958" y="2227246"/>
            <a:ext cx="1143040" cy="84456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/>
              <a:t>SICOP</a:t>
            </a:r>
            <a:endParaRPr lang="en-US" sz="2000" dirty="0"/>
          </a:p>
        </p:txBody>
      </p:sp>
      <p:sp>
        <p:nvSpPr>
          <p:cNvPr id="313" name="Fluxograma: Disco magnético 8"/>
          <p:cNvSpPr/>
          <p:nvPr/>
        </p:nvSpPr>
        <p:spPr>
          <a:xfrm>
            <a:off x="7572396" y="3441692"/>
            <a:ext cx="1320084" cy="84456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500" dirty="0" smtClean="0"/>
              <a:t>TRANSPORTE</a:t>
            </a:r>
            <a:endParaRPr lang="en-US" sz="1500" dirty="0"/>
          </a:p>
        </p:txBody>
      </p:sp>
      <p:sp>
        <p:nvSpPr>
          <p:cNvPr id="314" name="Fluxograma: Disco magnético 8"/>
          <p:cNvSpPr/>
          <p:nvPr/>
        </p:nvSpPr>
        <p:spPr>
          <a:xfrm>
            <a:off x="7572364" y="4584700"/>
            <a:ext cx="1143040" cy="84456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/>
              <a:t>OBRAS</a:t>
            </a:r>
            <a:endParaRPr lang="en-US" sz="2000" dirty="0"/>
          </a:p>
        </p:txBody>
      </p:sp>
      <p:sp>
        <p:nvSpPr>
          <p:cNvPr id="316" name="Fluxograma: Disco magnético 8"/>
          <p:cNvSpPr/>
          <p:nvPr/>
        </p:nvSpPr>
        <p:spPr>
          <a:xfrm>
            <a:off x="357158" y="3441692"/>
            <a:ext cx="1143040" cy="84456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2000" dirty="0" smtClean="0"/>
              <a:t>SAÚDE</a:t>
            </a:r>
            <a:endParaRPr lang="en-US" sz="2000" dirty="0"/>
          </a:p>
        </p:txBody>
      </p:sp>
      <p:sp>
        <p:nvSpPr>
          <p:cNvPr id="317" name="Fluxograma: Disco magnético 8"/>
          <p:cNvSpPr/>
          <p:nvPr/>
        </p:nvSpPr>
        <p:spPr>
          <a:xfrm>
            <a:off x="357158" y="4584700"/>
            <a:ext cx="1143040" cy="84456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sz="1600" dirty="0" smtClean="0"/>
              <a:t>EDUCAÇÃO</a:t>
            </a:r>
            <a:endParaRPr lang="en-US" sz="1600" dirty="0"/>
          </a:p>
        </p:txBody>
      </p:sp>
      <p:sp>
        <p:nvSpPr>
          <p:cNvPr id="335" name="Seta para a direita listrada 334"/>
          <p:cNvSpPr/>
          <p:nvPr/>
        </p:nvSpPr>
        <p:spPr>
          <a:xfrm rot="2354430">
            <a:off x="4456275" y="4951630"/>
            <a:ext cx="1743045" cy="255481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 dirty="0"/>
          </a:p>
        </p:txBody>
      </p:sp>
      <p:sp>
        <p:nvSpPr>
          <p:cNvPr id="336" name="Seta para a direita listrada 335"/>
          <p:cNvSpPr/>
          <p:nvPr/>
        </p:nvSpPr>
        <p:spPr>
          <a:xfrm rot="19245570" flipH="1">
            <a:off x="3170391" y="4951632"/>
            <a:ext cx="1743045" cy="255481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37" name="Seta para a direita listrada 336"/>
          <p:cNvSpPr/>
          <p:nvPr/>
        </p:nvSpPr>
        <p:spPr>
          <a:xfrm rot="5400000">
            <a:off x="4153329" y="4992889"/>
            <a:ext cx="1069359" cy="232018"/>
          </a:xfrm>
          <a:prstGeom prst="stripedRightArrow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321" name="Fluxograma: Disco magnético 8"/>
          <p:cNvSpPr/>
          <p:nvPr/>
        </p:nvSpPr>
        <p:spPr>
          <a:xfrm>
            <a:off x="3500430" y="3714752"/>
            <a:ext cx="2214578" cy="1416068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pt-BR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DW</a:t>
            </a:r>
            <a:endParaRPr lang="pt-BR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" grpId="0" animBg="1"/>
      <p:bldP spid="300" grpId="0" animBg="1"/>
      <p:bldP spid="304" grpId="0" animBg="1"/>
      <p:bldP spid="305" grpId="0" animBg="1"/>
      <p:bldP spid="307" grpId="0" animBg="1"/>
      <p:bldP spid="312" grpId="0" animBg="1"/>
      <p:bldP spid="313" grpId="0" animBg="1"/>
      <p:bldP spid="314" grpId="0" animBg="1"/>
      <p:bldP spid="316" grpId="0" animBg="1"/>
      <p:bldP spid="317" grpId="0" animBg="1"/>
      <p:bldP spid="3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0" descr="http://images.softonic.com/img/softnews/navegadores_comparativa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1142976" y="4643446"/>
            <a:ext cx="3071834" cy="1071570"/>
          </a:xfrm>
          <a:prstGeom prst="rect">
            <a:avLst/>
          </a:prstGeom>
          <a:noFill/>
        </p:spPr>
      </p:pic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2000232" y="3071810"/>
            <a:ext cx="1500187" cy="500063"/>
          </a:xfrm>
          <a:prstGeom prst="rect">
            <a:avLst/>
          </a:prstGeom>
        </p:spPr>
        <p:txBody>
          <a:bodyPr lIns="92075" tIns="46038" rIns="92075" bIns="46038"/>
          <a:lstStyle/>
          <a:p>
            <a:pPr eaLnBrk="0" hangingPunct="0">
              <a:lnSpc>
                <a:spcPct val="130000"/>
              </a:lnSpc>
              <a:buClr>
                <a:schemeClr val="tx2"/>
              </a:buClr>
              <a:buSzPct val="75000"/>
              <a:defRPr/>
            </a:pPr>
            <a:r>
              <a:rPr lang="pt-BR" sz="2400" b="1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GDFNET</a:t>
            </a:r>
          </a:p>
        </p:txBody>
      </p:sp>
      <p:sp>
        <p:nvSpPr>
          <p:cNvPr id="22" name="AutoShape 4"/>
          <p:cNvSpPr txBox="1">
            <a:spLocks noChangeArrowheads="1"/>
          </p:cNvSpPr>
          <p:nvPr/>
        </p:nvSpPr>
        <p:spPr>
          <a:xfrm>
            <a:off x="683568" y="1214422"/>
            <a:ext cx="7626424" cy="158987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2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SITUAÇÃO PRETENDIDA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strike="noStrike" kern="1200" cap="none" spc="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Internet</a:t>
            </a:r>
          </a:p>
        </p:txBody>
      </p:sp>
      <p:sp>
        <p:nvSpPr>
          <p:cNvPr id="27" name="Fluxograma: Disco magnético 8"/>
          <p:cNvSpPr/>
          <p:nvPr/>
        </p:nvSpPr>
        <p:spPr>
          <a:xfrm>
            <a:off x="1857356" y="3786190"/>
            <a:ext cx="1500198" cy="1201754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pt-B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BI</a:t>
            </a:r>
            <a:r>
              <a:rPr lang="pt-BR" sz="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pt-B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-</a:t>
            </a:r>
            <a:r>
              <a:rPr lang="pt-BR" sz="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r>
              <a:rPr lang="pt-B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DW</a:t>
            </a:r>
            <a:endParaRPr lang="pt-BR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9220" name="AutoShape 4" descr="http://www.sonyericsson.com/br/preview/wp-content/uploads/2010/11/internet1.jpg"/>
          <p:cNvSpPr>
            <a:spLocks noChangeAspect="1" noChangeArrowheads="1"/>
          </p:cNvSpPr>
          <p:nvPr/>
        </p:nvSpPr>
        <p:spPr bwMode="auto">
          <a:xfrm>
            <a:off x="63500" y="-136525"/>
            <a:ext cx="5238750" cy="577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0" name="Rectangle 4"/>
          <p:cNvSpPr txBox="1">
            <a:spLocks noChangeArrowheads="1"/>
          </p:cNvSpPr>
          <p:nvPr/>
        </p:nvSpPr>
        <p:spPr>
          <a:xfrm>
            <a:off x="4214810" y="2786059"/>
            <a:ext cx="4786346" cy="3143272"/>
          </a:xfrm>
          <a:prstGeom prst="rect">
            <a:avLst/>
          </a:prstGeom>
        </p:spPr>
        <p:txBody>
          <a:bodyPr lIns="92075" tIns="46038" rIns="92075" bIns="46038"/>
          <a:lstStyle/>
          <a:p>
            <a:pPr eaLnBrk="0" hangingPunct="0">
              <a:lnSpc>
                <a:spcPct val="130000"/>
              </a:lnSpc>
              <a:buClr>
                <a:schemeClr val="tx2"/>
              </a:buClr>
              <a:buSzPct val="75000"/>
              <a:defRPr/>
            </a:pPr>
            <a:r>
              <a:rPr lang="pt-BR" sz="2400" b="1" u="sng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Características</a:t>
            </a:r>
            <a:r>
              <a:rPr lang="pt-BR" sz="2400" b="1" u="sng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:</a:t>
            </a:r>
          </a:p>
          <a:p>
            <a:pPr eaLnBrk="0" hangingPunct="0">
              <a:lnSpc>
                <a:spcPct val="130000"/>
              </a:lnSpc>
              <a:buClr>
                <a:schemeClr val="tx2"/>
              </a:buClr>
              <a:buSzPct val="75000"/>
              <a:defRPr/>
            </a:pPr>
            <a:endParaRPr lang="pt-BR" sz="800" u="sng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eaLnBrk="0" hangingPunct="0">
              <a:lnSpc>
                <a:spcPct val="130000"/>
              </a:lnSpc>
              <a:buClr>
                <a:schemeClr val="tx2"/>
              </a:buClr>
              <a:buSzPct val="75000"/>
              <a:buFont typeface="Arial" pitchFamily="34" charset="0"/>
              <a:buChar char="•"/>
              <a:defRPr/>
            </a:pPr>
            <a:r>
              <a:rPr lang="pt-BR" b="1" kern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pt-BR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Acesso independente da localização (intranet e internet);</a:t>
            </a:r>
          </a:p>
          <a:p>
            <a:pPr eaLnBrk="0" hangingPunct="0">
              <a:lnSpc>
                <a:spcPct val="130000"/>
              </a:lnSpc>
              <a:buClr>
                <a:schemeClr val="tx2"/>
              </a:buClr>
              <a:buSzPct val="75000"/>
              <a:buFont typeface="Arial" pitchFamily="34" charset="0"/>
              <a:buChar char="•"/>
              <a:defRPr/>
            </a:pPr>
            <a:r>
              <a:rPr lang="pt-BR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Só precisa possuir um navegador web;</a:t>
            </a:r>
          </a:p>
          <a:p>
            <a:pPr eaLnBrk="0" hangingPunct="0">
              <a:lnSpc>
                <a:spcPct val="130000"/>
              </a:lnSpc>
              <a:buClr>
                <a:schemeClr val="tx2"/>
              </a:buClr>
              <a:buSzPct val="75000"/>
              <a:buFont typeface="Arial" pitchFamily="34" charset="0"/>
              <a:buChar char="•"/>
              <a:defRPr/>
            </a:pPr>
            <a:r>
              <a:rPr lang="pt-BR" sz="2000" b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Não precisa ter conhecimento dos sistemas. </a:t>
            </a:r>
            <a:endParaRPr lang="pt-BR" sz="2000" b="1" kern="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8165D9-C096-47D1-9595-EDC110D9E94C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7313613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pt-BR" sz="4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SISTEMA DE INFORMAÇÕES GERENCIAIS</a:t>
            </a:r>
          </a:p>
          <a:p>
            <a:pPr algn="ctr">
              <a:buFont typeface="Wingdings" pitchFamily="2" charset="2"/>
              <a:buNone/>
            </a:pPr>
            <a:endParaRPr lang="pt-BR" sz="8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pt-BR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BUSINESS INTELLIGENCE</a:t>
            </a:r>
          </a:p>
          <a:p>
            <a:pPr algn="ctr">
              <a:buFont typeface="Wingdings" pitchFamily="2" charset="2"/>
              <a:buNone/>
            </a:pPr>
            <a:r>
              <a:rPr lang="pt-BR" sz="9600" b="1" kern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pt-BR" sz="1100" b="1" kern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pt-BR" sz="9600" b="1" kern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pt-BR" sz="1050" b="1" kern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pt-BR" sz="9600" b="1" kern="1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96CCF3-5AB0-406D-A0F5-7972AE2EDE08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17411" name="AutoShape 4"/>
          <p:cNvSpPr>
            <a:spLocks noGrp="1" noChangeArrowheads="1"/>
          </p:cNvSpPr>
          <p:nvPr>
            <p:ph type="title"/>
          </p:nvPr>
        </p:nvSpPr>
        <p:spPr>
          <a:xfrm>
            <a:off x="0" y="980728"/>
            <a:ext cx="91440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SIG – Sistema de Informações Gerenciais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991" y="2428868"/>
            <a:ext cx="7947975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820472" cy="864096"/>
          </a:xfrm>
        </p:spPr>
        <p:txBody>
          <a:bodyPr>
            <a:no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PROCESSOS ENVOLVIDOS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93883" y="2143116"/>
            <a:ext cx="7693025" cy="4210050"/>
          </a:xfrm>
        </p:spPr>
        <p:txBody>
          <a:bodyPr/>
          <a:lstStyle/>
          <a:p>
            <a:pPr>
              <a:lnSpc>
                <a:spcPts val="4100"/>
              </a:lnSpc>
              <a:defRPr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Extração, Transformação e Carga de Dados;</a:t>
            </a:r>
          </a:p>
          <a:p>
            <a:pPr>
              <a:lnSpc>
                <a:spcPts val="4100"/>
              </a:lnSpc>
              <a:defRPr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Controle de Qualidade de Dados;</a:t>
            </a:r>
          </a:p>
          <a:p>
            <a:pPr>
              <a:lnSpc>
                <a:spcPts val="4100"/>
              </a:lnSpc>
              <a:defRPr/>
            </a:pP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Planejamento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Versões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Visões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>
              <a:lnSpc>
                <a:spcPts val="4100"/>
              </a:lnSpc>
              <a:defRPr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Manutenção da Arquitetura Física do DW;</a:t>
            </a:r>
          </a:p>
          <a:p>
            <a:pPr>
              <a:lnSpc>
                <a:spcPts val="4100"/>
              </a:lnSpc>
              <a:defRPr/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Desenvolvimento.</a:t>
            </a:r>
          </a:p>
          <a:p>
            <a:pPr>
              <a:lnSpc>
                <a:spcPts val="4100"/>
              </a:lnSpc>
              <a:defRPr/>
            </a:pPr>
            <a:endParaRPr lang="en-US" sz="2400" dirty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99B105-4590-4AF2-957B-D603E19C9C2D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está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melhorando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2132856"/>
            <a:ext cx="7693025" cy="4210050"/>
          </a:xfrm>
        </p:spPr>
        <p:txBody>
          <a:bodyPr/>
          <a:lstStyle/>
          <a:p>
            <a:pPr algn="just"/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Maior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transparência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dos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gastos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públicos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meio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linguagem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popular  e de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fácil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compreensão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/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Melhor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acessibilidade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aos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dados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formato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gerencial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/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Possibilidade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realizar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pesquisas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simulações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gerar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relatórios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personalizados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/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Integração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informações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referentes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todos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sistemas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corporativos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/>
            <a:r>
              <a:rPr lang="pt-BR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Melhoria do processo de tomada de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decisão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no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Governo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/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Melhora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produtividade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qualidade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das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auditorias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</a:t>
            </a:r>
          </a:p>
          <a:p>
            <a:pPr algn="just"/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Monitoramento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automático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67C7F3-9BCB-4CB9-86C2-91F2BEB13B0C}" type="slidenum">
              <a:rPr lang="pt-BR" smtClean="0"/>
              <a:pPr/>
              <a:t>22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Proposta</a:t>
            </a: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772816"/>
            <a:ext cx="7693025" cy="4570090"/>
          </a:xfrm>
        </p:spPr>
        <p:txBody>
          <a:bodyPr/>
          <a:lstStyle/>
          <a:p>
            <a:pPr algn="just"/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Criação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um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comitê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comunidade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virtual entre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estados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 o DF,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para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troca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informações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e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parceria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técnica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Comitê teria o objetivo de: coordenar e harmonizar os aspectos técnicos dos SISTEMAS DE INFORMAÇÕES GERENCIAIS, DE AUDITORIA E TRANSPARÊNCIA GOVERNAMENTAL dos Estados e do Distrito Federal;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Promover e articular o desenvolvimento de ações de cooperação e integração entre os ÓRGÃOS DE FISCALIZAÇÃO, bem como o compartilhamento de soluções e produtos, o intercâmbio de experiências e a gestão do conhecimento.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67C7F3-9BCB-4CB9-86C2-91F2BEB13B0C}" type="slidenum">
              <a:rPr lang="pt-BR" smtClean="0"/>
              <a:pPr/>
              <a:t>23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A43FA0-769C-461E-B7C1-C08C4B5B4C5A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21507" name="AutoShape 2"/>
          <p:cNvSpPr>
            <a:spLocks noGrp="1" noChangeArrowheads="1"/>
          </p:cNvSpPr>
          <p:nvPr>
            <p:ph type="title"/>
          </p:nvPr>
        </p:nvSpPr>
        <p:spPr>
          <a:xfrm>
            <a:off x="576290" y="2786058"/>
            <a:ext cx="7924800" cy="1143000"/>
          </a:xfrm>
        </p:spPr>
        <p:txBody>
          <a:bodyPr/>
          <a:lstStyle/>
          <a:p>
            <a:pPr eaLnBrk="1" hangingPunct="1"/>
            <a:r>
              <a:rPr lang="pt-BR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MARCELO LIMA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3500430"/>
            <a:ext cx="8351837" cy="373759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Auditor de Controle Interno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Marcelo.lima@corregedoria.df.gov.br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E2A78E-413D-4031-9250-78DFC721C175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4099" name="AutoShape 5"/>
          <p:cNvSpPr>
            <a:spLocks noGrp="1" noChangeArrowheads="1"/>
          </p:cNvSpPr>
          <p:nvPr>
            <p:ph type="title"/>
          </p:nvPr>
        </p:nvSpPr>
        <p:spPr>
          <a:xfrm>
            <a:off x="659782" y="1071546"/>
            <a:ext cx="769843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B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EMENTA</a:t>
            </a:r>
            <a:endParaRPr lang="pt-B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00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785786" y="1928802"/>
            <a:ext cx="7704856" cy="4680520"/>
          </a:xfrm>
        </p:spPr>
        <p:txBody>
          <a:bodyPr>
            <a:noAutofit/>
          </a:bodyPr>
          <a:lstStyle/>
          <a:p>
            <a:pPr algn="just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Objetivos do projeto </a:t>
            </a:r>
          </a:p>
          <a:p>
            <a:pPr algn="just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Motivos</a:t>
            </a:r>
          </a:p>
          <a:p>
            <a:pPr algn="just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</a:p>
          <a:p>
            <a:pPr algn="just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Tecnologia utilizada – Conceitos</a:t>
            </a:r>
            <a:endParaRPr lang="pt-BR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Situação atual</a:t>
            </a:r>
          </a:p>
          <a:p>
            <a:pPr algn="just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Situação pretendida</a:t>
            </a:r>
          </a:p>
          <a:p>
            <a:pPr algn="just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Fatores de sucesso</a:t>
            </a:r>
          </a:p>
          <a:p>
            <a:pPr algn="just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Apresentação do Projeto Piloto – SIG</a:t>
            </a:r>
          </a:p>
          <a:p>
            <a:pPr algn="just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Proposta</a:t>
            </a:r>
          </a:p>
          <a:p>
            <a:pPr marL="0" indent="0" algn="just">
              <a:buNone/>
            </a:pPr>
            <a:r>
              <a:rPr lang="pt-BR" sz="24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8A6D17-C017-4ECC-AD02-9D9DC340639D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5124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428596" y="2002752"/>
            <a:ext cx="8091488" cy="4498082"/>
          </a:xfrm>
        </p:spPr>
        <p:txBody>
          <a:bodyPr/>
          <a:lstStyle/>
          <a:p>
            <a:pPr algn="just" eaLnBrk="1" hangingPunct="1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Prover o GDF de Sistema Gerencial capaz de auxiliar na tomada de decisões, controlar os gastos públicos de forma automatizada;</a:t>
            </a:r>
          </a:p>
          <a:p>
            <a:pPr algn="just" eaLnBrk="1" hangingPunct="1"/>
            <a:endParaRPr lang="pt-BR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Publicar de forma simples e com linguagem de fácil entendimento pelo cidadão, as ações do governo referentes à utilização do recurso público;</a:t>
            </a:r>
          </a:p>
          <a:p>
            <a:pPr algn="just" eaLnBrk="1" hangingPunct="1"/>
            <a:endParaRPr lang="pt-BR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Melhorar a transparência entre Governo e cidadão.</a:t>
            </a:r>
          </a:p>
          <a:p>
            <a:pPr marL="342900" lvl="1" indent="-342900" algn="just">
              <a:buFont typeface="Arial" pitchFamily="34" charset="0"/>
              <a:buChar char="•"/>
            </a:pPr>
            <a:endParaRPr lang="pt-BR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Promover iniciativas de TIC (Tecnologia da Informação e Comunicação) para apoiar o equilíbrio fiscal, a inovação e ganhos de produtividade mensuráveis;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eaLnBrk="1" hangingPunct="1"/>
            <a:endParaRPr lang="pt-BR" sz="2400" dirty="0" smtClean="0"/>
          </a:p>
          <a:p>
            <a:pPr algn="just" eaLnBrk="1" hangingPunct="1"/>
            <a:endParaRPr lang="pt-BR" dirty="0" smtClean="0"/>
          </a:p>
          <a:p>
            <a:pPr algn="just" eaLnBrk="1" hangingPunct="1"/>
            <a:endParaRPr lang="pt-BR" dirty="0" smtClean="0"/>
          </a:p>
        </p:txBody>
      </p:sp>
      <p:sp>
        <p:nvSpPr>
          <p:cNvPr id="5" name="AutoShape 5"/>
          <p:cNvSpPr txBox="1">
            <a:spLocks noChangeArrowheads="1"/>
          </p:cNvSpPr>
          <p:nvPr/>
        </p:nvSpPr>
        <p:spPr>
          <a:xfrm>
            <a:off x="659782" y="1071546"/>
            <a:ext cx="769843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OBJETIVOS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8A6D17-C017-4ECC-AD02-9D9DC340639D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5124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8091488" cy="4210050"/>
          </a:xfrm>
        </p:spPr>
        <p:txBody>
          <a:bodyPr>
            <a:normAutofit fontScale="92500" lnSpcReduction="20000"/>
          </a:bodyPr>
          <a:lstStyle/>
          <a:p>
            <a:pPr algn="just" eaLnBrk="1" hangingPunct="1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Auditores cansados !!!! Muitos sistemas e inúmeras bases de dados descentralizadas. Diversos </a:t>
            </a:r>
            <a:r>
              <a:rPr lang="pt-BR" sz="2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logins</a:t>
            </a:r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senhas, conexões, permissões;</a:t>
            </a:r>
          </a:p>
          <a:p>
            <a:pPr algn="just" eaLnBrk="1" hangingPunct="1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Gestores e cidadãos mal informados !!!!!</a:t>
            </a:r>
          </a:p>
          <a:p>
            <a:pPr algn="just" eaLnBrk="1" hangingPunct="1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Inconsistência nas informações;</a:t>
            </a:r>
          </a:p>
          <a:p>
            <a:pPr algn="just" eaLnBrk="1" hangingPunct="1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Falta de integração entre sistemas;</a:t>
            </a:r>
          </a:p>
          <a:p>
            <a:pPr algn="just" eaLnBrk="1" hangingPunct="1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Falta de tempestividade;</a:t>
            </a:r>
          </a:p>
          <a:p>
            <a:pPr algn="just" eaLnBrk="1" hangingPunct="1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Dificuldade em administrar muitas informações;</a:t>
            </a:r>
          </a:p>
          <a:p>
            <a:pPr algn="just" eaLnBrk="1" hangingPunct="1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Por que a CGDF? </a:t>
            </a:r>
          </a:p>
          <a:p>
            <a:pPr lvl="1" algn="just"/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único órgão capaz de reunir informações referentes  despesa, receita, planejamento, orçamento, saúde, transporte, material, patrimônio, processos etc...</a:t>
            </a:r>
          </a:p>
          <a:p>
            <a:pPr algn="just" eaLnBrk="1" hangingPunct="1"/>
            <a:endParaRPr lang="pt-BR" dirty="0" smtClean="0"/>
          </a:p>
          <a:p>
            <a:pPr algn="just" eaLnBrk="1" hangingPunct="1"/>
            <a:endParaRPr lang="pt-BR" dirty="0" smtClean="0"/>
          </a:p>
        </p:txBody>
      </p:sp>
      <p:sp>
        <p:nvSpPr>
          <p:cNvPr id="5" name="AutoShape 5"/>
          <p:cNvSpPr txBox="1">
            <a:spLocks noChangeArrowheads="1"/>
          </p:cNvSpPr>
          <p:nvPr/>
        </p:nvSpPr>
        <p:spPr>
          <a:xfrm>
            <a:off x="659782" y="1071546"/>
            <a:ext cx="769843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pt-BR" sz="44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MOTIVOS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data-image.com/DIPC_Images/bigstockphoto_Trouble_Woman_In_The_Office_10765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714488"/>
            <a:ext cx="2857520" cy="1905013"/>
          </a:xfrm>
          <a:prstGeom prst="rect">
            <a:avLst/>
          </a:prstGeom>
          <a:noFill/>
        </p:spPr>
      </p:pic>
      <p:sp>
        <p:nvSpPr>
          <p:cNvPr id="25" name="Nuvem 24"/>
          <p:cNvSpPr/>
          <p:nvPr/>
        </p:nvSpPr>
        <p:spPr bwMode="auto">
          <a:xfrm>
            <a:off x="214282" y="2571744"/>
            <a:ext cx="3429024" cy="3278709"/>
          </a:xfrm>
          <a:prstGeom prst="cloud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31756" name="Picture 12" descr="http://www.paradisechamber.com/old%20pages%20and%20info/holiday%202008%20computer%20clip%20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500826" y="1214422"/>
            <a:ext cx="1500198" cy="1500198"/>
          </a:xfrm>
          <a:prstGeom prst="rect">
            <a:avLst/>
          </a:prstGeom>
          <a:noFill/>
        </p:spPr>
      </p:pic>
      <p:sp>
        <p:nvSpPr>
          <p:cNvPr id="5122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8A6D17-C017-4ECC-AD02-9D9DC340639D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5" name="AutoShape 5"/>
          <p:cNvSpPr txBox="1">
            <a:spLocks noChangeArrowheads="1"/>
          </p:cNvSpPr>
          <p:nvPr/>
        </p:nvSpPr>
        <p:spPr>
          <a:xfrm>
            <a:off x="659782" y="1071546"/>
            <a:ext cx="769843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pt-BR" sz="44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MOTIVOS</a:t>
            </a:r>
          </a:p>
        </p:txBody>
      </p:sp>
      <p:sp>
        <p:nvSpPr>
          <p:cNvPr id="7" name="Fluxograma: Disco magnético 6"/>
          <p:cNvSpPr/>
          <p:nvPr/>
        </p:nvSpPr>
        <p:spPr>
          <a:xfrm>
            <a:off x="1214414" y="3214686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Contábeis</a:t>
            </a:r>
          </a:p>
        </p:txBody>
      </p:sp>
      <p:sp>
        <p:nvSpPr>
          <p:cNvPr id="8" name="Fluxograma: Disco magnético 7"/>
          <p:cNvSpPr/>
          <p:nvPr/>
        </p:nvSpPr>
        <p:spPr>
          <a:xfrm>
            <a:off x="500042" y="3429000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</a:t>
            </a:r>
            <a:r>
              <a:rPr lang="pt-BR" sz="1400" b="1" dirty="0" err="1"/>
              <a:t>Orçament</a:t>
            </a:r>
            <a:r>
              <a:rPr lang="pt-BR" sz="1400" b="1" dirty="0"/>
              <a:t>.</a:t>
            </a:r>
          </a:p>
        </p:txBody>
      </p:sp>
      <p:sp>
        <p:nvSpPr>
          <p:cNvPr id="9" name="Fluxograma: Disco magnético 8"/>
          <p:cNvSpPr/>
          <p:nvPr/>
        </p:nvSpPr>
        <p:spPr>
          <a:xfrm>
            <a:off x="2357422" y="3643314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</a:t>
            </a:r>
            <a:r>
              <a:rPr lang="pt-BR" sz="1400" b="1" dirty="0" err="1" smtClean="0"/>
              <a:t>Financ</a:t>
            </a:r>
            <a:r>
              <a:rPr lang="pt-BR" sz="1400" b="1" dirty="0" smtClean="0"/>
              <a:t>.</a:t>
            </a:r>
            <a:endParaRPr lang="pt-BR" sz="1400" b="1" dirty="0"/>
          </a:p>
        </p:txBody>
      </p:sp>
      <p:pic>
        <p:nvPicPr>
          <p:cNvPr id="31750" name="Picture 6" descr="http://www.possibilities.nu/str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429132"/>
            <a:ext cx="2330379" cy="1552979"/>
          </a:xfrm>
          <a:prstGeom prst="rect">
            <a:avLst/>
          </a:prstGeom>
          <a:noFill/>
        </p:spPr>
      </p:pic>
      <p:sp>
        <p:nvSpPr>
          <p:cNvPr id="31752" name="AutoShape 8" descr="https://www.ecomparables.com/images/failed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" name="Picture 12" descr="http://www.paradisechamber.com/old%20pages%20and%20info/holiday%202008%20computer%20clip%20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78667" flipH="1">
            <a:off x="7410499" y="2519296"/>
            <a:ext cx="1500198" cy="1500198"/>
          </a:xfrm>
          <a:prstGeom prst="rect">
            <a:avLst/>
          </a:prstGeom>
          <a:noFill/>
        </p:spPr>
      </p:pic>
      <p:pic>
        <p:nvPicPr>
          <p:cNvPr id="23" name="Picture 12" descr="http://www.paradisechamber.com/old%20pages%20and%20info/holiday%202008%20computer%20clip%20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4357694"/>
            <a:ext cx="1714512" cy="1714512"/>
          </a:xfrm>
          <a:prstGeom prst="rect">
            <a:avLst/>
          </a:prstGeom>
          <a:noFill/>
        </p:spPr>
      </p:pic>
      <p:sp>
        <p:nvSpPr>
          <p:cNvPr id="24" name="AutoShape 204"/>
          <p:cNvSpPr>
            <a:spLocks noChangeArrowheads="1"/>
          </p:cNvSpPr>
          <p:nvPr/>
        </p:nvSpPr>
        <p:spPr bwMode="auto">
          <a:xfrm rot="19636725">
            <a:off x="2408420" y="2930740"/>
            <a:ext cx="1020576" cy="752614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Seta para a direita listrada 25"/>
          <p:cNvSpPr/>
          <p:nvPr/>
        </p:nvSpPr>
        <p:spPr>
          <a:xfrm>
            <a:off x="2500299" y="4786322"/>
            <a:ext cx="2928958" cy="35719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10" name="Fluxograma: Disco magnético 9"/>
          <p:cNvSpPr/>
          <p:nvPr/>
        </p:nvSpPr>
        <p:spPr>
          <a:xfrm>
            <a:off x="1571604" y="4143380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de Materiais</a:t>
            </a:r>
          </a:p>
        </p:txBody>
      </p:sp>
      <p:sp>
        <p:nvSpPr>
          <p:cNvPr id="29" name="Seta para a direita listrada 28"/>
          <p:cNvSpPr/>
          <p:nvPr/>
        </p:nvSpPr>
        <p:spPr>
          <a:xfrm rot="1411087">
            <a:off x="1503460" y="5479194"/>
            <a:ext cx="3181417" cy="320716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11" name="Fluxograma: Disco magnético 10"/>
          <p:cNvSpPr/>
          <p:nvPr/>
        </p:nvSpPr>
        <p:spPr>
          <a:xfrm>
            <a:off x="1285852" y="4429132"/>
            <a:ext cx="1071563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de Compras</a:t>
            </a:r>
          </a:p>
        </p:txBody>
      </p:sp>
      <p:sp>
        <p:nvSpPr>
          <p:cNvPr id="31" name="Fluxograma: Disco magnético 30"/>
          <p:cNvSpPr/>
          <p:nvPr/>
        </p:nvSpPr>
        <p:spPr>
          <a:xfrm>
            <a:off x="5357818" y="3000372"/>
            <a:ext cx="1071570" cy="876730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Contábeis</a:t>
            </a:r>
          </a:p>
        </p:txBody>
      </p:sp>
      <p:sp>
        <p:nvSpPr>
          <p:cNvPr id="30" name="Fluxograma: Disco magnético 29"/>
          <p:cNvSpPr/>
          <p:nvPr/>
        </p:nvSpPr>
        <p:spPr>
          <a:xfrm>
            <a:off x="4643438" y="3214686"/>
            <a:ext cx="876729" cy="818281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</a:t>
            </a:r>
            <a:r>
              <a:rPr lang="pt-BR" sz="1400" b="1" dirty="0" err="1" smtClean="0"/>
              <a:t>Financ</a:t>
            </a:r>
            <a:r>
              <a:rPr lang="pt-BR" sz="1400" b="1" dirty="0" smtClean="0"/>
              <a:t>.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2000"/>
                            </p:stCondLst>
                            <p:childTnLst>
                              <p:par>
                                <p:cTn id="9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7" grpId="1" animBg="1"/>
      <p:bldP spid="8" grpId="0" animBg="1"/>
      <p:bldP spid="9" grpId="0" animBg="1"/>
      <p:bldP spid="24" grpId="0" animBg="1"/>
      <p:bldP spid="26" grpId="0" animBg="1"/>
      <p:bldP spid="10" grpId="0" animBg="1"/>
      <p:bldP spid="29" grpId="0" animBg="1"/>
      <p:bldP spid="11" grpId="0" animBg="1"/>
      <p:bldP spid="31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data-image.com/DIPC_Images/bigstockphoto_Trouble_Woman_In_The_Office_10765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714488"/>
            <a:ext cx="2857520" cy="1905013"/>
          </a:xfrm>
          <a:prstGeom prst="rect">
            <a:avLst/>
          </a:prstGeom>
          <a:noFill/>
        </p:spPr>
      </p:pic>
      <p:sp>
        <p:nvSpPr>
          <p:cNvPr id="25" name="Nuvem 24"/>
          <p:cNvSpPr/>
          <p:nvPr/>
        </p:nvSpPr>
        <p:spPr bwMode="auto">
          <a:xfrm>
            <a:off x="214282" y="2571744"/>
            <a:ext cx="3429024" cy="3278709"/>
          </a:xfrm>
          <a:prstGeom prst="cloud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31756" name="Picture 12" descr="http://www.paradisechamber.com/old%20pages%20and%20info/holiday%202008%20computer%20clip%20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500826" y="1214422"/>
            <a:ext cx="1500198" cy="1500198"/>
          </a:xfrm>
          <a:prstGeom prst="rect">
            <a:avLst/>
          </a:prstGeom>
          <a:noFill/>
        </p:spPr>
      </p:pic>
      <p:sp>
        <p:nvSpPr>
          <p:cNvPr id="5122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8A6D17-C017-4ECC-AD02-9D9DC340639D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5" name="AutoShape 5"/>
          <p:cNvSpPr txBox="1">
            <a:spLocks noChangeArrowheads="1"/>
          </p:cNvSpPr>
          <p:nvPr/>
        </p:nvSpPr>
        <p:spPr>
          <a:xfrm>
            <a:off x="659782" y="1071546"/>
            <a:ext cx="769843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kumimoji="0" lang="pt-BR" sz="44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SOLUÇÃO</a:t>
            </a:r>
          </a:p>
        </p:txBody>
      </p:sp>
      <p:sp>
        <p:nvSpPr>
          <p:cNvPr id="7" name="Fluxograma: Disco magnético 6"/>
          <p:cNvSpPr/>
          <p:nvPr/>
        </p:nvSpPr>
        <p:spPr>
          <a:xfrm>
            <a:off x="1214414" y="3214686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Contábeis</a:t>
            </a:r>
          </a:p>
        </p:txBody>
      </p:sp>
      <p:sp>
        <p:nvSpPr>
          <p:cNvPr id="8" name="Fluxograma: Disco magnético 7"/>
          <p:cNvSpPr/>
          <p:nvPr/>
        </p:nvSpPr>
        <p:spPr>
          <a:xfrm>
            <a:off x="500042" y="3429000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</a:t>
            </a:r>
            <a:r>
              <a:rPr lang="pt-BR" sz="1400" b="1" dirty="0" err="1"/>
              <a:t>Orçament</a:t>
            </a:r>
            <a:r>
              <a:rPr lang="pt-BR" sz="1400" b="1" dirty="0"/>
              <a:t>.</a:t>
            </a:r>
          </a:p>
        </p:txBody>
      </p:sp>
      <p:sp>
        <p:nvSpPr>
          <p:cNvPr id="9" name="Fluxograma: Disco magnético 8"/>
          <p:cNvSpPr/>
          <p:nvPr/>
        </p:nvSpPr>
        <p:spPr>
          <a:xfrm>
            <a:off x="2357422" y="3643314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</a:t>
            </a:r>
            <a:r>
              <a:rPr lang="pt-BR" sz="1400" b="1" dirty="0" err="1" smtClean="0"/>
              <a:t>Financ</a:t>
            </a:r>
            <a:r>
              <a:rPr lang="pt-BR" sz="1400" b="1" dirty="0" smtClean="0"/>
              <a:t>.</a:t>
            </a:r>
            <a:endParaRPr lang="pt-BR" sz="1400" b="1" dirty="0"/>
          </a:p>
        </p:txBody>
      </p:sp>
      <p:pic>
        <p:nvPicPr>
          <p:cNvPr id="31750" name="Picture 6" descr="http://www.possibilities.nu/stres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429132"/>
            <a:ext cx="2330379" cy="1552979"/>
          </a:xfrm>
          <a:prstGeom prst="rect">
            <a:avLst/>
          </a:prstGeom>
          <a:noFill/>
        </p:spPr>
      </p:pic>
      <p:sp>
        <p:nvSpPr>
          <p:cNvPr id="31752" name="AutoShape 8" descr="https://www.ecomparables.com/images/failed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0" name="Picture 12" descr="http://www.paradisechamber.com/old%20pages%20and%20info/holiday%202008%20computer%20clip%20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78667" flipH="1">
            <a:off x="7410499" y="2519296"/>
            <a:ext cx="1500198" cy="1500198"/>
          </a:xfrm>
          <a:prstGeom prst="rect">
            <a:avLst/>
          </a:prstGeom>
          <a:noFill/>
        </p:spPr>
      </p:pic>
      <p:pic>
        <p:nvPicPr>
          <p:cNvPr id="23" name="Picture 12" descr="http://www.paradisechamber.com/old%20pages%20and%20info/holiday%202008%20computer%20clip%20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868" y="4357694"/>
            <a:ext cx="1714512" cy="1714512"/>
          </a:xfrm>
          <a:prstGeom prst="rect">
            <a:avLst/>
          </a:prstGeom>
          <a:noFill/>
        </p:spPr>
      </p:pic>
      <p:sp>
        <p:nvSpPr>
          <p:cNvPr id="24" name="AutoShape 204"/>
          <p:cNvSpPr>
            <a:spLocks noChangeArrowheads="1"/>
          </p:cNvSpPr>
          <p:nvPr/>
        </p:nvSpPr>
        <p:spPr bwMode="auto">
          <a:xfrm rot="19636725">
            <a:off x="2408420" y="2930740"/>
            <a:ext cx="1020576" cy="752614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Seta para a direita listrada 25"/>
          <p:cNvSpPr/>
          <p:nvPr/>
        </p:nvSpPr>
        <p:spPr>
          <a:xfrm>
            <a:off x="2500299" y="4786322"/>
            <a:ext cx="2928958" cy="357190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10" name="Fluxograma: Disco magnético 9"/>
          <p:cNvSpPr/>
          <p:nvPr/>
        </p:nvSpPr>
        <p:spPr>
          <a:xfrm>
            <a:off x="1571604" y="4143380"/>
            <a:ext cx="1071562" cy="1000125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de Materiais</a:t>
            </a:r>
          </a:p>
        </p:txBody>
      </p:sp>
      <p:sp>
        <p:nvSpPr>
          <p:cNvPr id="29" name="Seta para a direita listrada 28"/>
          <p:cNvSpPr/>
          <p:nvPr/>
        </p:nvSpPr>
        <p:spPr>
          <a:xfrm rot="1411087">
            <a:off x="1503460" y="5479194"/>
            <a:ext cx="3181417" cy="320716"/>
          </a:xfrm>
          <a:prstGeom prst="striped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pt-BR"/>
          </a:p>
        </p:txBody>
      </p:sp>
      <p:sp>
        <p:nvSpPr>
          <p:cNvPr id="11" name="Fluxograma: Disco magnético 10"/>
          <p:cNvSpPr/>
          <p:nvPr/>
        </p:nvSpPr>
        <p:spPr>
          <a:xfrm>
            <a:off x="1285852" y="4219574"/>
            <a:ext cx="1143008" cy="1066807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de Compras</a:t>
            </a:r>
          </a:p>
        </p:txBody>
      </p:sp>
      <p:sp>
        <p:nvSpPr>
          <p:cNvPr id="31" name="Fluxograma: Disco magnético 30"/>
          <p:cNvSpPr/>
          <p:nvPr/>
        </p:nvSpPr>
        <p:spPr>
          <a:xfrm>
            <a:off x="5357818" y="3000372"/>
            <a:ext cx="1143008" cy="876730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Contábeis</a:t>
            </a:r>
          </a:p>
        </p:txBody>
      </p:sp>
      <p:sp>
        <p:nvSpPr>
          <p:cNvPr id="30" name="Fluxograma: Disco magnético 29"/>
          <p:cNvSpPr/>
          <p:nvPr/>
        </p:nvSpPr>
        <p:spPr>
          <a:xfrm>
            <a:off x="4643438" y="3047728"/>
            <a:ext cx="1143008" cy="985240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400" b="1" dirty="0"/>
              <a:t>Dados </a:t>
            </a:r>
            <a:r>
              <a:rPr lang="pt-BR" sz="1400" b="1" dirty="0" err="1" smtClean="0"/>
              <a:t>Financ</a:t>
            </a:r>
            <a:r>
              <a:rPr lang="pt-BR" sz="1400" b="1" dirty="0" smtClean="0"/>
              <a:t>.</a:t>
            </a:r>
            <a:endParaRPr lang="pt-BR" sz="1400" b="1" dirty="0"/>
          </a:p>
        </p:txBody>
      </p:sp>
      <p:pic>
        <p:nvPicPr>
          <p:cNvPr id="21" name="Imagem 20" descr="Logo_CGDF_300px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868" y="1643050"/>
            <a:ext cx="2000254" cy="2000254"/>
          </a:xfrm>
          <a:prstGeom prst="rect">
            <a:avLst/>
          </a:prstGeom>
        </p:spPr>
      </p:pic>
      <p:sp>
        <p:nvSpPr>
          <p:cNvPr id="32" name="AutoShape 204"/>
          <p:cNvSpPr>
            <a:spLocks noChangeArrowheads="1"/>
          </p:cNvSpPr>
          <p:nvPr/>
        </p:nvSpPr>
        <p:spPr bwMode="auto">
          <a:xfrm>
            <a:off x="2643179" y="4071942"/>
            <a:ext cx="642937" cy="95065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Fluxograma: Disco magnético 8"/>
          <p:cNvSpPr/>
          <p:nvPr/>
        </p:nvSpPr>
        <p:spPr>
          <a:xfrm>
            <a:off x="3786182" y="3714752"/>
            <a:ext cx="1500198" cy="1630382"/>
          </a:xfrm>
          <a:prstGeom prst="flowChartMagneticDisk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/>
            <a:r>
              <a:rPr lang="pt-BR" sz="36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SIG</a:t>
            </a:r>
            <a:endParaRPr lang="pt-BR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4" name="AutoShape 204"/>
          <p:cNvSpPr>
            <a:spLocks noChangeArrowheads="1"/>
          </p:cNvSpPr>
          <p:nvPr/>
        </p:nvSpPr>
        <p:spPr bwMode="auto">
          <a:xfrm>
            <a:off x="5715013" y="4143380"/>
            <a:ext cx="642937" cy="95065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59259E-6 L -0.00156 0.4865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43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7037E-7 L -0.10104 0.06528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" y="33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-0.47917 -0.25347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" y="-127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371 -0.0544 -0.02725 -0.1088 -0.03368 -0.12871 C -0.0401 -0.14861 -0.03802 -0.12176 -0.03837 -0.11945 " pathEditMode="relative" ptsTypes="aaA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0.40104 -0.1212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-61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-0.02986 0.357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17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04827 0.16852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9" grpId="0" animBg="1"/>
      <p:bldP spid="26" grpId="0" animBg="1"/>
      <p:bldP spid="10" grpId="0" animBg="1"/>
      <p:bldP spid="29" grpId="0" animBg="1"/>
      <p:bldP spid="11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8A6D17-C017-4ECC-AD02-9D9DC340639D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5124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-32" y="2147908"/>
            <a:ext cx="8739560" cy="4210050"/>
          </a:xfrm>
        </p:spPr>
        <p:txBody>
          <a:bodyPr>
            <a:normAutofit lnSpcReduction="10000"/>
          </a:bodyPr>
          <a:lstStyle/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SIG não necessita de nenhuma modificação/ajuste nos sistemas utilizados pelo GDF;</a:t>
            </a:r>
          </a:p>
          <a:p>
            <a:pPr lvl="1" algn="just">
              <a:buFont typeface="Arial" pitchFamily="34" charset="0"/>
              <a:buChar char="•"/>
            </a:pPr>
            <a:endParaRPr lang="pt-BR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Não necessita de nenhuma </a:t>
            </a:r>
            <a:r>
              <a:rPr lang="pt-BR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redigitação</a:t>
            </a: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 dados;</a:t>
            </a:r>
          </a:p>
          <a:p>
            <a:pPr lvl="1" algn="just">
              <a:buFont typeface="Arial" pitchFamily="34" charset="0"/>
              <a:buChar char="•"/>
            </a:pPr>
            <a:endParaRPr lang="pt-BR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Consolida informações dos diversos órgãos em um único Banco de Dados e disponibiliza inúmeros relatórios e painéis de monitoramento através da Web;</a:t>
            </a:r>
          </a:p>
          <a:p>
            <a:pPr lvl="1" algn="just">
              <a:buFont typeface="Arial" pitchFamily="34" charset="0"/>
              <a:buChar char="•"/>
            </a:pPr>
            <a:endParaRPr lang="pt-B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Permite ao usuário configurar uma grande variedade de filtros e críticas necessárias para cada relatório;</a:t>
            </a:r>
          </a:p>
          <a:p>
            <a:pPr lvl="1" algn="just">
              <a:buFont typeface="Arial" pitchFamily="34" charset="0"/>
              <a:buChar char="•"/>
            </a:pPr>
            <a:endParaRPr lang="pt-B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Fácil utilização e compreensão.</a:t>
            </a:r>
            <a:endParaRPr lang="pt-BR" dirty="0" smtClean="0"/>
          </a:p>
          <a:p>
            <a:pPr lvl="1" algn="just"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6" name="AutoShape 5"/>
          <p:cNvSpPr txBox="1">
            <a:spLocks noChangeArrowheads="1"/>
          </p:cNvSpPr>
          <p:nvPr/>
        </p:nvSpPr>
        <p:spPr>
          <a:xfrm>
            <a:off x="659782" y="1071546"/>
            <a:ext cx="769843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pt-B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CARACTERÍSTICAS</a:t>
            </a:r>
            <a:endParaRPr kumimoji="0" lang="pt-BR" sz="44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78457F-454D-4C2A-B745-2E0BC94D3D9B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2" name="CaixaDeTexto 11"/>
          <p:cNvSpPr txBox="1"/>
          <p:nvPr/>
        </p:nvSpPr>
        <p:spPr>
          <a:xfrm>
            <a:off x="714348" y="2285992"/>
            <a:ext cx="78581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“</a:t>
            </a: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Business </a:t>
            </a:r>
            <a:r>
              <a:rPr lang="pt-BR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intelligence</a:t>
            </a: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é um </a:t>
            </a:r>
            <a:r>
              <a:rPr lang="pt-BR" sz="2400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conjunto de </a:t>
            </a:r>
            <a:r>
              <a:rPr lang="pt-BR" sz="2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aplicativos e tecnologias</a:t>
            </a:r>
            <a:r>
              <a:rPr lang="pt-B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utilizados </a:t>
            </a: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para extrair e  analisar dados  para apoiar a tomada de decisões.”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83568" y="4143380"/>
            <a:ext cx="7858125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“Business </a:t>
            </a:r>
            <a:r>
              <a:rPr lang="pt-BR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intelligence</a:t>
            </a: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é um </a:t>
            </a:r>
            <a:r>
              <a:rPr lang="pt-BR" sz="2400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processo que analisa informações brutas acumuladas</a:t>
            </a: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da empresa e a partir delas obter </a:t>
            </a:r>
            <a:r>
              <a:rPr lang="pt-BR" sz="24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Infor-mações</a:t>
            </a:r>
            <a:r>
              <a:rPr lang="pt-B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valiosas</a:t>
            </a:r>
            <a:r>
              <a:rPr lang="pt-BR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.”</a:t>
            </a:r>
          </a:p>
        </p:txBody>
      </p:sp>
      <p:sp>
        <p:nvSpPr>
          <p:cNvPr id="7" name="AutoShape 5"/>
          <p:cNvSpPr txBox="1">
            <a:spLocks noChangeArrowheads="1"/>
          </p:cNvSpPr>
          <p:nvPr/>
        </p:nvSpPr>
        <p:spPr>
          <a:xfrm>
            <a:off x="659782" y="1071546"/>
            <a:ext cx="769843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pt-BR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j-lt"/>
                <a:ea typeface="+mj-ea"/>
                <a:cs typeface="+mj-cs"/>
              </a:rPr>
              <a:t>CONCEITOS - BI</a:t>
            </a:r>
            <a:endParaRPr kumimoji="0" lang="pt-BR" sz="44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theme/theme1.xml><?xml version="1.0" encoding="utf-8"?>
<a:theme xmlns:a="http://schemas.openxmlformats.org/drawingml/2006/main" name="modelos_apresentação_CGDF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modelos_apresentação_CGDF</Template>
  <TotalTime>510</TotalTime>
  <Words>862</Words>
  <Application>Microsoft Office PowerPoint</Application>
  <PresentationFormat>Apresentação na tela (4:3)</PresentationFormat>
  <Paragraphs>196</Paragraphs>
  <Slides>24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modelos_apresentação_CGDF</vt:lpstr>
      <vt:lpstr>Slide 1</vt:lpstr>
      <vt:lpstr>Slide 2</vt:lpstr>
      <vt:lpstr>EMENTA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CONCEITOS – DW Integrado</vt:lpstr>
      <vt:lpstr>CONCEITOS – DW Não volátil</vt:lpstr>
      <vt:lpstr>CONCEITOS – DW Permite Análise Histórica</vt:lpstr>
      <vt:lpstr>Slide 15</vt:lpstr>
      <vt:lpstr>Slide 16</vt:lpstr>
      <vt:lpstr>SITUAÇÃO ATUAL Extratores de dados</vt:lpstr>
      <vt:lpstr>SITUAÇÃO PRETENDIDA</vt:lpstr>
      <vt:lpstr>Slide 19</vt:lpstr>
      <vt:lpstr>SIG – Sistema de Informações Gerenciais</vt:lpstr>
      <vt:lpstr>PROCESSOS ENVOLVIDOS</vt:lpstr>
      <vt:lpstr>O que está melhorando?</vt:lpstr>
      <vt:lpstr>Proposta</vt:lpstr>
      <vt:lpstr>MARCELO LIMA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victor.galvao</dc:creator>
  <cp:lastModifiedBy>Owner</cp:lastModifiedBy>
  <cp:revision>98</cp:revision>
  <dcterms:created xsi:type="dcterms:W3CDTF">2010-10-20T18:04:31Z</dcterms:created>
  <dcterms:modified xsi:type="dcterms:W3CDTF">2010-11-19T22:25:48Z</dcterms:modified>
</cp:coreProperties>
</file>