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34"/>
  </p:notesMasterIdLst>
  <p:handoutMasterIdLst>
    <p:handoutMasterId r:id="rId35"/>
  </p:handoutMasterIdLst>
  <p:sldIdLst>
    <p:sldId id="858" r:id="rId2"/>
    <p:sldId id="912" r:id="rId3"/>
    <p:sldId id="950" r:id="rId4"/>
    <p:sldId id="936" r:id="rId5"/>
    <p:sldId id="913" r:id="rId6"/>
    <p:sldId id="937" r:id="rId7"/>
    <p:sldId id="948" r:id="rId8"/>
    <p:sldId id="938" r:id="rId9"/>
    <p:sldId id="939" r:id="rId10"/>
    <p:sldId id="940" r:id="rId11"/>
    <p:sldId id="949" r:id="rId12"/>
    <p:sldId id="947" r:id="rId13"/>
    <p:sldId id="951" r:id="rId14"/>
    <p:sldId id="941" r:id="rId15"/>
    <p:sldId id="952" r:id="rId16"/>
    <p:sldId id="916" r:id="rId17"/>
    <p:sldId id="918" r:id="rId18"/>
    <p:sldId id="920" r:id="rId19"/>
    <p:sldId id="953" r:id="rId20"/>
    <p:sldId id="942" r:id="rId21"/>
    <p:sldId id="925" r:id="rId22"/>
    <p:sldId id="922" r:id="rId23"/>
    <p:sldId id="943" r:id="rId24"/>
    <p:sldId id="945" r:id="rId25"/>
    <p:sldId id="923" r:id="rId26"/>
    <p:sldId id="926" r:id="rId27"/>
    <p:sldId id="946" r:id="rId28"/>
    <p:sldId id="935" r:id="rId29"/>
    <p:sldId id="954" r:id="rId30"/>
    <p:sldId id="928" r:id="rId31"/>
    <p:sldId id="930" r:id="rId32"/>
    <p:sldId id="931" r:id="rId33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0CC0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03" autoAdjust="0"/>
    <p:restoredTop sz="95396" autoAdjust="0"/>
  </p:normalViewPr>
  <p:slideViewPr>
    <p:cSldViewPr>
      <p:cViewPr>
        <p:scale>
          <a:sx n="80" d="100"/>
          <a:sy n="80" d="100"/>
        </p:scale>
        <p:origin x="-8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00" y="-120"/>
      </p:cViewPr>
      <p:guideLst>
        <p:guide orient="horz" pos="2929"/>
        <p:guide pos="220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15B73-9A3F-41C4-88CD-288F2DC1B9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0FDC7B6-DA7C-4D62-81BE-B7B092C07C17}">
      <dgm:prSet phldrT="[Texto]"/>
      <dgm:spPr/>
      <dgm:t>
        <a:bodyPr/>
        <a:lstStyle/>
        <a:p>
          <a:r>
            <a:rPr lang="pt-BR" dirty="0" smtClean="0"/>
            <a:t>Diálogo Virtual: Governo e Sociedade</a:t>
          </a:r>
          <a:endParaRPr lang="pt-BR" dirty="0"/>
        </a:p>
      </dgm:t>
    </dgm:pt>
    <dgm:pt modelId="{15D464DE-DC97-4E49-BEB8-124258B6F5DA}" type="parTrans" cxnId="{7B895270-65A8-49CE-B51F-36E6A804A8DB}">
      <dgm:prSet/>
      <dgm:spPr/>
      <dgm:t>
        <a:bodyPr/>
        <a:lstStyle/>
        <a:p>
          <a:endParaRPr lang="pt-BR"/>
        </a:p>
      </dgm:t>
    </dgm:pt>
    <dgm:pt modelId="{6AA68764-436E-4E2E-8B25-EE1170BFF44A}" type="sibTrans" cxnId="{7B895270-65A8-49CE-B51F-36E6A804A8DB}">
      <dgm:prSet/>
      <dgm:spPr/>
      <dgm:t>
        <a:bodyPr/>
        <a:lstStyle/>
        <a:p>
          <a:endParaRPr lang="pt-BR"/>
        </a:p>
      </dgm:t>
    </dgm:pt>
    <dgm:pt modelId="{0FBB7D4C-5B1E-4EA2-A646-51E7BF2BD4A2}">
      <dgm:prSet phldrT="[Texto]"/>
      <dgm:spPr/>
      <dgm:t>
        <a:bodyPr/>
        <a:lstStyle/>
        <a:p>
          <a:r>
            <a:rPr lang="pt-BR" dirty="0" smtClean="0"/>
            <a:t>Diálogo Presencial: Governo e Sociedade</a:t>
          </a:r>
          <a:endParaRPr lang="pt-BR" dirty="0"/>
        </a:p>
      </dgm:t>
    </dgm:pt>
    <dgm:pt modelId="{C1650402-BD84-4854-99A2-01817195CFC5}" type="parTrans" cxnId="{7E0AFD60-BC79-4738-A0C4-609CCC69B1F9}">
      <dgm:prSet/>
      <dgm:spPr/>
      <dgm:t>
        <a:bodyPr/>
        <a:lstStyle/>
        <a:p>
          <a:endParaRPr lang="pt-BR"/>
        </a:p>
      </dgm:t>
    </dgm:pt>
    <dgm:pt modelId="{45184920-6BEF-45CC-B2D8-AA575F6C1165}" type="sibTrans" cxnId="{7E0AFD60-BC79-4738-A0C4-609CCC69B1F9}">
      <dgm:prSet/>
      <dgm:spPr/>
      <dgm:t>
        <a:bodyPr/>
        <a:lstStyle/>
        <a:p>
          <a:endParaRPr lang="pt-BR"/>
        </a:p>
      </dgm:t>
    </dgm:pt>
    <dgm:pt modelId="{39BDE890-A52C-437F-AE91-AFA3BF3423BC}">
      <dgm:prSet phldrT="[Texto]"/>
      <dgm:spPr/>
      <dgm:t>
        <a:bodyPr/>
        <a:lstStyle/>
        <a:p>
          <a:r>
            <a:rPr lang="pt-BR" smtClean="0"/>
            <a:t>Apresentação </a:t>
          </a:r>
          <a:r>
            <a:rPr lang="pt-BR" dirty="0" smtClean="0"/>
            <a:t>de propostas próprias do Governo Federal</a:t>
          </a:r>
          <a:endParaRPr lang="pt-BR" dirty="0"/>
        </a:p>
      </dgm:t>
    </dgm:pt>
    <dgm:pt modelId="{B8F3614F-2AAD-4733-A26E-619C64933195}" type="parTrans" cxnId="{EFE462AC-9B74-4669-9235-CB89064A1DF2}">
      <dgm:prSet/>
      <dgm:spPr/>
      <dgm:t>
        <a:bodyPr/>
        <a:lstStyle/>
        <a:p>
          <a:endParaRPr lang="pt-BR"/>
        </a:p>
      </dgm:t>
    </dgm:pt>
    <dgm:pt modelId="{C7917795-F11C-4DC5-BC4E-AAA196DDB25B}" type="sibTrans" cxnId="{EFE462AC-9B74-4669-9235-CB89064A1DF2}">
      <dgm:prSet/>
      <dgm:spPr/>
      <dgm:t>
        <a:bodyPr/>
        <a:lstStyle/>
        <a:p>
          <a:endParaRPr lang="pt-BR"/>
        </a:p>
      </dgm:t>
    </dgm:pt>
    <dgm:pt modelId="{FF9B7155-256F-426A-BF96-5AA6EAFCE736}">
      <dgm:prSet phldrT="[Texto]"/>
      <dgm:spPr/>
      <dgm:t>
        <a:bodyPr/>
        <a:lstStyle/>
        <a:p>
          <a:r>
            <a:rPr lang="pt-BR" dirty="0" smtClean="0"/>
            <a:t>Consolidação do Plano de Ação</a:t>
          </a:r>
          <a:endParaRPr lang="pt-BR" dirty="0"/>
        </a:p>
      </dgm:t>
    </dgm:pt>
    <dgm:pt modelId="{13B01F3C-D068-4B9D-AC5D-980E4E8C489F}" type="parTrans" cxnId="{ED077B07-7401-4207-B61A-28E02FBA5475}">
      <dgm:prSet/>
      <dgm:spPr/>
      <dgm:t>
        <a:bodyPr/>
        <a:lstStyle/>
        <a:p>
          <a:endParaRPr lang="pt-BR"/>
        </a:p>
      </dgm:t>
    </dgm:pt>
    <dgm:pt modelId="{0A8938D3-5380-4FE8-A032-6C6438F05331}" type="sibTrans" cxnId="{ED077B07-7401-4207-B61A-28E02FBA5475}">
      <dgm:prSet/>
      <dgm:spPr/>
      <dgm:t>
        <a:bodyPr/>
        <a:lstStyle/>
        <a:p>
          <a:endParaRPr lang="pt-BR"/>
        </a:p>
      </dgm:t>
    </dgm:pt>
    <dgm:pt modelId="{E4C59605-0CD0-4CCA-87C2-1314E661BE51}">
      <dgm:prSet phldrT="[Texto]"/>
      <dgm:spPr/>
      <dgm:t>
        <a:bodyPr/>
        <a:lstStyle/>
        <a:p>
          <a:r>
            <a:rPr lang="pt-BR" dirty="0" smtClean="0"/>
            <a:t>Aprovação do novo Plano de Ação: CIGA</a:t>
          </a:r>
          <a:endParaRPr lang="pt-BR" dirty="0"/>
        </a:p>
      </dgm:t>
    </dgm:pt>
    <dgm:pt modelId="{2DFBC392-195F-45F3-91DE-60D53854019A}" type="parTrans" cxnId="{08540D72-67E1-4B13-BD65-8B1E26F36CB3}">
      <dgm:prSet/>
      <dgm:spPr/>
      <dgm:t>
        <a:bodyPr/>
        <a:lstStyle/>
        <a:p>
          <a:endParaRPr lang="pt-BR"/>
        </a:p>
      </dgm:t>
    </dgm:pt>
    <dgm:pt modelId="{6AE99666-4524-4BB3-9CD6-261490C619C7}" type="sibTrans" cxnId="{08540D72-67E1-4B13-BD65-8B1E26F36CB3}">
      <dgm:prSet/>
      <dgm:spPr/>
      <dgm:t>
        <a:bodyPr/>
        <a:lstStyle/>
        <a:p>
          <a:endParaRPr lang="pt-BR"/>
        </a:p>
      </dgm:t>
    </dgm:pt>
    <dgm:pt modelId="{F26D61E4-ABE6-45A1-BD8A-D90B9F968342}" type="pres">
      <dgm:prSet presAssocID="{CA115B73-9A3F-41C4-88CD-288F2DC1B95B}" presName="CompostProcess" presStyleCnt="0">
        <dgm:presLayoutVars>
          <dgm:dir/>
          <dgm:resizeHandles val="exact"/>
        </dgm:presLayoutVars>
      </dgm:prSet>
      <dgm:spPr/>
    </dgm:pt>
    <dgm:pt modelId="{07776AAC-CF44-44F7-BAE2-A1A79A09DC41}" type="pres">
      <dgm:prSet presAssocID="{CA115B73-9A3F-41C4-88CD-288F2DC1B95B}" presName="arrow" presStyleLbl="bgShp" presStyleIdx="0" presStyleCnt="1"/>
      <dgm:spPr/>
    </dgm:pt>
    <dgm:pt modelId="{9142BF11-4D30-47CB-A4CC-139D01230150}" type="pres">
      <dgm:prSet presAssocID="{CA115B73-9A3F-41C4-88CD-288F2DC1B95B}" presName="linearProcess" presStyleCnt="0"/>
      <dgm:spPr/>
    </dgm:pt>
    <dgm:pt modelId="{9C924418-A686-4455-9196-7F36A6DEDFDA}" type="pres">
      <dgm:prSet presAssocID="{40FDC7B6-DA7C-4D62-81BE-B7B092C07C17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C35D19-CE94-4260-A059-6937A6937CA4}" type="pres">
      <dgm:prSet presAssocID="{6AA68764-436E-4E2E-8B25-EE1170BFF44A}" presName="sibTrans" presStyleCnt="0"/>
      <dgm:spPr/>
    </dgm:pt>
    <dgm:pt modelId="{FF6D66A6-9D54-4618-99C2-E508058CACB3}" type="pres">
      <dgm:prSet presAssocID="{39BDE890-A52C-437F-AE91-AFA3BF3423B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DD55D0-3E74-48A7-B2BE-2A42A4FF10BF}" type="pres">
      <dgm:prSet presAssocID="{C7917795-F11C-4DC5-BC4E-AAA196DDB25B}" presName="sibTrans" presStyleCnt="0"/>
      <dgm:spPr/>
    </dgm:pt>
    <dgm:pt modelId="{5A978AF7-41DC-4C2F-9F65-E12FCFAE4C40}" type="pres">
      <dgm:prSet presAssocID="{0FBB7D4C-5B1E-4EA2-A646-51E7BF2BD4A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64D41A-B49C-42A8-AF25-D92A725B86F5}" type="pres">
      <dgm:prSet presAssocID="{45184920-6BEF-45CC-B2D8-AA575F6C1165}" presName="sibTrans" presStyleCnt="0"/>
      <dgm:spPr/>
    </dgm:pt>
    <dgm:pt modelId="{4005E517-9B35-48D3-9868-781E0FC22D92}" type="pres">
      <dgm:prSet presAssocID="{FF9B7155-256F-426A-BF96-5AA6EAFCE73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2A33F5-98B1-40CF-9A40-E2DD94EBA91A}" type="pres">
      <dgm:prSet presAssocID="{0A8938D3-5380-4FE8-A032-6C6438F05331}" presName="sibTrans" presStyleCnt="0"/>
      <dgm:spPr/>
    </dgm:pt>
    <dgm:pt modelId="{192B3A77-053B-41DA-98F6-E3C531FDD8A6}" type="pres">
      <dgm:prSet presAssocID="{E4C59605-0CD0-4CCA-87C2-1314E661BE5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E0AFD60-BC79-4738-A0C4-609CCC69B1F9}" srcId="{CA115B73-9A3F-41C4-88CD-288F2DC1B95B}" destId="{0FBB7D4C-5B1E-4EA2-A646-51E7BF2BD4A2}" srcOrd="2" destOrd="0" parTransId="{C1650402-BD84-4854-99A2-01817195CFC5}" sibTransId="{45184920-6BEF-45CC-B2D8-AA575F6C1165}"/>
    <dgm:cxn modelId="{EFE462AC-9B74-4669-9235-CB89064A1DF2}" srcId="{CA115B73-9A3F-41C4-88CD-288F2DC1B95B}" destId="{39BDE890-A52C-437F-AE91-AFA3BF3423BC}" srcOrd="1" destOrd="0" parTransId="{B8F3614F-2AAD-4733-A26E-619C64933195}" sibTransId="{C7917795-F11C-4DC5-BC4E-AAA196DDB25B}"/>
    <dgm:cxn modelId="{ED077B07-7401-4207-B61A-28E02FBA5475}" srcId="{CA115B73-9A3F-41C4-88CD-288F2DC1B95B}" destId="{FF9B7155-256F-426A-BF96-5AA6EAFCE736}" srcOrd="3" destOrd="0" parTransId="{13B01F3C-D068-4B9D-AC5D-980E4E8C489F}" sibTransId="{0A8938D3-5380-4FE8-A032-6C6438F05331}"/>
    <dgm:cxn modelId="{B89DD530-4858-4448-8C9B-7564E98D2BD2}" type="presOf" srcId="{39BDE890-A52C-437F-AE91-AFA3BF3423BC}" destId="{FF6D66A6-9D54-4618-99C2-E508058CACB3}" srcOrd="0" destOrd="0" presId="urn:microsoft.com/office/officeart/2005/8/layout/hProcess9"/>
    <dgm:cxn modelId="{E9A59DE2-B8AD-4CFA-B692-6E8A2C1529C6}" type="presOf" srcId="{40FDC7B6-DA7C-4D62-81BE-B7B092C07C17}" destId="{9C924418-A686-4455-9196-7F36A6DEDFDA}" srcOrd="0" destOrd="0" presId="urn:microsoft.com/office/officeart/2005/8/layout/hProcess9"/>
    <dgm:cxn modelId="{6D4DCF21-C433-46A2-9993-3869DE6FAA79}" type="presOf" srcId="{FF9B7155-256F-426A-BF96-5AA6EAFCE736}" destId="{4005E517-9B35-48D3-9868-781E0FC22D92}" srcOrd="0" destOrd="0" presId="urn:microsoft.com/office/officeart/2005/8/layout/hProcess9"/>
    <dgm:cxn modelId="{7B895270-65A8-49CE-B51F-36E6A804A8DB}" srcId="{CA115B73-9A3F-41C4-88CD-288F2DC1B95B}" destId="{40FDC7B6-DA7C-4D62-81BE-B7B092C07C17}" srcOrd="0" destOrd="0" parTransId="{15D464DE-DC97-4E49-BEB8-124258B6F5DA}" sibTransId="{6AA68764-436E-4E2E-8B25-EE1170BFF44A}"/>
    <dgm:cxn modelId="{71ED2175-5CCF-4EB0-87F1-10552B80FF19}" type="presOf" srcId="{E4C59605-0CD0-4CCA-87C2-1314E661BE51}" destId="{192B3A77-053B-41DA-98F6-E3C531FDD8A6}" srcOrd="0" destOrd="0" presId="urn:microsoft.com/office/officeart/2005/8/layout/hProcess9"/>
    <dgm:cxn modelId="{D963AD56-E761-4F2F-A766-B27E907B681D}" type="presOf" srcId="{CA115B73-9A3F-41C4-88CD-288F2DC1B95B}" destId="{F26D61E4-ABE6-45A1-BD8A-D90B9F968342}" srcOrd="0" destOrd="0" presId="urn:microsoft.com/office/officeart/2005/8/layout/hProcess9"/>
    <dgm:cxn modelId="{F984AE79-35ED-4450-8052-6690E00A278A}" type="presOf" srcId="{0FBB7D4C-5B1E-4EA2-A646-51E7BF2BD4A2}" destId="{5A978AF7-41DC-4C2F-9F65-E12FCFAE4C40}" srcOrd="0" destOrd="0" presId="urn:microsoft.com/office/officeart/2005/8/layout/hProcess9"/>
    <dgm:cxn modelId="{08540D72-67E1-4B13-BD65-8B1E26F36CB3}" srcId="{CA115B73-9A3F-41C4-88CD-288F2DC1B95B}" destId="{E4C59605-0CD0-4CCA-87C2-1314E661BE51}" srcOrd="4" destOrd="0" parTransId="{2DFBC392-195F-45F3-91DE-60D53854019A}" sibTransId="{6AE99666-4524-4BB3-9CD6-261490C619C7}"/>
    <dgm:cxn modelId="{F28C2EA8-FB16-4C61-A329-94758D154E76}" type="presParOf" srcId="{F26D61E4-ABE6-45A1-BD8A-D90B9F968342}" destId="{07776AAC-CF44-44F7-BAE2-A1A79A09DC41}" srcOrd="0" destOrd="0" presId="urn:microsoft.com/office/officeart/2005/8/layout/hProcess9"/>
    <dgm:cxn modelId="{9368CE89-A21C-4EED-9F30-38C7BBF81246}" type="presParOf" srcId="{F26D61E4-ABE6-45A1-BD8A-D90B9F968342}" destId="{9142BF11-4D30-47CB-A4CC-139D01230150}" srcOrd="1" destOrd="0" presId="urn:microsoft.com/office/officeart/2005/8/layout/hProcess9"/>
    <dgm:cxn modelId="{51744B78-B5CF-47B5-BEAF-5910CD61136B}" type="presParOf" srcId="{9142BF11-4D30-47CB-A4CC-139D01230150}" destId="{9C924418-A686-4455-9196-7F36A6DEDFDA}" srcOrd="0" destOrd="0" presId="urn:microsoft.com/office/officeart/2005/8/layout/hProcess9"/>
    <dgm:cxn modelId="{13467C97-249B-4426-87A8-1E796F88265F}" type="presParOf" srcId="{9142BF11-4D30-47CB-A4CC-139D01230150}" destId="{EFC35D19-CE94-4260-A059-6937A6937CA4}" srcOrd="1" destOrd="0" presId="urn:microsoft.com/office/officeart/2005/8/layout/hProcess9"/>
    <dgm:cxn modelId="{5A44E0F9-1A05-42E9-A95C-07E20ADE28FF}" type="presParOf" srcId="{9142BF11-4D30-47CB-A4CC-139D01230150}" destId="{FF6D66A6-9D54-4618-99C2-E508058CACB3}" srcOrd="2" destOrd="0" presId="urn:microsoft.com/office/officeart/2005/8/layout/hProcess9"/>
    <dgm:cxn modelId="{DD59525C-E62A-4AEC-B42B-8A7566D5C0F7}" type="presParOf" srcId="{9142BF11-4D30-47CB-A4CC-139D01230150}" destId="{83DD55D0-3E74-48A7-B2BE-2A42A4FF10BF}" srcOrd="3" destOrd="0" presId="urn:microsoft.com/office/officeart/2005/8/layout/hProcess9"/>
    <dgm:cxn modelId="{33D4041A-1ADC-4AAA-9594-FFCDE7DF283B}" type="presParOf" srcId="{9142BF11-4D30-47CB-A4CC-139D01230150}" destId="{5A978AF7-41DC-4C2F-9F65-E12FCFAE4C40}" srcOrd="4" destOrd="0" presId="urn:microsoft.com/office/officeart/2005/8/layout/hProcess9"/>
    <dgm:cxn modelId="{52FB0F59-9382-4D68-992B-E3D047AE6DA5}" type="presParOf" srcId="{9142BF11-4D30-47CB-A4CC-139D01230150}" destId="{9964D41A-B49C-42A8-AF25-D92A725B86F5}" srcOrd="5" destOrd="0" presId="urn:microsoft.com/office/officeart/2005/8/layout/hProcess9"/>
    <dgm:cxn modelId="{16E71F63-0B0C-4D10-8033-3571ECEFC092}" type="presParOf" srcId="{9142BF11-4D30-47CB-A4CC-139D01230150}" destId="{4005E517-9B35-48D3-9868-781E0FC22D92}" srcOrd="6" destOrd="0" presId="urn:microsoft.com/office/officeart/2005/8/layout/hProcess9"/>
    <dgm:cxn modelId="{B3B28B82-B193-4C6F-A5A7-98D653F3F27A}" type="presParOf" srcId="{9142BF11-4D30-47CB-A4CC-139D01230150}" destId="{4A2A33F5-98B1-40CF-9A40-E2DD94EBA91A}" srcOrd="7" destOrd="0" presId="urn:microsoft.com/office/officeart/2005/8/layout/hProcess9"/>
    <dgm:cxn modelId="{AAEAD1E8-654F-4102-BEAD-A0A0D142971D}" type="presParOf" srcId="{9142BF11-4D30-47CB-A4CC-139D01230150}" destId="{192B3A77-053B-41DA-98F6-E3C531FDD8A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4370"/>
          </a:xfrm>
          <a:prstGeom prst="rect">
            <a:avLst/>
          </a:prstGeom>
        </p:spPr>
        <p:txBody>
          <a:bodyPr vert="horz" lIns="92912" tIns="46456" rIns="92912" bIns="46456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1615" y="0"/>
            <a:ext cx="3037116" cy="464370"/>
          </a:xfrm>
          <a:prstGeom prst="rect">
            <a:avLst/>
          </a:prstGeom>
        </p:spPr>
        <p:txBody>
          <a:bodyPr vert="horz" lIns="92912" tIns="46456" rIns="92912" bIns="46456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7A0D32B-9F7D-42DF-BFE7-424D3D4CED5F}" type="datetimeFigureOut">
              <a:rPr lang="pt-BR"/>
              <a:pPr>
                <a:defRPr/>
              </a:pPr>
              <a:t>26/09/2013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30528"/>
            <a:ext cx="3037116" cy="464370"/>
          </a:xfrm>
          <a:prstGeom prst="rect">
            <a:avLst/>
          </a:prstGeom>
        </p:spPr>
        <p:txBody>
          <a:bodyPr vert="horz" lIns="92912" tIns="46456" rIns="92912" bIns="46456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1615" y="8830528"/>
            <a:ext cx="3037116" cy="464370"/>
          </a:xfrm>
          <a:prstGeom prst="rect">
            <a:avLst/>
          </a:prstGeom>
        </p:spPr>
        <p:txBody>
          <a:bodyPr vert="horz" lIns="92912" tIns="46456" rIns="92912" bIns="46456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A8898-7ECE-4A86-B121-A176903B172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24272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6" cy="4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615" y="0"/>
            <a:ext cx="3037116" cy="4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C6507B8-F3B4-4423-95A6-B221B33E9803}" type="datetimeFigureOut">
              <a:rPr lang="pt-BR"/>
              <a:pPr>
                <a:defRPr/>
              </a:pPr>
              <a:t>26/09/2013</a:t>
            </a:fld>
            <a:endParaRPr lang="pt-BR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74" y="4415264"/>
            <a:ext cx="5608654" cy="418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528"/>
            <a:ext cx="3037116" cy="4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5" y="8830528"/>
            <a:ext cx="3037116" cy="4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2" tIns="46456" rIns="92912" bIns="4645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FD3FF9-9978-4EF0-AAB7-43DACE4350C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653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Esse</a:t>
            </a:r>
            <a:r>
              <a:rPr lang="pt-BR" baseline="0" dirty="0" smtClean="0"/>
              <a:t> desenvolvimento alcançado no governo federal, precisa chegar aos estados e municípios com a mesma força. Nesse sentido a CGU lançou o programa </a:t>
            </a:r>
            <a:r>
              <a:rPr lang="pt-BR" baseline="0" smtClean="0"/>
              <a:t>brasil transparente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D3FF9-9978-4EF0-AAB7-43DACE4350C7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8297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55F0-F8F1-4DD3-87DD-2C7CA5A62776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019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FEB1A-62F9-41B7-8F2B-B6CBF27EAABB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548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73123-F6B7-4AE5-B648-08320C56DC1F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1148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55880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1"/>
          <p:cNvSpPr txBox="1">
            <a:spLocks/>
          </p:cNvSpPr>
          <p:nvPr userDrawn="1"/>
        </p:nvSpPr>
        <p:spPr bwMode="auto">
          <a:xfrm>
            <a:off x="0" y="6381750"/>
            <a:ext cx="68356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1E73A91-4D2F-42E3-8D5B-4E716D6A4085}" type="slidenum">
              <a:rPr lang="pt-BR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‹nº›</a:t>
            </a:fld>
            <a:endParaRPr lang="pt-B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221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32554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4676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1109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0846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6F5DB-4258-4646-ACC9-CA25DDDC48A4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4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472F-389A-48B8-9719-8169ED92A2E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91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936DB-C03E-4E12-816D-EA0235FF9759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78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BE2F7-8ACA-47A3-A010-076E475D7F6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01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33D05-EF23-43D0-B45D-2E3802EEB65D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568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FCFC7-860C-4199-B120-0CD181D365D4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748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1F19F-306D-4EED-803D-AF8BEA3E0050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05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41C7-D01C-4430-963C-CB589B3FEF61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8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766208-1639-4D8B-B26D-C3D0377701F5}" type="slidenum">
              <a:rPr lang="pt-BR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‹nº›</a:t>
            </a:fld>
            <a:endParaRPr lang="pt-B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4" descr="barrinha final_2_AZUL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33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950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rrinha final_2_AZU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33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 bwMode="auto">
          <a:xfrm>
            <a:off x="606004" y="4797152"/>
            <a:ext cx="7931993" cy="14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CONTROLADORIA-GERAL DA </a:t>
            </a:r>
            <a:r>
              <a:rPr lang="pt-BR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UNIÃO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SÉRGIO NOGUEIRA SEABRA</a:t>
            </a:r>
            <a:endParaRPr lang="pt-BR" sz="1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Secretaria </a:t>
            </a:r>
            <a:r>
              <a:rPr lang="pt-BR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de </a:t>
            </a:r>
            <a:r>
              <a:rPr lang="pt-BR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Transparência e Prevenção </a:t>
            </a:r>
            <a:r>
              <a:rPr lang="pt-BR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da </a:t>
            </a:r>
            <a:r>
              <a:rPr lang="pt-BR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Corrupção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Setembro/2013</a:t>
            </a:r>
            <a:endParaRPr lang="pt-BR" sz="1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343694" y="4437112"/>
            <a:ext cx="8456612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9552" y="836713"/>
            <a:ext cx="826075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IX Encontro Nacional do CONACI</a:t>
            </a:r>
          </a:p>
          <a:p>
            <a:endParaRPr lang="pt-BR" sz="3200" dirty="0"/>
          </a:p>
          <a:p>
            <a:pPr algn="ctr"/>
            <a:r>
              <a:rPr lang="pt-BR" sz="3200" b="1" dirty="0" smtClean="0"/>
              <a:t>Parceria para Governo Aberto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7" name="Picture 6" descr="Descrição: header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810" y="2636912"/>
            <a:ext cx="1557338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69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Participação na OGP – (4) Plano de 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1556791"/>
            <a:ext cx="8640960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pt-BR" sz="2400" dirty="0" smtClean="0"/>
          </a:p>
          <a:p>
            <a:pPr eaLnBrk="0" hangingPunct="0"/>
            <a:r>
              <a:rPr lang="pt-BR" sz="2400" dirty="0" smtClean="0"/>
              <a:t>Os </a:t>
            </a:r>
            <a:r>
              <a:rPr lang="pt-BR" sz="2400" b="1" dirty="0" smtClean="0"/>
              <a:t>compromissos</a:t>
            </a:r>
            <a:r>
              <a:rPr lang="pt-BR" sz="2400" dirty="0" smtClean="0"/>
              <a:t> devem estar enquadrados em um ou mais dos </a:t>
            </a:r>
            <a:r>
              <a:rPr lang="pt-BR" sz="2400" b="1" dirty="0" smtClean="0"/>
              <a:t>grandes desafios </a:t>
            </a:r>
            <a:r>
              <a:rPr lang="pt-BR" sz="2400" dirty="0" smtClean="0"/>
              <a:t>da OGP:</a:t>
            </a:r>
          </a:p>
          <a:p>
            <a:pPr eaLnBrk="0" hangingPunct="0"/>
            <a:endParaRPr lang="pt-BR" sz="2400" dirty="0" smtClean="0"/>
          </a:p>
          <a:p>
            <a:pPr marL="355600"/>
            <a:endParaRPr lang="pt-BR" sz="1400" dirty="0" smtClean="0"/>
          </a:p>
          <a:p>
            <a:pPr marL="355600"/>
            <a:r>
              <a:rPr lang="pt-BR" sz="2400" dirty="0" smtClean="0"/>
              <a:t>1</a:t>
            </a:r>
            <a:r>
              <a:rPr lang="pt-BR" sz="2400" dirty="0"/>
              <a:t>. Melhoria dos Serviços </a:t>
            </a:r>
            <a:r>
              <a:rPr lang="pt-BR" sz="2400" dirty="0" smtClean="0"/>
              <a:t>públicos;</a:t>
            </a:r>
            <a:endParaRPr lang="pt-BR" sz="2400" dirty="0"/>
          </a:p>
          <a:p>
            <a:pPr marL="355600"/>
            <a:endParaRPr lang="pt-BR" sz="1050" dirty="0"/>
          </a:p>
          <a:p>
            <a:pPr marL="355600"/>
            <a:r>
              <a:rPr lang="pt-BR" sz="2400" dirty="0"/>
              <a:t>2. Aumento da integridade </a:t>
            </a:r>
            <a:r>
              <a:rPr lang="pt-BR" sz="2400" dirty="0" smtClean="0"/>
              <a:t>pública;</a:t>
            </a:r>
            <a:endParaRPr lang="pt-BR" sz="2400" dirty="0"/>
          </a:p>
          <a:p>
            <a:pPr marL="355600"/>
            <a:endParaRPr lang="pt-BR" sz="1050" dirty="0"/>
          </a:p>
          <a:p>
            <a:pPr marL="355600"/>
            <a:r>
              <a:rPr lang="pt-BR" sz="2000" dirty="0"/>
              <a:t>3. </a:t>
            </a:r>
            <a:r>
              <a:rPr lang="pt-BR" sz="2400" dirty="0"/>
              <a:t>Gestão mais efetiva dos recursos </a:t>
            </a:r>
            <a:r>
              <a:rPr lang="pt-BR" sz="2400" dirty="0" smtClean="0"/>
              <a:t>públicos;</a:t>
            </a:r>
            <a:endParaRPr lang="pt-BR" sz="2400" dirty="0"/>
          </a:p>
          <a:p>
            <a:pPr marL="355600"/>
            <a:endParaRPr lang="pt-BR" sz="1050" dirty="0"/>
          </a:p>
          <a:p>
            <a:pPr marL="355600"/>
            <a:r>
              <a:rPr lang="pt-BR" sz="2400" dirty="0"/>
              <a:t>4. Criação de comunidades mais </a:t>
            </a:r>
            <a:r>
              <a:rPr lang="pt-BR" sz="2400" dirty="0" smtClean="0"/>
              <a:t>seguras; e</a:t>
            </a:r>
            <a:endParaRPr lang="pt-BR" sz="2400" dirty="0"/>
          </a:p>
          <a:p>
            <a:pPr marL="355600"/>
            <a:endParaRPr lang="pt-BR" sz="1000" dirty="0"/>
          </a:p>
          <a:p>
            <a:pPr marL="355600"/>
            <a:r>
              <a:rPr lang="pt-BR" sz="2400" dirty="0"/>
              <a:t>5. Aumento da responsabilidade </a:t>
            </a:r>
            <a:r>
              <a:rPr lang="pt-BR" sz="2400" dirty="0" smtClean="0"/>
              <a:t>corporativa;</a:t>
            </a:r>
          </a:p>
        </p:txBody>
      </p:sp>
    </p:spTree>
    <p:extLst>
      <p:ext uri="{BB962C8B-B14F-4D97-AF65-F5344CB8AC3E}">
        <p14:creationId xmlns="" xmlns:p14="http://schemas.microsoft.com/office/powerpoint/2010/main" val="33197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Participação na OGP – (4) Plano de 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270892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pt-BR" sz="2400" dirty="0" smtClean="0"/>
              <a:t>A construção e o acompanhamento do Plano de Ação deve contar com a participação da sociedade civil.</a:t>
            </a:r>
          </a:p>
        </p:txBody>
      </p:sp>
    </p:spTree>
    <p:extLst>
      <p:ext uri="{BB962C8B-B14F-4D97-AF65-F5344CB8AC3E}">
        <p14:creationId xmlns="" xmlns:p14="http://schemas.microsoft.com/office/powerpoint/2010/main" val="5392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3003049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4000" b="1" dirty="0" smtClean="0">
                <a:solidFill>
                  <a:schemeClr val="tx2"/>
                </a:solidFill>
              </a:rPr>
              <a:t>O Brasil na OGP</a:t>
            </a:r>
            <a:endParaRPr lang="pt-BR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55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O Brasil na OGP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844824"/>
            <a:ext cx="856895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pt-BR" sz="1300" dirty="0" smtClean="0"/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/>
              <a:t>Membro fundador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err="1" smtClean="0"/>
              <a:t>Copresidente</a:t>
            </a:r>
            <a:r>
              <a:rPr lang="pt-BR" sz="2400" dirty="0" smtClean="0"/>
              <a:t> </a:t>
            </a:r>
            <a:r>
              <a:rPr lang="pt-BR" sz="2400" dirty="0"/>
              <a:t>da OGP de 2011 a 2012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13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Membro do Comitê Diretor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000" dirty="0"/>
          </a:p>
          <a:p>
            <a:pPr marL="342900" indent="-342900" algn="just">
              <a:buFont typeface="Wingdings" pitchFamily="2" charset="2"/>
              <a:buChar char="§"/>
            </a:pPr>
            <a:endParaRPr lang="pt-BR" sz="20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/>
              <a:t>Preside o subcomitê de critérios e padrões</a:t>
            </a:r>
          </a:p>
        </p:txBody>
      </p:sp>
    </p:spTree>
    <p:extLst>
      <p:ext uri="{BB962C8B-B14F-4D97-AF65-F5344CB8AC3E}">
        <p14:creationId xmlns="" xmlns:p14="http://schemas.microsoft.com/office/powerpoint/2010/main" val="13215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Comitê Interministerial Governo Aberto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294706" y="1628800"/>
            <a:ext cx="856895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endParaRPr lang="pt-BR" sz="2400" dirty="0" smtClean="0"/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pt-BR" sz="2400" dirty="0" smtClean="0"/>
              <a:t>Criado pelo Decreto de 15 de setembro de 2011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pt-BR" sz="2400" dirty="0" smtClean="0"/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pt-BR" sz="2400" dirty="0" smtClean="0"/>
              <a:t>Instância </a:t>
            </a:r>
            <a:r>
              <a:rPr lang="pt-BR" sz="2400" dirty="0"/>
              <a:t>responsável </a:t>
            </a:r>
            <a:r>
              <a:rPr lang="pt-BR" sz="2400" dirty="0" smtClean="0"/>
              <a:t>pela aprovação, </a:t>
            </a:r>
            <a:r>
              <a:rPr lang="pt-BR" sz="2400" dirty="0"/>
              <a:t>implementação e </a:t>
            </a:r>
            <a:r>
              <a:rPr lang="pt-BR" sz="2400" dirty="0" smtClean="0"/>
              <a:t>atualização do Plano Nacional </a:t>
            </a:r>
            <a:r>
              <a:rPr lang="pt-BR" sz="2400" dirty="0"/>
              <a:t>de </a:t>
            </a:r>
            <a:r>
              <a:rPr lang="pt-BR" sz="2400" dirty="0" smtClean="0"/>
              <a:t>Governo Aberto.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pt-BR" sz="2400" dirty="0"/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pt-BR" sz="2400" dirty="0" smtClean="0"/>
              <a:t>Formado </a:t>
            </a:r>
            <a:r>
              <a:rPr lang="pt-BR" sz="2400" dirty="0"/>
              <a:t>por 18 </a:t>
            </a:r>
            <a:r>
              <a:rPr lang="pt-BR" sz="2400" dirty="0" smtClean="0"/>
              <a:t>Ministérios.</a:t>
            </a:r>
            <a:endParaRPr lang="pt-BR" sz="2400" dirty="0"/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pt-BR" sz="2400" dirty="0" smtClean="0"/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pt-BR" sz="2400" dirty="0" smtClean="0"/>
              <a:t>O </a:t>
            </a:r>
            <a:r>
              <a:rPr lang="pt-BR" sz="2400" b="1" dirty="0" smtClean="0"/>
              <a:t>Grupo Executivo do CIGA</a:t>
            </a:r>
            <a:r>
              <a:rPr lang="pt-BR" sz="2400" dirty="0" smtClean="0"/>
              <a:t>, coordenado pela CGU,</a:t>
            </a:r>
            <a:r>
              <a:rPr lang="pt-BR" sz="2400" b="1" dirty="0" smtClean="0"/>
              <a:t> </a:t>
            </a:r>
            <a:r>
              <a:rPr lang="pt-BR" sz="2400" dirty="0" smtClean="0"/>
              <a:t>monitora </a:t>
            </a:r>
            <a:r>
              <a:rPr lang="pt-BR" sz="2400" dirty="0"/>
              <a:t>e </a:t>
            </a:r>
            <a:r>
              <a:rPr lang="pt-BR" sz="2400" dirty="0" smtClean="0"/>
              <a:t>avalia a </a:t>
            </a:r>
            <a:r>
              <a:rPr lang="pt-BR" sz="2400" dirty="0"/>
              <a:t>implementação do Plano de </a:t>
            </a:r>
            <a:r>
              <a:rPr lang="pt-BR" sz="2400" dirty="0" smtClean="0"/>
              <a:t>Ação.</a:t>
            </a:r>
          </a:p>
          <a:p>
            <a:pPr algn="just" eaLnBrk="0" hangingPunct="0"/>
            <a:endParaRPr lang="pt-BR" sz="1200" dirty="0" smtClean="0"/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95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3003049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4000" b="1" dirty="0" smtClean="0">
                <a:solidFill>
                  <a:schemeClr val="tx2"/>
                </a:solidFill>
              </a:rPr>
              <a:t>1º Plano de Ação</a:t>
            </a:r>
            <a:endParaRPr lang="pt-BR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9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1° Plano de </a:t>
            </a:r>
            <a:r>
              <a:rPr lang="pt-BR" sz="2800" b="1" dirty="0">
                <a:solidFill>
                  <a:schemeClr val="tx2"/>
                </a:solidFill>
              </a:rPr>
              <a:t>Ação do Brasil na </a:t>
            </a:r>
            <a:r>
              <a:rPr lang="pt-BR" sz="2800" b="1" dirty="0" smtClean="0">
                <a:solidFill>
                  <a:schemeClr val="tx2"/>
                </a:solidFill>
              </a:rPr>
              <a:t>OGP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08628" y="1666306"/>
            <a:ext cx="8568952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Apresentado </a:t>
            </a:r>
            <a:r>
              <a:rPr lang="pt-BR" sz="2400" dirty="0"/>
              <a:t>no dia </a:t>
            </a:r>
            <a:r>
              <a:rPr lang="pt-BR" sz="2400" b="1" dirty="0"/>
              <a:t>20 de setembro de </a:t>
            </a:r>
            <a:r>
              <a:rPr lang="pt-BR" sz="2400" b="1" dirty="0" smtClean="0"/>
              <a:t>2011</a:t>
            </a:r>
            <a:r>
              <a:rPr lang="pt-BR" sz="2400" dirty="0" smtClean="0"/>
              <a:t>.</a:t>
            </a:r>
          </a:p>
          <a:p>
            <a:pPr algn="just"/>
            <a:endParaRPr lang="pt-BR" sz="28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A CGU foi responsável </a:t>
            </a:r>
            <a:r>
              <a:rPr lang="pt-BR" sz="2400" dirty="0"/>
              <a:t>por liderar a inserção do Brasil na OGP, articulando-se com diversos órgãos públicos e com setores da sociedade </a:t>
            </a:r>
            <a:r>
              <a:rPr lang="pt-BR" sz="2400" dirty="0" smtClean="0"/>
              <a:t>civil.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/>
              <a:t>5 órgãos </a:t>
            </a:r>
            <a:r>
              <a:rPr lang="pt-BR" sz="2400" dirty="0"/>
              <a:t>envolvidos: CGU, MPOG, MCTI, MEC e SG/PR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algn="just"/>
            <a:endParaRPr lang="pt-BR" sz="1100" dirty="0" smtClean="0"/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>
                <a:solidFill>
                  <a:schemeClr val="tx2"/>
                </a:solidFill>
              </a:rPr>
              <a:t>1° Plano de Ação do Brasil na OGP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916832"/>
            <a:ext cx="856895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308628" y="1666306"/>
            <a:ext cx="8568952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/>
              <a:t>32 </a:t>
            </a:r>
            <a:r>
              <a:rPr lang="pt-BR" sz="2400" dirty="0" smtClean="0"/>
              <a:t>compromissos pactuados.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 </a:t>
            </a:r>
            <a:r>
              <a:rPr lang="pt-BR" sz="2400" b="1" dirty="0" smtClean="0"/>
              <a:t>94%</a:t>
            </a:r>
            <a:r>
              <a:rPr lang="pt-BR" sz="2400" dirty="0" smtClean="0"/>
              <a:t> deles foram implementados total ou parcialmente.</a:t>
            </a:r>
          </a:p>
          <a:p>
            <a:pPr algn="just"/>
            <a:endParaRPr lang="pt-BR" sz="28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/>
              <a:t>Os órgãos </a:t>
            </a:r>
            <a:r>
              <a:rPr lang="pt-BR" sz="2400" b="1" dirty="0" smtClean="0"/>
              <a:t>concluíram </a:t>
            </a:r>
            <a:r>
              <a:rPr lang="pt-BR" sz="2400" b="1" dirty="0"/>
              <a:t>outras 11 ações </a:t>
            </a:r>
            <a:r>
              <a:rPr lang="pt-BR" sz="2400" dirty="0" smtClean="0"/>
              <a:t>não previstas no Plano, que contribuíram </a:t>
            </a:r>
            <a:r>
              <a:rPr lang="pt-BR" sz="2400" dirty="0"/>
              <a:t>para o avanço </a:t>
            </a:r>
            <a:r>
              <a:rPr lang="pt-BR" sz="2400" dirty="0" smtClean="0"/>
              <a:t>nos ideais </a:t>
            </a:r>
            <a:r>
              <a:rPr lang="pt-BR" sz="2400" dirty="0"/>
              <a:t>de governo </a:t>
            </a:r>
            <a:r>
              <a:rPr lang="pt-BR" sz="2400" dirty="0" smtClean="0"/>
              <a:t>aberto e estão disponíveis no balanço do primeiro plano. </a:t>
            </a:r>
            <a:endParaRPr lang="pt-BR" sz="2400" dirty="0"/>
          </a:p>
          <a:p>
            <a:pPr algn="just"/>
            <a:endParaRPr lang="pt-BR" sz="1100" dirty="0" smtClean="0"/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Resultados do 1° </a:t>
            </a:r>
            <a:r>
              <a:rPr lang="pt-BR" sz="2800" b="1" dirty="0">
                <a:solidFill>
                  <a:schemeClr val="tx2"/>
                </a:solidFill>
              </a:rPr>
              <a:t>Plano de </a:t>
            </a:r>
            <a:r>
              <a:rPr lang="pt-BR" sz="2800" b="1" dirty="0" smtClean="0">
                <a:solidFill>
                  <a:schemeClr val="tx2"/>
                </a:solidFill>
              </a:rPr>
              <a:t>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32471" y="1700808"/>
            <a:ext cx="856895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eaLnBrk="0" hangingPunct="0">
              <a:buFont typeface="Wingdings" pitchFamily="2" charset="2"/>
              <a:buChar char="§"/>
            </a:pPr>
            <a:r>
              <a:rPr lang="pt-BR" sz="2400" b="1" dirty="0" smtClean="0"/>
              <a:t>Exemplos de compromissos implementados:</a:t>
            </a:r>
          </a:p>
          <a:p>
            <a:pPr algn="just" eaLnBrk="0" hangingPunct="0"/>
            <a:endParaRPr lang="pt-BR" sz="2400" b="1" dirty="0" smtClean="0"/>
          </a:p>
          <a:p>
            <a:pPr marL="457200" indent="-457200" algn="just" eaLnBrk="0" hangingPunct="0">
              <a:buFont typeface="+mj-lt"/>
              <a:buAutoNum type="arabicPeriod"/>
            </a:pPr>
            <a:r>
              <a:rPr lang="pt-BR" sz="2400" dirty="0" smtClean="0"/>
              <a:t>Desenvolvimento </a:t>
            </a:r>
            <a:r>
              <a:rPr lang="pt-BR" sz="2400" dirty="0"/>
              <a:t>da Infraestrutura Nacional de Dados Abertos (</a:t>
            </a:r>
            <a:r>
              <a:rPr lang="pt-BR" sz="2400" b="1" dirty="0"/>
              <a:t>INDA</a:t>
            </a:r>
            <a:r>
              <a:rPr lang="pt-BR" sz="2400" dirty="0" smtClean="0"/>
              <a:t>) - MPOG</a:t>
            </a:r>
            <a:endParaRPr lang="pt-BR" sz="2400" b="1" dirty="0"/>
          </a:p>
          <a:p>
            <a:pPr marL="457200" indent="-457200" algn="just" eaLnBrk="0" hangingPunct="0">
              <a:buFont typeface="+mj-lt"/>
              <a:buAutoNum type="arabicPeriod"/>
            </a:pPr>
            <a:endParaRPr lang="pt-BR" sz="2000" b="1" dirty="0" smtClean="0"/>
          </a:p>
          <a:p>
            <a:pPr marL="457200" indent="-457200" algn="just" eaLnBrk="0" hangingPunct="0">
              <a:buFont typeface="+mj-lt"/>
              <a:buAutoNum type="arabicPeriod"/>
            </a:pPr>
            <a:r>
              <a:rPr lang="pt-BR" sz="2400" dirty="0"/>
              <a:t>Realização da 1ª Conferência Nacional sobre Transparência e Controle Social (</a:t>
            </a:r>
            <a:r>
              <a:rPr lang="pt-BR" sz="2400" b="1" dirty="0"/>
              <a:t>1ª </a:t>
            </a:r>
            <a:r>
              <a:rPr lang="pt-BR" sz="2400" b="1" dirty="0" err="1"/>
              <a:t>Consocial</a:t>
            </a:r>
            <a:r>
              <a:rPr lang="pt-BR" sz="2400" dirty="0" smtClean="0"/>
              <a:t>) – CGU</a:t>
            </a:r>
          </a:p>
          <a:p>
            <a:pPr marL="457200" indent="-457200" algn="just" eaLnBrk="0" hangingPunct="0">
              <a:buFont typeface="+mj-lt"/>
              <a:buAutoNum type="arabicPeriod"/>
            </a:pPr>
            <a:endParaRPr lang="pt-BR" sz="2000" dirty="0" smtClean="0"/>
          </a:p>
          <a:p>
            <a:pPr marL="457200" indent="-457200" algn="just" eaLnBrk="0" hangingPunct="0">
              <a:buFont typeface="+mj-lt"/>
              <a:buAutoNum type="arabicPeriod"/>
            </a:pPr>
            <a:r>
              <a:rPr lang="pt-BR" sz="2400" dirty="0"/>
              <a:t>Painel de </a:t>
            </a:r>
            <a:r>
              <a:rPr lang="pt-BR" sz="2400" b="1" dirty="0"/>
              <a:t>Controle do Sistema Integrado</a:t>
            </a:r>
            <a:r>
              <a:rPr lang="pt-BR" sz="2400" dirty="0"/>
              <a:t> de Monitoramento e Controle (Módulo Público</a:t>
            </a:r>
            <a:r>
              <a:rPr lang="pt-BR" sz="2400" dirty="0" smtClean="0"/>
              <a:t>) – MEC</a:t>
            </a:r>
          </a:p>
          <a:p>
            <a:pPr marL="457200" indent="-457200" algn="just" eaLnBrk="0" hangingPunct="0">
              <a:buFont typeface="+mj-lt"/>
              <a:buAutoNum type="arabicPeriod"/>
            </a:pPr>
            <a:endParaRPr lang="pt-BR" sz="2000" dirty="0" smtClean="0"/>
          </a:p>
          <a:p>
            <a:pPr marL="457200" indent="-457200" algn="just" eaLnBrk="0" hangingPunct="0">
              <a:buFont typeface="+mj-lt"/>
              <a:buAutoNum type="arabicPeriod"/>
            </a:pPr>
            <a:r>
              <a:rPr lang="pt-BR" sz="2400" dirty="0"/>
              <a:t>Implementação do Cadastro </a:t>
            </a:r>
            <a:r>
              <a:rPr lang="pt-BR" sz="2400" b="1" dirty="0"/>
              <a:t>Empresa </a:t>
            </a:r>
            <a:r>
              <a:rPr lang="pt-BR" sz="2400" b="1" dirty="0" err="1" smtClean="0"/>
              <a:t>Pro-Ética</a:t>
            </a:r>
            <a:r>
              <a:rPr lang="pt-BR" sz="2400" b="1" dirty="0" smtClean="0"/>
              <a:t> </a:t>
            </a:r>
            <a:r>
              <a:rPr lang="pt-BR" sz="2400" dirty="0" smtClean="0"/>
              <a:t>- CGU</a:t>
            </a:r>
            <a:endParaRPr lang="pt-BR" sz="2400" b="1" dirty="0"/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3003049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4000" b="1" dirty="0" smtClean="0">
                <a:solidFill>
                  <a:schemeClr val="tx2"/>
                </a:solidFill>
              </a:rPr>
              <a:t>2º Plano de Ação</a:t>
            </a:r>
            <a:endParaRPr lang="pt-BR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4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2924944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4000" b="1" dirty="0" smtClean="0">
                <a:solidFill>
                  <a:schemeClr val="tx2"/>
                </a:solidFill>
              </a:rPr>
              <a:t>A Parceria para Governo Aberto</a:t>
            </a:r>
            <a:endParaRPr lang="pt-BR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0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Processo de Construção do 2</a:t>
            </a:r>
            <a:r>
              <a:rPr lang="pt-BR" sz="2800" b="1" dirty="0">
                <a:solidFill>
                  <a:schemeClr val="tx2"/>
                </a:solidFill>
              </a:rPr>
              <a:t>° Plano de </a:t>
            </a:r>
            <a:r>
              <a:rPr lang="pt-BR" sz="2800" b="1" dirty="0" smtClean="0">
                <a:solidFill>
                  <a:schemeClr val="tx2"/>
                </a:solidFill>
              </a:rPr>
              <a:t>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916832"/>
            <a:ext cx="856895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/>
              <a:t>Aprendizado</a:t>
            </a:r>
            <a:r>
              <a:rPr lang="pt-BR" sz="2400" dirty="0" smtClean="0"/>
              <a:t> advindo do processo de construção do 1° Plano.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Em </a:t>
            </a:r>
            <a:r>
              <a:rPr lang="pt-BR" sz="2400" dirty="0"/>
              <a:t>abril de 2012, </a:t>
            </a:r>
            <a:r>
              <a:rPr lang="pt-BR" sz="2400" dirty="0" smtClean="0"/>
              <a:t>foi criado um </a:t>
            </a:r>
            <a:r>
              <a:rPr lang="pt-BR" sz="2400" b="1" dirty="0"/>
              <a:t>Grupo de </a:t>
            </a:r>
            <a:r>
              <a:rPr lang="pt-BR" sz="2400" b="1" dirty="0" smtClean="0"/>
              <a:t>Trabalho</a:t>
            </a:r>
            <a:r>
              <a:rPr lang="pt-BR" sz="2400" dirty="0" smtClean="0"/>
              <a:t> que reúne </a:t>
            </a:r>
            <a:r>
              <a:rPr lang="pt-BR" sz="2400" b="1" dirty="0"/>
              <a:t>10 organizações da sociedade </a:t>
            </a:r>
            <a:r>
              <a:rPr lang="pt-BR" sz="2400" b="1" dirty="0" smtClean="0"/>
              <a:t>civil.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GT apoia </a:t>
            </a:r>
            <a:r>
              <a:rPr lang="pt-BR" sz="2400" dirty="0"/>
              <a:t>o Grupo </a:t>
            </a:r>
            <a:r>
              <a:rPr lang="pt-BR" sz="2400" dirty="0" smtClean="0"/>
              <a:t>Executivo do CIGA </a:t>
            </a:r>
            <a:r>
              <a:rPr lang="pt-BR" sz="2400" dirty="0"/>
              <a:t>na elaboração de mecanismos para que os cidadãos participem do processo de construção </a:t>
            </a:r>
            <a:r>
              <a:rPr lang="pt-BR" sz="2400" dirty="0" smtClean="0"/>
              <a:t>do Plano </a:t>
            </a:r>
            <a:r>
              <a:rPr lang="pt-BR" sz="2400" dirty="0"/>
              <a:t>de </a:t>
            </a:r>
            <a:r>
              <a:rPr lang="pt-BR" sz="2400" dirty="0" smtClean="0"/>
              <a:t>Ação.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12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7131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>
                <a:solidFill>
                  <a:schemeClr val="tx2"/>
                </a:solidFill>
              </a:rPr>
              <a:t>Processo de </a:t>
            </a:r>
            <a:r>
              <a:rPr lang="pt-BR" sz="2800" b="1" dirty="0" smtClean="0">
                <a:solidFill>
                  <a:schemeClr val="tx2"/>
                </a:solidFill>
              </a:rPr>
              <a:t>Construção </a:t>
            </a:r>
            <a:r>
              <a:rPr lang="pt-BR" sz="2800" b="1" dirty="0">
                <a:solidFill>
                  <a:schemeClr val="tx2"/>
                </a:solidFill>
              </a:rPr>
              <a:t>do 2° Plano de </a:t>
            </a:r>
            <a:r>
              <a:rPr lang="pt-BR" sz="2800" b="1" dirty="0" smtClean="0">
                <a:solidFill>
                  <a:schemeClr val="tx2"/>
                </a:solidFill>
              </a:rPr>
              <a:t>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1067480101"/>
              </p:ext>
            </p:extLst>
          </p:nvPr>
        </p:nvGraphicFramePr>
        <p:xfrm>
          <a:off x="569767" y="1484784"/>
          <a:ext cx="8076474" cy="479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2</a:t>
            </a:r>
            <a:r>
              <a:rPr lang="pt-BR" sz="2800" b="1" dirty="0">
                <a:solidFill>
                  <a:schemeClr val="tx2"/>
                </a:solidFill>
              </a:rPr>
              <a:t>° Plano </a:t>
            </a:r>
            <a:r>
              <a:rPr lang="pt-BR" sz="2800" b="1" dirty="0" smtClean="0">
                <a:solidFill>
                  <a:schemeClr val="tx2"/>
                </a:solidFill>
              </a:rPr>
              <a:t>– Diálogo Virtual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4" name="Retângulo 2"/>
          <p:cNvSpPr>
            <a:spLocks noChangeArrowheads="1"/>
          </p:cNvSpPr>
          <p:nvPr/>
        </p:nvSpPr>
        <p:spPr bwMode="auto">
          <a:xfrm>
            <a:off x="302893" y="1988840"/>
            <a:ext cx="856895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Diálogo entre representantes do governo e da sociedade civil no e-Democracia do Portal da Câmara dos Deputados.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15 propostas </a:t>
            </a:r>
            <a:r>
              <a:rPr lang="pt-BR" sz="2400" dirty="0"/>
              <a:t>advindas da sociedade </a:t>
            </a:r>
            <a:r>
              <a:rPr lang="pt-BR" sz="2400" dirty="0" smtClean="0"/>
              <a:t>civil.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/>
              <a:t>10 propostas acatadas</a:t>
            </a:r>
            <a:r>
              <a:rPr lang="pt-BR" sz="2400" dirty="0" smtClean="0"/>
              <a:t> pelos órgãos federais.</a:t>
            </a: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2</a:t>
            </a:r>
            <a:r>
              <a:rPr lang="pt-BR" sz="2800" b="1" dirty="0">
                <a:solidFill>
                  <a:schemeClr val="tx2"/>
                </a:solidFill>
              </a:rPr>
              <a:t>° Plano </a:t>
            </a:r>
            <a:r>
              <a:rPr lang="pt-BR" sz="2800" b="1" dirty="0" smtClean="0">
                <a:solidFill>
                  <a:schemeClr val="tx2"/>
                </a:solidFill>
              </a:rPr>
              <a:t>– Propostas próprias do Governo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4" name="Retângulo 2"/>
          <p:cNvSpPr>
            <a:spLocks noChangeArrowheads="1"/>
          </p:cNvSpPr>
          <p:nvPr/>
        </p:nvSpPr>
        <p:spPr bwMode="auto">
          <a:xfrm>
            <a:off x="302893" y="1988840"/>
            <a:ext cx="856895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Propostas formuladas pelos órgãos federais.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/>
              <a:t>33 compromissos </a:t>
            </a:r>
            <a:r>
              <a:rPr lang="pt-BR" sz="2400" dirty="0" smtClean="0"/>
              <a:t>assumidos.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/>
              <a:t>18 órgãos </a:t>
            </a:r>
            <a:r>
              <a:rPr lang="pt-BR" sz="2400" dirty="0" smtClean="0"/>
              <a:t>envolvidos.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828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2</a:t>
            </a:r>
            <a:r>
              <a:rPr lang="pt-BR" sz="2800" b="1" dirty="0">
                <a:solidFill>
                  <a:schemeClr val="tx2"/>
                </a:solidFill>
              </a:rPr>
              <a:t>° Plano </a:t>
            </a:r>
            <a:r>
              <a:rPr lang="pt-BR" sz="2800" b="1" dirty="0" smtClean="0">
                <a:solidFill>
                  <a:schemeClr val="tx2"/>
                </a:solidFill>
              </a:rPr>
              <a:t>– Diálogo Presencial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4" name="Retângulo 2"/>
          <p:cNvSpPr>
            <a:spLocks noChangeArrowheads="1"/>
          </p:cNvSpPr>
          <p:nvPr/>
        </p:nvSpPr>
        <p:spPr bwMode="auto">
          <a:xfrm>
            <a:off x="302893" y="1988840"/>
            <a:ext cx="856895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Encontro presencial com </a:t>
            </a:r>
            <a:r>
              <a:rPr lang="pt-BR" sz="2400" b="1" dirty="0" smtClean="0"/>
              <a:t>80 organizações </a:t>
            </a:r>
            <a:r>
              <a:rPr lang="pt-BR" sz="2400" dirty="0" smtClean="0"/>
              <a:t>da sociedade civil de todas as regiões do país.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17 </a:t>
            </a:r>
            <a:r>
              <a:rPr lang="pt-BR" sz="2400" dirty="0"/>
              <a:t>propostas advindas da sociedade </a:t>
            </a:r>
            <a:r>
              <a:rPr lang="pt-BR" sz="2400" dirty="0" smtClean="0"/>
              <a:t>civil.</a:t>
            </a: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/>
              <a:t>9 propostas acatadas </a:t>
            </a:r>
            <a:r>
              <a:rPr lang="pt-BR" sz="2400" dirty="0" smtClean="0"/>
              <a:t>pelos </a:t>
            </a:r>
            <a:r>
              <a:rPr lang="pt-BR" sz="2400" dirty="0"/>
              <a:t>órgãos </a:t>
            </a:r>
            <a:r>
              <a:rPr lang="pt-BR" sz="2400" dirty="0" smtClean="0"/>
              <a:t>federais.</a:t>
            </a:r>
            <a:endParaRPr lang="pt-BR" sz="2400" dirty="0"/>
          </a:p>
          <a:p>
            <a:pPr marL="342900" indent="-342900" algn="just">
              <a:buFont typeface="Wingdings" pitchFamily="2" charset="2"/>
              <a:buChar char="§"/>
            </a:pPr>
            <a:endParaRPr lang="pt-BR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501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>
                <a:solidFill>
                  <a:schemeClr val="tx2"/>
                </a:solidFill>
              </a:rPr>
              <a:t>2° Plano </a:t>
            </a:r>
            <a:r>
              <a:rPr lang="pt-BR" sz="2800" b="1" dirty="0" smtClean="0">
                <a:solidFill>
                  <a:schemeClr val="tx2"/>
                </a:solidFill>
              </a:rPr>
              <a:t>- Consolidação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916832"/>
            <a:ext cx="856895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6097" y="4725144"/>
            <a:ext cx="85763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/>
              <a:t> </a:t>
            </a:r>
            <a:r>
              <a:rPr lang="pt-BR" sz="2400" dirty="0" smtClean="0"/>
              <a:t>52 compromissos assumidos</a:t>
            </a:r>
            <a:r>
              <a:rPr lang="pt-BR" sz="2400" dirty="0"/>
              <a:t> </a:t>
            </a:r>
            <a:r>
              <a:rPr lang="pt-BR" sz="2400" dirty="0" smtClean="0"/>
              <a:t>por </a:t>
            </a:r>
            <a:r>
              <a:rPr lang="pt-BR" sz="2400" b="1" dirty="0" smtClean="0"/>
              <a:t>18 órgãos do governo federal.</a:t>
            </a:r>
            <a:endParaRPr lang="pt-BR" sz="2400" b="1" dirty="0"/>
          </a:p>
          <a:p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2968117"/>
              </p:ext>
            </p:extLst>
          </p:nvPr>
        </p:nvGraphicFramePr>
        <p:xfrm>
          <a:off x="827584" y="1831434"/>
          <a:ext cx="75608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Origem</a:t>
                      </a:r>
                      <a:r>
                        <a:rPr lang="pt-BR" sz="2400" baseline="0" dirty="0" smtClean="0"/>
                        <a:t> dos compromissos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Diálogo</a:t>
                      </a:r>
                      <a:r>
                        <a:rPr lang="pt-BR" sz="2400" baseline="0" dirty="0" smtClean="0"/>
                        <a:t> Virtual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10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Órgãos</a:t>
                      </a:r>
                      <a:r>
                        <a:rPr lang="pt-BR" sz="2400" baseline="0" dirty="0" smtClean="0"/>
                        <a:t> federais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33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Diálogo Presencial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9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52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2</a:t>
            </a:r>
            <a:r>
              <a:rPr lang="pt-BR" sz="2800" b="1" dirty="0">
                <a:solidFill>
                  <a:schemeClr val="tx2"/>
                </a:solidFill>
              </a:rPr>
              <a:t>° Plano </a:t>
            </a:r>
            <a:r>
              <a:rPr lang="pt-BR" sz="2800" b="1" dirty="0" smtClean="0">
                <a:solidFill>
                  <a:schemeClr val="tx2"/>
                </a:solidFill>
              </a:rPr>
              <a:t>– Consolidação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291018" y="1916832"/>
            <a:ext cx="8568952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 smtClean="0"/>
              <a:t>Publicação do documento “</a:t>
            </a:r>
            <a:r>
              <a:rPr lang="pt-BR" sz="2400" b="1" dirty="0" smtClean="0"/>
              <a:t>Devolutiva</a:t>
            </a:r>
            <a:r>
              <a:rPr lang="pt-BR" sz="2400" dirty="0" smtClean="0"/>
              <a:t>”.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 smtClean="0"/>
              <a:t>Detalha a </a:t>
            </a:r>
            <a:r>
              <a:rPr lang="pt-BR" sz="2400" b="1" dirty="0" smtClean="0"/>
              <a:t>manifestação dos órgãos </a:t>
            </a:r>
            <a:r>
              <a:rPr lang="pt-BR" sz="2400" dirty="0" smtClean="0"/>
              <a:t>acerca do acatamento ou não das propostas formuladas pela sociedade civil</a:t>
            </a:r>
            <a:r>
              <a:rPr lang="pt-BR" sz="2800" dirty="0" smtClean="0"/>
              <a:t>.</a:t>
            </a:r>
          </a:p>
          <a:p>
            <a:pPr algn="just"/>
            <a:endParaRPr lang="pt-BR" sz="1200" dirty="0" smtClean="0"/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2</a:t>
            </a:r>
            <a:r>
              <a:rPr lang="pt-BR" sz="2800" b="1" dirty="0">
                <a:solidFill>
                  <a:schemeClr val="tx2"/>
                </a:solidFill>
              </a:rPr>
              <a:t>° Plano </a:t>
            </a:r>
            <a:r>
              <a:rPr lang="pt-BR" sz="2800" b="1" dirty="0" smtClean="0">
                <a:solidFill>
                  <a:schemeClr val="tx2"/>
                </a:solidFill>
              </a:rPr>
              <a:t>– Aprovação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291018" y="1916832"/>
            <a:ext cx="856895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 smtClean="0"/>
              <a:t>Enviado aos 18 Ministérios integrantes do CIGA.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400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 smtClean="0"/>
              <a:t>Em processo de aprovação.</a:t>
            </a:r>
            <a:endParaRPr lang="pt-BR" sz="2800" dirty="0" smtClean="0"/>
          </a:p>
          <a:p>
            <a:pPr algn="just"/>
            <a:endParaRPr lang="pt-BR" sz="1200" dirty="0" smtClean="0"/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64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>
                <a:solidFill>
                  <a:schemeClr val="tx2"/>
                </a:solidFill>
              </a:rPr>
              <a:t>2° Plano de Ação do Brasil na OGP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916832"/>
            <a:ext cx="856895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  <a:p>
            <a:pPr algn="ctr" eaLnBrk="0" hangingPunct="0"/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628800"/>
            <a:ext cx="857638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 smtClean="0"/>
              <a:t>Exemplos de </a:t>
            </a:r>
            <a:r>
              <a:rPr lang="pt-BR" sz="2400" b="1" dirty="0" smtClean="0"/>
              <a:t>compromissos assumidos</a:t>
            </a:r>
            <a:r>
              <a:rPr lang="pt-BR" sz="2400" dirty="0" smtClean="0"/>
              <a:t>:</a:t>
            </a:r>
          </a:p>
          <a:p>
            <a:pPr algn="just"/>
            <a:endParaRPr lang="pt-BR" sz="1200" dirty="0" smtClean="0"/>
          </a:p>
          <a:p>
            <a:pPr algn="just"/>
            <a:endParaRPr lang="pt-BR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Reestruturação do Portal da Transparência do Governo Federal </a:t>
            </a:r>
            <a:r>
              <a:rPr lang="pt-BR" sz="2000" dirty="0" smtClean="0"/>
              <a:t>brasileiro (</a:t>
            </a:r>
            <a:r>
              <a:rPr lang="pt-BR" sz="2000" b="1" dirty="0" smtClean="0"/>
              <a:t>CGU</a:t>
            </a:r>
            <a:r>
              <a:rPr lang="pt-BR" sz="20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pt-BR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Programa Brasil </a:t>
            </a:r>
            <a:r>
              <a:rPr lang="pt-BR" sz="2000" dirty="0" smtClean="0"/>
              <a:t>Transparente (</a:t>
            </a:r>
            <a:r>
              <a:rPr lang="pt-BR" sz="2000" b="1" dirty="0" smtClean="0"/>
              <a:t>CGU</a:t>
            </a:r>
            <a:r>
              <a:rPr lang="pt-BR" sz="20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pt-BR" sz="400" dirty="0" smtClean="0"/>
          </a:p>
          <a:p>
            <a:pPr marL="228600" indent="-228600">
              <a:buFont typeface="+mj-lt"/>
              <a:buAutoNum type="arabicPeriod"/>
            </a:pPr>
            <a:endParaRPr lang="pt-BR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Auditorias Participativas nas Obras das Cidades-sede da Copa do Mundo FIFA </a:t>
            </a:r>
            <a:r>
              <a:rPr lang="pt-BR" sz="2000" dirty="0" smtClean="0"/>
              <a:t>2014 (</a:t>
            </a:r>
            <a:r>
              <a:rPr lang="pt-BR" sz="2000" b="1" dirty="0" smtClean="0"/>
              <a:t>SG/PR</a:t>
            </a:r>
            <a:r>
              <a:rPr lang="pt-BR" sz="20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pt-BR" sz="400" dirty="0" smtClean="0"/>
          </a:p>
          <a:p>
            <a:pPr marL="228600" indent="-228600">
              <a:buFont typeface="+mj-lt"/>
              <a:buAutoNum type="arabicPeriod"/>
            </a:pPr>
            <a:endParaRPr lang="pt-BR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Ferramentas para transparência e melhoria da Governança </a:t>
            </a:r>
            <a:r>
              <a:rPr lang="pt-BR" sz="2000" dirty="0" smtClean="0"/>
              <a:t>Fundiária (</a:t>
            </a:r>
            <a:r>
              <a:rPr lang="pt-BR" sz="2000" b="1" dirty="0" smtClean="0"/>
              <a:t>MDA</a:t>
            </a:r>
            <a:r>
              <a:rPr lang="pt-BR" sz="20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pt-BR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Disseminação da cultura de abertura de dados públicos junto a governos </a:t>
            </a:r>
            <a:r>
              <a:rPr lang="pt-BR" sz="2000" dirty="0" smtClean="0"/>
              <a:t>locais (</a:t>
            </a:r>
            <a:r>
              <a:rPr lang="pt-BR" sz="2000" b="1" dirty="0" smtClean="0"/>
              <a:t>MPOG</a:t>
            </a:r>
            <a:r>
              <a:rPr lang="pt-BR" sz="2000" dirty="0" smtClean="0"/>
              <a:t>)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5488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3003049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4000" b="1" smtClean="0">
                <a:solidFill>
                  <a:schemeClr val="tx2"/>
                </a:solidFill>
              </a:rPr>
              <a:t>Próximos passos</a:t>
            </a:r>
            <a:endParaRPr lang="pt-BR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4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1052736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O que é a Parceria para Governo Aberto?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2492896"/>
            <a:ext cx="8568952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É uma </a:t>
            </a:r>
            <a:r>
              <a:rPr lang="pt-BR" sz="2800" b="1" dirty="0" smtClean="0"/>
              <a:t>iniciativa internacional </a:t>
            </a:r>
            <a:r>
              <a:rPr lang="pt-BR" sz="2800" dirty="0" smtClean="0"/>
              <a:t>criada para difundir e incentivar globalmente práticas governamentais relacionadas à transparência dos governos, acesso à informação pública e participação social.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1400" dirty="0" smtClean="0"/>
          </a:p>
          <a:p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6749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Próximos passos no âmbito da OGP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10141" y="1628800"/>
            <a:ext cx="856895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endParaRPr lang="pt-BR" sz="2400" dirty="0" smtClean="0"/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pt-BR" sz="2400" dirty="0" smtClean="0"/>
              <a:t>Monitoramento da implementação dos compromissos assumidos no 2° Plano de Ação.</a:t>
            </a:r>
          </a:p>
          <a:p>
            <a:pPr algn="just" eaLnBrk="0" hangingPunct="0"/>
            <a:endParaRPr lang="pt-BR" sz="2400" dirty="0" smtClean="0"/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pt-BR" sz="2400" dirty="0" smtClean="0"/>
              <a:t>Elaboração </a:t>
            </a:r>
            <a:r>
              <a:rPr lang="pt-BR" sz="2400" dirty="0"/>
              <a:t>da metodologia </a:t>
            </a:r>
            <a:r>
              <a:rPr lang="pt-BR" sz="2400" dirty="0" smtClean="0"/>
              <a:t>de construção do </a:t>
            </a:r>
            <a:r>
              <a:rPr lang="pt-BR" sz="2400" dirty="0"/>
              <a:t>3° Plano de Ação</a:t>
            </a:r>
            <a:r>
              <a:rPr lang="pt-BR" sz="2400" dirty="0" smtClean="0"/>
              <a:t>.</a:t>
            </a:r>
          </a:p>
          <a:p>
            <a:pPr algn="just" eaLnBrk="0" hangingPunct="0"/>
            <a:endParaRPr lang="pt-BR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764704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Portal da OGP no Brasil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772816"/>
            <a:ext cx="388843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§"/>
            </a:pPr>
            <a:r>
              <a:rPr lang="pt-BR" sz="2200" dirty="0" smtClean="0"/>
              <a:t>Compromisso da CGU no 2º Plano de Ação.</a:t>
            </a:r>
          </a:p>
          <a:p>
            <a:pPr eaLnBrk="0" hangingPunct="0"/>
            <a:endParaRPr lang="pt-BR" sz="1400" dirty="0" smtClean="0"/>
          </a:p>
          <a:p>
            <a:pPr marL="457200" indent="-457200" eaLnBrk="0" hangingPunct="0">
              <a:buFont typeface="Wingdings" pitchFamily="2" charset="2"/>
              <a:buChar char="§"/>
            </a:pPr>
            <a:r>
              <a:rPr lang="pt-BR" sz="2200" dirty="0" smtClean="0"/>
              <a:t>Lançamento  no 4º trimestre de 2013.</a:t>
            </a:r>
          </a:p>
          <a:p>
            <a:pPr marL="457200" indent="-457200" eaLnBrk="0" hangingPunct="0">
              <a:buFont typeface="Wingdings" pitchFamily="2" charset="2"/>
              <a:buChar char="§"/>
            </a:pPr>
            <a:endParaRPr lang="pt-BR" sz="1400" dirty="0" smtClean="0"/>
          </a:p>
          <a:p>
            <a:pPr marL="457200" indent="-457200" eaLnBrk="0" hangingPunct="0">
              <a:buFont typeface="Wingdings" pitchFamily="2" charset="2"/>
              <a:buChar char="§"/>
            </a:pPr>
            <a:r>
              <a:rPr lang="pt-BR" sz="2200" kern="0" dirty="0"/>
              <a:t>Informações sobre </a:t>
            </a:r>
            <a:r>
              <a:rPr lang="pt-BR" sz="2200" kern="0" dirty="0" smtClean="0"/>
              <a:t>os planos </a:t>
            </a:r>
            <a:r>
              <a:rPr lang="pt-BR" sz="2200" kern="0" dirty="0"/>
              <a:t>de ação, </a:t>
            </a:r>
            <a:r>
              <a:rPr lang="pt-BR" sz="2200" kern="0" dirty="0" smtClean="0"/>
              <a:t>compromissos</a:t>
            </a:r>
            <a:r>
              <a:rPr lang="pt-BR" sz="2200" kern="0" dirty="0"/>
              <a:t>, oportunidades de participação, </a:t>
            </a:r>
            <a:r>
              <a:rPr lang="pt-BR" sz="2200" kern="0" dirty="0" smtClean="0"/>
              <a:t>novas ações de governo aberto e </a:t>
            </a:r>
            <a:r>
              <a:rPr lang="pt-BR" sz="2200" kern="0" dirty="0"/>
              <a:t>muito mais</a:t>
            </a:r>
            <a:r>
              <a:rPr lang="pt-BR" sz="2200" kern="0" dirty="0" smtClean="0"/>
              <a:t>.</a:t>
            </a:r>
            <a:endParaRPr lang="pt-BR" sz="2200" b="1" dirty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43118"/>
            <a:ext cx="4320480" cy="54636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120662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Muito obrigado!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522920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CONTROLADORIA-GERAL DA UNIÃO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Secretaria de Transparência e Prevenção da Corrupção</a:t>
            </a:r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6" descr="Descrição: header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20888"/>
            <a:ext cx="1872208" cy="189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917723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Parceria para Governo Aberto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323528" y="1844824"/>
            <a:ext cx="856895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pt-BR" sz="14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 smtClean="0"/>
              <a:t>Lançada em </a:t>
            </a:r>
            <a:r>
              <a:rPr lang="pt-BR" sz="2800" b="1" dirty="0" smtClean="0"/>
              <a:t>setembro de 2011 </a:t>
            </a:r>
            <a:r>
              <a:rPr lang="pt-BR" sz="2800" dirty="0" smtClean="0"/>
              <a:t>pelos governos do Brasil, Estados Unidos, Reino Unido, Indonésia, México, Noruega, Filipinas e África do Sul e mais nove organizações da sociedade civil. 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pt-BR" sz="14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 smtClean="0"/>
              <a:t> </a:t>
            </a:r>
            <a:r>
              <a:rPr lang="pt-BR" sz="2800" dirty="0"/>
              <a:t>Atualmente </a:t>
            </a:r>
            <a:r>
              <a:rPr lang="pt-BR" sz="2800" dirty="0" smtClean="0"/>
              <a:t>conta com </a:t>
            </a:r>
            <a:r>
              <a:rPr lang="pt-BR" sz="2800" b="1" dirty="0" smtClean="0"/>
              <a:t>60 países.</a:t>
            </a:r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2531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Critérios de elegibilidade para integrar a OGP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50302" y="1700808"/>
            <a:ext cx="868619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t-BR" sz="2400" dirty="0" smtClean="0"/>
              <a:t>É preciso atingir uma pontuação mínima em </a:t>
            </a:r>
            <a:r>
              <a:rPr lang="pt-BR" sz="2400" u="sng" dirty="0" smtClean="0"/>
              <a:t>critérios objetivos </a:t>
            </a:r>
            <a:r>
              <a:rPr lang="pt-BR" sz="2400" dirty="0" smtClean="0"/>
              <a:t>relativos a:</a:t>
            </a:r>
          </a:p>
          <a:p>
            <a:pPr eaLnBrk="0" hangingPunct="0">
              <a:lnSpc>
                <a:spcPct val="150000"/>
              </a:lnSpc>
            </a:pPr>
            <a:endParaRPr lang="pt-BR" sz="1600" dirty="0" smtClean="0"/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/>
              <a:t>Transparência fiscal;</a:t>
            </a:r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endParaRPr lang="pt-BR" sz="1000" dirty="0" smtClean="0"/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/>
              <a:t>Acesso à Informação;</a:t>
            </a:r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endParaRPr lang="pt-BR" sz="1000" dirty="0" smtClean="0"/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/>
              <a:t>Divulgação da renda e bens dos agentes públicos; </a:t>
            </a:r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endParaRPr lang="pt-BR" sz="1000" dirty="0" smtClean="0"/>
          </a:p>
          <a:p>
            <a:pPr marL="992188" lvl="1" indent="-357188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/>
              <a:t>Participação Social;</a:t>
            </a:r>
          </a:p>
        </p:txBody>
      </p:sp>
    </p:spTree>
    <p:extLst>
      <p:ext uri="{BB962C8B-B14F-4D97-AF65-F5344CB8AC3E}">
        <p14:creationId xmlns="" xmlns:p14="http://schemas.microsoft.com/office/powerpoint/2010/main" val="3127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Participação na OGP – (1) Declaração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188460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pt-BR" sz="2400" dirty="0" smtClean="0"/>
              <a:t>Ao entrar na OGP, o país deve</a:t>
            </a:r>
            <a:r>
              <a:rPr lang="pt-BR" dirty="0" smtClean="0"/>
              <a:t>:</a:t>
            </a:r>
          </a:p>
          <a:p>
            <a:pPr eaLnBrk="0" hangingPunct="0"/>
            <a:endParaRPr lang="pt-BR" dirty="0" smtClean="0"/>
          </a:p>
          <a:p>
            <a:pPr eaLnBrk="0" hangingPunct="0"/>
            <a:r>
              <a:rPr lang="pt-BR" sz="2400" dirty="0"/>
              <a:t>1. Endossar uma </a:t>
            </a:r>
            <a:r>
              <a:rPr lang="pt-BR" sz="2400" b="1" dirty="0"/>
              <a:t>Declaração</a:t>
            </a:r>
            <a:r>
              <a:rPr lang="pt-BR" sz="2400" dirty="0"/>
              <a:t>, </a:t>
            </a:r>
            <a:r>
              <a:rPr lang="pt-BR" sz="2400" dirty="0" smtClean="0"/>
              <a:t>que reflete os </a:t>
            </a:r>
            <a:r>
              <a:rPr lang="pt-BR" sz="2400" b="1" dirty="0" smtClean="0"/>
              <a:t>Princípios</a:t>
            </a:r>
            <a:r>
              <a:rPr lang="pt-BR" sz="2400" dirty="0" smtClean="0"/>
              <a:t> </a:t>
            </a:r>
            <a:r>
              <a:rPr lang="pt-BR" sz="2400" dirty="0"/>
              <a:t>de Governo Aberto:</a:t>
            </a:r>
          </a:p>
          <a:p>
            <a:endParaRPr lang="pt-BR" sz="2400" dirty="0" smtClean="0"/>
          </a:p>
          <a:p>
            <a:pPr marL="273050"/>
            <a:r>
              <a:rPr lang="pt-BR" sz="2400" dirty="0" smtClean="0"/>
              <a:t>- </a:t>
            </a:r>
            <a:r>
              <a:rPr lang="pt-BR" sz="2400" dirty="0"/>
              <a:t>Transparência;</a:t>
            </a:r>
          </a:p>
          <a:p>
            <a:endParaRPr lang="pt-BR" sz="1000" dirty="0"/>
          </a:p>
          <a:p>
            <a:r>
              <a:rPr lang="pt-BR" sz="2400" dirty="0"/>
              <a:t>   - Participação social;</a:t>
            </a:r>
          </a:p>
          <a:p>
            <a:endParaRPr lang="pt-BR" sz="1000" dirty="0"/>
          </a:p>
          <a:p>
            <a:r>
              <a:rPr lang="pt-BR" sz="2400" dirty="0"/>
              <a:t>   - Responsabilização e prestação de contas (</a:t>
            </a:r>
            <a:r>
              <a:rPr lang="pt-BR" sz="2400" i="1" dirty="0" err="1"/>
              <a:t>accountability</a:t>
            </a:r>
            <a:r>
              <a:rPr lang="pt-BR" sz="2400" dirty="0" smtClean="0"/>
              <a:t>); </a:t>
            </a:r>
            <a:endParaRPr lang="pt-BR" sz="2400" dirty="0"/>
          </a:p>
          <a:p>
            <a:endParaRPr lang="pt-BR" sz="1000" dirty="0"/>
          </a:p>
          <a:p>
            <a:r>
              <a:rPr lang="pt-BR" sz="2400" dirty="0"/>
              <a:t>   - Tecnologia e inovação;</a:t>
            </a:r>
          </a:p>
          <a:p>
            <a:pPr eaLnBrk="0" hangingPunct="0"/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8182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1131832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Participação na OGP – (2) Avaliação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23528" y="2204864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pt-BR" sz="2400" dirty="0" smtClean="0"/>
              <a:t>2. Submeter-se ao </a:t>
            </a:r>
            <a:r>
              <a:rPr lang="pt-BR" sz="2400" b="1" dirty="0" smtClean="0"/>
              <a:t>Mecanismo de Avaliação Independente </a:t>
            </a:r>
            <a:r>
              <a:rPr lang="pt-BR" sz="2400" dirty="0" smtClean="0"/>
              <a:t>(IRM) da OGP Internacional;</a:t>
            </a:r>
            <a:endParaRPr lang="pt-BR" sz="2400" dirty="0"/>
          </a:p>
          <a:p>
            <a:pPr eaLnBrk="0" hangingPunct="0"/>
            <a:endParaRPr lang="pt-BR" sz="2400" dirty="0" smtClean="0"/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pt-BR" sz="2400" dirty="0" smtClean="0"/>
              <a:t>Cada país deve fazer uma </a:t>
            </a:r>
            <a:r>
              <a:rPr lang="pt-BR" sz="2400" dirty="0" err="1" smtClean="0"/>
              <a:t>autoavaliação</a:t>
            </a:r>
            <a:r>
              <a:rPr lang="pt-BR" sz="2400" dirty="0" smtClean="0"/>
              <a:t> da execução de seu plano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pt-BR" sz="2400" dirty="0" smtClean="0"/>
              <a:t>Um painel de especialistas independentes também avalia o cumprimento do plano de ação de cada país 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1353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Participação na OGP – (3) Cooperação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972289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pt-BR" sz="2400" dirty="0" smtClean="0"/>
              <a:t>3. Apoiar e participar do </a:t>
            </a:r>
            <a:r>
              <a:rPr lang="pt-BR" sz="2400" b="1" dirty="0"/>
              <a:t>m</a:t>
            </a:r>
            <a:r>
              <a:rPr lang="pt-BR" sz="2400" b="1" dirty="0" smtClean="0"/>
              <a:t>ecanismo internacional de cooperação</a:t>
            </a:r>
          </a:p>
          <a:p>
            <a:pPr eaLnBrk="0" hangingPunct="0"/>
            <a:endParaRPr lang="pt-BR" sz="2400" b="1" dirty="0"/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pt-BR" sz="2400" dirty="0" smtClean="0"/>
              <a:t>O mecanismo integra governos, sociedade civil organizada e empresas privadas interessados em promover o tema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endParaRPr lang="pt-BR" sz="2400" dirty="0"/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lang="pt-BR" sz="2400" dirty="0" smtClean="0"/>
              <a:t>Alguns grupos de trabalho estão em andamento: acesso a informação, transparência fiscal, abertura no legislativo.</a:t>
            </a:r>
          </a:p>
        </p:txBody>
      </p:sp>
    </p:spTree>
    <p:extLst>
      <p:ext uri="{BB962C8B-B14F-4D97-AF65-F5344CB8AC3E}">
        <p14:creationId xmlns="" xmlns:p14="http://schemas.microsoft.com/office/powerpoint/2010/main" val="9636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/>
          <p:cNvSpPr>
            <a:spLocks noChangeArrowheads="1"/>
          </p:cNvSpPr>
          <p:nvPr/>
        </p:nvSpPr>
        <p:spPr bwMode="auto">
          <a:xfrm>
            <a:off x="323528" y="874498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dirty="0" smtClean="0">
                <a:solidFill>
                  <a:schemeClr val="tx2"/>
                </a:solidFill>
              </a:rPr>
              <a:t>A Participação na OGP – (4) Plano de Ação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1556791"/>
            <a:ext cx="86409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pt-BR" sz="2400" dirty="0" smtClean="0"/>
          </a:p>
          <a:p>
            <a:pPr eaLnBrk="0" hangingPunct="0"/>
            <a:r>
              <a:rPr lang="pt-BR" sz="2400" dirty="0" smtClean="0"/>
              <a:t>4. Elaborar um Plano de </a:t>
            </a:r>
            <a:r>
              <a:rPr lang="pt-BR" sz="2400" dirty="0"/>
              <a:t>Ação que contenha </a:t>
            </a:r>
            <a:r>
              <a:rPr lang="pt-BR" sz="2400" b="1" dirty="0" smtClean="0"/>
              <a:t>compromissos</a:t>
            </a:r>
            <a:r>
              <a:rPr lang="pt-BR" sz="2400" dirty="0" smtClean="0"/>
              <a:t> </a:t>
            </a:r>
            <a:r>
              <a:rPr lang="pt-BR" sz="2400" b="1" dirty="0" smtClean="0"/>
              <a:t>concretos:</a:t>
            </a:r>
          </a:p>
          <a:p>
            <a:pPr eaLnBrk="0" hangingPunct="0"/>
            <a:endParaRPr lang="pt-BR" sz="1200" b="1" dirty="0" smtClean="0"/>
          </a:p>
          <a:p>
            <a:pPr marL="730250" indent="-457200" eaLnBrk="0" hangingPunct="0">
              <a:buAutoNum type="arabicPeriod"/>
            </a:pPr>
            <a:r>
              <a:rPr lang="pt-BR" sz="2400" dirty="0" smtClean="0"/>
              <a:t>Viáveis;</a:t>
            </a:r>
          </a:p>
          <a:p>
            <a:pPr marL="730250" indent="-457200" eaLnBrk="0" hangingPunct="0">
              <a:buAutoNum type="arabicPeriod"/>
            </a:pPr>
            <a:endParaRPr lang="pt-BR" sz="1000" dirty="0" smtClean="0"/>
          </a:p>
          <a:p>
            <a:pPr marL="730250" indent="-457200" eaLnBrk="0" hangingPunct="0">
              <a:buAutoNum type="arabicPeriod"/>
            </a:pPr>
            <a:r>
              <a:rPr lang="pt-BR" sz="2400" dirty="0" smtClean="0"/>
              <a:t>Mensuráveis;</a:t>
            </a:r>
          </a:p>
          <a:p>
            <a:pPr marL="501650" indent="-228600" eaLnBrk="0" hangingPunct="0">
              <a:buFont typeface="+mj-lt"/>
              <a:buAutoNum type="arabicPeriod"/>
            </a:pPr>
            <a:endParaRPr lang="pt-BR" sz="1000" dirty="0"/>
          </a:p>
          <a:p>
            <a:pPr marL="730250" indent="-457200" eaLnBrk="0" hangingPunct="0">
              <a:buAutoNum type="arabicPeriod"/>
            </a:pPr>
            <a:r>
              <a:rPr lang="pt-BR" sz="2400" dirty="0" smtClean="0"/>
              <a:t>Relevantes; </a:t>
            </a:r>
          </a:p>
          <a:p>
            <a:pPr marL="501650" indent="-228600" eaLnBrk="0" hangingPunct="0">
              <a:buFont typeface="+mj-lt"/>
              <a:buAutoNum type="arabicPeriod"/>
            </a:pPr>
            <a:endParaRPr lang="pt-BR" sz="1000" dirty="0" smtClean="0"/>
          </a:p>
          <a:p>
            <a:pPr marL="730250" indent="-457200" eaLnBrk="0" hangingPunct="0">
              <a:buAutoNum type="arabicPeriod"/>
            </a:pPr>
            <a:r>
              <a:rPr lang="pt-BR" sz="2400" dirty="0" smtClean="0"/>
              <a:t>Específicos; </a:t>
            </a:r>
            <a:r>
              <a:rPr lang="pt-BR" sz="2400" dirty="0"/>
              <a:t>e </a:t>
            </a:r>
            <a:endParaRPr lang="pt-BR" sz="2400" dirty="0" smtClean="0"/>
          </a:p>
          <a:p>
            <a:pPr marL="501650" indent="-228600" eaLnBrk="0" hangingPunct="0">
              <a:buFont typeface="+mj-lt"/>
              <a:buAutoNum type="arabicPeriod"/>
            </a:pPr>
            <a:endParaRPr lang="pt-BR" sz="1000" dirty="0" smtClean="0"/>
          </a:p>
          <a:p>
            <a:pPr marL="730250" indent="-457200" eaLnBrk="0" hangingPunct="0">
              <a:buAutoNum type="arabicPeriod"/>
            </a:pPr>
            <a:r>
              <a:rPr lang="pt-BR" sz="2400" dirty="0" smtClean="0"/>
              <a:t>Delimitados </a:t>
            </a:r>
            <a:r>
              <a:rPr lang="pt-BR" sz="2400" dirty="0"/>
              <a:t>no </a:t>
            </a:r>
            <a:r>
              <a:rPr lang="pt-BR" sz="2400" dirty="0" smtClean="0"/>
              <a:t>tempo.</a:t>
            </a:r>
          </a:p>
        </p:txBody>
      </p:sp>
    </p:spTree>
    <p:extLst>
      <p:ext uri="{BB962C8B-B14F-4D97-AF65-F5344CB8AC3E}">
        <p14:creationId xmlns="" xmlns:p14="http://schemas.microsoft.com/office/powerpoint/2010/main" val="9636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sign 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21058</TotalTime>
  <Words>1168</Words>
  <Application>Microsoft Office PowerPoint</Application>
  <PresentationFormat>Apresentação na tela (4:3)</PresentationFormat>
  <Paragraphs>236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4_Design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Ane</cp:lastModifiedBy>
  <cp:revision>823</cp:revision>
  <cp:lastPrinted>2013-03-20T12:33:22Z</cp:lastPrinted>
  <dcterms:created xsi:type="dcterms:W3CDTF">2010-02-18T01:43:32Z</dcterms:created>
  <dcterms:modified xsi:type="dcterms:W3CDTF">2013-09-26T17:28:52Z</dcterms:modified>
</cp:coreProperties>
</file>