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2443C-6D70-4820-A1A8-6DB31FA6993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FD552F2-889D-4F9F-9FCE-8EC6AEB0619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Punição</a:t>
          </a:r>
          <a:endParaRPr lang="pt-BR" b="1" dirty="0">
            <a:solidFill>
              <a:schemeClr val="tx1"/>
            </a:solidFill>
          </a:endParaRPr>
        </a:p>
      </dgm:t>
    </dgm:pt>
    <dgm:pt modelId="{31222016-1314-4130-A4A1-50ACDFFA25C2}" type="parTrans" cxnId="{D0F9EA28-2482-46BF-9BD5-7E87C9C28ED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E7B823-9040-4577-9D1B-6B4FEF69F43D}" type="sibTrans" cxnId="{D0F9EA28-2482-46BF-9BD5-7E87C9C28ED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3E341E0-0160-47AE-9518-EE1BBA1A9EF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Lei de Improbidade</a:t>
          </a:r>
          <a:endParaRPr lang="pt-BR" dirty="0">
            <a:solidFill>
              <a:schemeClr val="tx1"/>
            </a:solidFill>
          </a:endParaRPr>
        </a:p>
      </dgm:t>
    </dgm:pt>
    <dgm:pt modelId="{C48CD071-B137-4CCF-857F-82C8C82D771C}" type="parTrans" cxnId="{3C835DE3-351C-4B49-A83B-6A681481404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34A7BCD-9150-4D96-AF44-A5076982F42A}" type="sibTrans" cxnId="{3C835DE3-351C-4B49-A83B-6A681481404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0281AC6-1E05-4307-9C36-66A28511BD24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Demissão</a:t>
          </a:r>
          <a:endParaRPr lang="pt-BR" dirty="0">
            <a:solidFill>
              <a:schemeClr val="tx1"/>
            </a:solidFill>
          </a:endParaRPr>
        </a:p>
      </dgm:t>
    </dgm:pt>
    <dgm:pt modelId="{98D46476-787E-4647-8AC2-9EA1A0450369}" type="parTrans" cxnId="{3B5C6411-FD94-4C34-A6C6-944D7D34695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A031140-BB3A-4AD2-B4ED-BD7C2BE677B4}" type="sibTrans" cxnId="{3B5C6411-FD94-4C34-A6C6-944D7D34695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FB7D829-A908-49E8-95E6-FBC0CE3567E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Prevenção</a:t>
          </a:r>
          <a:endParaRPr lang="pt-BR" b="1" dirty="0">
            <a:solidFill>
              <a:schemeClr val="tx1"/>
            </a:solidFill>
          </a:endParaRPr>
        </a:p>
      </dgm:t>
    </dgm:pt>
    <dgm:pt modelId="{1510C2C9-4D28-4632-B62E-5D1A45EA18F8}" type="parTrans" cxnId="{5E40898B-8CB8-4C0B-8A40-F0C10CAF1A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47F6E8F-B734-47F5-9DB7-BD5C02145172}" type="sibTrans" cxnId="{5E40898B-8CB8-4C0B-8A40-F0C10CAF1A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F98D0CF-F312-40DC-B18D-95C3ADFD377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Orientação</a:t>
          </a:r>
          <a:endParaRPr lang="pt-BR" dirty="0">
            <a:solidFill>
              <a:schemeClr val="tx1"/>
            </a:solidFill>
          </a:endParaRPr>
        </a:p>
      </dgm:t>
    </dgm:pt>
    <dgm:pt modelId="{9C994DE3-EAFF-49DB-A68A-1B060FD04105}" type="parTrans" cxnId="{74107C0F-151A-4A5F-A421-661077BA65D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4DFD46F-461B-4317-8FEC-323C05840E79}" type="sibTrans" cxnId="{74107C0F-151A-4A5F-A421-661077BA65D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90DAE95-F4E2-4B65-BF2F-6526FC50E4D0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Pedidos de autorização</a:t>
          </a:r>
          <a:endParaRPr lang="pt-BR" dirty="0">
            <a:solidFill>
              <a:schemeClr val="tx1"/>
            </a:solidFill>
          </a:endParaRPr>
        </a:p>
      </dgm:t>
    </dgm:pt>
    <dgm:pt modelId="{B0AFBEFD-CEDA-4C12-8548-E9EF50B79FC0}" type="parTrans" cxnId="{6A8E23FC-71EB-42D9-AB7C-2CE4C0AD519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0BD3A0F-32FE-4641-A48C-C4C3E512B6E4}" type="sibTrans" cxnId="{6A8E23FC-71EB-42D9-AB7C-2CE4C0AD519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E5AF06B-B225-4E0D-A053-1E6277C5871C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Consultas </a:t>
          </a:r>
          <a:endParaRPr lang="pt-BR" dirty="0">
            <a:solidFill>
              <a:schemeClr val="tx1"/>
            </a:solidFill>
          </a:endParaRPr>
        </a:p>
      </dgm:t>
    </dgm:pt>
    <dgm:pt modelId="{9DB5CBB7-2799-4A99-B305-F399FFD8FA1A}" type="parTrans" cxnId="{B6A4EBB3-A377-424D-9486-5BD1967C393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87C4560-A653-4BB7-9BC7-17D79CB1C9FB}" type="sibTrans" cxnId="{B6A4EBB3-A377-424D-9486-5BD1967C393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53C3ACE-1381-476F-9438-C2874C34A255}" type="pres">
      <dgm:prSet presAssocID="{0A42443C-6D70-4820-A1A8-6DB31FA6993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6CF4EF-DE3D-48DD-8692-1E25DDC71165}" type="pres">
      <dgm:prSet presAssocID="{0A42443C-6D70-4820-A1A8-6DB31FA69934}" presName="dummyMaxCanvas" presStyleCnt="0"/>
      <dgm:spPr/>
    </dgm:pt>
    <dgm:pt modelId="{F57DA9CA-B8D6-4A4A-8B55-3ED9AEC9A55B}" type="pres">
      <dgm:prSet presAssocID="{0A42443C-6D70-4820-A1A8-6DB31FA69934}" presName="parentComposite" presStyleCnt="0"/>
      <dgm:spPr/>
    </dgm:pt>
    <dgm:pt modelId="{5ADFD6FA-8FD4-4CA8-816B-E3C78C214B03}" type="pres">
      <dgm:prSet presAssocID="{0A42443C-6D70-4820-A1A8-6DB31FA69934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F236B8D7-DB06-4DAE-8F16-6757BC69B3C0}" type="pres">
      <dgm:prSet presAssocID="{0A42443C-6D70-4820-A1A8-6DB31FA69934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73E53A4E-7E85-450F-8F7E-D7F9CB2C00DE}" type="pres">
      <dgm:prSet presAssocID="{0A42443C-6D70-4820-A1A8-6DB31FA69934}" presName="childrenComposite" presStyleCnt="0"/>
      <dgm:spPr/>
    </dgm:pt>
    <dgm:pt modelId="{B383D1E4-9528-4181-B02D-8D63E810F9B6}" type="pres">
      <dgm:prSet presAssocID="{0A42443C-6D70-4820-A1A8-6DB31FA69934}" presName="dummyMaxCanvas_ChildArea" presStyleCnt="0"/>
      <dgm:spPr/>
    </dgm:pt>
    <dgm:pt modelId="{0116BD54-BB19-4AB3-BEE5-D6E3EDD5CCA6}" type="pres">
      <dgm:prSet presAssocID="{0A42443C-6D70-4820-A1A8-6DB31FA69934}" presName="fulcrum" presStyleLbl="alignAccFollowNode1" presStyleIdx="2" presStyleCnt="4"/>
      <dgm:spPr/>
    </dgm:pt>
    <dgm:pt modelId="{D2C0FB5D-B998-484C-9685-FFCCFCE5B6CC}" type="pres">
      <dgm:prSet presAssocID="{0A42443C-6D70-4820-A1A8-6DB31FA69934}" presName="balance_23" presStyleLbl="alignAccFollowNode1" presStyleIdx="3" presStyleCnt="4">
        <dgm:presLayoutVars>
          <dgm:bulletEnabled val="1"/>
        </dgm:presLayoutVars>
      </dgm:prSet>
      <dgm:spPr/>
    </dgm:pt>
    <dgm:pt modelId="{C9866928-E165-4558-8233-53EFBF4FA6AB}" type="pres">
      <dgm:prSet presAssocID="{0A42443C-6D70-4820-A1A8-6DB31FA69934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FC0B4A-C11E-4780-B4B4-3906EE1C4726}" type="pres">
      <dgm:prSet presAssocID="{0A42443C-6D70-4820-A1A8-6DB31FA69934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C51BA3-064E-4659-9EFE-606DC3007E9C}" type="pres">
      <dgm:prSet presAssocID="{0A42443C-6D70-4820-A1A8-6DB31FA69934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7AA2AE-88BC-488C-BA36-28832A15C976}" type="pres">
      <dgm:prSet presAssocID="{0A42443C-6D70-4820-A1A8-6DB31FA69934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BE6950-6F16-4435-8691-407ECDCF29C4}" type="pres">
      <dgm:prSet presAssocID="{0A42443C-6D70-4820-A1A8-6DB31FA69934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A8BD42-1AD8-4242-8337-594271BC8054}" type="presOf" srcId="{8F98D0CF-F312-40DC-B18D-95C3ADFD377E}" destId="{C9866928-E165-4558-8233-53EFBF4FA6AB}" srcOrd="0" destOrd="0" presId="urn:microsoft.com/office/officeart/2005/8/layout/balance1"/>
    <dgm:cxn modelId="{3D3B1423-52DB-47D9-8FD0-5ABD5FB47954}" type="presOf" srcId="{E0281AC6-1E05-4307-9C36-66A28511BD24}" destId="{C4BE6950-6F16-4435-8691-407ECDCF29C4}" srcOrd="0" destOrd="0" presId="urn:microsoft.com/office/officeart/2005/8/layout/balance1"/>
    <dgm:cxn modelId="{63DD944D-8D71-4775-8801-630A98C5F38B}" type="presOf" srcId="{AFD552F2-889D-4F9F-9FCE-8EC6AEB06191}" destId="{5ADFD6FA-8FD4-4CA8-816B-E3C78C214B03}" srcOrd="0" destOrd="0" presId="urn:microsoft.com/office/officeart/2005/8/layout/balance1"/>
    <dgm:cxn modelId="{7DEE4E81-EABF-4B9F-816A-CA0CF22A4AB6}" type="presOf" srcId="{4E5AF06B-B225-4E0D-A053-1E6277C5871C}" destId="{DBC51BA3-064E-4659-9EFE-606DC3007E9C}" srcOrd="0" destOrd="0" presId="urn:microsoft.com/office/officeart/2005/8/layout/balance1"/>
    <dgm:cxn modelId="{36DD5F33-0EF1-47B1-BDB4-574118D4341C}" type="presOf" srcId="{6FB7D829-A908-49E8-95E6-FBC0CE3567E0}" destId="{F236B8D7-DB06-4DAE-8F16-6757BC69B3C0}" srcOrd="0" destOrd="0" presId="urn:microsoft.com/office/officeart/2005/8/layout/balance1"/>
    <dgm:cxn modelId="{5E40898B-8CB8-4C0B-8A40-F0C10CAF1A09}" srcId="{0A42443C-6D70-4820-A1A8-6DB31FA69934}" destId="{6FB7D829-A908-49E8-95E6-FBC0CE3567E0}" srcOrd="1" destOrd="0" parTransId="{1510C2C9-4D28-4632-B62E-5D1A45EA18F8}" sibTransId="{947F6E8F-B734-47F5-9DB7-BD5C02145172}"/>
    <dgm:cxn modelId="{3B5C6411-FD94-4C34-A6C6-944D7D346951}" srcId="{AFD552F2-889D-4F9F-9FCE-8EC6AEB06191}" destId="{E0281AC6-1E05-4307-9C36-66A28511BD24}" srcOrd="1" destOrd="0" parTransId="{98D46476-787E-4647-8AC2-9EA1A0450369}" sibTransId="{3A031140-BB3A-4AD2-B4ED-BD7C2BE677B4}"/>
    <dgm:cxn modelId="{DF89B4C5-FFCC-4DF9-8ECA-E7C6C85D8C6F}" type="presOf" srcId="{B90DAE95-F4E2-4B65-BF2F-6526FC50E4D0}" destId="{B4FC0B4A-C11E-4780-B4B4-3906EE1C4726}" srcOrd="0" destOrd="0" presId="urn:microsoft.com/office/officeart/2005/8/layout/balance1"/>
    <dgm:cxn modelId="{74107C0F-151A-4A5F-A421-661077BA65DB}" srcId="{6FB7D829-A908-49E8-95E6-FBC0CE3567E0}" destId="{8F98D0CF-F312-40DC-B18D-95C3ADFD377E}" srcOrd="0" destOrd="0" parTransId="{9C994DE3-EAFF-49DB-A68A-1B060FD04105}" sibTransId="{84DFD46F-461B-4317-8FEC-323C05840E79}"/>
    <dgm:cxn modelId="{D0F9EA28-2482-46BF-9BD5-7E87C9C28ED7}" srcId="{0A42443C-6D70-4820-A1A8-6DB31FA69934}" destId="{AFD552F2-889D-4F9F-9FCE-8EC6AEB06191}" srcOrd="0" destOrd="0" parTransId="{31222016-1314-4130-A4A1-50ACDFFA25C2}" sibTransId="{28E7B823-9040-4577-9D1B-6B4FEF69F43D}"/>
    <dgm:cxn modelId="{B6A4EBB3-A377-424D-9486-5BD1967C393D}" srcId="{6FB7D829-A908-49E8-95E6-FBC0CE3567E0}" destId="{4E5AF06B-B225-4E0D-A053-1E6277C5871C}" srcOrd="2" destOrd="0" parTransId="{9DB5CBB7-2799-4A99-B305-F399FFD8FA1A}" sibTransId="{A87C4560-A653-4BB7-9BC7-17D79CB1C9FB}"/>
    <dgm:cxn modelId="{6A8E23FC-71EB-42D9-AB7C-2CE4C0AD5191}" srcId="{6FB7D829-A908-49E8-95E6-FBC0CE3567E0}" destId="{B90DAE95-F4E2-4B65-BF2F-6526FC50E4D0}" srcOrd="1" destOrd="0" parTransId="{B0AFBEFD-CEDA-4C12-8548-E9EF50B79FC0}" sibTransId="{30BD3A0F-32FE-4641-A48C-C4C3E512B6E4}"/>
    <dgm:cxn modelId="{B55BAD5D-9C72-4F95-81AC-36A20C05E57D}" type="presOf" srcId="{83E341E0-0160-47AE-9518-EE1BBA1A9EF3}" destId="{B27AA2AE-88BC-488C-BA36-28832A15C976}" srcOrd="0" destOrd="0" presId="urn:microsoft.com/office/officeart/2005/8/layout/balance1"/>
    <dgm:cxn modelId="{3C835DE3-351C-4B49-A83B-6A6814814041}" srcId="{AFD552F2-889D-4F9F-9FCE-8EC6AEB06191}" destId="{83E341E0-0160-47AE-9518-EE1BBA1A9EF3}" srcOrd="0" destOrd="0" parTransId="{C48CD071-B137-4CCF-857F-82C8C82D771C}" sibTransId="{934A7BCD-9150-4D96-AF44-A5076982F42A}"/>
    <dgm:cxn modelId="{F02E7980-BEEB-4EC0-BF08-5A95B0792D0E}" type="presOf" srcId="{0A42443C-6D70-4820-A1A8-6DB31FA69934}" destId="{453C3ACE-1381-476F-9438-C2874C34A255}" srcOrd="0" destOrd="0" presId="urn:microsoft.com/office/officeart/2005/8/layout/balance1"/>
    <dgm:cxn modelId="{D34AA6CF-DE2C-4A3D-BF67-B71485C4580E}" type="presParOf" srcId="{453C3ACE-1381-476F-9438-C2874C34A255}" destId="{0C6CF4EF-DE3D-48DD-8692-1E25DDC71165}" srcOrd="0" destOrd="0" presId="urn:microsoft.com/office/officeart/2005/8/layout/balance1"/>
    <dgm:cxn modelId="{CD59A13E-9042-418F-9BA1-28C0C5D1515A}" type="presParOf" srcId="{453C3ACE-1381-476F-9438-C2874C34A255}" destId="{F57DA9CA-B8D6-4A4A-8B55-3ED9AEC9A55B}" srcOrd="1" destOrd="0" presId="urn:microsoft.com/office/officeart/2005/8/layout/balance1"/>
    <dgm:cxn modelId="{2B459E5F-DDA8-4939-96F6-3BA6EA0D3C97}" type="presParOf" srcId="{F57DA9CA-B8D6-4A4A-8B55-3ED9AEC9A55B}" destId="{5ADFD6FA-8FD4-4CA8-816B-E3C78C214B03}" srcOrd="0" destOrd="0" presId="urn:microsoft.com/office/officeart/2005/8/layout/balance1"/>
    <dgm:cxn modelId="{27A7ACC8-2AB5-4E12-A933-C5823528D8B4}" type="presParOf" srcId="{F57DA9CA-B8D6-4A4A-8B55-3ED9AEC9A55B}" destId="{F236B8D7-DB06-4DAE-8F16-6757BC69B3C0}" srcOrd="1" destOrd="0" presId="urn:microsoft.com/office/officeart/2005/8/layout/balance1"/>
    <dgm:cxn modelId="{688B4C8E-8933-4682-B56B-FB0D14442771}" type="presParOf" srcId="{453C3ACE-1381-476F-9438-C2874C34A255}" destId="{73E53A4E-7E85-450F-8F7E-D7F9CB2C00DE}" srcOrd="2" destOrd="0" presId="urn:microsoft.com/office/officeart/2005/8/layout/balance1"/>
    <dgm:cxn modelId="{A926EBDF-369E-48D3-AE1B-99AA668A5472}" type="presParOf" srcId="{73E53A4E-7E85-450F-8F7E-D7F9CB2C00DE}" destId="{B383D1E4-9528-4181-B02D-8D63E810F9B6}" srcOrd="0" destOrd="0" presId="urn:microsoft.com/office/officeart/2005/8/layout/balance1"/>
    <dgm:cxn modelId="{18F0DFD4-7E32-4338-8049-319EAA14B4C3}" type="presParOf" srcId="{73E53A4E-7E85-450F-8F7E-D7F9CB2C00DE}" destId="{0116BD54-BB19-4AB3-BEE5-D6E3EDD5CCA6}" srcOrd="1" destOrd="0" presId="urn:microsoft.com/office/officeart/2005/8/layout/balance1"/>
    <dgm:cxn modelId="{6CBC327C-22F2-49E9-AC98-03134D91FB16}" type="presParOf" srcId="{73E53A4E-7E85-450F-8F7E-D7F9CB2C00DE}" destId="{D2C0FB5D-B998-484C-9685-FFCCFCE5B6CC}" srcOrd="2" destOrd="0" presId="urn:microsoft.com/office/officeart/2005/8/layout/balance1"/>
    <dgm:cxn modelId="{BC33730D-3CB5-490C-9C30-174E5D4D0EB0}" type="presParOf" srcId="{73E53A4E-7E85-450F-8F7E-D7F9CB2C00DE}" destId="{C9866928-E165-4558-8233-53EFBF4FA6AB}" srcOrd="3" destOrd="0" presId="urn:microsoft.com/office/officeart/2005/8/layout/balance1"/>
    <dgm:cxn modelId="{608A5392-7F6F-4524-B3E7-B27FDF8073F4}" type="presParOf" srcId="{73E53A4E-7E85-450F-8F7E-D7F9CB2C00DE}" destId="{B4FC0B4A-C11E-4780-B4B4-3906EE1C4726}" srcOrd="4" destOrd="0" presId="urn:microsoft.com/office/officeart/2005/8/layout/balance1"/>
    <dgm:cxn modelId="{3F297BC1-A25B-4F4F-806B-7CEBE6619883}" type="presParOf" srcId="{73E53A4E-7E85-450F-8F7E-D7F9CB2C00DE}" destId="{DBC51BA3-064E-4659-9EFE-606DC3007E9C}" srcOrd="5" destOrd="0" presId="urn:microsoft.com/office/officeart/2005/8/layout/balance1"/>
    <dgm:cxn modelId="{3451408E-4C1C-4CCA-8B29-7E0C15C8D38E}" type="presParOf" srcId="{73E53A4E-7E85-450F-8F7E-D7F9CB2C00DE}" destId="{B27AA2AE-88BC-488C-BA36-28832A15C976}" srcOrd="6" destOrd="0" presId="urn:microsoft.com/office/officeart/2005/8/layout/balance1"/>
    <dgm:cxn modelId="{72A7C752-69B7-40D1-9586-72F8E0038EED}" type="presParOf" srcId="{73E53A4E-7E85-450F-8F7E-D7F9CB2C00DE}" destId="{C4BE6950-6F16-4435-8691-407ECDCF29C4}" srcOrd="7" destOrd="0" presId="urn:microsoft.com/office/officeart/2005/8/layout/balance1"/>
  </dgm:cxnLst>
  <dgm:bg>
    <a:solidFill>
      <a:schemeClr val="accent2"/>
    </a:solidFill>
  </dgm:bg>
  <dgm:whole>
    <a:ln>
      <a:gradFill>
        <a:gsLst>
          <a:gs pos="0">
            <a:schemeClr val="accent1">
              <a:shade val="30000"/>
              <a:satMod val="115000"/>
            </a:schemeClr>
          </a:gs>
          <a:gs pos="50000">
            <a:schemeClr val="accent1">
              <a:shade val="67500"/>
              <a:satMod val="115000"/>
            </a:schemeClr>
          </a:gs>
          <a:gs pos="100000">
            <a:schemeClr val="accent1">
              <a:shade val="100000"/>
              <a:satMod val="115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FD6FA-8FD4-4CA8-816B-E3C78C214B03}">
      <dsp:nvSpPr>
        <dsp:cNvPr id="0" name=""/>
        <dsp:cNvSpPr/>
      </dsp:nvSpPr>
      <dsp:spPr>
        <a:xfrm>
          <a:off x="956880" y="0"/>
          <a:ext cx="1205280" cy="669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Punição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976492" y="19612"/>
        <a:ext cx="1166056" cy="630376"/>
      </dsp:txXfrm>
    </dsp:sp>
    <dsp:sp modelId="{F236B8D7-DB06-4DAE-8F16-6757BC69B3C0}">
      <dsp:nvSpPr>
        <dsp:cNvPr id="0" name=""/>
        <dsp:cNvSpPr/>
      </dsp:nvSpPr>
      <dsp:spPr>
        <a:xfrm>
          <a:off x="2697840" y="0"/>
          <a:ext cx="1205280" cy="669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Prevenção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717452" y="19612"/>
        <a:ext cx="1166056" cy="630376"/>
      </dsp:txXfrm>
    </dsp:sp>
    <dsp:sp modelId="{0116BD54-BB19-4AB3-BEE5-D6E3EDD5CCA6}">
      <dsp:nvSpPr>
        <dsp:cNvPr id="0" name=""/>
        <dsp:cNvSpPr/>
      </dsp:nvSpPr>
      <dsp:spPr>
        <a:xfrm>
          <a:off x="2178900" y="2845800"/>
          <a:ext cx="502200" cy="5022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0FB5D-B998-484C-9685-FFCCFCE5B6CC}">
      <dsp:nvSpPr>
        <dsp:cNvPr id="0" name=""/>
        <dsp:cNvSpPr/>
      </dsp:nvSpPr>
      <dsp:spPr>
        <a:xfrm rot="240000">
          <a:off x="922939" y="2630601"/>
          <a:ext cx="3014120" cy="2107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66928-E165-4558-8233-53EFBF4FA6AB}">
      <dsp:nvSpPr>
        <dsp:cNvPr id="0" name=""/>
        <dsp:cNvSpPr/>
      </dsp:nvSpPr>
      <dsp:spPr>
        <a:xfrm rot="240000">
          <a:off x="2732657" y="2103630"/>
          <a:ext cx="1202605" cy="560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Orientação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60008" y="2130981"/>
        <a:ext cx="1147903" cy="505589"/>
      </dsp:txXfrm>
    </dsp:sp>
    <dsp:sp modelId="{B4FC0B4A-C11E-4780-B4B4-3906EE1C4726}">
      <dsp:nvSpPr>
        <dsp:cNvPr id="0" name=""/>
        <dsp:cNvSpPr/>
      </dsp:nvSpPr>
      <dsp:spPr>
        <a:xfrm rot="240000">
          <a:off x="2776181" y="1500990"/>
          <a:ext cx="1202605" cy="560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Pedidos de autorização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803532" y="1528341"/>
        <a:ext cx="1147903" cy="505589"/>
      </dsp:txXfrm>
    </dsp:sp>
    <dsp:sp modelId="{DBC51BA3-064E-4659-9EFE-606DC3007E9C}">
      <dsp:nvSpPr>
        <dsp:cNvPr id="0" name=""/>
        <dsp:cNvSpPr/>
      </dsp:nvSpPr>
      <dsp:spPr>
        <a:xfrm rot="240000">
          <a:off x="2819705" y="911742"/>
          <a:ext cx="1202605" cy="560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Consultas 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847056" y="939093"/>
        <a:ext cx="1147903" cy="505589"/>
      </dsp:txXfrm>
    </dsp:sp>
    <dsp:sp modelId="{B27AA2AE-88BC-488C-BA36-28832A15C976}">
      <dsp:nvSpPr>
        <dsp:cNvPr id="0" name=""/>
        <dsp:cNvSpPr/>
      </dsp:nvSpPr>
      <dsp:spPr>
        <a:xfrm rot="240000">
          <a:off x="1008437" y="1983102"/>
          <a:ext cx="1202605" cy="560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Lei de Improbidade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1035788" y="2010453"/>
        <a:ext cx="1147903" cy="505589"/>
      </dsp:txXfrm>
    </dsp:sp>
    <dsp:sp modelId="{C4BE6950-6F16-4435-8691-407ECDCF29C4}">
      <dsp:nvSpPr>
        <dsp:cNvPr id="0" name=""/>
        <dsp:cNvSpPr/>
      </dsp:nvSpPr>
      <dsp:spPr>
        <a:xfrm rot="240000">
          <a:off x="1051961" y="1380462"/>
          <a:ext cx="1202605" cy="560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Demissão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1079312" y="1407813"/>
        <a:ext cx="1147903" cy="50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8A57-D850-4E7F-9B52-DC7ABF2BE0F7}" type="datetimeFigureOut">
              <a:rPr lang="es-MX" smtClean="0"/>
              <a:t>26/11/2014</a:t>
            </a:fld>
            <a:endParaRPr lang="es-MX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MX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C3EED-E975-43A8-94F0-6D8B45DEE3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65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 txBox="1">
            <a:spLocks noGrp="1" noChangeArrowheads="1"/>
          </p:cNvSpPr>
          <p:nvPr/>
        </p:nvSpPr>
        <p:spPr bwMode="auto">
          <a:xfrm>
            <a:off x="3885453" y="0"/>
            <a:ext cx="2956532" cy="4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9" tIns="46794" rIns="91069" bIns="46794"/>
          <a:lstStyle>
            <a:lvl1pPr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20000"/>
              </a:buClr>
              <a:buSzPct val="100000"/>
              <a:buFont typeface="Times New Roman" pitchFamily="18" charset="0"/>
              <a:buNone/>
            </a:pPr>
            <a:r>
              <a:rPr lang="en-GB" altLang="pt-BR" sz="1200">
                <a:solidFill>
                  <a:srgbClr val="000000"/>
                </a:solidFill>
                <a:latin typeface="Times New Roman" pitchFamily="18" charset="0"/>
              </a:rPr>
              <a:t>07/05/09</a:t>
            </a:r>
          </a:p>
        </p:txBody>
      </p:sp>
      <p:sp>
        <p:nvSpPr>
          <p:cNvPr id="24579" name="Rectangle 18"/>
          <p:cNvSpPr txBox="1">
            <a:spLocks noGrp="1" noChangeArrowheads="1"/>
          </p:cNvSpPr>
          <p:nvPr/>
        </p:nvSpPr>
        <p:spPr bwMode="auto">
          <a:xfrm>
            <a:off x="3885453" y="8684826"/>
            <a:ext cx="2956532" cy="43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9" tIns="46794" rIns="91069" bIns="46794" anchor="b"/>
          <a:lstStyle>
            <a:lvl1pPr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20000"/>
              </a:buClr>
              <a:buSzPct val="100000"/>
              <a:buFont typeface="Times New Roman" pitchFamily="18" charset="0"/>
              <a:buNone/>
            </a:pPr>
            <a:fld id="{846A7D18-7B79-4E22-AB7B-D50FB838162C}" type="slidenum">
              <a:rPr lang="en-GB" altLang="pt-BR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2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GB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Text Box 1"/>
          <p:cNvSpPr txBox="1">
            <a:spLocks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069" tIns="46794" rIns="91069" bIns="46794" anchor="b"/>
          <a:lstStyle>
            <a:lvl1pPr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512763" eaLnBrk="0" hangingPunct="0"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11175" algn="l"/>
                <a:tab pos="1022350" algn="l"/>
                <a:tab pos="1535113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10100" algn="l"/>
                <a:tab pos="5121275" algn="l"/>
                <a:tab pos="5634038" algn="l"/>
                <a:tab pos="6146800" algn="l"/>
                <a:tab pos="6659563" algn="l"/>
                <a:tab pos="7172325" algn="l"/>
                <a:tab pos="7683500" algn="l"/>
                <a:tab pos="8196263" algn="l"/>
                <a:tab pos="8709025" algn="l"/>
                <a:tab pos="9221788" algn="l"/>
                <a:tab pos="9732963" algn="l"/>
                <a:tab pos="102457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buClr>
                <a:srgbClr val="020000"/>
              </a:buClr>
              <a:buSzPct val="100000"/>
              <a:buFont typeface="Times New Roman" pitchFamily="18" charset="0"/>
              <a:buNone/>
            </a:pPr>
            <a:fld id="{5187C5F5-7FDC-4F92-B631-B96FFBC0D76D}" type="slidenum">
              <a:rPr lang="en-GB" altLang="pt-BR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Clr>
                  <a:srgbClr val="02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GB" altLang="pt-B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2139722" y="685838"/>
            <a:ext cx="2588166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5" rIns="91428" bIns="45715" anchor="ctr"/>
          <a:lstStyle>
            <a:lvl1pPr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512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5000"/>
              </a:lnSpc>
              <a:buSzPct val="100000"/>
              <a:buFont typeface="Times New Roman" pitchFamily="18" charset="0"/>
              <a:buNone/>
            </a:pPr>
            <a:endParaRPr lang="en-US" altLang="pt-BR" sz="3200">
              <a:solidFill>
                <a:schemeClr val="bg1"/>
              </a:solidFill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480" y="4343144"/>
            <a:ext cx="5475830" cy="40945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69" tIns="46794" rIns="91069" bIns="46794" anchor="ctr"/>
          <a:lstStyle/>
          <a:p>
            <a:pPr defTabSz="800100" eaLnBrk="1" hangingPunct="1"/>
            <a:endParaRPr lang="en-US" altLang="pt-B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828E-CE4B-49A9-B044-2F543047DAC1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B62-CBB1-4B06-8DD0-FAB4459678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ADB2-5938-4F0F-BEC3-323ACB0274E9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D49-EF55-44FC-915E-ECD8676DBD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446-7CC1-43DB-90D6-18FBAFBF95EE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15D-9909-4F2B-B0D4-06937A517C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C21-DE03-48D3-B016-31C8A24D9E0E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F2FD-5E9A-4439-80FC-108060FE3B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0E5E-8844-41A4-AEC5-F154D18D49F0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14F9-3E53-431C-8420-CD62743475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398-62B2-4F52-9B8D-B1CBF0E9249B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F1E6-60D1-4CBB-92BE-B44D2CEDCD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688F-AC44-4B31-8E85-950DF01E7DD4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E27E-22FC-4DB5-BC21-B911466832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60BF-B363-47CC-B0D0-6499485DF8CB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4A37-3458-46D3-84C4-593533E06E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6C3-32B1-40CB-A56C-C88E6AA1AC4B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525F-6337-4F78-9320-6734068FF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26/11/2014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61925" y="802567"/>
            <a:ext cx="882015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/>
          <a:lstStyle>
            <a:lvl1pPr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95300" eaLnBrk="0" hangingPunct="0"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53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  <a:defRPr/>
            </a:pPr>
            <a:r>
              <a:rPr lang="pt-BR" sz="7200" b="1" dirty="0" smtClean="0">
                <a:latin typeface="Calibri" panose="020F0502020204030204" pitchFamily="34" charset="0"/>
              </a:rPr>
              <a:t> </a:t>
            </a:r>
            <a:r>
              <a:rPr lang="pt-BR" sz="4800" b="1" dirty="0" smtClean="0">
                <a:latin typeface="Calibri" panose="020F0502020204030204" pitchFamily="34" charset="0"/>
              </a:rPr>
              <a:t>Lei de Conflito de Interesses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defRPr/>
            </a:pPr>
            <a:r>
              <a:rPr lang="pt-BR" sz="4800" b="1" dirty="0" smtClean="0">
                <a:latin typeface="Calibri" panose="020F0502020204030204" pitchFamily="34" charset="0"/>
              </a:rPr>
              <a:t>12.813/2013</a:t>
            </a:r>
          </a:p>
          <a:p>
            <a:pPr algn="ctr" eaLnBrk="1" hangingPunct="1">
              <a:lnSpc>
                <a:spcPct val="135000"/>
              </a:lnSpc>
              <a:buSzPct val="100000"/>
              <a:buFont typeface="Times New Roman" pitchFamily="18" charset="0"/>
              <a:buNone/>
              <a:defRPr/>
            </a:pPr>
            <a:endParaRPr lang="pt-BR" sz="4800" b="1" dirty="0" smtClean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35000"/>
              </a:lnSpc>
              <a:buSzPct val="100000"/>
              <a:buFont typeface="Times New Roman" pitchFamily="18" charset="0"/>
              <a:buNone/>
              <a:defRPr/>
            </a:pPr>
            <a:endParaRPr lang="pt-BR" sz="66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Retângulo 2"/>
          <p:cNvSpPr/>
          <p:nvPr/>
        </p:nvSpPr>
        <p:spPr>
          <a:xfrm>
            <a:off x="827584" y="506902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  <a:cs typeface="+mj-cs"/>
              </a:rPr>
              <a:t>Sérgio Seabra</a:t>
            </a:r>
          </a:p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  <a:cs typeface="+mj-cs"/>
              </a:rPr>
              <a:t>Controladoria-Geral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  <a:cs typeface="+mj-cs"/>
              </a:rPr>
              <a:t>da União</a:t>
            </a:r>
            <a:endParaRPr lang="pt-BR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  <a:cs typeface="+mj-cs"/>
            </a:endParaRPr>
          </a:p>
        </p:txBody>
      </p:sp>
      <p:pic>
        <p:nvPicPr>
          <p:cNvPr id="54274" name="Picture 2" descr="C:\Users\re\AppData\Local\Microsoft\Windows\Temporary Internet Files\Content.Outlook\71EAR98C\identidade visua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40" y="2541442"/>
            <a:ext cx="4176464" cy="25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9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52596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PROCEDIMENTOS PARA A CONSULTA SOBRE CONFLITO DE INTERESSES E PARA O PEDIDO DE AUTORIZAÇÃO DA ATIVIDADE PRIVADA</a:t>
            </a:r>
          </a:p>
          <a:p>
            <a:pPr algn="ctr">
              <a:buFont typeface="Arial" pitchFamily="34" charset="0"/>
              <a:buChar char="•"/>
              <a:defRPr/>
            </a:pPr>
            <a:endParaRPr lang="pt-BR" sz="2600" dirty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PUBLICO-ALVO DA CGU</a:t>
            </a:r>
          </a:p>
          <a:p>
            <a:pPr>
              <a:buFont typeface="Arial" pitchFamily="34" charset="0"/>
              <a:buChar char="•"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pt-B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8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525962"/>
          </a:xfrm>
        </p:spPr>
        <p:txBody>
          <a:bodyPr/>
          <a:lstStyle/>
          <a:p>
            <a:pPr>
              <a:buFont typeface="Wingdings" charset="2"/>
              <a:buChar char="ü"/>
              <a:defRPr/>
            </a:pPr>
            <a:r>
              <a:rPr lang="pt-BR" sz="24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Portaria Interministerial </a:t>
            </a:r>
            <a:r>
              <a:rPr lang="pt-BR" sz="24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MP- CGU nº 333</a:t>
            </a:r>
            <a:r>
              <a:rPr lang="pt-BR" sz="24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de 19 de setembro de 2013: estabelece os procedimentos para envio e análise </a:t>
            </a:r>
          </a:p>
          <a:p>
            <a:pPr>
              <a:buFont typeface="Courier New"/>
              <a:buChar char="o"/>
              <a:defRPr/>
            </a:pPr>
            <a:r>
              <a:rPr lang="pt-BR" sz="24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primeiro a análise é feita no órgão de exercício do servidor, só depois, se órgão fundamentar que existe conflito, é que a CGU analisa</a:t>
            </a:r>
          </a:p>
          <a:p>
            <a:pPr marL="0" indent="0">
              <a:buFontTx/>
              <a:buNone/>
              <a:defRPr/>
            </a:pPr>
            <a:endParaRPr lang="pt-BR" sz="2400" dirty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charset="2"/>
              <a:buChar char="ü"/>
              <a:defRPr/>
            </a:pPr>
            <a:r>
              <a:rPr lang="pt-BR" sz="24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Portaria </a:t>
            </a:r>
            <a:r>
              <a:rPr lang="pt-BR" sz="24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CGU nº 1.911</a:t>
            </a:r>
            <a:r>
              <a:rPr lang="pt-BR" sz="24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de 04 de outubro de 2013: define a STPC como unidade responsável pela análise na CGU e Secretário-Executivo como instância recursal</a:t>
            </a:r>
          </a:p>
          <a:p>
            <a:pPr>
              <a:buFont typeface="Arial" pitchFamily="34" charset="0"/>
              <a:buChar char="•"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pt-BR" sz="2600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Foco Preventivo</a:t>
            </a:r>
            <a:b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</a:b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Normatização</a:t>
            </a:r>
            <a:endParaRPr lang="pt-B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28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pt-BR" sz="28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r>
              <a:rPr lang="pt-BR" sz="24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Desenvolvimento de sistema eletrônico para </a:t>
            </a:r>
            <a:r>
              <a:rPr lang="pt-BR" sz="24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facilitar e agilizar</a:t>
            </a:r>
            <a:r>
              <a:rPr lang="pt-BR" sz="24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 o envio de consulta e pedidos de autorização </a:t>
            </a:r>
            <a:r>
              <a:rPr lang="pt-BR" sz="24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pt-BR" sz="2400" b="1" dirty="0" err="1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S</a:t>
            </a:r>
            <a:r>
              <a:rPr lang="pt-BR" sz="2400" b="1" i="1" dirty="0" err="1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pt-BR" sz="2400" b="1" dirty="0" err="1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CI</a:t>
            </a:r>
            <a:r>
              <a:rPr lang="pt-BR" sz="24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)</a:t>
            </a:r>
            <a:br>
              <a:rPr lang="pt-BR" sz="24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endParaRPr lang="es-MX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13723" r="22000" b="-1862"/>
          <a:stretch/>
        </p:blipFill>
        <p:spPr bwMode="auto">
          <a:xfrm>
            <a:off x="251520" y="1916832"/>
            <a:ext cx="87849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2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5259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pt-BR" sz="2600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4408" y="69269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SeCI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 – número de solicitações</a:t>
            </a:r>
            <a:endParaRPr lang="pt-B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03" y="1731436"/>
            <a:ext cx="4134011" cy="14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60575"/>
            <a:ext cx="6264696" cy="25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4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5259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pt-BR" sz="2600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SeCI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 -  consultas por tipo de dúvida</a:t>
            </a:r>
            <a:endParaRPr lang="pt-B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7513"/>
            <a:ext cx="7848872" cy="397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8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5259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pt-BR" sz="2600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SeCI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 -  Campanha de Divulgação</a:t>
            </a:r>
            <a:endParaRPr lang="pt-B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</p:txBody>
      </p:sp>
      <p:pic>
        <p:nvPicPr>
          <p:cNvPr id="4100" name="Picture 4" descr="http://www.cgu.gov.br/assuntos/etica-e-integridade/conflito-de-interesses/seci-sistema-eletronico-de-prevencao-de-conflito-de-interesses/arquivos/emkt-interesse-particu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84976" cy="52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0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52596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pt-BR" sz="2600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SeCI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 -  Campanha de Divulgação</a:t>
            </a:r>
            <a:endParaRPr lang="pt-B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</p:txBody>
      </p:sp>
      <p:pic>
        <p:nvPicPr>
          <p:cNvPr id="6146" name="Picture 2" descr="http://www.cgu.gov.br/assuntos/etica-e-integridade/conflito-de-interesses/seci-sistema-eletronico-de-prevencao-de-conflito-de-interesses/arquivos/emkt-consul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2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9833" y="4005064"/>
            <a:ext cx="84241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 smtClean="0">
                <a:latin typeface="Calibri" panose="020F0502020204030204" pitchFamily="34" charset="0"/>
              </a:rPr>
              <a:t>Orientação Normativa Nº 1 – Ingressos da Copa</a:t>
            </a:r>
          </a:p>
          <a:p>
            <a:endParaRPr lang="pt-BR" sz="2600" dirty="0" smtClean="0">
              <a:latin typeface="Calibri" panose="020F0502020204030204" pitchFamily="34" charset="0"/>
            </a:endParaRPr>
          </a:p>
          <a:p>
            <a:r>
              <a:rPr lang="pt-BR" sz="2600" dirty="0" smtClean="0">
                <a:latin typeface="Calibri" panose="020F0502020204030204" pitchFamily="34" charset="0"/>
              </a:rPr>
              <a:t>Orientação Normativa Nº 2 – Atividades de magistério</a:t>
            </a:r>
            <a:endParaRPr lang="pt-BR" sz="2600" dirty="0">
              <a:latin typeface="Calibri" panose="020F050202020403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8313" y="9178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Orientações Normativas</a:t>
            </a:r>
            <a:r>
              <a:rPr lang="pt-BR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/>
            </a:r>
            <a:br>
              <a:rPr lang="pt-BR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</a:br>
            <a:endParaRPr lang="pt-BR" sz="36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endParaRPr lang="pt-BR" sz="3600" dirty="0">
              <a:latin typeface="Calibri" panose="020F0502020204030204" pitchFamily="34" charset="0"/>
            </a:endParaRPr>
          </a:p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endParaRPr lang="pt-BR" sz="36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9" y="2204864"/>
            <a:ext cx="27051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93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844824"/>
            <a:ext cx="80672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600" dirty="0" smtClean="0">
                <a:latin typeface="Calibri" panose="020F0502020204030204" pitchFamily="34" charset="0"/>
              </a:rPr>
              <a:t>Situações </a:t>
            </a:r>
            <a:r>
              <a:rPr lang="pt-BR" sz="2600" dirty="0">
                <a:latin typeface="Calibri" panose="020F0502020204030204" pitchFamily="34" charset="0"/>
              </a:rPr>
              <a:t>que configuram conflito de interesses </a:t>
            </a:r>
            <a:r>
              <a:rPr lang="pt-BR" sz="2600" b="1" dirty="0">
                <a:latin typeface="Calibri" panose="020F0502020204030204" pitchFamily="34" charset="0"/>
              </a:rPr>
              <a:t>durante</a:t>
            </a:r>
            <a:r>
              <a:rPr lang="pt-BR" sz="2600" dirty="0">
                <a:latin typeface="Calibri" panose="020F0502020204030204" pitchFamily="34" charset="0"/>
              </a:rPr>
              <a:t> e </a:t>
            </a:r>
            <a:r>
              <a:rPr lang="pt-BR" sz="2600" b="1" dirty="0">
                <a:latin typeface="Calibri" panose="020F0502020204030204" pitchFamily="34" charset="0"/>
              </a:rPr>
              <a:t>após</a:t>
            </a:r>
            <a:r>
              <a:rPr lang="pt-BR" sz="2600" dirty="0">
                <a:latin typeface="Calibri" panose="020F0502020204030204" pitchFamily="34" charset="0"/>
              </a:rPr>
              <a:t> o exercício do cargo ou emprego;</a:t>
            </a:r>
          </a:p>
          <a:p>
            <a:endParaRPr lang="pt-BR" sz="2600" dirty="0">
              <a:latin typeface="Calibri" panose="020F050202020403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Calibri" panose="020F0502020204030204" pitchFamily="34" charset="0"/>
              </a:rPr>
              <a:t>Competências de </a:t>
            </a:r>
            <a:r>
              <a:rPr lang="pt-BR" sz="2600" dirty="0" smtClean="0">
                <a:latin typeface="Calibri" panose="020F0502020204030204" pitchFamily="34" charset="0"/>
              </a:rPr>
              <a:t>normatização, </a:t>
            </a:r>
            <a:r>
              <a:rPr lang="pt-BR" sz="2600" dirty="0">
                <a:latin typeface="Calibri" panose="020F0502020204030204" pitchFamily="34" charset="0"/>
              </a:rPr>
              <a:t>avaliação e </a:t>
            </a:r>
            <a:r>
              <a:rPr lang="pt-BR" sz="2600" b="1" dirty="0">
                <a:latin typeface="Calibri" panose="020F0502020204030204" pitchFamily="34" charset="0"/>
              </a:rPr>
              <a:t>prevenção</a:t>
            </a:r>
            <a:r>
              <a:rPr lang="pt-BR" sz="2600" dirty="0">
                <a:latin typeface="Calibri" panose="020F0502020204030204" pitchFamily="34" charset="0"/>
              </a:rPr>
              <a:t> de conflitos de interesses; e</a:t>
            </a:r>
          </a:p>
          <a:p>
            <a:endParaRPr lang="pt-BR" sz="26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600" dirty="0">
                <a:latin typeface="Calibri" panose="020F0502020204030204" pitchFamily="34" charset="0"/>
              </a:rPr>
              <a:t>Sanções </a:t>
            </a:r>
            <a:r>
              <a:rPr lang="pt-BR" sz="2600" dirty="0" smtClean="0">
                <a:latin typeface="Calibri" panose="020F0502020204030204" pitchFamily="34" charset="0"/>
              </a:rPr>
              <a:t>àqueles que </a:t>
            </a:r>
            <a:r>
              <a:rPr lang="pt-BR" sz="2600" dirty="0">
                <a:latin typeface="Calibri" panose="020F0502020204030204" pitchFamily="34" charset="0"/>
              </a:rPr>
              <a:t>praticarem atos </a:t>
            </a:r>
            <a:r>
              <a:rPr lang="pt-BR" sz="2600" dirty="0" smtClean="0">
                <a:latin typeface="Calibri" panose="020F0502020204030204" pitchFamily="34" charset="0"/>
              </a:rPr>
              <a:t>que </a:t>
            </a:r>
            <a:r>
              <a:rPr lang="pt-BR" sz="2600" dirty="0">
                <a:latin typeface="Calibri" panose="020F0502020204030204" pitchFamily="34" charset="0"/>
              </a:rPr>
              <a:t>se configurem como conflito de interesses.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76470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 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  <a:cs typeface="+mj-cs"/>
              </a:rPr>
              <a:t>Do que trata a Lei?</a:t>
            </a:r>
          </a:p>
        </p:txBody>
      </p:sp>
    </p:spTree>
    <p:extLst>
      <p:ext uri="{BB962C8B-B14F-4D97-AF65-F5344CB8AC3E}">
        <p14:creationId xmlns:p14="http://schemas.microsoft.com/office/powerpoint/2010/main" val="51467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708920"/>
            <a:ext cx="84241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latin typeface="Calibri" panose="020F0502020204030204" pitchFamily="34" charset="0"/>
              </a:rPr>
              <a:t>A Lei se aplica a </a:t>
            </a:r>
            <a:r>
              <a:rPr lang="pt-BR" sz="2600" b="1" dirty="0" smtClean="0">
                <a:latin typeface="Calibri" panose="020F0502020204030204" pitchFamily="34" charset="0"/>
              </a:rPr>
              <a:t>TODOS</a:t>
            </a:r>
            <a:r>
              <a:rPr lang="pt-BR" sz="2600" dirty="0" smtClean="0">
                <a:latin typeface="Calibri" panose="020F0502020204030204" pitchFamily="34" charset="0"/>
              </a:rPr>
              <a:t> </a:t>
            </a:r>
            <a:r>
              <a:rPr lang="pt-BR" sz="2600" dirty="0">
                <a:latin typeface="Calibri" panose="020F0502020204030204" pitchFamily="34" charset="0"/>
              </a:rPr>
              <a:t>os </a:t>
            </a:r>
            <a:r>
              <a:rPr lang="pt-BR" sz="2600" dirty="0" smtClean="0">
                <a:latin typeface="Calibri" panose="020F0502020204030204" pitchFamily="34" charset="0"/>
              </a:rPr>
              <a:t>servidores e empregados públicos, sem exceção, </a:t>
            </a:r>
          </a:p>
          <a:p>
            <a:endParaRPr lang="pt-BR" sz="2600" dirty="0">
              <a:latin typeface="Calibri" panose="020F0502020204030204" pitchFamily="34" charset="0"/>
            </a:endParaRPr>
          </a:p>
          <a:p>
            <a:endParaRPr lang="pt-BR" sz="2600" dirty="0" smtClean="0">
              <a:latin typeface="Calibri" panose="020F0502020204030204" pitchFamily="34" charset="0"/>
            </a:endParaRPr>
          </a:p>
          <a:p>
            <a:r>
              <a:rPr lang="pt-BR" sz="2600" dirty="0">
                <a:latin typeface="Calibri" panose="020F0502020204030204" pitchFamily="34" charset="0"/>
              </a:rPr>
              <a:t>N</a:t>
            </a:r>
            <a:r>
              <a:rPr lang="pt-BR" sz="2600" dirty="0" smtClean="0">
                <a:latin typeface="Calibri" panose="020F0502020204030204" pitchFamily="34" charset="0"/>
              </a:rPr>
              <a:t>o </a:t>
            </a:r>
            <a:r>
              <a:rPr lang="pt-BR" sz="2600" dirty="0">
                <a:latin typeface="Calibri" panose="020F0502020204030204" pitchFamily="34" charset="0"/>
              </a:rPr>
              <a:t>âmbito do Poder Executivo </a:t>
            </a:r>
            <a:r>
              <a:rPr lang="pt-BR" sz="2600" dirty="0" smtClean="0">
                <a:latin typeface="Calibri" panose="020F0502020204030204" pitchFamily="34" charset="0"/>
              </a:rPr>
              <a:t>Federal</a:t>
            </a:r>
          </a:p>
          <a:p>
            <a:endParaRPr lang="pt-BR" sz="2600" dirty="0">
              <a:latin typeface="Calibri" panose="020F050202020403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8313" y="91784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A quem se aplica a Lei de </a:t>
            </a:r>
          </a:p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Conflito de Interesses?</a:t>
            </a:r>
          </a:p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/>
            </a:r>
            <a:br>
              <a:rPr lang="pt-BR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</a:br>
            <a:endParaRPr lang="pt-BR" sz="36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endParaRPr lang="pt-BR" sz="3600" dirty="0">
              <a:latin typeface="Calibri" panose="020F0502020204030204" pitchFamily="34" charset="0"/>
            </a:endParaRPr>
          </a:p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endParaRPr lang="pt-BR" sz="3600" b="1" kern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7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836613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</a:rPr>
              <a:t>Competências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832"/>
            <a:ext cx="82804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4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764704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</a:rPr>
              <a:t>Entre as competências estabelecidas para a CGU e CEP, </a:t>
            </a:r>
            <a:r>
              <a:rPr lang="pt-BR" sz="2400" b="1" u="sng" dirty="0" smtClean="0">
                <a:latin typeface="Calibri" panose="020F0502020204030204" pitchFamily="34" charset="0"/>
              </a:rPr>
              <a:t>PARA SEUS RESPECTIVOS PÚBLICOS-ALVO</a:t>
            </a:r>
            <a:r>
              <a:rPr lang="pt-BR" sz="2400" dirty="0" smtClean="0">
                <a:latin typeface="Calibri" panose="020F0502020204030204" pitchFamily="34" charset="0"/>
              </a:rPr>
              <a:t>, destacam-se:</a:t>
            </a:r>
            <a:endParaRPr lang="pt-BR" sz="2400" dirty="0">
              <a:latin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</a:rPr>
              <a:t> </a:t>
            </a:r>
          </a:p>
          <a:p>
            <a:pPr lvl="0"/>
            <a:r>
              <a:rPr lang="pt-BR" sz="2000" b="1" dirty="0" smtClean="0">
                <a:latin typeface="Calibri" panose="020F0502020204030204" pitchFamily="34" charset="0"/>
              </a:rPr>
              <a:t>Normas</a:t>
            </a:r>
            <a:r>
              <a:rPr lang="pt-BR" sz="2000" b="1" dirty="0">
                <a:latin typeface="Calibri" panose="020F0502020204030204" pitchFamily="34" charset="0"/>
              </a:rPr>
              <a:t>, procedimentos e mecanismos </a:t>
            </a:r>
            <a:r>
              <a:rPr lang="pt-BR" sz="2000" dirty="0" smtClean="0">
                <a:latin typeface="Calibri" panose="020F0502020204030204" pitchFamily="34" charset="0"/>
              </a:rPr>
              <a:t>para prevenir </a:t>
            </a:r>
            <a:r>
              <a:rPr lang="pt-BR" sz="2000" dirty="0">
                <a:latin typeface="Calibri" panose="020F0502020204030204" pitchFamily="34" charset="0"/>
              </a:rPr>
              <a:t>ou impedir eventual conflito de interesses;</a:t>
            </a:r>
          </a:p>
          <a:p>
            <a:r>
              <a:rPr lang="pt-BR" sz="2000" dirty="0">
                <a:latin typeface="Calibri" panose="020F0502020204030204" pitchFamily="34" charset="0"/>
              </a:rPr>
              <a:t> </a:t>
            </a:r>
          </a:p>
          <a:p>
            <a:pPr lvl="0"/>
            <a:r>
              <a:rPr lang="pt-BR" sz="2000" b="1" dirty="0" smtClean="0">
                <a:latin typeface="Calibri" panose="020F0502020204030204" pitchFamily="34" charset="0"/>
              </a:rPr>
              <a:t>Orientação</a:t>
            </a:r>
            <a:r>
              <a:rPr lang="pt-BR" sz="2000" dirty="0" smtClean="0">
                <a:latin typeface="Calibri" panose="020F0502020204030204" pitchFamily="34" charset="0"/>
              </a:rPr>
              <a:t> sobre dúvidas </a:t>
            </a:r>
            <a:r>
              <a:rPr lang="pt-BR" sz="2000" dirty="0">
                <a:latin typeface="Calibri" panose="020F0502020204030204" pitchFamily="34" charset="0"/>
              </a:rPr>
              <a:t>e controvérsias acerca da interpretação das normas </a:t>
            </a:r>
            <a:r>
              <a:rPr lang="pt-BR" sz="2000" dirty="0" smtClean="0">
                <a:latin typeface="Calibri" panose="020F0502020204030204" pitchFamily="34" charset="0"/>
              </a:rPr>
              <a:t>sobre o </a:t>
            </a:r>
            <a:r>
              <a:rPr lang="pt-BR" sz="2000" dirty="0">
                <a:latin typeface="Calibri" panose="020F0502020204030204" pitchFamily="34" charset="0"/>
              </a:rPr>
              <a:t>assunto;</a:t>
            </a:r>
          </a:p>
          <a:p>
            <a:r>
              <a:rPr lang="pt-BR" sz="2000" dirty="0">
                <a:latin typeface="Calibri" panose="020F0502020204030204" pitchFamily="34" charset="0"/>
              </a:rPr>
              <a:t> </a:t>
            </a:r>
          </a:p>
          <a:p>
            <a:pPr lvl="0"/>
            <a:r>
              <a:rPr lang="pt-BR" sz="2000" b="1" dirty="0" smtClean="0">
                <a:latin typeface="Calibri" panose="020F0502020204030204" pitchFamily="34" charset="0"/>
              </a:rPr>
              <a:t>Avaliação e fiscalização </a:t>
            </a:r>
            <a:r>
              <a:rPr lang="pt-BR" sz="2000" dirty="0" smtClean="0">
                <a:latin typeface="Calibri" panose="020F0502020204030204" pitchFamily="34" charset="0"/>
              </a:rPr>
              <a:t>de situações de </a:t>
            </a:r>
            <a:r>
              <a:rPr lang="pt-BR" sz="2000" dirty="0">
                <a:latin typeface="Calibri" panose="020F0502020204030204" pitchFamily="34" charset="0"/>
              </a:rPr>
              <a:t>conflito de </a:t>
            </a:r>
            <a:r>
              <a:rPr lang="pt-BR" sz="2000" dirty="0" smtClean="0">
                <a:latin typeface="Calibri" panose="020F0502020204030204" pitchFamily="34" charset="0"/>
              </a:rPr>
              <a:t>interesses, com medidas </a:t>
            </a:r>
            <a:r>
              <a:rPr lang="pt-BR" sz="2000" dirty="0">
                <a:latin typeface="Calibri" panose="020F0502020204030204" pitchFamily="34" charset="0"/>
              </a:rPr>
              <a:t>para </a:t>
            </a:r>
            <a:r>
              <a:rPr lang="pt-BR" sz="2000" dirty="0" smtClean="0">
                <a:latin typeface="Calibri" panose="020F0502020204030204" pitchFamily="34" charset="0"/>
              </a:rPr>
              <a:t>sua </a:t>
            </a:r>
            <a:r>
              <a:rPr lang="pt-BR" sz="2000" dirty="0">
                <a:latin typeface="Calibri" panose="020F0502020204030204" pitchFamily="34" charset="0"/>
              </a:rPr>
              <a:t>prevenção ou </a:t>
            </a:r>
            <a:r>
              <a:rPr lang="pt-BR" sz="2000" dirty="0" smtClean="0">
                <a:latin typeface="Calibri" panose="020F0502020204030204" pitchFamily="34" charset="0"/>
              </a:rPr>
              <a:t>eliminação;</a:t>
            </a:r>
            <a:endParaRPr lang="pt-BR" sz="2000" dirty="0">
              <a:latin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</a:rPr>
              <a:t> </a:t>
            </a:r>
          </a:p>
          <a:p>
            <a:pPr lvl="0"/>
            <a:r>
              <a:rPr lang="pt-BR" sz="2000" b="1" dirty="0" smtClean="0">
                <a:latin typeface="Calibri" panose="020F0502020204030204" pitchFamily="34" charset="0"/>
              </a:rPr>
              <a:t>Manifestação nas </a:t>
            </a:r>
            <a:r>
              <a:rPr lang="pt-BR" sz="2000" b="1" dirty="0">
                <a:latin typeface="Calibri" panose="020F0502020204030204" pitchFamily="34" charset="0"/>
              </a:rPr>
              <a:t>consultas </a:t>
            </a:r>
            <a:r>
              <a:rPr lang="pt-BR" sz="2000" dirty="0" smtClean="0">
                <a:latin typeface="Calibri" panose="020F0502020204030204" pitchFamily="34" charset="0"/>
              </a:rPr>
              <a:t>dos servidores </a:t>
            </a:r>
            <a:r>
              <a:rPr lang="pt-BR" sz="2000" dirty="0">
                <a:latin typeface="Calibri" panose="020F0502020204030204" pitchFamily="34" charset="0"/>
              </a:rPr>
              <a:t>e empregados públicos;</a:t>
            </a:r>
          </a:p>
          <a:p>
            <a:r>
              <a:rPr lang="pt-BR" sz="2000" dirty="0">
                <a:latin typeface="Calibri" panose="020F0502020204030204" pitchFamily="34" charset="0"/>
              </a:rPr>
              <a:t> </a:t>
            </a:r>
          </a:p>
          <a:p>
            <a:r>
              <a:rPr lang="pt-BR" sz="2000" b="1" dirty="0" smtClean="0">
                <a:latin typeface="Calibri" panose="020F0502020204030204" pitchFamily="34" charset="0"/>
              </a:rPr>
              <a:t>Autorização para o exercício de atividade </a:t>
            </a:r>
            <a:r>
              <a:rPr lang="pt-BR" sz="2000" b="1" dirty="0">
                <a:latin typeface="Calibri" panose="020F0502020204030204" pitchFamily="34" charset="0"/>
              </a:rPr>
              <a:t>privada</a:t>
            </a:r>
            <a:r>
              <a:rPr lang="pt-BR" sz="2000" dirty="0">
                <a:latin typeface="Calibri" panose="020F0502020204030204" pitchFamily="34" charset="0"/>
              </a:rPr>
              <a:t>, </a:t>
            </a:r>
            <a:r>
              <a:rPr lang="pt-BR" sz="2000" dirty="0" smtClean="0">
                <a:latin typeface="Calibri" panose="020F0502020204030204" pitchFamily="34" charset="0"/>
              </a:rPr>
              <a:t>quando não </a:t>
            </a:r>
            <a:r>
              <a:rPr lang="pt-BR" sz="2000" dirty="0">
                <a:latin typeface="Calibri" panose="020F0502020204030204" pitchFamily="34" charset="0"/>
              </a:rPr>
              <a:t>houver conflito ou que este for irrelevante.</a:t>
            </a:r>
          </a:p>
        </p:txBody>
      </p:sp>
    </p:spTree>
    <p:extLst>
      <p:ext uri="{BB962C8B-B14F-4D97-AF65-F5344CB8AC3E}">
        <p14:creationId xmlns:p14="http://schemas.microsoft.com/office/powerpoint/2010/main" val="201531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Conflito de interesses</a:t>
            </a:r>
          </a:p>
        </p:txBody>
      </p:sp>
      <p:sp>
        <p:nvSpPr>
          <p:cNvPr id="4099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611560" y="2060848"/>
            <a:ext cx="8013576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Tx/>
              <a:buNone/>
              <a:defRPr/>
            </a:pPr>
            <a:r>
              <a:rPr lang="ja-JP" altLang="pt-BR" sz="2800" i="1" dirty="0" smtClean="0">
                <a:latin typeface="Calibri" panose="020F0502020204030204" pitchFamily="34" charset="0"/>
                <a:ea typeface="ＭＳ Ｐゴシック" pitchFamily="34" charset="-128"/>
              </a:rPr>
              <a:t>“</a:t>
            </a:r>
            <a:r>
              <a:rPr lang="pt-BR" altLang="ja-JP" sz="2800" i="1" dirty="0" smtClean="0">
                <a:latin typeface="Calibri" panose="020F0502020204030204" pitchFamily="34" charset="0"/>
                <a:ea typeface="ＭＳ Ｐゴシック" pitchFamily="34" charset="-128"/>
              </a:rPr>
              <a:t>Situação gerada pelo </a:t>
            </a:r>
            <a:r>
              <a:rPr lang="pt-BR" altLang="ja-JP" sz="2800" b="1" i="1" dirty="0" smtClean="0">
                <a:latin typeface="Calibri" panose="020F0502020204030204" pitchFamily="34" charset="0"/>
                <a:ea typeface="ＭＳ Ｐゴシック" pitchFamily="34" charset="-128"/>
              </a:rPr>
              <a:t>confronto</a:t>
            </a:r>
            <a:r>
              <a:rPr lang="pt-BR" altLang="ja-JP" sz="2800" i="1" dirty="0" smtClean="0">
                <a:latin typeface="Calibri" panose="020F0502020204030204" pitchFamily="34" charset="0"/>
                <a:ea typeface="ＭＳ Ｐゴシック" pitchFamily="34" charset="-128"/>
              </a:rPr>
              <a:t> entre interesses públicos e privados, que possa </a:t>
            </a:r>
            <a:r>
              <a:rPr lang="pt-BR" altLang="ja-JP" sz="2800" b="1" i="1" dirty="0" smtClean="0">
                <a:latin typeface="Calibri" panose="020F0502020204030204" pitchFamily="34" charset="0"/>
                <a:ea typeface="ＭＳ Ｐゴシック" pitchFamily="34" charset="-128"/>
              </a:rPr>
              <a:t>comprometer</a:t>
            </a:r>
            <a:r>
              <a:rPr lang="pt-BR" altLang="ja-JP" sz="2800" i="1" dirty="0" smtClean="0">
                <a:latin typeface="Calibri" panose="020F0502020204030204" pitchFamily="34" charset="0"/>
                <a:ea typeface="ＭＳ Ｐゴシック" pitchFamily="34" charset="-128"/>
              </a:rPr>
              <a:t> o interesse coletivo ou </a:t>
            </a:r>
            <a:r>
              <a:rPr lang="pt-BR" altLang="ja-JP" sz="2800" b="1" i="1" dirty="0" smtClean="0">
                <a:latin typeface="Calibri" panose="020F0502020204030204" pitchFamily="34" charset="0"/>
                <a:ea typeface="ＭＳ Ｐゴシック" pitchFamily="34" charset="-128"/>
              </a:rPr>
              <a:t>influenciar</a:t>
            </a:r>
            <a:r>
              <a:rPr lang="pt-BR" altLang="ja-JP" sz="2800" i="1" dirty="0" smtClean="0">
                <a:latin typeface="Calibri" panose="020F0502020204030204" pitchFamily="34" charset="0"/>
                <a:ea typeface="ＭＳ Ｐゴシック" pitchFamily="34" charset="-128"/>
              </a:rPr>
              <a:t>, de maneira imprópria, o desempenho da função pública</a:t>
            </a:r>
            <a:r>
              <a:rPr lang="ja-JP" altLang="pt-BR" sz="2800" i="1" dirty="0" smtClean="0">
                <a:latin typeface="Calibri" panose="020F0502020204030204" pitchFamily="34" charset="0"/>
                <a:ea typeface="ＭＳ Ｐゴシック" pitchFamily="34" charset="-128"/>
              </a:rPr>
              <a:t>”</a:t>
            </a:r>
            <a:r>
              <a:rPr lang="pt-BR" altLang="ja-JP" i="1" dirty="0" smtClean="0">
                <a:latin typeface="Calibri" panose="020F0502020204030204" pitchFamily="34" charset="0"/>
                <a:ea typeface="ＭＳ Ｐゴシック" pitchFamily="34" charset="-128"/>
              </a:rPr>
              <a:t>.</a:t>
            </a:r>
            <a:endParaRPr lang="pt-BR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8915" y="4941168"/>
            <a:ext cx="7776864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alibri" panose="020F0502020204030204" pitchFamily="34" charset="0"/>
              </a:rPr>
              <a:t>Importante: </a:t>
            </a:r>
            <a:r>
              <a:rPr lang="pt-BR" sz="2400" dirty="0" smtClean="0">
                <a:latin typeface="Calibri" panose="020F0502020204030204" pitchFamily="34" charset="0"/>
              </a:rPr>
              <a:t>as situações que configuram conflito de interesses devem ser interpretadas à luz desse conceito.</a:t>
            </a:r>
            <a:endParaRPr lang="pt-B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9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856662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Quais são as situações que geram conflito de interesses </a:t>
            </a:r>
            <a:r>
              <a:rPr lang="pt-BR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durante</a:t>
            </a:r>
            <a:r>
              <a:rPr lang="pt-BR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 o exercício de cargo ou emprego?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68313" y="2287414"/>
            <a:ext cx="8496300" cy="394989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fontAlgn="t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 – divulgar ou usar </a:t>
            </a:r>
            <a:r>
              <a:rPr lang="pt-BR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informação privilegiada</a:t>
            </a: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, em proveito próprio ou de terceiro</a:t>
            </a:r>
          </a:p>
          <a:p>
            <a:pPr marL="0" indent="0" fontAlgn="t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II – prestar serviços ou negociar com pessoa física ou jurídica que tenha </a:t>
            </a:r>
            <a:r>
              <a:rPr lang="pt-BR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interesse em decisão </a:t>
            </a: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do agente público ou de colegiado de que participe</a:t>
            </a:r>
          </a:p>
          <a:p>
            <a:pPr marL="0" indent="0" fontAlgn="t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III – exercer </a:t>
            </a:r>
            <a:r>
              <a:rPr lang="pt-BR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atividades incompatíveis </a:t>
            </a: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com as atribuições do cargo ou emprego</a:t>
            </a:r>
          </a:p>
          <a:p>
            <a:pPr marL="0" indent="0" fontAlgn="t">
              <a:buFontTx/>
              <a:buNone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fontAlgn="t">
              <a:buFontTx/>
              <a:buNone/>
              <a:defRPr/>
            </a:pPr>
            <a:endParaRPr lang="pt-BR" sz="26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fontAlgn="t">
              <a:buFontTx/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</a:b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20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95536" y="836712"/>
            <a:ext cx="8496300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fontAlgn="t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IV – atuar como </a:t>
            </a:r>
            <a:r>
              <a:rPr lang="pt-BR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procurador ou intermediário </a:t>
            </a: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de interesses privados junto a órgão/entidade público</a:t>
            </a:r>
          </a:p>
          <a:p>
            <a:pPr marL="0" indent="0" fontAlgn="t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V – </a:t>
            </a:r>
            <a:r>
              <a:rPr lang="pt-BR" sz="2600" b="1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praticar atos que beneficiem </a:t>
            </a: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pessoa jurídica da qual participe o próprio agente, seu cônjuge ou parentes (até o 3º grau)</a:t>
            </a:r>
          </a:p>
          <a:p>
            <a:pPr marL="0" indent="0" fontAlgn="t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VI </a:t>
            </a:r>
            <a:r>
              <a:rPr lang="pt-BR" sz="26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–  receber </a:t>
            </a:r>
            <a:r>
              <a:rPr lang="pt-BR" sz="26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presente de quem tenha interesse em decisão </a:t>
            </a:r>
            <a:r>
              <a:rPr lang="pt-BR" sz="26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de agente público ou de colegiado do qual este participe, fora dos limites e condições do </a:t>
            </a: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regulamento</a:t>
            </a:r>
          </a:p>
          <a:p>
            <a:pPr marL="0" indent="0" fontAlgn="t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sz="2600" dirty="0" smtClean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VII </a:t>
            </a:r>
            <a:r>
              <a:rPr lang="pt-BR" sz="26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–  prestar serviços a </a:t>
            </a:r>
            <a:r>
              <a:rPr lang="pt-BR" sz="2600" b="1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empresa cuja atividade seja controlada, fiscalizada ou regulada </a:t>
            </a:r>
            <a:r>
              <a:rPr lang="pt-BR" sz="2600" dirty="0">
                <a:latin typeface="Calibri" panose="020F0502020204030204" pitchFamily="34" charset="0"/>
                <a:ea typeface="ＭＳ Ｐゴシック" pitchFamily="34" charset="-128"/>
                <a:cs typeface="Times New Roman" pitchFamily="18" charset="0"/>
              </a:rPr>
              <a:t>pelo ente ao qual o agente público está vinculado</a:t>
            </a:r>
          </a:p>
          <a:p>
            <a:pPr marL="0" indent="0" fontAlgn="t">
              <a:buFontTx/>
              <a:buNone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fontAlgn="t">
              <a:buFontTx/>
              <a:buNone/>
              <a:defRPr/>
            </a:pPr>
            <a:endParaRPr lang="pt-BR" sz="2600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fontAlgn="t">
              <a:buFontTx/>
              <a:buNone/>
              <a:defRPr/>
            </a:pPr>
            <a:endParaRPr lang="pt-BR" sz="2600" b="1" dirty="0" smtClean="0">
              <a:latin typeface="Calibri" panose="020F0502020204030204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4838" y="620713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Quais são as punições?</a:t>
            </a:r>
            <a:br>
              <a:rPr lang="pt-B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</a:br>
            <a:r>
              <a:rPr lang="pt-B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Como </a:t>
            </a:r>
            <a:r>
              <a:rPr lang="pt-BR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PREVENIR </a:t>
            </a:r>
            <a:r>
              <a:rPr lang="pt-B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Lucida Sans Unicode" pitchFamily="34" charset="0"/>
              </a:rPr>
              <a:t>o conflito de interesses? 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sz="half" idx="1"/>
          </p:nvPr>
        </p:nvSpPr>
        <p:spPr bwMode="auto">
          <a:xfrm>
            <a:off x="468313" y="2420938"/>
            <a:ext cx="4038600" cy="3805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>
              <a:ea typeface="ＭＳ Ｐゴシック" pitchFamily="34" charset="-128"/>
            </a:endParaRPr>
          </a:p>
          <a:p>
            <a:endParaRPr lang="pt-BR" altLang="pt-BR" smtClean="0">
              <a:ea typeface="ＭＳ Ｐゴシック" pitchFamily="34" charset="-128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</p:nvPr>
        </p:nvGraphicFramePr>
        <p:xfrm>
          <a:off x="2051720" y="3346244"/>
          <a:ext cx="4860000" cy="33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5" name="Retângulo 7"/>
          <p:cNvSpPr>
            <a:spLocks noChangeArrowheads="1"/>
          </p:cNvSpPr>
          <p:nvPr/>
        </p:nvSpPr>
        <p:spPr bwMode="auto">
          <a:xfrm>
            <a:off x="611560" y="1572518"/>
            <a:ext cx="81369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 smtClean="0">
                <a:latin typeface="Calibri" panose="020F0502020204030204" pitchFamily="34" charset="0"/>
              </a:rPr>
              <a:t>É muito </a:t>
            </a:r>
            <a:r>
              <a:rPr lang="pt-BR" sz="2400" dirty="0">
                <a:latin typeface="Calibri" panose="020F0502020204030204" pitchFamily="34" charset="0"/>
              </a:rPr>
              <a:t>importante que os agentes públicos se utilizem de todos os meios disponíveis para </a:t>
            </a:r>
            <a:r>
              <a:rPr lang="pt-BR" sz="2400" b="1" u="sng" dirty="0">
                <a:latin typeface="Calibri" panose="020F0502020204030204" pitchFamily="34" charset="0"/>
              </a:rPr>
              <a:t>tirar suas dúvidas </a:t>
            </a:r>
            <a:r>
              <a:rPr lang="pt-BR" sz="2400" dirty="0">
                <a:latin typeface="Calibri" panose="020F0502020204030204" pitchFamily="34" charset="0"/>
              </a:rPr>
              <a:t>sobre o assunto</a:t>
            </a:r>
            <a:r>
              <a:rPr lang="pt-BR" sz="2400" dirty="0" smtClean="0">
                <a:latin typeface="Calibri" panose="020F0502020204030204" pitchFamily="34" charset="0"/>
              </a:rPr>
              <a:t>.</a:t>
            </a:r>
            <a:r>
              <a:rPr lang="pt-BR" sz="2400" dirty="0">
                <a:latin typeface="Calibri" panose="020F0502020204030204" pitchFamily="34" charset="0"/>
              </a:rPr>
              <a:t> A Lei </a:t>
            </a:r>
            <a:r>
              <a:rPr lang="pt-BR" sz="2400" dirty="0" smtClean="0">
                <a:latin typeface="Calibri" panose="020F0502020204030204" pitchFamily="34" charset="0"/>
              </a:rPr>
              <a:t>de conflito de interesses prevê </a:t>
            </a:r>
            <a:r>
              <a:rPr lang="pt-BR" sz="2400" dirty="0">
                <a:latin typeface="Calibri" panose="020F0502020204030204" pitchFamily="34" charset="0"/>
              </a:rPr>
              <a:t>punições severas </a:t>
            </a:r>
            <a:r>
              <a:rPr lang="pt-BR" sz="2400" dirty="0" smtClean="0">
                <a:latin typeface="Calibri" panose="020F0502020204030204" pitchFamily="34" charset="0"/>
              </a:rPr>
              <a:t>em caso de descumprimento.</a:t>
            </a:r>
            <a:endParaRPr lang="pt-B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505</Words>
  <Application>Microsoft Office PowerPoint</Application>
  <PresentationFormat>Apresentação na tela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Competências</vt:lpstr>
      <vt:lpstr>Apresentação do PowerPoint</vt:lpstr>
      <vt:lpstr>Conflito de interesses</vt:lpstr>
      <vt:lpstr>Quais são as situações que geram conflito de interesses durante o exercício de cargo ou emprego?</vt:lpstr>
      <vt:lpstr>Apresentação do PowerPoint</vt:lpstr>
      <vt:lpstr>Quais são as punições? Como PREVENIR o conflito de interesses? </vt:lpstr>
      <vt:lpstr>Apresentação do PowerPoint</vt:lpstr>
      <vt:lpstr>Foco Preventivo Normatização</vt:lpstr>
      <vt:lpstr> Desenvolvimento de sistema eletrônico para facilitar e agilizar o envio de consulta e pedidos de autorização (SeCI) </vt:lpstr>
      <vt:lpstr>SeCI – número de solicitações</vt:lpstr>
      <vt:lpstr>SeCI -  consultas por tipo de dúvida</vt:lpstr>
      <vt:lpstr>SeCI -  Campanha de Divulgação</vt:lpstr>
      <vt:lpstr>SeCI -  Campanha de Divulgação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Renato de Oliveira Capanema</cp:lastModifiedBy>
  <cp:revision>14</cp:revision>
  <dcterms:created xsi:type="dcterms:W3CDTF">2013-08-07T20:33:48Z</dcterms:created>
  <dcterms:modified xsi:type="dcterms:W3CDTF">2014-11-26T13:40:09Z</dcterms:modified>
</cp:coreProperties>
</file>