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363" r:id="rId2"/>
    <p:sldId id="372" r:id="rId3"/>
    <p:sldId id="414" r:id="rId4"/>
    <p:sldId id="430" r:id="rId5"/>
    <p:sldId id="433" r:id="rId6"/>
    <p:sldId id="431" r:id="rId7"/>
    <p:sldId id="443" r:id="rId8"/>
    <p:sldId id="441" r:id="rId9"/>
    <p:sldId id="444" r:id="rId10"/>
    <p:sldId id="445" r:id="rId11"/>
    <p:sldId id="447" r:id="rId12"/>
    <p:sldId id="446" r:id="rId13"/>
    <p:sldId id="435" r:id="rId14"/>
    <p:sldId id="450" r:id="rId15"/>
    <p:sldId id="451" r:id="rId16"/>
    <p:sldId id="427" r:id="rId17"/>
    <p:sldId id="434" r:id="rId18"/>
    <p:sldId id="428" r:id="rId19"/>
    <p:sldId id="437" r:id="rId20"/>
    <p:sldId id="439" r:id="rId21"/>
    <p:sldId id="440" r:id="rId22"/>
    <p:sldId id="438" r:id="rId23"/>
    <p:sldId id="429" r:id="rId24"/>
    <p:sldId id="325" r:id="rId25"/>
  </p:sldIdLst>
  <p:sldSz cx="9144000" cy="6858000" type="screen4x3"/>
  <p:notesSz cx="9931400" cy="68199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142"/>
    <a:srgbClr val="17375E"/>
    <a:srgbClr val="583270"/>
    <a:srgbClr val="1A8317"/>
    <a:srgbClr val="0F4D1E"/>
    <a:srgbClr val="547636"/>
    <a:srgbClr val="860000"/>
    <a:srgbClr val="C00000"/>
    <a:srgbClr val="2942AD"/>
    <a:srgbClr val="AF48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593" autoAdjust="0"/>
    <p:restoredTop sz="95501" autoAdjust="0"/>
  </p:normalViewPr>
  <p:slideViewPr>
    <p:cSldViewPr>
      <p:cViewPr>
        <p:scale>
          <a:sx n="98" d="100"/>
          <a:sy n="98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46" d="100"/>
        <a:sy n="14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PHOENIX\GRUPOS\STPC\DTC\CFECS\3%20-%20PROGRAMAS\1%20-%20BRASIL%20TRANSPARENTE\6%20-%20TERMO%20DE%20ADESAO\BT_Adesoes%20ao%20PB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[BT_Adesoes ao PBT.xlsx]Por Regiões!Tabela dinâmica3</c:name>
    <c:fmtId val="-1"/>
  </c:pivotSource>
  <c:chart>
    <c:autoTitleDeleted val="1"/>
    <c:pivotFmts>
      <c:pivotFmt>
        <c:idx val="0"/>
        <c:marker>
          <c:symbol val="none"/>
        </c:marker>
      </c:pivotFmt>
      <c:pivotFmt>
        <c:idx val="1"/>
        <c:marker>
          <c:symbol val="none"/>
        </c:marker>
      </c:pivotFmt>
      <c:pivotFmt>
        <c:idx val="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pt-BR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</c:pivotFmt>
      <c:pivotFmt>
        <c:idx val="4"/>
        <c:spPr>
          <a:solidFill>
            <a:srgbClr val="DCAC24"/>
          </a:solidFill>
        </c:spPr>
        <c:dLbl>
          <c:idx val="0"/>
          <c:layout>
            <c:manualLayout>
              <c:x val="3.9772425848265203E-3"/>
              <c:y val="-1.8414563131377099E-2"/>
            </c:manualLayout>
          </c:layout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rgbClr val="FF0000"/>
          </a:solidFill>
        </c:spPr>
        <c:dLbl>
          <c:idx val="0"/>
          <c:layout>
            <c:manualLayout>
              <c:x val="1.9608955821426902E-3"/>
              <c:y val="-0.170827151429222"/>
            </c:manualLayout>
          </c:layout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rgbClr val="00B0F0"/>
          </a:solidFill>
        </c:spPr>
        <c:dLbl>
          <c:idx val="0"/>
          <c:layout>
            <c:manualLayout>
              <c:x val="-0.16123289103524199"/>
              <c:y val="-5.9346954621026099E-2"/>
            </c:manualLayout>
          </c:layout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rgbClr val="FFC000"/>
          </a:solidFill>
        </c:spPr>
      </c:pivotFmt>
      <c:pivotFmt>
        <c:idx val="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pt-BR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rgbClr val="DCAC24"/>
          </a:solidFill>
        </c:spPr>
        <c:dLbl>
          <c:idx val="0"/>
          <c:layout>
            <c:manualLayout>
              <c:x val="3.9772425848265203E-3"/>
              <c:y val="-1.8414563131377099E-2"/>
            </c:manualLayout>
          </c:layout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spPr>
          <a:solidFill>
            <a:srgbClr val="00B0F0"/>
          </a:solidFill>
        </c:spPr>
        <c:dLbl>
          <c:idx val="0"/>
          <c:layout>
            <c:manualLayout>
              <c:x val="-0.16123289103524199"/>
              <c:y val="-5.9346954621026099E-2"/>
            </c:manualLayout>
          </c:layout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"/>
        <c:spPr>
          <a:solidFill>
            <a:srgbClr val="FF0000"/>
          </a:solidFill>
        </c:spPr>
        <c:dLbl>
          <c:idx val="0"/>
          <c:layout>
            <c:manualLayout>
              <c:x val="1.9608955821426902E-3"/>
              <c:y val="-0.170827151429222"/>
            </c:manualLayout>
          </c:layout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"/>
        <c:spPr>
          <a:solidFill>
            <a:srgbClr val="FFC000"/>
          </a:solidFill>
        </c:spPr>
      </c:pivotFmt>
      <c:pivotFmt>
        <c:idx val="1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pt-BR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"/>
        <c:spPr>
          <a:solidFill>
            <a:srgbClr val="DCAC24"/>
          </a:solidFill>
        </c:spPr>
        <c:dLbl>
          <c:idx val="0"/>
          <c:layout>
            <c:manualLayout>
              <c:x val="3.9772425848265203E-3"/>
              <c:y val="-1.8414563131377099E-2"/>
            </c:manualLayout>
          </c:layout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"/>
        <c:spPr>
          <a:solidFill>
            <a:srgbClr val="00B0F0"/>
          </a:solidFill>
        </c:spPr>
        <c:dLbl>
          <c:idx val="0"/>
          <c:layout>
            <c:manualLayout>
              <c:x val="-0.16123289103524199"/>
              <c:y val="-5.9346954621026099E-2"/>
            </c:manualLayout>
          </c:layout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6"/>
        <c:spPr>
          <a:solidFill>
            <a:srgbClr val="FF0000"/>
          </a:solidFill>
        </c:spPr>
        <c:dLbl>
          <c:idx val="0"/>
          <c:layout>
            <c:manualLayout>
              <c:x val="1.9608955821426902E-3"/>
              <c:y val="-0.170827151429222"/>
            </c:manualLayout>
          </c:layout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7"/>
        <c:spPr>
          <a:solidFill>
            <a:srgbClr val="FFC000"/>
          </a:solidFill>
        </c:spPr>
      </c:pivotFmt>
    </c:pivotFmts>
    <c:view3D>
      <c:rotX val="40"/>
      <c:rotY val="0"/>
      <c:depthPercent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7325236933811903"/>
          <c:y val="0.234045593799103"/>
          <c:w val="0.41673000802001797"/>
          <c:h val="0.65645414724497198"/>
        </c:manualLayout>
      </c:layout>
      <c:pie3DChart>
        <c:varyColors val="1"/>
        <c:ser>
          <c:idx val="0"/>
          <c:order val="0"/>
          <c:tx>
            <c:strRef>
              <c:f>'Por Regiões'!$B$3</c:f>
              <c:strCache>
                <c:ptCount val="1"/>
                <c:pt idx="0">
                  <c:v>Total</c:v>
                </c:pt>
              </c:strCache>
            </c:strRef>
          </c:tx>
          <c:dPt>
            <c:idx val="0"/>
            <c:bubble3D val="0"/>
            <c:spPr>
              <a:solidFill>
                <a:srgbClr val="DCAC24"/>
              </a:solidFill>
            </c:spPr>
          </c:dPt>
          <c:dPt>
            <c:idx val="1"/>
            <c:bubble3D val="0"/>
            <c:spPr>
              <a:solidFill>
                <a:srgbClr val="00B0F0"/>
              </a:solidFill>
            </c:spPr>
          </c:dPt>
          <c:dPt>
            <c:idx val="2"/>
            <c:bubble3D val="0"/>
            <c:spPr>
              <a:solidFill>
                <a:srgbClr val="FF0000"/>
              </a:solidFill>
            </c:spPr>
          </c:dPt>
          <c:dPt>
            <c:idx val="3"/>
            <c:bubble3D val="0"/>
            <c:spPr>
              <a:solidFill>
                <a:srgbClr val="FFC000"/>
              </a:solidFill>
            </c:spPr>
          </c:dPt>
          <c:dLbls>
            <c:dLbl>
              <c:idx val="0"/>
              <c:layout>
                <c:manualLayout>
                  <c:x val="3.9772425848265203E-3"/>
                  <c:y val="-1.8414563131377099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16123289103524199"/>
                  <c:y val="-5.9346954621026099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9608955821426902E-3"/>
                  <c:y val="-0.17082715142922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/>
                </a:pPr>
                <a:endParaRPr lang="pt-B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'Por Regiões'!$A$4:$A$10</c:f>
              <c:strCache>
                <c:ptCount val="6"/>
                <c:pt idx="0">
                  <c:v>Centro-Oeste</c:v>
                </c:pt>
                <c:pt idx="1">
                  <c:v>Nordeste</c:v>
                </c:pt>
                <c:pt idx="2">
                  <c:v>Norte</c:v>
                </c:pt>
                <c:pt idx="3">
                  <c:v>Sudeste</c:v>
                </c:pt>
                <c:pt idx="4">
                  <c:v>Sul</c:v>
                </c:pt>
                <c:pt idx="5">
                  <c:v>Brasil</c:v>
                </c:pt>
              </c:strCache>
            </c:strRef>
          </c:cat>
          <c:val>
            <c:numRef>
              <c:f>'Por Regiões'!$B$4:$B$10</c:f>
              <c:numCache>
                <c:formatCode>General</c:formatCode>
                <c:ptCount val="6"/>
                <c:pt idx="0">
                  <c:v>176</c:v>
                </c:pt>
                <c:pt idx="1">
                  <c:v>486</c:v>
                </c:pt>
                <c:pt idx="2">
                  <c:v>152</c:v>
                </c:pt>
                <c:pt idx="3">
                  <c:v>293</c:v>
                </c:pt>
                <c:pt idx="4">
                  <c:v>335</c:v>
                </c:pt>
                <c:pt idx="5">
                  <c:v>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spPr>
    <a:ln>
      <a:noFill/>
    </a:ln>
    <a:scene3d>
      <a:camera prst="orthographicFront"/>
      <a:lightRig rig="threePt" dir="t"/>
    </a:scene3d>
    <a:sp3d prstMaterial="matte">
      <a:bevelT h="25400"/>
      <a:bevelB w="38100"/>
    </a:sp3d>
  </c:spPr>
  <c:externalData r:id="rId1">
    <c:autoUpdate val="0"/>
  </c:externalData>
  <c:extLst>
    <c:ext xmlns:c14="http://schemas.microsoft.com/office/drawing/2007/8/2/chart" uri="{781A3756-C4B2-4CAC-9D66-4F8BD8637D16}">
      <c14:pivotOptions>
        <c14:dropZoneFilter val="1"/>
        <c14:dropZoneData val="1"/>
        <c14:dropZoneSeries val="1"/>
        <c14:dropZonesVisible val="1"/>
      </c14:pivotOptions>
    </c:ext>
  </c:extLst>
</c:chartSpace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F7BB09-3549-4421-B728-19235267B4E7}" type="doc">
      <dgm:prSet loTypeId="urn:microsoft.com/office/officeart/2005/8/layout/hierarchy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06B6E294-3B74-4922-87D6-5BE3A63B2DC1}">
      <dgm:prSet phldrT="[Texto]" custT="1"/>
      <dgm:spPr>
        <a:xfrm>
          <a:off x="1943909" y="1713827"/>
          <a:ext cx="1812153" cy="5345439"/>
        </a:xfrm>
        <a:solidFill>
          <a:schemeClr val="accent1">
            <a:lumMod val="40000"/>
            <a:lumOff val="60000"/>
          </a:schemeClr>
        </a:solidFill>
        <a:ln w="25400" cap="flat" cmpd="sng" algn="ctr">
          <a:noFill/>
          <a:prstDash val="solid"/>
        </a:ln>
        <a:effectLst/>
      </dgm:spPr>
      <dgm:t>
        <a:bodyPr anchor="t"/>
        <a:lstStyle/>
        <a:p>
          <a:pPr algn="ctr"/>
          <a:r>
            <a:rPr lang="pt-BR" sz="1800" b="1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Transparência e Controle Social</a:t>
          </a:r>
          <a:endParaRPr lang="pt-BR" sz="14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A4A8DD05-758C-4399-A9F4-151BF1CEECFA}" type="parTrans" cxnId="{6632A678-3098-457C-81DA-65EBB3A101B6}">
      <dgm:prSet/>
      <dgm:spPr/>
      <dgm:t>
        <a:bodyPr/>
        <a:lstStyle/>
        <a:p>
          <a:endParaRPr lang="pt-BR"/>
        </a:p>
      </dgm:t>
    </dgm:pt>
    <dgm:pt modelId="{9266D6BB-E34C-4B81-80DC-AF4F542C7381}" type="sibTrans" cxnId="{6632A678-3098-457C-81DA-65EBB3A101B6}">
      <dgm:prSet/>
      <dgm:spPr/>
      <dgm:t>
        <a:bodyPr/>
        <a:lstStyle/>
        <a:p>
          <a:endParaRPr lang="pt-BR"/>
        </a:p>
      </dgm:t>
    </dgm:pt>
    <dgm:pt modelId="{006C6E0F-9378-4DDB-875D-E21D25673525}">
      <dgm:prSet phldrT="[Texto]" custT="1"/>
      <dgm:spPr>
        <a:xfrm>
          <a:off x="3888438" y="1702867"/>
          <a:ext cx="1812153" cy="5374633"/>
        </a:xfrm>
        <a:solidFill>
          <a:schemeClr val="bg1"/>
        </a:solidFill>
        <a:ln w="9525" cap="flat" cmpd="sng" algn="ctr">
          <a:solidFill>
            <a:schemeClr val="tx1">
              <a:lumMod val="50000"/>
              <a:lumOff val="50000"/>
            </a:schemeClr>
          </a:solidFill>
          <a:prstDash val="solid"/>
        </a:ln>
        <a:effectLst/>
      </dgm:spPr>
      <dgm:t>
        <a:bodyPr anchor="t"/>
        <a:lstStyle/>
        <a:p>
          <a:pPr algn="l"/>
          <a:r>
            <a:rPr lang="pt-BR" sz="1600" b="1" dirty="0" smtClean="0">
              <a:solidFill>
                <a:schemeClr val="accent6">
                  <a:lumMod val="75000"/>
                </a:schemeClr>
              </a:solidFill>
              <a:latin typeface="Calibri"/>
              <a:ea typeface="+mn-ea"/>
              <a:cs typeface="+mn-cs"/>
            </a:rPr>
            <a:t>Governo Aberto e Transparência</a:t>
          </a:r>
        </a:p>
        <a:p>
          <a:pPr algn="l"/>
          <a:endParaRPr lang="pt-BR" sz="1600" b="1" dirty="0" smtClean="0">
            <a:solidFill>
              <a:schemeClr val="tx1"/>
            </a:solidFill>
            <a:effectLst/>
            <a:latin typeface="Calibri"/>
            <a:ea typeface="+mn-ea"/>
            <a:cs typeface="+mn-cs"/>
          </a:endParaRPr>
        </a:p>
        <a:p>
          <a:pPr algn="l"/>
          <a:r>
            <a:rPr lang="pt-BR" sz="1600" b="1" dirty="0" smtClean="0">
              <a:solidFill>
                <a:schemeClr val="tx1"/>
              </a:solidFill>
              <a:effectLst/>
              <a:latin typeface="Calibri"/>
              <a:ea typeface="+mn-ea"/>
              <a:cs typeface="+mn-cs"/>
            </a:rPr>
            <a:t>Governo aberto                           </a:t>
          </a:r>
        </a:p>
        <a:p>
          <a:pPr algn="l"/>
          <a:endParaRPr lang="pt-BR" sz="1600" b="1" dirty="0" smtClean="0">
            <a:solidFill>
              <a:schemeClr val="tx1"/>
            </a:solidFill>
            <a:effectLst/>
            <a:latin typeface="Calibri"/>
            <a:ea typeface="+mn-ea"/>
            <a:cs typeface="+mn-cs"/>
          </a:endParaRPr>
        </a:p>
        <a:p>
          <a:pPr algn="l"/>
          <a:r>
            <a:rPr lang="pt-BR" sz="1600" b="1" dirty="0" smtClean="0">
              <a:solidFill>
                <a:schemeClr val="tx1"/>
              </a:solidFill>
              <a:effectLst/>
              <a:latin typeface="Calibri"/>
              <a:ea typeface="+mn-ea"/>
              <a:cs typeface="+mn-cs"/>
            </a:rPr>
            <a:t>Transparência Pública </a:t>
          </a:r>
        </a:p>
        <a:p>
          <a:pPr algn="l"/>
          <a:endParaRPr lang="pt-BR" sz="1600" b="1" dirty="0" smtClean="0">
            <a:solidFill>
              <a:schemeClr val="tx1"/>
            </a:solidFill>
            <a:effectLst/>
            <a:latin typeface="Calibri"/>
            <a:ea typeface="+mn-ea"/>
            <a:cs typeface="+mn-cs"/>
          </a:endParaRPr>
        </a:p>
        <a:p>
          <a:pPr algn="l"/>
          <a:r>
            <a:rPr lang="pt-BR" sz="1600" b="1" dirty="0" smtClean="0">
              <a:solidFill>
                <a:schemeClr val="tx1"/>
              </a:solidFill>
              <a:effectLst/>
              <a:latin typeface="Calibri"/>
              <a:ea typeface="+mn-ea"/>
              <a:cs typeface="+mn-cs"/>
            </a:rPr>
            <a:t>Acesso à Informação</a:t>
          </a:r>
        </a:p>
      </dgm:t>
    </dgm:pt>
    <dgm:pt modelId="{FAE86726-60D5-4014-86BD-F8ABA6E53D54}" type="parTrans" cxnId="{FA53989B-6270-460E-9154-C384DB470417}">
      <dgm:prSet/>
      <dgm:spPr/>
      <dgm:t>
        <a:bodyPr/>
        <a:lstStyle/>
        <a:p>
          <a:endParaRPr lang="pt-BR"/>
        </a:p>
      </dgm:t>
    </dgm:pt>
    <dgm:pt modelId="{068FAEA8-D47C-41B0-95C2-57D63BC504DA}" type="sibTrans" cxnId="{FA53989B-6270-460E-9154-C384DB470417}">
      <dgm:prSet/>
      <dgm:spPr/>
      <dgm:t>
        <a:bodyPr/>
        <a:lstStyle/>
        <a:p>
          <a:endParaRPr lang="pt-BR"/>
        </a:p>
      </dgm:t>
    </dgm:pt>
    <dgm:pt modelId="{518C310F-87C6-4988-9A95-CCD2EB96A9E2}">
      <dgm:prSet phldrT="[Texto]" custT="1"/>
      <dgm:spPr>
        <a:xfrm>
          <a:off x="5760638" y="1719553"/>
          <a:ext cx="1812153" cy="5349273"/>
        </a:xfrm>
        <a:solidFill>
          <a:schemeClr val="bg1"/>
        </a:solidFill>
        <a:ln w="9525" cap="flat" cmpd="sng" algn="ctr">
          <a:solidFill>
            <a:schemeClr val="tx1">
              <a:lumMod val="50000"/>
              <a:lumOff val="50000"/>
            </a:schemeClr>
          </a:solidFill>
          <a:prstDash val="solid"/>
        </a:ln>
        <a:effectLst/>
      </dgm:spPr>
      <dgm:t>
        <a:bodyPr anchor="t"/>
        <a:lstStyle/>
        <a:p>
          <a:pPr algn="l"/>
          <a:r>
            <a:rPr lang="pt-BR" sz="1600" b="1" dirty="0" smtClean="0">
              <a:solidFill>
                <a:schemeClr val="accent6">
                  <a:lumMod val="75000"/>
                </a:schemeClr>
              </a:solidFill>
              <a:latin typeface="Calibri"/>
              <a:ea typeface="+mn-ea"/>
              <a:cs typeface="+mn-cs"/>
            </a:rPr>
            <a:t>Cooperação Federativa e Controle Social</a:t>
          </a:r>
        </a:p>
        <a:p>
          <a:pPr algn="l"/>
          <a:endParaRPr lang="pt-BR" sz="1200" b="1" dirty="0" smtClean="0">
            <a:solidFill>
              <a:schemeClr val="tx1"/>
            </a:solidFill>
            <a:effectLst/>
            <a:latin typeface="Calibri"/>
            <a:ea typeface="+mn-ea"/>
            <a:cs typeface="+mn-cs"/>
          </a:endParaRPr>
        </a:p>
        <a:p>
          <a:pPr algn="l"/>
          <a:r>
            <a:rPr lang="pt-BR" sz="1600" b="1" dirty="0" smtClean="0">
              <a:solidFill>
                <a:schemeClr val="tx1"/>
              </a:solidFill>
              <a:effectLst/>
              <a:latin typeface="Calibri"/>
              <a:ea typeface="+mn-ea"/>
              <a:cs typeface="+mn-cs"/>
            </a:rPr>
            <a:t>Controle social</a:t>
          </a:r>
        </a:p>
        <a:p>
          <a:pPr algn="l"/>
          <a:endParaRPr lang="pt-BR" sz="1600" b="1" dirty="0" smtClean="0">
            <a:solidFill>
              <a:schemeClr val="tx1"/>
            </a:solidFill>
            <a:effectLst/>
            <a:latin typeface="Calibri"/>
            <a:ea typeface="+mn-ea"/>
            <a:cs typeface="+mn-cs"/>
          </a:endParaRPr>
        </a:p>
        <a:p>
          <a:pPr algn="l"/>
          <a:r>
            <a:rPr lang="pt-BR" sz="1600" b="1" dirty="0" smtClean="0">
              <a:solidFill>
                <a:schemeClr val="tx1"/>
              </a:solidFill>
              <a:effectLst/>
              <a:latin typeface="Calibri"/>
              <a:ea typeface="+mn-ea"/>
              <a:cs typeface="+mn-cs"/>
            </a:rPr>
            <a:t>Cooperação com Estados, Municípios e DF em políticas de transparência e acesso à informação </a:t>
          </a:r>
        </a:p>
        <a:p>
          <a:pPr algn="l"/>
          <a:r>
            <a:rPr lang="pt-BR" sz="1600" b="1" dirty="0" smtClean="0">
              <a:solidFill>
                <a:schemeClr val="tx1"/>
              </a:solidFill>
              <a:effectLst/>
              <a:latin typeface="Calibri"/>
              <a:ea typeface="+mn-ea"/>
              <a:cs typeface="+mn-cs"/>
            </a:rPr>
            <a:t/>
          </a:r>
          <a:br>
            <a:rPr lang="pt-BR" sz="1600" b="1" dirty="0" smtClean="0">
              <a:solidFill>
                <a:schemeClr val="tx1"/>
              </a:solidFill>
              <a:effectLst/>
              <a:latin typeface="Calibri"/>
              <a:ea typeface="+mn-ea"/>
              <a:cs typeface="+mn-cs"/>
            </a:rPr>
          </a:br>
          <a:r>
            <a:rPr lang="pt-BR" sz="1600" b="1" dirty="0" smtClean="0">
              <a:solidFill>
                <a:schemeClr val="tx1"/>
              </a:solidFill>
              <a:effectLst/>
              <a:latin typeface="Calibri"/>
              <a:ea typeface="+mn-ea"/>
              <a:cs typeface="+mn-cs"/>
            </a:rPr>
            <a:t>Educação para Ética e Cidadania</a:t>
          </a:r>
        </a:p>
      </dgm:t>
    </dgm:pt>
    <dgm:pt modelId="{FDB68722-420F-4D13-BCA9-61AE3975FBB7}" type="parTrans" cxnId="{908D654B-0FEB-4927-801D-C6A73428E1AD}">
      <dgm:prSet/>
      <dgm:spPr/>
      <dgm:t>
        <a:bodyPr/>
        <a:lstStyle/>
        <a:p>
          <a:endParaRPr lang="pt-BR"/>
        </a:p>
      </dgm:t>
    </dgm:pt>
    <dgm:pt modelId="{88B36102-7D59-4084-B2CF-2ED10D31A4EF}" type="sibTrans" cxnId="{908D654B-0FEB-4927-801D-C6A73428E1AD}">
      <dgm:prSet/>
      <dgm:spPr/>
      <dgm:t>
        <a:bodyPr/>
        <a:lstStyle/>
        <a:p>
          <a:endParaRPr lang="pt-BR"/>
        </a:p>
      </dgm:t>
    </dgm:pt>
    <dgm:pt modelId="{3F828846-839C-403E-95E0-3CD483FBEA44}">
      <dgm:prSet phldrT="[Texto]" custT="1"/>
      <dgm:spPr>
        <a:xfrm>
          <a:off x="3080" y="4365"/>
          <a:ext cx="7626687" cy="933497"/>
        </a:xfrm>
        <a:solidFill>
          <a:schemeClr val="accent1"/>
        </a:solidFill>
        <a:ln w="25400" cap="flat" cmpd="sng" algn="ctr">
          <a:noFill/>
          <a:prstDash val="solid"/>
        </a:ln>
        <a:effectLst/>
      </dgm:spPr>
      <dgm:t>
        <a:bodyPr/>
        <a:lstStyle/>
        <a:p>
          <a:r>
            <a:rPr lang="pt-BR" sz="2400" b="1" dirty="0" smtClean="0">
              <a:solidFill>
                <a:schemeClr val="bg1"/>
              </a:solidFill>
              <a:latin typeface="Calibri"/>
              <a:ea typeface="+mn-ea"/>
              <a:cs typeface="+mn-cs"/>
            </a:rPr>
            <a:t>STPC</a:t>
          </a:r>
          <a:endParaRPr lang="pt-BR" sz="2400" b="1" dirty="0">
            <a:solidFill>
              <a:schemeClr val="bg1"/>
            </a:solidFill>
            <a:latin typeface="Calibri"/>
            <a:ea typeface="+mn-ea"/>
            <a:cs typeface="+mn-cs"/>
          </a:endParaRPr>
        </a:p>
      </dgm:t>
    </dgm:pt>
    <dgm:pt modelId="{691ACCF2-F3B0-430F-AC36-05BC5CD13F6D}" type="sibTrans" cxnId="{B096441F-FBD5-4D7C-BBC1-A2C7735487F9}">
      <dgm:prSet/>
      <dgm:spPr/>
      <dgm:t>
        <a:bodyPr/>
        <a:lstStyle/>
        <a:p>
          <a:endParaRPr lang="pt-BR"/>
        </a:p>
      </dgm:t>
    </dgm:pt>
    <dgm:pt modelId="{25448474-B581-4F49-A38B-9027B321A7A7}" type="parTrans" cxnId="{B096441F-FBD5-4D7C-BBC1-A2C7735487F9}">
      <dgm:prSet/>
      <dgm:spPr/>
      <dgm:t>
        <a:bodyPr/>
        <a:lstStyle/>
        <a:p>
          <a:endParaRPr lang="pt-BR"/>
        </a:p>
      </dgm:t>
    </dgm:pt>
    <dgm:pt modelId="{7743A8C7-1687-4873-BF78-977190AD9A96}">
      <dgm:prSet phldrT="[Texto]" custT="1"/>
      <dgm:spPr>
        <a:xfrm>
          <a:off x="10524" y="964907"/>
          <a:ext cx="3729453" cy="696283"/>
        </a:xfrm>
        <a:solidFill>
          <a:schemeClr val="accent1">
            <a:lumMod val="40000"/>
            <a:lumOff val="60000"/>
          </a:schemeClr>
        </a:solidFill>
        <a:ln w="25400" cap="flat" cmpd="sng" algn="ctr">
          <a:noFill/>
          <a:prstDash val="solid"/>
        </a:ln>
        <a:effectLst/>
      </dgm:spPr>
      <dgm:t>
        <a:bodyPr/>
        <a:lstStyle/>
        <a:p>
          <a:pPr algn="ctr"/>
          <a:r>
            <a:rPr lang="pt-BR" sz="1800" b="1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Promoção da Integridade, Acordos e Cooperação Internacional </a:t>
          </a:r>
          <a:endParaRPr lang="pt-BR" sz="1800" b="1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16524D1D-FA46-472A-9F6D-CA8197C21FE0}" type="parTrans" cxnId="{C79D961E-E5FE-4BE0-8AB4-8611B3818C8D}">
      <dgm:prSet/>
      <dgm:spPr/>
      <dgm:t>
        <a:bodyPr/>
        <a:lstStyle/>
        <a:p>
          <a:endParaRPr lang="pt-BR"/>
        </a:p>
      </dgm:t>
    </dgm:pt>
    <dgm:pt modelId="{09019D6C-A1A1-43EF-AE76-3DAD2790F68B}" type="sibTrans" cxnId="{C79D961E-E5FE-4BE0-8AB4-8611B3818C8D}">
      <dgm:prSet/>
      <dgm:spPr/>
      <dgm:t>
        <a:bodyPr/>
        <a:lstStyle/>
        <a:p>
          <a:endParaRPr lang="pt-BR"/>
        </a:p>
      </dgm:t>
    </dgm:pt>
    <dgm:pt modelId="{9F0F2BFF-0CD3-41ED-B90C-12F25C089CA1}">
      <dgm:prSet phldrT="[Texto]" custT="1"/>
      <dgm:spPr>
        <a:xfrm>
          <a:off x="25228" y="1761550"/>
          <a:ext cx="1812153" cy="5229818"/>
        </a:xfrm>
        <a:solidFill>
          <a:schemeClr val="bg1"/>
        </a:solidFill>
        <a:ln w="9525" cap="flat" cmpd="sng" algn="ctr">
          <a:solidFill>
            <a:schemeClr val="tx1">
              <a:lumMod val="50000"/>
              <a:lumOff val="50000"/>
            </a:schemeClr>
          </a:solidFill>
          <a:prstDash val="solid"/>
        </a:ln>
        <a:effectLst/>
      </dgm:spPr>
      <dgm:t>
        <a:bodyPr anchor="t"/>
        <a:lstStyle/>
        <a:p>
          <a:pPr algn="l"/>
          <a:r>
            <a:rPr lang="pt-BR" sz="1600" b="1" dirty="0" smtClean="0">
              <a:solidFill>
                <a:schemeClr val="accent6">
                  <a:lumMod val="75000"/>
                </a:schemeClr>
              </a:solidFill>
              <a:latin typeface="Calibri"/>
              <a:ea typeface="+mn-ea"/>
              <a:cs typeface="+mn-cs"/>
            </a:rPr>
            <a:t>Integridade</a:t>
          </a:r>
        </a:p>
        <a:p>
          <a:pPr algn="l"/>
          <a:endParaRPr lang="pt-BR" sz="1400" b="1" dirty="0" smtClean="0">
            <a:solidFill>
              <a:schemeClr val="tx1"/>
            </a:solidFill>
            <a:latin typeface="Calibri"/>
            <a:ea typeface="+mn-ea"/>
            <a:cs typeface="+mn-cs"/>
          </a:endParaRPr>
        </a:p>
        <a:p>
          <a:pPr algn="l"/>
          <a:endParaRPr lang="pt-BR" sz="900" b="1" dirty="0" smtClean="0">
            <a:solidFill>
              <a:schemeClr val="tx1"/>
            </a:solidFill>
            <a:effectLst/>
            <a:latin typeface="Calibri"/>
            <a:ea typeface="+mn-ea"/>
            <a:cs typeface="+mn-cs"/>
          </a:endParaRPr>
        </a:p>
        <a:p>
          <a:pPr algn="l"/>
          <a:r>
            <a:rPr lang="pt-BR" sz="1600" b="1" dirty="0" smtClean="0">
              <a:solidFill>
                <a:schemeClr val="tx1"/>
              </a:solidFill>
              <a:effectLst/>
              <a:latin typeface="Calibri"/>
              <a:ea typeface="+mn-ea"/>
              <a:cs typeface="+mn-cs"/>
            </a:rPr>
            <a:t>Conflito de Interesses</a:t>
          </a:r>
        </a:p>
        <a:p>
          <a:pPr algn="l"/>
          <a:endParaRPr lang="pt-BR" sz="1600" b="1" dirty="0" smtClean="0">
            <a:solidFill>
              <a:schemeClr val="tx1"/>
            </a:solidFill>
            <a:effectLst/>
            <a:latin typeface="Calibri"/>
            <a:ea typeface="+mn-ea"/>
            <a:cs typeface="+mn-cs"/>
          </a:endParaRPr>
        </a:p>
        <a:p>
          <a:pPr algn="l"/>
          <a:r>
            <a:rPr lang="pt-BR" sz="1600" b="1" dirty="0" smtClean="0">
              <a:solidFill>
                <a:schemeClr val="tx1"/>
              </a:solidFill>
              <a:effectLst/>
              <a:latin typeface="Calibri"/>
              <a:ea typeface="+mn-ea"/>
              <a:cs typeface="+mn-cs"/>
            </a:rPr>
            <a:t>Nepotismo</a:t>
          </a:r>
        </a:p>
        <a:p>
          <a:pPr algn="l"/>
          <a:endParaRPr lang="pt-BR" sz="1600" b="1" dirty="0" smtClean="0">
            <a:solidFill>
              <a:schemeClr val="tx1"/>
            </a:solidFill>
            <a:effectLst/>
            <a:latin typeface="Calibri"/>
            <a:ea typeface="+mn-ea"/>
            <a:cs typeface="+mn-cs"/>
          </a:endParaRPr>
        </a:p>
        <a:p>
          <a:pPr algn="l"/>
          <a:r>
            <a:rPr lang="pt-BR" sz="1600" b="1" dirty="0" smtClean="0">
              <a:solidFill>
                <a:schemeClr val="tx1"/>
              </a:solidFill>
              <a:effectLst/>
              <a:latin typeface="Calibri"/>
              <a:ea typeface="+mn-ea"/>
              <a:cs typeface="+mn-cs"/>
            </a:rPr>
            <a:t>Integridade no setor privado</a:t>
          </a:r>
        </a:p>
        <a:p>
          <a:pPr algn="l"/>
          <a:endParaRPr lang="pt-BR" sz="1600" b="1" dirty="0" smtClean="0">
            <a:solidFill>
              <a:schemeClr val="tx1"/>
            </a:solidFill>
            <a:effectLst/>
            <a:latin typeface="Calibri"/>
            <a:ea typeface="+mn-ea"/>
            <a:cs typeface="+mn-cs"/>
          </a:endParaRPr>
        </a:p>
        <a:p>
          <a:pPr algn="l"/>
          <a:endParaRPr lang="pt-BR" sz="1600" b="1" dirty="0" smtClean="0">
            <a:solidFill>
              <a:schemeClr val="tx1"/>
            </a:solidFill>
            <a:effectLst/>
            <a:latin typeface="Calibri"/>
            <a:ea typeface="+mn-ea"/>
            <a:cs typeface="+mn-cs"/>
          </a:endParaRPr>
        </a:p>
      </dgm:t>
    </dgm:pt>
    <dgm:pt modelId="{3CB7020A-1DAC-494D-A038-455842BFF1CD}" type="parTrans" cxnId="{EB4AB891-127A-42D3-BF4D-53D3B9710C8D}">
      <dgm:prSet/>
      <dgm:spPr/>
      <dgm:t>
        <a:bodyPr/>
        <a:lstStyle/>
        <a:p>
          <a:endParaRPr lang="pt-BR"/>
        </a:p>
      </dgm:t>
    </dgm:pt>
    <dgm:pt modelId="{E8EB7A3D-C2F8-4819-B918-408ED14A59D3}" type="sibTrans" cxnId="{EB4AB891-127A-42D3-BF4D-53D3B9710C8D}">
      <dgm:prSet/>
      <dgm:spPr/>
      <dgm:t>
        <a:bodyPr/>
        <a:lstStyle/>
        <a:p>
          <a:endParaRPr lang="pt-BR"/>
        </a:p>
      </dgm:t>
    </dgm:pt>
    <dgm:pt modelId="{51F34F18-AE31-40C5-95FF-7672A900F8A3}">
      <dgm:prSet phldrT="[Texto]" custT="1"/>
      <dgm:spPr>
        <a:xfrm>
          <a:off x="1943909" y="1713827"/>
          <a:ext cx="1812153" cy="5345439"/>
        </a:xfrm>
        <a:solidFill>
          <a:schemeClr val="bg1"/>
        </a:solidFill>
        <a:ln w="9525" cap="flat" cmpd="sng" algn="ctr">
          <a:solidFill>
            <a:schemeClr val="tx1">
              <a:lumMod val="50000"/>
              <a:lumOff val="50000"/>
            </a:schemeClr>
          </a:solidFill>
          <a:prstDash val="solid"/>
        </a:ln>
        <a:effectLst/>
      </dgm:spPr>
      <dgm:t>
        <a:bodyPr anchor="t"/>
        <a:lstStyle/>
        <a:p>
          <a:pPr algn="l">
            <a:spcAft>
              <a:spcPct val="35000"/>
            </a:spcAft>
          </a:pPr>
          <a:r>
            <a:rPr lang="pt-BR" sz="1600" b="1" dirty="0" smtClean="0">
              <a:solidFill>
                <a:schemeClr val="accent6">
                  <a:lumMod val="75000"/>
                </a:schemeClr>
              </a:solidFill>
              <a:latin typeface="Calibri"/>
              <a:ea typeface="+mn-ea"/>
              <a:cs typeface="+mn-cs"/>
            </a:rPr>
            <a:t>Acordos e Cooperação Internacional</a:t>
          </a:r>
          <a:r>
            <a:rPr lang="pt-BR" sz="1600" b="1" dirty="0" smtClean="0">
              <a:solidFill>
                <a:schemeClr val="accent6">
                  <a:lumMod val="75000"/>
                </a:schemeClr>
              </a:solidFill>
              <a:effectLst/>
              <a:latin typeface="Calibri"/>
              <a:ea typeface="+mn-ea"/>
              <a:cs typeface="+mn-cs"/>
            </a:rPr>
            <a:t/>
          </a:r>
          <a:br>
            <a:rPr lang="pt-BR" sz="1600" b="1" dirty="0" smtClean="0">
              <a:solidFill>
                <a:schemeClr val="accent6">
                  <a:lumMod val="75000"/>
                </a:schemeClr>
              </a:solidFill>
              <a:effectLst/>
              <a:latin typeface="Calibri"/>
              <a:ea typeface="+mn-ea"/>
              <a:cs typeface="+mn-cs"/>
            </a:rPr>
          </a:br>
          <a:endParaRPr lang="pt-BR" sz="700" b="1" dirty="0" smtClean="0">
            <a:solidFill>
              <a:schemeClr val="accent6">
                <a:lumMod val="75000"/>
              </a:schemeClr>
            </a:solidFill>
            <a:effectLst/>
            <a:latin typeface="Calibri"/>
            <a:ea typeface="+mn-ea"/>
            <a:cs typeface="+mn-cs"/>
          </a:endParaRPr>
        </a:p>
        <a:p>
          <a:pPr algn="l">
            <a:spcAft>
              <a:spcPts val="1200"/>
            </a:spcAft>
          </a:pPr>
          <a:r>
            <a:rPr lang="pt-BR" sz="1600" b="1" dirty="0" smtClean="0">
              <a:solidFill>
                <a:schemeClr val="tx1"/>
              </a:solidFill>
              <a:effectLst/>
              <a:latin typeface="Calibri"/>
              <a:ea typeface="+mn-ea"/>
              <a:cs typeface="+mn-cs"/>
            </a:rPr>
            <a:t>Foros Internacionais</a:t>
          </a:r>
        </a:p>
        <a:p>
          <a:pPr algn="l">
            <a:spcAft>
              <a:spcPts val="1200"/>
            </a:spcAft>
          </a:pPr>
          <a:r>
            <a:rPr lang="pt-BR" sz="1600" b="1" dirty="0" smtClean="0">
              <a:solidFill>
                <a:schemeClr val="tx1"/>
              </a:solidFill>
              <a:effectLst/>
              <a:latin typeface="Calibri"/>
              <a:ea typeface="+mn-ea"/>
              <a:cs typeface="+mn-cs"/>
            </a:rPr>
            <a:t>Cooperação técnica e jurídica Internacional</a:t>
          </a:r>
        </a:p>
        <a:p>
          <a:pPr algn="l">
            <a:spcAft>
              <a:spcPct val="35000"/>
            </a:spcAft>
          </a:pPr>
          <a:r>
            <a:rPr lang="pt-BR" sz="1600" b="1" dirty="0" smtClean="0">
              <a:solidFill>
                <a:schemeClr val="tx1"/>
              </a:solidFill>
              <a:effectLst/>
              <a:latin typeface="Calibri"/>
              <a:ea typeface="+mn-ea"/>
              <a:cs typeface="+mn-cs"/>
            </a:rPr>
            <a:t>Produção e disseminação de conhecimento</a:t>
          </a:r>
        </a:p>
      </dgm:t>
    </dgm:pt>
    <dgm:pt modelId="{92E70136-27B2-493F-A6A3-6003E0A0D559}" type="parTrans" cxnId="{1EC7FA5D-B72B-4276-89C2-25D34092A245}">
      <dgm:prSet/>
      <dgm:spPr/>
      <dgm:t>
        <a:bodyPr/>
        <a:lstStyle/>
        <a:p>
          <a:endParaRPr lang="pt-BR"/>
        </a:p>
      </dgm:t>
    </dgm:pt>
    <dgm:pt modelId="{AD5695DD-1EE6-4A8E-9FA9-9B098334EA33}" type="sibTrans" cxnId="{1EC7FA5D-B72B-4276-89C2-25D34092A245}">
      <dgm:prSet/>
      <dgm:spPr/>
      <dgm:t>
        <a:bodyPr/>
        <a:lstStyle/>
        <a:p>
          <a:endParaRPr lang="pt-BR"/>
        </a:p>
      </dgm:t>
    </dgm:pt>
    <dgm:pt modelId="{D1211058-DA43-4032-A29D-0464C061C503}" type="pres">
      <dgm:prSet presAssocID="{13F7BB09-3549-4421-B728-19235267B4E7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2C0D1802-703A-46EE-8FCF-B1831AA5B8DA}" type="pres">
      <dgm:prSet presAssocID="{3F828846-839C-403E-95E0-3CD483FBEA44}" presName="vertOne" presStyleCnt="0"/>
      <dgm:spPr/>
    </dgm:pt>
    <dgm:pt modelId="{BD9B5CCE-1DF9-4748-9A28-8B5E149E323B}" type="pres">
      <dgm:prSet presAssocID="{3F828846-839C-403E-95E0-3CD483FBEA44}" presName="txOne" presStyleLbl="node0" presStyleIdx="0" presStyleCnt="1" custScaleY="19673" custLinFactNeighborX="-24" custLinFactNeighborY="16678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pt-BR"/>
        </a:p>
      </dgm:t>
    </dgm:pt>
    <dgm:pt modelId="{EB31656A-0A99-4BBA-983D-8EF553B01552}" type="pres">
      <dgm:prSet presAssocID="{3F828846-839C-403E-95E0-3CD483FBEA44}" presName="parTransOne" presStyleCnt="0"/>
      <dgm:spPr/>
    </dgm:pt>
    <dgm:pt modelId="{B0A26845-1397-491B-A837-157D4546D572}" type="pres">
      <dgm:prSet presAssocID="{3F828846-839C-403E-95E0-3CD483FBEA44}" presName="horzOne" presStyleCnt="0"/>
      <dgm:spPr/>
    </dgm:pt>
    <dgm:pt modelId="{482BEA72-2215-4921-952F-49E0568460E5}" type="pres">
      <dgm:prSet presAssocID="{06B6E294-3B74-4922-87D6-5BE3A63B2DC1}" presName="vertTwo" presStyleCnt="0"/>
      <dgm:spPr/>
    </dgm:pt>
    <dgm:pt modelId="{B43CF2C6-3AF5-471F-95B5-DDFF0D65A5DB}" type="pres">
      <dgm:prSet presAssocID="{06B6E294-3B74-4922-87D6-5BE3A63B2DC1}" presName="txTwo" presStyleLbl="node2" presStyleIdx="0" presStyleCnt="2" custScaleY="19980" custLinFactNeighborX="-242" custLinFactNeighborY="-7631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D5F85F29-7009-4538-9528-36B744A6406F}" type="pres">
      <dgm:prSet presAssocID="{06B6E294-3B74-4922-87D6-5BE3A63B2DC1}" presName="parTransTwo" presStyleCnt="0"/>
      <dgm:spPr/>
    </dgm:pt>
    <dgm:pt modelId="{9857E5D4-3F27-4909-9ED3-AEB40923A1FD}" type="pres">
      <dgm:prSet presAssocID="{06B6E294-3B74-4922-87D6-5BE3A63B2DC1}" presName="horzTwo" presStyleCnt="0"/>
      <dgm:spPr/>
    </dgm:pt>
    <dgm:pt modelId="{7435EAC1-456E-4E45-9058-077724BB1693}" type="pres">
      <dgm:prSet presAssocID="{006C6E0F-9378-4DDB-875D-E21D25673525}" presName="vertThree" presStyleCnt="0"/>
      <dgm:spPr/>
    </dgm:pt>
    <dgm:pt modelId="{034F5EC2-370F-43D1-9E06-598B654F9424}" type="pres">
      <dgm:prSet presAssocID="{006C6E0F-9378-4DDB-875D-E21D25673525}" presName="txThree" presStyleLbl="node3" presStyleIdx="0" presStyleCnt="4" custScaleX="135425" custScaleY="129590" custLinFactNeighborX="-2245" custLinFactNeighborY="-16651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pt-BR"/>
        </a:p>
      </dgm:t>
    </dgm:pt>
    <dgm:pt modelId="{EA4DB414-042F-4DAF-B016-B7EC904A33DA}" type="pres">
      <dgm:prSet presAssocID="{006C6E0F-9378-4DDB-875D-E21D25673525}" presName="horzThree" presStyleCnt="0"/>
      <dgm:spPr/>
    </dgm:pt>
    <dgm:pt modelId="{9597AA89-01D9-43DE-AA67-F7A4D38E95FB}" type="pres">
      <dgm:prSet presAssocID="{068FAEA8-D47C-41B0-95C2-57D63BC504DA}" presName="sibSpaceThree" presStyleCnt="0"/>
      <dgm:spPr/>
    </dgm:pt>
    <dgm:pt modelId="{662861AA-3B3E-46B5-ACEF-BE1DC8D5D431}" type="pres">
      <dgm:prSet presAssocID="{518C310F-87C6-4988-9A95-CCD2EB96A9E2}" presName="vertThree" presStyleCnt="0"/>
      <dgm:spPr/>
    </dgm:pt>
    <dgm:pt modelId="{AA3AB4F9-40B3-4F73-9FCE-5AE3324DA994}" type="pres">
      <dgm:prSet presAssocID="{518C310F-87C6-4988-9A95-CCD2EB96A9E2}" presName="txThree" presStyleLbl="node3" presStyleIdx="1" presStyleCnt="4" custScaleX="150172" custScaleY="129035" custLinFactNeighborX="-880" custLinFactNeighborY="-15664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pt-BR"/>
        </a:p>
      </dgm:t>
    </dgm:pt>
    <dgm:pt modelId="{4844B696-F37D-4936-B932-2A609E79EC89}" type="pres">
      <dgm:prSet presAssocID="{518C310F-87C6-4988-9A95-CCD2EB96A9E2}" presName="horzThree" presStyleCnt="0"/>
      <dgm:spPr/>
    </dgm:pt>
    <dgm:pt modelId="{2564982F-FE3C-4652-B8BC-3AA7EDEA5CD7}" type="pres">
      <dgm:prSet presAssocID="{9266D6BB-E34C-4B81-80DC-AF4F542C7381}" presName="sibSpaceTwo" presStyleCnt="0"/>
      <dgm:spPr/>
    </dgm:pt>
    <dgm:pt modelId="{A44D22FC-8206-4CDC-A6E5-2AF9484FD750}" type="pres">
      <dgm:prSet presAssocID="{7743A8C7-1687-4873-BF78-977190AD9A96}" presName="vertTwo" presStyleCnt="0"/>
      <dgm:spPr/>
    </dgm:pt>
    <dgm:pt modelId="{B35663C8-4072-4EAC-A5D2-E82F9C906409}" type="pres">
      <dgm:prSet presAssocID="{7743A8C7-1687-4873-BF78-977190AD9A96}" presName="txTwo" presStyleLbl="node2" presStyleIdx="1" presStyleCnt="2" custScaleY="20381" custLinFactNeighborX="102" custLinFactNeighborY="-78978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pt-BR"/>
        </a:p>
      </dgm:t>
    </dgm:pt>
    <dgm:pt modelId="{E5B4F327-D33F-4CA7-B988-55D97D9D5BE7}" type="pres">
      <dgm:prSet presAssocID="{7743A8C7-1687-4873-BF78-977190AD9A96}" presName="parTransTwo" presStyleCnt="0"/>
      <dgm:spPr/>
    </dgm:pt>
    <dgm:pt modelId="{16DFD608-50F8-44B7-B6DB-CF8879539638}" type="pres">
      <dgm:prSet presAssocID="{7743A8C7-1687-4873-BF78-977190AD9A96}" presName="horzTwo" presStyleCnt="0"/>
      <dgm:spPr/>
    </dgm:pt>
    <dgm:pt modelId="{39241DB8-7C1B-495E-B6B5-5B01E7B058E1}" type="pres">
      <dgm:prSet presAssocID="{9F0F2BFF-0CD3-41ED-B90C-12F25C089CA1}" presName="vertThree" presStyleCnt="0"/>
      <dgm:spPr/>
    </dgm:pt>
    <dgm:pt modelId="{6985DD50-6ABC-4E3E-99BA-5AF6006A3D81}" type="pres">
      <dgm:prSet presAssocID="{9F0F2BFF-0CD3-41ED-B90C-12F25C089CA1}" presName="txThree" presStyleLbl="node3" presStyleIdx="2" presStyleCnt="4" custScaleX="134589" custScaleY="130530" custLinFactNeighborX="273" custLinFactNeighborY="-16988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pt-BR"/>
        </a:p>
      </dgm:t>
    </dgm:pt>
    <dgm:pt modelId="{EC1D6B13-3998-4D10-9C3C-E6E07E56DEE4}" type="pres">
      <dgm:prSet presAssocID="{9F0F2BFF-0CD3-41ED-B90C-12F25C089CA1}" presName="horzThree" presStyleCnt="0"/>
      <dgm:spPr/>
    </dgm:pt>
    <dgm:pt modelId="{6B55849F-CEA3-4504-90C8-3F9635364EA9}" type="pres">
      <dgm:prSet presAssocID="{E8EB7A3D-C2F8-4819-B918-408ED14A59D3}" presName="sibSpaceThree" presStyleCnt="0"/>
      <dgm:spPr/>
    </dgm:pt>
    <dgm:pt modelId="{957A05D7-E8B8-4517-9A58-138AC798B2DA}" type="pres">
      <dgm:prSet presAssocID="{51F34F18-AE31-40C5-95FF-7672A900F8A3}" presName="vertThree" presStyleCnt="0"/>
      <dgm:spPr/>
    </dgm:pt>
    <dgm:pt modelId="{58137CEA-C671-475B-83F8-B729FA19BF37}" type="pres">
      <dgm:prSet presAssocID="{51F34F18-AE31-40C5-95FF-7672A900F8A3}" presName="txThree" presStyleLbl="node3" presStyleIdx="3" presStyleCnt="4" custScaleX="144582" custScaleY="129723" custLinFactNeighborX="-503" custLinFactNeighborY="-15873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pt-BR"/>
        </a:p>
      </dgm:t>
    </dgm:pt>
    <dgm:pt modelId="{378A2E3C-0585-4E5A-B5E2-FD5731CF6E75}" type="pres">
      <dgm:prSet presAssocID="{51F34F18-AE31-40C5-95FF-7672A900F8A3}" presName="horzThree" presStyleCnt="0"/>
      <dgm:spPr/>
    </dgm:pt>
  </dgm:ptLst>
  <dgm:cxnLst>
    <dgm:cxn modelId="{80C93E6F-8E6A-4966-8C52-9341CD27AEBA}" type="presOf" srcId="{06B6E294-3B74-4922-87D6-5BE3A63B2DC1}" destId="{B43CF2C6-3AF5-471F-95B5-DDFF0D65A5DB}" srcOrd="0" destOrd="0" presId="urn:microsoft.com/office/officeart/2005/8/layout/hierarchy4"/>
    <dgm:cxn modelId="{46E14D3D-2297-46D7-A56F-CF017303CCB4}" type="presOf" srcId="{51F34F18-AE31-40C5-95FF-7672A900F8A3}" destId="{58137CEA-C671-475B-83F8-B729FA19BF37}" srcOrd="0" destOrd="0" presId="urn:microsoft.com/office/officeart/2005/8/layout/hierarchy4"/>
    <dgm:cxn modelId="{9D20BC83-EC71-4DEE-A0D1-4EB9A4C4FD0C}" type="presOf" srcId="{3F828846-839C-403E-95E0-3CD483FBEA44}" destId="{BD9B5CCE-1DF9-4748-9A28-8B5E149E323B}" srcOrd="0" destOrd="0" presId="urn:microsoft.com/office/officeart/2005/8/layout/hierarchy4"/>
    <dgm:cxn modelId="{EB5D2F93-AB9C-4B16-AF8D-BB6703CFD8B2}" type="presOf" srcId="{518C310F-87C6-4988-9A95-CCD2EB96A9E2}" destId="{AA3AB4F9-40B3-4F73-9FCE-5AE3324DA994}" srcOrd="0" destOrd="0" presId="urn:microsoft.com/office/officeart/2005/8/layout/hierarchy4"/>
    <dgm:cxn modelId="{C79D961E-E5FE-4BE0-8AB4-8611B3818C8D}" srcId="{3F828846-839C-403E-95E0-3CD483FBEA44}" destId="{7743A8C7-1687-4873-BF78-977190AD9A96}" srcOrd="1" destOrd="0" parTransId="{16524D1D-FA46-472A-9F6D-CA8197C21FE0}" sibTransId="{09019D6C-A1A1-43EF-AE76-3DAD2790F68B}"/>
    <dgm:cxn modelId="{53493FF5-9061-4C0A-932F-1B0B1003850E}" type="presOf" srcId="{7743A8C7-1687-4873-BF78-977190AD9A96}" destId="{B35663C8-4072-4EAC-A5D2-E82F9C906409}" srcOrd="0" destOrd="0" presId="urn:microsoft.com/office/officeart/2005/8/layout/hierarchy4"/>
    <dgm:cxn modelId="{5AAE3454-DE73-4770-8899-87CEED296E94}" type="presOf" srcId="{006C6E0F-9378-4DDB-875D-E21D25673525}" destId="{034F5EC2-370F-43D1-9E06-598B654F9424}" srcOrd="0" destOrd="0" presId="urn:microsoft.com/office/officeart/2005/8/layout/hierarchy4"/>
    <dgm:cxn modelId="{EB4AB891-127A-42D3-BF4D-53D3B9710C8D}" srcId="{7743A8C7-1687-4873-BF78-977190AD9A96}" destId="{9F0F2BFF-0CD3-41ED-B90C-12F25C089CA1}" srcOrd="0" destOrd="0" parTransId="{3CB7020A-1DAC-494D-A038-455842BFF1CD}" sibTransId="{E8EB7A3D-C2F8-4819-B918-408ED14A59D3}"/>
    <dgm:cxn modelId="{1EC7FA5D-B72B-4276-89C2-25D34092A245}" srcId="{7743A8C7-1687-4873-BF78-977190AD9A96}" destId="{51F34F18-AE31-40C5-95FF-7672A900F8A3}" srcOrd="1" destOrd="0" parTransId="{92E70136-27B2-493F-A6A3-6003E0A0D559}" sibTransId="{AD5695DD-1EE6-4A8E-9FA9-9B098334EA33}"/>
    <dgm:cxn modelId="{6632A678-3098-457C-81DA-65EBB3A101B6}" srcId="{3F828846-839C-403E-95E0-3CD483FBEA44}" destId="{06B6E294-3B74-4922-87D6-5BE3A63B2DC1}" srcOrd="0" destOrd="0" parTransId="{A4A8DD05-758C-4399-A9F4-151BF1CEECFA}" sibTransId="{9266D6BB-E34C-4B81-80DC-AF4F542C7381}"/>
    <dgm:cxn modelId="{B096441F-FBD5-4D7C-BBC1-A2C7735487F9}" srcId="{13F7BB09-3549-4421-B728-19235267B4E7}" destId="{3F828846-839C-403E-95E0-3CD483FBEA44}" srcOrd="0" destOrd="0" parTransId="{25448474-B581-4F49-A38B-9027B321A7A7}" sibTransId="{691ACCF2-F3B0-430F-AC36-05BC5CD13F6D}"/>
    <dgm:cxn modelId="{908D654B-0FEB-4927-801D-C6A73428E1AD}" srcId="{06B6E294-3B74-4922-87D6-5BE3A63B2DC1}" destId="{518C310F-87C6-4988-9A95-CCD2EB96A9E2}" srcOrd="1" destOrd="0" parTransId="{FDB68722-420F-4D13-BCA9-61AE3975FBB7}" sibTransId="{88B36102-7D59-4084-B2CF-2ED10D31A4EF}"/>
    <dgm:cxn modelId="{142BED9B-E0D0-41E6-9401-056FC240CE95}" type="presOf" srcId="{13F7BB09-3549-4421-B728-19235267B4E7}" destId="{D1211058-DA43-4032-A29D-0464C061C503}" srcOrd="0" destOrd="0" presId="urn:microsoft.com/office/officeart/2005/8/layout/hierarchy4"/>
    <dgm:cxn modelId="{BCA5317A-A22F-4FAD-85CA-039643C39EE6}" type="presOf" srcId="{9F0F2BFF-0CD3-41ED-B90C-12F25C089CA1}" destId="{6985DD50-6ABC-4E3E-99BA-5AF6006A3D81}" srcOrd="0" destOrd="0" presId="urn:microsoft.com/office/officeart/2005/8/layout/hierarchy4"/>
    <dgm:cxn modelId="{FA53989B-6270-460E-9154-C384DB470417}" srcId="{06B6E294-3B74-4922-87D6-5BE3A63B2DC1}" destId="{006C6E0F-9378-4DDB-875D-E21D25673525}" srcOrd="0" destOrd="0" parTransId="{FAE86726-60D5-4014-86BD-F8ABA6E53D54}" sibTransId="{068FAEA8-D47C-41B0-95C2-57D63BC504DA}"/>
    <dgm:cxn modelId="{718B6330-13CD-421F-AC83-E2B28DBF450A}" type="presParOf" srcId="{D1211058-DA43-4032-A29D-0464C061C503}" destId="{2C0D1802-703A-46EE-8FCF-B1831AA5B8DA}" srcOrd="0" destOrd="0" presId="urn:microsoft.com/office/officeart/2005/8/layout/hierarchy4"/>
    <dgm:cxn modelId="{1B4E1C29-FA74-4665-B2DD-6835815B2271}" type="presParOf" srcId="{2C0D1802-703A-46EE-8FCF-B1831AA5B8DA}" destId="{BD9B5CCE-1DF9-4748-9A28-8B5E149E323B}" srcOrd="0" destOrd="0" presId="urn:microsoft.com/office/officeart/2005/8/layout/hierarchy4"/>
    <dgm:cxn modelId="{7378DB37-2EA8-4FB0-A72C-A928F1010BC0}" type="presParOf" srcId="{2C0D1802-703A-46EE-8FCF-B1831AA5B8DA}" destId="{EB31656A-0A99-4BBA-983D-8EF553B01552}" srcOrd="1" destOrd="0" presId="urn:microsoft.com/office/officeart/2005/8/layout/hierarchy4"/>
    <dgm:cxn modelId="{6670E232-6220-4A8F-8C16-795CEC8544B4}" type="presParOf" srcId="{2C0D1802-703A-46EE-8FCF-B1831AA5B8DA}" destId="{B0A26845-1397-491B-A837-157D4546D572}" srcOrd="2" destOrd="0" presId="urn:microsoft.com/office/officeart/2005/8/layout/hierarchy4"/>
    <dgm:cxn modelId="{841A9B3D-0CB8-45F4-806C-E6CB9EF04D04}" type="presParOf" srcId="{B0A26845-1397-491B-A837-157D4546D572}" destId="{482BEA72-2215-4921-952F-49E0568460E5}" srcOrd="0" destOrd="0" presId="urn:microsoft.com/office/officeart/2005/8/layout/hierarchy4"/>
    <dgm:cxn modelId="{0DA3BE0F-8150-4CAD-BC0F-6AFA47C4933A}" type="presParOf" srcId="{482BEA72-2215-4921-952F-49E0568460E5}" destId="{B43CF2C6-3AF5-471F-95B5-DDFF0D65A5DB}" srcOrd="0" destOrd="0" presId="urn:microsoft.com/office/officeart/2005/8/layout/hierarchy4"/>
    <dgm:cxn modelId="{0CC0CA3B-ABA1-4182-AEBE-EF0DAD58957F}" type="presParOf" srcId="{482BEA72-2215-4921-952F-49E0568460E5}" destId="{D5F85F29-7009-4538-9528-36B744A6406F}" srcOrd="1" destOrd="0" presId="urn:microsoft.com/office/officeart/2005/8/layout/hierarchy4"/>
    <dgm:cxn modelId="{65F0C36C-59C2-40FA-840F-85FCC0BC34A8}" type="presParOf" srcId="{482BEA72-2215-4921-952F-49E0568460E5}" destId="{9857E5D4-3F27-4909-9ED3-AEB40923A1FD}" srcOrd="2" destOrd="0" presId="urn:microsoft.com/office/officeart/2005/8/layout/hierarchy4"/>
    <dgm:cxn modelId="{04808629-41E5-48C6-9DD1-3F717ADAD619}" type="presParOf" srcId="{9857E5D4-3F27-4909-9ED3-AEB40923A1FD}" destId="{7435EAC1-456E-4E45-9058-077724BB1693}" srcOrd="0" destOrd="0" presId="urn:microsoft.com/office/officeart/2005/8/layout/hierarchy4"/>
    <dgm:cxn modelId="{6E4FD0F6-0BE4-4389-B141-8AAA18652C0B}" type="presParOf" srcId="{7435EAC1-456E-4E45-9058-077724BB1693}" destId="{034F5EC2-370F-43D1-9E06-598B654F9424}" srcOrd="0" destOrd="0" presId="urn:microsoft.com/office/officeart/2005/8/layout/hierarchy4"/>
    <dgm:cxn modelId="{8B364E37-D36D-42FC-90B8-677BC9ED958A}" type="presParOf" srcId="{7435EAC1-456E-4E45-9058-077724BB1693}" destId="{EA4DB414-042F-4DAF-B016-B7EC904A33DA}" srcOrd="1" destOrd="0" presId="urn:microsoft.com/office/officeart/2005/8/layout/hierarchy4"/>
    <dgm:cxn modelId="{76E49D40-3CC7-4EA9-9948-5E2974616804}" type="presParOf" srcId="{9857E5D4-3F27-4909-9ED3-AEB40923A1FD}" destId="{9597AA89-01D9-43DE-AA67-F7A4D38E95FB}" srcOrd="1" destOrd="0" presId="urn:microsoft.com/office/officeart/2005/8/layout/hierarchy4"/>
    <dgm:cxn modelId="{7CB4C34F-9B13-412E-93C7-A0F6C875B3E2}" type="presParOf" srcId="{9857E5D4-3F27-4909-9ED3-AEB40923A1FD}" destId="{662861AA-3B3E-46B5-ACEF-BE1DC8D5D431}" srcOrd="2" destOrd="0" presId="urn:microsoft.com/office/officeart/2005/8/layout/hierarchy4"/>
    <dgm:cxn modelId="{46B8D114-9F8E-4E6D-BFE5-F20A428739BC}" type="presParOf" srcId="{662861AA-3B3E-46B5-ACEF-BE1DC8D5D431}" destId="{AA3AB4F9-40B3-4F73-9FCE-5AE3324DA994}" srcOrd="0" destOrd="0" presId="urn:microsoft.com/office/officeart/2005/8/layout/hierarchy4"/>
    <dgm:cxn modelId="{8C6BAAE4-5CAE-41C7-B367-C74E41078DB3}" type="presParOf" srcId="{662861AA-3B3E-46B5-ACEF-BE1DC8D5D431}" destId="{4844B696-F37D-4936-B932-2A609E79EC89}" srcOrd="1" destOrd="0" presId="urn:microsoft.com/office/officeart/2005/8/layout/hierarchy4"/>
    <dgm:cxn modelId="{69BFBB4A-7C59-4FED-A874-A11B14F18DEE}" type="presParOf" srcId="{B0A26845-1397-491B-A837-157D4546D572}" destId="{2564982F-FE3C-4652-B8BC-3AA7EDEA5CD7}" srcOrd="1" destOrd="0" presId="urn:microsoft.com/office/officeart/2005/8/layout/hierarchy4"/>
    <dgm:cxn modelId="{E7B9F1B2-A010-455F-98EC-CCFE43CEE197}" type="presParOf" srcId="{B0A26845-1397-491B-A837-157D4546D572}" destId="{A44D22FC-8206-4CDC-A6E5-2AF9484FD750}" srcOrd="2" destOrd="0" presId="urn:microsoft.com/office/officeart/2005/8/layout/hierarchy4"/>
    <dgm:cxn modelId="{FFD41FB1-9AB5-4ADB-97F2-4C3914168950}" type="presParOf" srcId="{A44D22FC-8206-4CDC-A6E5-2AF9484FD750}" destId="{B35663C8-4072-4EAC-A5D2-E82F9C906409}" srcOrd="0" destOrd="0" presId="urn:microsoft.com/office/officeart/2005/8/layout/hierarchy4"/>
    <dgm:cxn modelId="{14CD96CB-F52F-4200-93E0-30C13387CA50}" type="presParOf" srcId="{A44D22FC-8206-4CDC-A6E5-2AF9484FD750}" destId="{E5B4F327-D33F-4CA7-B988-55D97D9D5BE7}" srcOrd="1" destOrd="0" presId="urn:microsoft.com/office/officeart/2005/8/layout/hierarchy4"/>
    <dgm:cxn modelId="{24E4F916-FD46-4547-80A7-6FD3103F28D5}" type="presParOf" srcId="{A44D22FC-8206-4CDC-A6E5-2AF9484FD750}" destId="{16DFD608-50F8-44B7-B6DB-CF8879539638}" srcOrd="2" destOrd="0" presId="urn:microsoft.com/office/officeart/2005/8/layout/hierarchy4"/>
    <dgm:cxn modelId="{CFF6CFF5-71EB-43E7-BEC5-BF9EA9300EC5}" type="presParOf" srcId="{16DFD608-50F8-44B7-B6DB-CF8879539638}" destId="{39241DB8-7C1B-495E-B6B5-5B01E7B058E1}" srcOrd="0" destOrd="0" presId="urn:microsoft.com/office/officeart/2005/8/layout/hierarchy4"/>
    <dgm:cxn modelId="{F324CCF5-951C-4E47-8EFA-D4DED7CAACF4}" type="presParOf" srcId="{39241DB8-7C1B-495E-B6B5-5B01E7B058E1}" destId="{6985DD50-6ABC-4E3E-99BA-5AF6006A3D81}" srcOrd="0" destOrd="0" presId="urn:microsoft.com/office/officeart/2005/8/layout/hierarchy4"/>
    <dgm:cxn modelId="{D6D1708F-33B3-4D65-9925-2B4FDDF9B4C1}" type="presParOf" srcId="{39241DB8-7C1B-495E-B6B5-5B01E7B058E1}" destId="{EC1D6B13-3998-4D10-9C3C-E6E07E56DEE4}" srcOrd="1" destOrd="0" presId="urn:microsoft.com/office/officeart/2005/8/layout/hierarchy4"/>
    <dgm:cxn modelId="{F1F20136-6244-4B42-8464-751E069AAF84}" type="presParOf" srcId="{16DFD608-50F8-44B7-B6DB-CF8879539638}" destId="{6B55849F-CEA3-4504-90C8-3F9635364EA9}" srcOrd="1" destOrd="0" presId="urn:microsoft.com/office/officeart/2005/8/layout/hierarchy4"/>
    <dgm:cxn modelId="{4C89A186-4753-4136-9C2D-2A829DA6A1A7}" type="presParOf" srcId="{16DFD608-50F8-44B7-B6DB-CF8879539638}" destId="{957A05D7-E8B8-4517-9A58-138AC798B2DA}" srcOrd="2" destOrd="0" presId="urn:microsoft.com/office/officeart/2005/8/layout/hierarchy4"/>
    <dgm:cxn modelId="{13A9FAA7-E40D-4E0B-A1F3-AF0A77ED2636}" type="presParOf" srcId="{957A05D7-E8B8-4517-9A58-138AC798B2DA}" destId="{58137CEA-C671-475B-83F8-B729FA19BF37}" srcOrd="0" destOrd="0" presId="urn:microsoft.com/office/officeart/2005/8/layout/hierarchy4"/>
    <dgm:cxn modelId="{C44DF8F3-4CA7-4FA1-A356-EA376685967E}" type="presParOf" srcId="{957A05D7-E8B8-4517-9A58-138AC798B2DA}" destId="{378A2E3C-0585-4E5A-B5E2-FD5731CF6E75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776273E-0398-4DC8-8E91-6D367B8EA7B1}" type="doc">
      <dgm:prSet loTypeId="urn:microsoft.com/office/officeart/2005/8/layout/hList7" loCatId="picture" qsTypeId="urn:microsoft.com/office/officeart/2005/8/quickstyle/simple1" qsCatId="simple" csTypeId="urn:microsoft.com/office/officeart/2005/8/colors/accent4_5" csCatId="accent4" phldr="1"/>
      <dgm:spPr/>
      <dgm:t>
        <a:bodyPr/>
        <a:lstStyle/>
        <a:p>
          <a:endParaRPr lang="pt-BR"/>
        </a:p>
      </dgm:t>
    </dgm:pt>
    <dgm:pt modelId="{315382C3-2A21-4875-8751-910A4F1A24E2}">
      <dgm:prSet/>
      <dgm:spPr>
        <a:xfrm>
          <a:off x="5983290" y="0"/>
          <a:ext cx="1935742" cy="5013176"/>
        </a:xfrm>
        <a:solidFill>
          <a:schemeClr val="accent6">
            <a:lumMod val="60000"/>
            <a:lumOff val="40000"/>
          </a:schemeClr>
        </a:solidFill>
        <a:ln w="12700">
          <a:solidFill>
            <a:schemeClr val="tx1"/>
          </a:solidFill>
        </a:ln>
      </dgm:spPr>
      <dgm:t>
        <a:bodyPr/>
        <a:lstStyle/>
        <a:p>
          <a:r>
            <a:rPr lang="es-ES" b="1" dirty="0" err="1" smtClean="0">
              <a:solidFill>
                <a:schemeClr val="tx1"/>
              </a:solidFill>
              <a:latin typeface="Arial"/>
              <a:ea typeface="+mn-ea"/>
              <a:cs typeface="Arial"/>
            </a:rPr>
            <a:t>Comunidade</a:t>
          </a:r>
          <a:r>
            <a:rPr lang="es-ES" b="1" dirty="0" smtClean="0">
              <a:solidFill>
                <a:schemeClr val="tx1"/>
              </a:solidFill>
              <a:latin typeface="Arial"/>
              <a:ea typeface="+mn-ea"/>
              <a:cs typeface="Arial"/>
            </a:rPr>
            <a:t> virtual  de boas </a:t>
          </a:r>
          <a:r>
            <a:rPr lang="es-ES" b="1" dirty="0" err="1" smtClean="0">
              <a:solidFill>
                <a:schemeClr val="tx1"/>
              </a:solidFill>
              <a:latin typeface="Arial"/>
              <a:ea typeface="+mn-ea"/>
              <a:cs typeface="Arial"/>
            </a:rPr>
            <a:t>práticas</a:t>
          </a:r>
          <a:endParaRPr lang="es-ES" b="1" dirty="0" smtClean="0">
            <a:solidFill>
              <a:schemeClr val="tx1"/>
            </a:solidFill>
            <a:latin typeface="Arial"/>
            <a:ea typeface="+mn-ea"/>
            <a:cs typeface="Arial"/>
          </a:endParaRPr>
        </a:p>
      </dgm:t>
    </dgm:pt>
    <dgm:pt modelId="{40ABCBB9-FBB7-4265-8FCC-20568E3CD31D}" type="parTrans" cxnId="{21E179D3-AF08-4E3F-93F6-FC6D3D0E905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E1FC45AC-62EF-4B35-9D4E-8BBAF37D957D}" type="sibTrans" cxnId="{21E179D3-AF08-4E3F-93F6-FC6D3D0E905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6050371B-03B5-44F9-B689-72EA9B2DB6AA}">
      <dgm:prSet/>
      <dgm:spPr>
        <a:xfrm>
          <a:off x="1846" y="0"/>
          <a:ext cx="1935742" cy="5013176"/>
        </a:xfrm>
        <a:solidFill>
          <a:schemeClr val="accent6">
            <a:lumMod val="60000"/>
            <a:lumOff val="40000"/>
          </a:schemeClr>
        </a:solidFill>
        <a:ln w="12700">
          <a:solidFill>
            <a:schemeClr val="tx1"/>
          </a:solidFill>
        </a:ln>
      </dgm:spPr>
      <dgm:t>
        <a:bodyPr/>
        <a:lstStyle/>
        <a:p>
          <a:r>
            <a:rPr lang="es-ES" b="1" dirty="0" smtClean="0">
              <a:solidFill>
                <a:schemeClr val="tx1"/>
              </a:solidFill>
              <a:latin typeface="Arial"/>
              <a:ea typeface="+mn-ea"/>
              <a:cs typeface="Arial"/>
            </a:rPr>
            <a:t>Material Técnico</a:t>
          </a:r>
        </a:p>
      </dgm:t>
    </dgm:pt>
    <dgm:pt modelId="{746F8822-BB72-4360-A4FC-7C00E4736878}" type="parTrans" cxnId="{4ED93B49-BDA3-46BA-976A-D6376ECDE956}">
      <dgm:prSet/>
      <dgm:spPr/>
      <dgm:t>
        <a:bodyPr/>
        <a:lstStyle/>
        <a:p>
          <a:endParaRPr lang="es-ES"/>
        </a:p>
      </dgm:t>
    </dgm:pt>
    <dgm:pt modelId="{7A2F9429-D0A7-4686-AA9C-5BC8CED9EAB1}" type="sibTrans" cxnId="{4ED93B49-BDA3-46BA-976A-D6376ECDE956}">
      <dgm:prSet/>
      <dgm:spPr/>
      <dgm:t>
        <a:bodyPr/>
        <a:lstStyle/>
        <a:p>
          <a:endParaRPr lang="es-ES"/>
        </a:p>
      </dgm:t>
    </dgm:pt>
    <dgm:pt modelId="{345919F9-D52D-4554-AE43-47E60E099850}">
      <dgm:prSet/>
      <dgm:spPr>
        <a:xfrm>
          <a:off x="1995661" y="0"/>
          <a:ext cx="1935742" cy="5013176"/>
        </a:xfrm>
        <a:solidFill>
          <a:schemeClr val="accent6">
            <a:lumMod val="60000"/>
            <a:lumOff val="40000"/>
          </a:schemeClr>
        </a:solidFill>
        <a:ln w="12700">
          <a:solidFill>
            <a:schemeClr val="tx1"/>
          </a:solidFill>
        </a:ln>
      </dgm:spPr>
      <dgm:t>
        <a:bodyPr/>
        <a:lstStyle/>
        <a:p>
          <a:r>
            <a:rPr lang="es-ES" b="1" smtClean="0">
              <a:solidFill>
                <a:schemeClr val="tx1"/>
              </a:solidFill>
              <a:latin typeface="Arial"/>
              <a:ea typeface="+mn-ea"/>
              <a:cs typeface="Arial"/>
            </a:rPr>
            <a:t>Treinamento Presencial e EAD</a:t>
          </a:r>
          <a:endParaRPr lang="es-ES" b="1" dirty="0" smtClean="0">
            <a:solidFill>
              <a:schemeClr val="tx1"/>
            </a:solidFill>
            <a:latin typeface="Arial"/>
            <a:ea typeface="+mn-ea"/>
            <a:cs typeface="Arial"/>
          </a:endParaRPr>
        </a:p>
      </dgm:t>
    </dgm:pt>
    <dgm:pt modelId="{0E097E74-8357-407A-AB02-24BD494D108F}" type="parTrans" cxnId="{DD60784A-FDFA-42CE-B6A2-914EC4E2A835}">
      <dgm:prSet/>
      <dgm:spPr/>
      <dgm:t>
        <a:bodyPr/>
        <a:lstStyle/>
        <a:p>
          <a:endParaRPr lang="pt-BR"/>
        </a:p>
      </dgm:t>
    </dgm:pt>
    <dgm:pt modelId="{3D118FFA-E857-4588-B251-B82E35E51A3D}" type="sibTrans" cxnId="{DD60784A-FDFA-42CE-B6A2-914EC4E2A835}">
      <dgm:prSet/>
      <dgm:spPr/>
      <dgm:t>
        <a:bodyPr/>
        <a:lstStyle/>
        <a:p>
          <a:endParaRPr lang="pt-BR"/>
        </a:p>
      </dgm:t>
    </dgm:pt>
    <dgm:pt modelId="{D5EB30E4-7849-4EEB-862F-3ECC2CDC4541}">
      <dgm:prSet/>
      <dgm:spPr>
        <a:xfrm>
          <a:off x="3989476" y="0"/>
          <a:ext cx="1935742" cy="5013176"/>
        </a:xfrm>
        <a:solidFill>
          <a:schemeClr val="accent6">
            <a:lumMod val="60000"/>
            <a:lumOff val="40000"/>
          </a:schemeClr>
        </a:solidFill>
        <a:ln w="12700">
          <a:solidFill>
            <a:schemeClr val="tx1"/>
          </a:solidFill>
        </a:ln>
      </dgm:spPr>
      <dgm:t>
        <a:bodyPr/>
        <a:lstStyle/>
        <a:p>
          <a:r>
            <a:rPr lang="en-US" b="1" dirty="0" smtClean="0">
              <a:solidFill>
                <a:schemeClr val="tx1"/>
              </a:solidFill>
              <a:latin typeface="Arial"/>
              <a:ea typeface="+mn-ea"/>
              <a:cs typeface="Arial"/>
            </a:rPr>
            <a:t>Sistema e-SIC – </a:t>
          </a:r>
          <a:r>
            <a:rPr lang="en-US" b="1" dirty="0" err="1" smtClean="0">
              <a:solidFill>
                <a:schemeClr val="tx1"/>
              </a:solidFill>
              <a:latin typeface="Arial"/>
              <a:ea typeface="+mn-ea"/>
              <a:cs typeface="Arial"/>
            </a:rPr>
            <a:t>Código</a:t>
          </a:r>
          <a:r>
            <a:rPr lang="en-US" b="1" dirty="0" smtClean="0">
              <a:solidFill>
                <a:schemeClr val="tx1"/>
              </a:solidFill>
              <a:latin typeface="Arial"/>
              <a:ea typeface="+mn-ea"/>
              <a:cs typeface="Arial"/>
            </a:rPr>
            <a:t> </a:t>
          </a:r>
          <a:r>
            <a:rPr lang="en-US" b="1" dirty="0" err="1" smtClean="0">
              <a:solidFill>
                <a:schemeClr val="tx1"/>
              </a:solidFill>
              <a:latin typeface="Arial"/>
              <a:ea typeface="+mn-ea"/>
              <a:cs typeface="Arial"/>
            </a:rPr>
            <a:t>fonte</a:t>
          </a:r>
          <a:r>
            <a:rPr lang="en-US" b="1" dirty="0" smtClean="0">
              <a:solidFill>
                <a:schemeClr val="tx1"/>
              </a:solidFill>
              <a:latin typeface="Arial"/>
              <a:ea typeface="+mn-ea"/>
              <a:cs typeface="Arial"/>
            </a:rPr>
            <a:t> e software Livre</a:t>
          </a:r>
          <a:endParaRPr lang="es-ES" b="1" dirty="0" smtClean="0">
            <a:solidFill>
              <a:schemeClr val="tx1"/>
            </a:solidFill>
            <a:latin typeface="Arial"/>
            <a:ea typeface="+mn-ea"/>
            <a:cs typeface="Arial"/>
          </a:endParaRPr>
        </a:p>
      </dgm:t>
    </dgm:pt>
    <dgm:pt modelId="{0AEE798A-B3A5-46EA-93A0-3F1FF1248E4A}" type="parTrans" cxnId="{2330A528-B5BF-41DB-980E-B0C82F08DB0B}">
      <dgm:prSet/>
      <dgm:spPr/>
      <dgm:t>
        <a:bodyPr/>
        <a:lstStyle/>
        <a:p>
          <a:endParaRPr lang="pt-BR"/>
        </a:p>
      </dgm:t>
    </dgm:pt>
    <dgm:pt modelId="{F8421505-7890-4225-B72B-251CA383744D}" type="sibTrans" cxnId="{2330A528-B5BF-41DB-980E-B0C82F08DB0B}">
      <dgm:prSet/>
      <dgm:spPr/>
      <dgm:t>
        <a:bodyPr/>
        <a:lstStyle/>
        <a:p>
          <a:endParaRPr lang="pt-BR"/>
        </a:p>
      </dgm:t>
    </dgm:pt>
    <dgm:pt modelId="{370A4EDF-726F-490B-8558-9022E45175D3}" type="pres">
      <dgm:prSet presAssocID="{C776273E-0398-4DC8-8E91-6D367B8EA7B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EFEC50A4-F703-4FAA-9E59-E836018DC22F}" type="pres">
      <dgm:prSet presAssocID="{C776273E-0398-4DC8-8E91-6D367B8EA7B1}" presName="fgShape" presStyleLbl="fgShp" presStyleIdx="0" presStyleCnt="1"/>
      <dgm:spPr>
        <a:xfrm>
          <a:off x="316835" y="4010540"/>
          <a:ext cx="7287209" cy="751976"/>
        </a:xfrm>
        <a:prstGeom prst="leftRightArrow">
          <a:avLst/>
        </a:prstGeom>
        <a:solidFill>
          <a:schemeClr val="accent6">
            <a:lumMod val="75000"/>
          </a:schemeClr>
        </a:solidFill>
        <a:ln>
          <a:noFill/>
        </a:ln>
      </dgm:spPr>
      <dgm:t>
        <a:bodyPr/>
        <a:lstStyle/>
        <a:p>
          <a:endParaRPr lang="pt-BR"/>
        </a:p>
      </dgm:t>
    </dgm:pt>
    <dgm:pt modelId="{519CC259-B812-4C88-86E4-C910E1DE4736}" type="pres">
      <dgm:prSet presAssocID="{C776273E-0398-4DC8-8E91-6D367B8EA7B1}" presName="linComp" presStyleCnt="0"/>
      <dgm:spPr/>
      <dgm:t>
        <a:bodyPr/>
        <a:lstStyle/>
        <a:p>
          <a:endParaRPr lang="pt-BR"/>
        </a:p>
      </dgm:t>
    </dgm:pt>
    <dgm:pt modelId="{545CAA91-892F-49EC-ADF8-62A7EF560279}" type="pres">
      <dgm:prSet presAssocID="{6050371B-03B5-44F9-B689-72EA9B2DB6AA}" presName="compNode" presStyleCnt="0"/>
      <dgm:spPr/>
      <dgm:t>
        <a:bodyPr/>
        <a:lstStyle/>
        <a:p>
          <a:endParaRPr lang="pt-BR"/>
        </a:p>
      </dgm:t>
    </dgm:pt>
    <dgm:pt modelId="{C8F01A36-CF88-43B7-86C9-F6F7981D54BF}" type="pres">
      <dgm:prSet presAssocID="{6050371B-03B5-44F9-B689-72EA9B2DB6AA}" presName="bkgdShape" presStyleLbl="node1" presStyleIdx="0" presStyleCnt="4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pt-BR"/>
        </a:p>
      </dgm:t>
    </dgm:pt>
    <dgm:pt modelId="{5C4CE462-23E3-4C43-8059-80EE0368EA6A}" type="pres">
      <dgm:prSet presAssocID="{6050371B-03B5-44F9-B689-72EA9B2DB6AA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6669466-1AEA-4403-9C6E-F7CD12651ACD}" type="pres">
      <dgm:prSet presAssocID="{6050371B-03B5-44F9-B689-72EA9B2DB6AA}" presName="invisiNode" presStyleLbl="node1" presStyleIdx="0" presStyleCnt="4"/>
      <dgm:spPr/>
      <dgm:t>
        <a:bodyPr/>
        <a:lstStyle/>
        <a:p>
          <a:endParaRPr lang="pt-BR"/>
        </a:p>
      </dgm:t>
    </dgm:pt>
    <dgm:pt modelId="{9F9B5ADE-95A7-4853-8119-76AC1F45C0DD}" type="pres">
      <dgm:prSet presAssocID="{6050371B-03B5-44F9-B689-72EA9B2DB6AA}" presName="imagNode" presStyleLbl="fgImgPlace1" presStyleIdx="0" presStyleCnt="4"/>
      <dgm:spPr>
        <a:xfrm>
          <a:off x="135024" y="300790"/>
          <a:ext cx="1669387" cy="1669387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pt-BR"/>
        </a:p>
      </dgm:t>
    </dgm:pt>
    <dgm:pt modelId="{CACB0EF8-340E-43C4-9C9E-9B91986C9408}" type="pres">
      <dgm:prSet presAssocID="{7A2F9429-D0A7-4686-AA9C-5BC8CED9EAB1}" presName="sibTrans" presStyleLbl="sibTrans2D1" presStyleIdx="0" presStyleCnt="0"/>
      <dgm:spPr/>
      <dgm:t>
        <a:bodyPr/>
        <a:lstStyle/>
        <a:p>
          <a:endParaRPr lang="pt-BR"/>
        </a:p>
      </dgm:t>
    </dgm:pt>
    <dgm:pt modelId="{04494AD2-5127-435E-8FA6-65B5D0B45603}" type="pres">
      <dgm:prSet presAssocID="{345919F9-D52D-4554-AE43-47E60E099850}" presName="compNode" presStyleCnt="0"/>
      <dgm:spPr/>
      <dgm:t>
        <a:bodyPr/>
        <a:lstStyle/>
        <a:p>
          <a:endParaRPr lang="pt-BR"/>
        </a:p>
      </dgm:t>
    </dgm:pt>
    <dgm:pt modelId="{EC297B55-F132-40DD-8126-3553548D2FC4}" type="pres">
      <dgm:prSet presAssocID="{345919F9-D52D-4554-AE43-47E60E099850}" presName="bkgdShape" presStyleLbl="node1" presStyleIdx="1" presStyleCnt="4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pt-BR"/>
        </a:p>
      </dgm:t>
    </dgm:pt>
    <dgm:pt modelId="{1913FF07-93E1-41F4-BF79-0D84C9133D62}" type="pres">
      <dgm:prSet presAssocID="{345919F9-D52D-4554-AE43-47E60E099850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DA27224-9B0E-4BFA-B3FD-99E15D26AC5E}" type="pres">
      <dgm:prSet presAssocID="{345919F9-D52D-4554-AE43-47E60E099850}" presName="invisiNode" presStyleLbl="node1" presStyleIdx="1" presStyleCnt="4"/>
      <dgm:spPr/>
      <dgm:t>
        <a:bodyPr/>
        <a:lstStyle/>
        <a:p>
          <a:endParaRPr lang="pt-BR"/>
        </a:p>
      </dgm:t>
    </dgm:pt>
    <dgm:pt modelId="{054CF202-1408-4C9B-8286-D1B3BEC4E68D}" type="pres">
      <dgm:prSet presAssocID="{345919F9-D52D-4554-AE43-47E60E099850}" presName="imagNode" presStyleLbl="fgImgPlace1" presStyleIdx="1" presStyleCnt="4"/>
      <dgm:spPr>
        <a:xfrm>
          <a:off x="2128838" y="300790"/>
          <a:ext cx="1669387" cy="1669387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pt-BR"/>
        </a:p>
      </dgm:t>
    </dgm:pt>
    <dgm:pt modelId="{D526BC4B-E10A-4D61-95DF-307201BF62DC}" type="pres">
      <dgm:prSet presAssocID="{3D118FFA-E857-4588-B251-B82E35E51A3D}" presName="sibTrans" presStyleLbl="sibTrans2D1" presStyleIdx="0" presStyleCnt="0"/>
      <dgm:spPr/>
      <dgm:t>
        <a:bodyPr/>
        <a:lstStyle/>
        <a:p>
          <a:endParaRPr lang="pt-BR"/>
        </a:p>
      </dgm:t>
    </dgm:pt>
    <dgm:pt modelId="{4F87C043-4959-47BE-BAC7-9727EE6B2D8D}" type="pres">
      <dgm:prSet presAssocID="{D5EB30E4-7849-4EEB-862F-3ECC2CDC4541}" presName="compNode" presStyleCnt="0"/>
      <dgm:spPr/>
      <dgm:t>
        <a:bodyPr/>
        <a:lstStyle/>
        <a:p>
          <a:endParaRPr lang="pt-BR"/>
        </a:p>
      </dgm:t>
    </dgm:pt>
    <dgm:pt modelId="{D305ABFE-3A18-4E3F-AB7B-2D391E3E1ADE}" type="pres">
      <dgm:prSet presAssocID="{D5EB30E4-7849-4EEB-862F-3ECC2CDC4541}" presName="bkgdShape" presStyleLbl="node1" presStyleIdx="2" presStyleCnt="4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pt-BR"/>
        </a:p>
      </dgm:t>
    </dgm:pt>
    <dgm:pt modelId="{7F7F81CB-0928-4C8E-933D-6DC261494564}" type="pres">
      <dgm:prSet presAssocID="{D5EB30E4-7849-4EEB-862F-3ECC2CDC4541}" presName="node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0731A75-B2B2-43A9-A674-85D250C4C9B7}" type="pres">
      <dgm:prSet presAssocID="{D5EB30E4-7849-4EEB-862F-3ECC2CDC4541}" presName="invisiNode" presStyleLbl="node1" presStyleIdx="2" presStyleCnt="4"/>
      <dgm:spPr/>
      <dgm:t>
        <a:bodyPr/>
        <a:lstStyle/>
        <a:p>
          <a:endParaRPr lang="pt-BR"/>
        </a:p>
      </dgm:t>
    </dgm:pt>
    <dgm:pt modelId="{FE9DA5AB-2C5D-4E5E-A29B-FFEF7A4087FC}" type="pres">
      <dgm:prSet presAssocID="{D5EB30E4-7849-4EEB-862F-3ECC2CDC4541}" presName="imagNode" presStyleLbl="fgImgPlace1" presStyleIdx="2" presStyleCnt="4"/>
      <dgm:spPr>
        <a:xfrm>
          <a:off x="4122653" y="300790"/>
          <a:ext cx="1669387" cy="1669387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pt-BR"/>
        </a:p>
      </dgm:t>
    </dgm:pt>
    <dgm:pt modelId="{A0E21F71-BA43-4C72-B297-3D563EA8EEA8}" type="pres">
      <dgm:prSet presAssocID="{F8421505-7890-4225-B72B-251CA383744D}" presName="sibTrans" presStyleLbl="sibTrans2D1" presStyleIdx="0" presStyleCnt="0"/>
      <dgm:spPr/>
      <dgm:t>
        <a:bodyPr/>
        <a:lstStyle/>
        <a:p>
          <a:endParaRPr lang="pt-BR"/>
        </a:p>
      </dgm:t>
    </dgm:pt>
    <dgm:pt modelId="{0B6D01E7-19E1-4A30-9516-F7C0B3B29778}" type="pres">
      <dgm:prSet presAssocID="{315382C3-2A21-4875-8751-910A4F1A24E2}" presName="compNode" presStyleCnt="0"/>
      <dgm:spPr/>
      <dgm:t>
        <a:bodyPr/>
        <a:lstStyle/>
        <a:p>
          <a:endParaRPr lang="pt-BR"/>
        </a:p>
      </dgm:t>
    </dgm:pt>
    <dgm:pt modelId="{28D162E5-8D12-4620-94C6-096E37CD8F9D}" type="pres">
      <dgm:prSet presAssocID="{315382C3-2A21-4875-8751-910A4F1A24E2}" presName="bkgdShape" presStyleLbl="node1" presStyleIdx="3" presStyleCnt="4" custLinFactNeighborX="2669" custLinFactNeighborY="758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pt-BR"/>
        </a:p>
      </dgm:t>
    </dgm:pt>
    <dgm:pt modelId="{5D1F9158-FC25-4BD2-9587-D55AA0567564}" type="pres">
      <dgm:prSet presAssocID="{315382C3-2A21-4875-8751-910A4F1A24E2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77A8E23-4780-410D-BCA7-1B015F6D5208}" type="pres">
      <dgm:prSet presAssocID="{315382C3-2A21-4875-8751-910A4F1A24E2}" presName="invisiNode" presStyleLbl="node1" presStyleIdx="3" presStyleCnt="4"/>
      <dgm:spPr/>
      <dgm:t>
        <a:bodyPr/>
        <a:lstStyle/>
        <a:p>
          <a:endParaRPr lang="pt-BR"/>
        </a:p>
      </dgm:t>
    </dgm:pt>
    <dgm:pt modelId="{11F077CF-FFBF-4D5B-83E4-FC1890C3D913}" type="pres">
      <dgm:prSet presAssocID="{315382C3-2A21-4875-8751-910A4F1A24E2}" presName="imagNode" presStyleLbl="fgImgPlace1" presStyleIdx="3" presStyleCnt="4"/>
      <dgm:spPr>
        <a:xfrm>
          <a:off x="6116468" y="300790"/>
          <a:ext cx="1669387" cy="1669387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pt-BR"/>
        </a:p>
      </dgm:t>
    </dgm:pt>
  </dgm:ptLst>
  <dgm:cxnLst>
    <dgm:cxn modelId="{2330A528-B5BF-41DB-980E-B0C82F08DB0B}" srcId="{C776273E-0398-4DC8-8E91-6D367B8EA7B1}" destId="{D5EB30E4-7849-4EEB-862F-3ECC2CDC4541}" srcOrd="2" destOrd="0" parTransId="{0AEE798A-B3A5-46EA-93A0-3F1FF1248E4A}" sibTransId="{F8421505-7890-4225-B72B-251CA383744D}"/>
    <dgm:cxn modelId="{65FDB55F-4111-495E-812E-E10F23986438}" type="presOf" srcId="{C776273E-0398-4DC8-8E91-6D367B8EA7B1}" destId="{370A4EDF-726F-490B-8558-9022E45175D3}" srcOrd="0" destOrd="0" presId="urn:microsoft.com/office/officeart/2005/8/layout/hList7"/>
    <dgm:cxn modelId="{DEB14C20-3732-4C9C-929D-FF002747F251}" type="presOf" srcId="{6050371B-03B5-44F9-B689-72EA9B2DB6AA}" destId="{C8F01A36-CF88-43B7-86C9-F6F7981D54BF}" srcOrd="0" destOrd="0" presId="urn:microsoft.com/office/officeart/2005/8/layout/hList7"/>
    <dgm:cxn modelId="{DD60784A-FDFA-42CE-B6A2-914EC4E2A835}" srcId="{C776273E-0398-4DC8-8E91-6D367B8EA7B1}" destId="{345919F9-D52D-4554-AE43-47E60E099850}" srcOrd="1" destOrd="0" parTransId="{0E097E74-8357-407A-AB02-24BD494D108F}" sibTransId="{3D118FFA-E857-4588-B251-B82E35E51A3D}"/>
    <dgm:cxn modelId="{9F4372FF-93FD-459E-BF24-5127A04D2B20}" type="presOf" srcId="{6050371B-03B5-44F9-B689-72EA9B2DB6AA}" destId="{5C4CE462-23E3-4C43-8059-80EE0368EA6A}" srcOrd="1" destOrd="0" presId="urn:microsoft.com/office/officeart/2005/8/layout/hList7"/>
    <dgm:cxn modelId="{67C610A8-B1D7-4E0F-B244-729683854000}" type="presOf" srcId="{7A2F9429-D0A7-4686-AA9C-5BC8CED9EAB1}" destId="{CACB0EF8-340E-43C4-9C9E-9B91986C9408}" srcOrd="0" destOrd="0" presId="urn:microsoft.com/office/officeart/2005/8/layout/hList7"/>
    <dgm:cxn modelId="{78E448A6-78D8-496E-95D6-3C41BDC1EE80}" type="presOf" srcId="{315382C3-2A21-4875-8751-910A4F1A24E2}" destId="{28D162E5-8D12-4620-94C6-096E37CD8F9D}" srcOrd="0" destOrd="0" presId="urn:microsoft.com/office/officeart/2005/8/layout/hList7"/>
    <dgm:cxn modelId="{4ED93B49-BDA3-46BA-976A-D6376ECDE956}" srcId="{C776273E-0398-4DC8-8E91-6D367B8EA7B1}" destId="{6050371B-03B5-44F9-B689-72EA9B2DB6AA}" srcOrd="0" destOrd="0" parTransId="{746F8822-BB72-4360-A4FC-7C00E4736878}" sibTransId="{7A2F9429-D0A7-4686-AA9C-5BC8CED9EAB1}"/>
    <dgm:cxn modelId="{21E179D3-AF08-4E3F-93F6-FC6D3D0E9052}" srcId="{C776273E-0398-4DC8-8E91-6D367B8EA7B1}" destId="{315382C3-2A21-4875-8751-910A4F1A24E2}" srcOrd="3" destOrd="0" parTransId="{40ABCBB9-FBB7-4265-8FCC-20568E3CD31D}" sibTransId="{E1FC45AC-62EF-4B35-9D4E-8BBAF37D957D}"/>
    <dgm:cxn modelId="{B47E0DB3-7BA2-49F7-B8FF-91ADCEA2D625}" type="presOf" srcId="{315382C3-2A21-4875-8751-910A4F1A24E2}" destId="{5D1F9158-FC25-4BD2-9587-D55AA0567564}" srcOrd="1" destOrd="0" presId="urn:microsoft.com/office/officeart/2005/8/layout/hList7"/>
    <dgm:cxn modelId="{6B0B80EF-04F3-41D2-8405-A19A0C70849C}" type="presOf" srcId="{D5EB30E4-7849-4EEB-862F-3ECC2CDC4541}" destId="{7F7F81CB-0928-4C8E-933D-6DC261494564}" srcOrd="1" destOrd="0" presId="urn:microsoft.com/office/officeart/2005/8/layout/hList7"/>
    <dgm:cxn modelId="{2F731041-4939-4F28-9D11-D0547069E71A}" type="presOf" srcId="{345919F9-D52D-4554-AE43-47E60E099850}" destId="{EC297B55-F132-40DD-8126-3553548D2FC4}" srcOrd="0" destOrd="0" presId="urn:microsoft.com/office/officeart/2005/8/layout/hList7"/>
    <dgm:cxn modelId="{32052900-CDC9-453B-A517-9628DE6E660A}" type="presOf" srcId="{345919F9-D52D-4554-AE43-47E60E099850}" destId="{1913FF07-93E1-41F4-BF79-0D84C9133D62}" srcOrd="1" destOrd="0" presId="urn:microsoft.com/office/officeart/2005/8/layout/hList7"/>
    <dgm:cxn modelId="{81C5CE68-D3BA-411C-B7C7-5C52C07234BE}" type="presOf" srcId="{D5EB30E4-7849-4EEB-862F-3ECC2CDC4541}" destId="{D305ABFE-3A18-4E3F-AB7B-2D391E3E1ADE}" srcOrd="0" destOrd="0" presId="urn:microsoft.com/office/officeart/2005/8/layout/hList7"/>
    <dgm:cxn modelId="{6F0E8098-BDC1-478D-A9F2-827D651AE033}" type="presOf" srcId="{F8421505-7890-4225-B72B-251CA383744D}" destId="{A0E21F71-BA43-4C72-B297-3D563EA8EEA8}" srcOrd="0" destOrd="0" presId="urn:microsoft.com/office/officeart/2005/8/layout/hList7"/>
    <dgm:cxn modelId="{04BD96CC-B59C-489B-AA4E-A5C22F42F8E7}" type="presOf" srcId="{3D118FFA-E857-4588-B251-B82E35E51A3D}" destId="{D526BC4B-E10A-4D61-95DF-307201BF62DC}" srcOrd="0" destOrd="0" presId="urn:microsoft.com/office/officeart/2005/8/layout/hList7"/>
    <dgm:cxn modelId="{6865D9F8-7B64-43BD-A216-09A8AAD3ACD1}" type="presParOf" srcId="{370A4EDF-726F-490B-8558-9022E45175D3}" destId="{EFEC50A4-F703-4FAA-9E59-E836018DC22F}" srcOrd="0" destOrd="0" presId="urn:microsoft.com/office/officeart/2005/8/layout/hList7"/>
    <dgm:cxn modelId="{A51BB9E5-3683-43B8-8B2D-BE3B4ACC5E45}" type="presParOf" srcId="{370A4EDF-726F-490B-8558-9022E45175D3}" destId="{519CC259-B812-4C88-86E4-C910E1DE4736}" srcOrd="1" destOrd="0" presId="urn:microsoft.com/office/officeart/2005/8/layout/hList7"/>
    <dgm:cxn modelId="{EBC39FF0-FB3B-4689-9251-E7238EAF57F6}" type="presParOf" srcId="{519CC259-B812-4C88-86E4-C910E1DE4736}" destId="{545CAA91-892F-49EC-ADF8-62A7EF560279}" srcOrd="0" destOrd="0" presId="urn:microsoft.com/office/officeart/2005/8/layout/hList7"/>
    <dgm:cxn modelId="{EE0BD1E1-7E94-4D03-86EA-AADD5280A970}" type="presParOf" srcId="{545CAA91-892F-49EC-ADF8-62A7EF560279}" destId="{C8F01A36-CF88-43B7-86C9-F6F7981D54BF}" srcOrd="0" destOrd="0" presId="urn:microsoft.com/office/officeart/2005/8/layout/hList7"/>
    <dgm:cxn modelId="{E1812E28-9345-47C1-AB75-F7662CA2407E}" type="presParOf" srcId="{545CAA91-892F-49EC-ADF8-62A7EF560279}" destId="{5C4CE462-23E3-4C43-8059-80EE0368EA6A}" srcOrd="1" destOrd="0" presId="urn:microsoft.com/office/officeart/2005/8/layout/hList7"/>
    <dgm:cxn modelId="{374A15F1-3D3A-4203-B543-4C59AA85E09D}" type="presParOf" srcId="{545CAA91-892F-49EC-ADF8-62A7EF560279}" destId="{E6669466-1AEA-4403-9C6E-F7CD12651ACD}" srcOrd="2" destOrd="0" presId="urn:microsoft.com/office/officeart/2005/8/layout/hList7"/>
    <dgm:cxn modelId="{9A187A92-D67A-45C3-A9C5-D45175E3B4F2}" type="presParOf" srcId="{545CAA91-892F-49EC-ADF8-62A7EF560279}" destId="{9F9B5ADE-95A7-4853-8119-76AC1F45C0DD}" srcOrd="3" destOrd="0" presId="urn:microsoft.com/office/officeart/2005/8/layout/hList7"/>
    <dgm:cxn modelId="{5AC26E96-9835-421C-BE6A-7E9237E82BD6}" type="presParOf" srcId="{519CC259-B812-4C88-86E4-C910E1DE4736}" destId="{CACB0EF8-340E-43C4-9C9E-9B91986C9408}" srcOrd="1" destOrd="0" presId="urn:microsoft.com/office/officeart/2005/8/layout/hList7"/>
    <dgm:cxn modelId="{3C387F4B-D786-48FB-B38C-6B0F5C9F890D}" type="presParOf" srcId="{519CC259-B812-4C88-86E4-C910E1DE4736}" destId="{04494AD2-5127-435E-8FA6-65B5D0B45603}" srcOrd="2" destOrd="0" presId="urn:microsoft.com/office/officeart/2005/8/layout/hList7"/>
    <dgm:cxn modelId="{29BFAA38-AEDA-4052-A3F1-5CCFDD052191}" type="presParOf" srcId="{04494AD2-5127-435E-8FA6-65B5D0B45603}" destId="{EC297B55-F132-40DD-8126-3553548D2FC4}" srcOrd="0" destOrd="0" presId="urn:microsoft.com/office/officeart/2005/8/layout/hList7"/>
    <dgm:cxn modelId="{CAF65013-86C4-4401-9E7E-4D1A9E631CB4}" type="presParOf" srcId="{04494AD2-5127-435E-8FA6-65B5D0B45603}" destId="{1913FF07-93E1-41F4-BF79-0D84C9133D62}" srcOrd="1" destOrd="0" presId="urn:microsoft.com/office/officeart/2005/8/layout/hList7"/>
    <dgm:cxn modelId="{5F5B8239-3DD0-4A86-984A-2FB92C7A66BA}" type="presParOf" srcId="{04494AD2-5127-435E-8FA6-65B5D0B45603}" destId="{7DA27224-9B0E-4BFA-B3FD-99E15D26AC5E}" srcOrd="2" destOrd="0" presId="urn:microsoft.com/office/officeart/2005/8/layout/hList7"/>
    <dgm:cxn modelId="{7DD852CA-51BC-420B-A0E2-760F4378D7A6}" type="presParOf" srcId="{04494AD2-5127-435E-8FA6-65B5D0B45603}" destId="{054CF202-1408-4C9B-8286-D1B3BEC4E68D}" srcOrd="3" destOrd="0" presId="urn:microsoft.com/office/officeart/2005/8/layout/hList7"/>
    <dgm:cxn modelId="{F639B36C-55EF-4085-9B48-66AC1EDFCBA9}" type="presParOf" srcId="{519CC259-B812-4C88-86E4-C910E1DE4736}" destId="{D526BC4B-E10A-4D61-95DF-307201BF62DC}" srcOrd="3" destOrd="0" presId="urn:microsoft.com/office/officeart/2005/8/layout/hList7"/>
    <dgm:cxn modelId="{06A35B37-CED6-487D-BCD0-525661CEB52B}" type="presParOf" srcId="{519CC259-B812-4C88-86E4-C910E1DE4736}" destId="{4F87C043-4959-47BE-BAC7-9727EE6B2D8D}" srcOrd="4" destOrd="0" presId="urn:microsoft.com/office/officeart/2005/8/layout/hList7"/>
    <dgm:cxn modelId="{C061709F-6212-4103-B6E3-7315FB1C7188}" type="presParOf" srcId="{4F87C043-4959-47BE-BAC7-9727EE6B2D8D}" destId="{D305ABFE-3A18-4E3F-AB7B-2D391E3E1ADE}" srcOrd="0" destOrd="0" presId="urn:microsoft.com/office/officeart/2005/8/layout/hList7"/>
    <dgm:cxn modelId="{CAE347CB-1780-48FC-8308-2386111E70BD}" type="presParOf" srcId="{4F87C043-4959-47BE-BAC7-9727EE6B2D8D}" destId="{7F7F81CB-0928-4C8E-933D-6DC261494564}" srcOrd="1" destOrd="0" presId="urn:microsoft.com/office/officeart/2005/8/layout/hList7"/>
    <dgm:cxn modelId="{930ED058-9C2E-4895-8D56-7F0BB627FA05}" type="presParOf" srcId="{4F87C043-4959-47BE-BAC7-9727EE6B2D8D}" destId="{90731A75-B2B2-43A9-A674-85D250C4C9B7}" srcOrd="2" destOrd="0" presId="urn:microsoft.com/office/officeart/2005/8/layout/hList7"/>
    <dgm:cxn modelId="{658D3900-D88E-444D-85DA-00BEA95C01E0}" type="presParOf" srcId="{4F87C043-4959-47BE-BAC7-9727EE6B2D8D}" destId="{FE9DA5AB-2C5D-4E5E-A29B-FFEF7A4087FC}" srcOrd="3" destOrd="0" presId="urn:microsoft.com/office/officeart/2005/8/layout/hList7"/>
    <dgm:cxn modelId="{685C6BF3-3AD5-4A14-A0D8-F0267B99CA5D}" type="presParOf" srcId="{519CC259-B812-4C88-86E4-C910E1DE4736}" destId="{A0E21F71-BA43-4C72-B297-3D563EA8EEA8}" srcOrd="5" destOrd="0" presId="urn:microsoft.com/office/officeart/2005/8/layout/hList7"/>
    <dgm:cxn modelId="{5FFB70A7-7622-41F2-B7E1-B3838A9DD06D}" type="presParOf" srcId="{519CC259-B812-4C88-86E4-C910E1DE4736}" destId="{0B6D01E7-19E1-4A30-9516-F7C0B3B29778}" srcOrd="6" destOrd="0" presId="urn:microsoft.com/office/officeart/2005/8/layout/hList7"/>
    <dgm:cxn modelId="{96C4F625-E242-44EC-8B0E-4196D7382E26}" type="presParOf" srcId="{0B6D01E7-19E1-4A30-9516-F7C0B3B29778}" destId="{28D162E5-8D12-4620-94C6-096E37CD8F9D}" srcOrd="0" destOrd="0" presId="urn:microsoft.com/office/officeart/2005/8/layout/hList7"/>
    <dgm:cxn modelId="{11E2CAFC-71CF-4EF7-809E-6A80AF3B5EC9}" type="presParOf" srcId="{0B6D01E7-19E1-4A30-9516-F7C0B3B29778}" destId="{5D1F9158-FC25-4BD2-9587-D55AA0567564}" srcOrd="1" destOrd="0" presId="urn:microsoft.com/office/officeart/2005/8/layout/hList7"/>
    <dgm:cxn modelId="{9AD2CD0F-3FDE-464D-9A6B-6E8BE4C61A84}" type="presParOf" srcId="{0B6D01E7-19E1-4A30-9516-F7C0B3B29778}" destId="{277A8E23-4780-410D-BCA7-1B015F6D5208}" srcOrd="2" destOrd="0" presId="urn:microsoft.com/office/officeart/2005/8/layout/hList7"/>
    <dgm:cxn modelId="{18D1442E-2F8A-4F4F-BD40-B90C3B3F0133}" type="presParOf" srcId="{0B6D01E7-19E1-4A30-9516-F7C0B3B29778}" destId="{11F077CF-FFBF-4D5B-83E4-FC1890C3D913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9FEE05A-8790-40BA-9A69-A5A9EFE21BC3}" type="doc">
      <dgm:prSet loTypeId="urn:microsoft.com/office/officeart/2009/layout/CircleArrowProcess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4518437B-7E2B-4A18-B68F-546AFCC1ADB5}">
      <dgm:prSet phldrT="[Texto]" custT="1"/>
      <dgm:spPr/>
      <dgm:t>
        <a:bodyPr/>
        <a:lstStyle/>
        <a:p>
          <a:r>
            <a:rPr lang="pt-BR" sz="2000" dirty="0" smtClean="0">
              <a:latin typeface="Calibri Light" panose="020F0302020204030204" pitchFamily="34" charset="0"/>
            </a:rPr>
            <a:t>Marco</a:t>
          </a:r>
          <a:r>
            <a:rPr lang="pt-BR" sz="2300" dirty="0" smtClean="0">
              <a:latin typeface="Calibri Light" panose="020F0302020204030204" pitchFamily="34" charset="0"/>
            </a:rPr>
            <a:t> </a:t>
          </a:r>
          <a:r>
            <a:rPr lang="pt-BR" sz="2300" dirty="0" smtClean="0">
              <a:latin typeface="Calibri" pitchFamily="34" charset="0"/>
              <a:cs typeface="Calibri" pitchFamily="34" charset="0"/>
            </a:rPr>
            <a:t>Legal</a:t>
          </a:r>
          <a:endParaRPr lang="pt-BR" sz="2300" dirty="0">
            <a:latin typeface="Calibri" pitchFamily="34" charset="0"/>
            <a:cs typeface="Calibri" pitchFamily="34" charset="0"/>
          </a:endParaRPr>
        </a:p>
      </dgm:t>
    </dgm:pt>
    <dgm:pt modelId="{085C603B-1189-41EF-BD44-93E06AA6AAC2}" type="parTrans" cxnId="{6DE22227-5225-4DF2-95A0-2204689E96FD}">
      <dgm:prSet/>
      <dgm:spPr/>
      <dgm:t>
        <a:bodyPr/>
        <a:lstStyle/>
        <a:p>
          <a:endParaRPr lang="pt-BR"/>
        </a:p>
      </dgm:t>
    </dgm:pt>
    <dgm:pt modelId="{0BDAF312-4174-4FEE-8962-D00983EBD4E1}" type="sibTrans" cxnId="{6DE22227-5225-4DF2-95A0-2204689E96FD}">
      <dgm:prSet/>
      <dgm:spPr/>
      <dgm:t>
        <a:bodyPr/>
        <a:lstStyle/>
        <a:p>
          <a:endParaRPr lang="pt-BR"/>
        </a:p>
      </dgm:t>
    </dgm:pt>
    <dgm:pt modelId="{4138F7F1-3689-4156-A95D-109F00F1B247}">
      <dgm:prSet phldrT="[Texto]"/>
      <dgm:spPr/>
      <dgm:t>
        <a:bodyPr/>
        <a:lstStyle/>
        <a:p>
          <a:r>
            <a:rPr lang="pt-BR" dirty="0" smtClean="0">
              <a:latin typeface="Calibri" pitchFamily="34" charset="0"/>
              <a:cs typeface="Calibri" pitchFamily="34" charset="0"/>
            </a:rPr>
            <a:t>Diretrizes</a:t>
          </a:r>
          <a:endParaRPr lang="pt-BR" dirty="0">
            <a:latin typeface="Calibri" pitchFamily="34" charset="0"/>
            <a:cs typeface="Calibri" pitchFamily="34" charset="0"/>
          </a:endParaRPr>
        </a:p>
      </dgm:t>
    </dgm:pt>
    <dgm:pt modelId="{D0F91755-7C94-4311-B2BD-14E110ECB14F}" type="parTrans" cxnId="{F24E7437-D3F7-4DD7-93B8-5593F5FFA6E5}">
      <dgm:prSet/>
      <dgm:spPr/>
      <dgm:t>
        <a:bodyPr/>
        <a:lstStyle/>
        <a:p>
          <a:endParaRPr lang="pt-BR"/>
        </a:p>
      </dgm:t>
    </dgm:pt>
    <dgm:pt modelId="{79C18671-B277-462C-ABE3-EA7891088CBF}" type="sibTrans" cxnId="{F24E7437-D3F7-4DD7-93B8-5593F5FFA6E5}">
      <dgm:prSet/>
      <dgm:spPr/>
      <dgm:t>
        <a:bodyPr/>
        <a:lstStyle/>
        <a:p>
          <a:endParaRPr lang="pt-BR"/>
        </a:p>
      </dgm:t>
    </dgm:pt>
    <dgm:pt modelId="{39A55242-32FD-4A55-9569-F8BD0175D89B}">
      <dgm:prSet phldrT="[Texto]" custT="1"/>
      <dgm:spPr/>
      <dgm:t>
        <a:bodyPr/>
        <a:lstStyle/>
        <a:p>
          <a:r>
            <a:rPr lang="pt-BR" sz="2000" dirty="0" smtClean="0">
              <a:latin typeface="Calibri Light" panose="020F0302020204030204" pitchFamily="34" charset="0"/>
            </a:rPr>
            <a:t>Cadastro</a:t>
          </a:r>
          <a:r>
            <a:rPr lang="pt-BR" sz="2300" dirty="0" smtClean="0">
              <a:latin typeface="Calibri Light" panose="020F0302020204030204" pitchFamily="34" charset="0"/>
            </a:rPr>
            <a:t> </a:t>
          </a:r>
          <a:r>
            <a:rPr lang="pt-BR" sz="2300" dirty="0" smtClean="0">
              <a:latin typeface="Calibri" pitchFamily="34" charset="0"/>
              <a:cs typeface="Calibri" pitchFamily="34" charset="0"/>
            </a:rPr>
            <a:t>Pró Ética</a:t>
          </a:r>
          <a:endParaRPr lang="pt-BR" sz="2300" dirty="0">
            <a:latin typeface="Calibri" pitchFamily="34" charset="0"/>
            <a:cs typeface="Calibri" pitchFamily="34" charset="0"/>
          </a:endParaRPr>
        </a:p>
      </dgm:t>
    </dgm:pt>
    <dgm:pt modelId="{7D81A3E2-DAF3-49D2-A833-D7A078DA20B4}" type="parTrans" cxnId="{FF2CF179-2643-462B-94B5-B0BA93A0241B}">
      <dgm:prSet/>
      <dgm:spPr/>
      <dgm:t>
        <a:bodyPr/>
        <a:lstStyle/>
        <a:p>
          <a:endParaRPr lang="pt-BR"/>
        </a:p>
      </dgm:t>
    </dgm:pt>
    <dgm:pt modelId="{47F5C4E2-18D1-4872-B6A7-C09EA577BA1C}" type="sibTrans" cxnId="{FF2CF179-2643-462B-94B5-B0BA93A0241B}">
      <dgm:prSet/>
      <dgm:spPr/>
      <dgm:t>
        <a:bodyPr/>
        <a:lstStyle/>
        <a:p>
          <a:endParaRPr lang="pt-BR"/>
        </a:p>
      </dgm:t>
    </dgm:pt>
    <dgm:pt modelId="{F55ECF8C-DC16-4C0F-9028-D92703FFB96D}" type="pres">
      <dgm:prSet presAssocID="{B9FEE05A-8790-40BA-9A69-A5A9EFE21BC3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pt-BR"/>
        </a:p>
      </dgm:t>
    </dgm:pt>
    <dgm:pt modelId="{516C1566-5229-4C7F-BDD0-78018CE2F23D}" type="pres">
      <dgm:prSet presAssocID="{4518437B-7E2B-4A18-B68F-546AFCC1ADB5}" presName="Accent1" presStyleCnt="0"/>
      <dgm:spPr/>
    </dgm:pt>
    <dgm:pt modelId="{E899A5C6-B8BE-458A-9AC3-BBDDC375E4C6}" type="pres">
      <dgm:prSet presAssocID="{4518437B-7E2B-4A18-B68F-546AFCC1ADB5}" presName="Accent" presStyleLbl="node1" presStyleIdx="0" presStyleCnt="3"/>
      <dgm:spPr>
        <a:solidFill>
          <a:schemeClr val="accent4">
            <a:lumMod val="75000"/>
          </a:schemeClr>
        </a:solidFill>
      </dgm:spPr>
    </dgm:pt>
    <dgm:pt modelId="{3AD6D1C1-C531-4335-BA0A-A7B06C0BD6A4}" type="pres">
      <dgm:prSet presAssocID="{4518437B-7E2B-4A18-B68F-546AFCC1ADB5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3F8AE00-BEC4-4E39-B148-A94113B53B25}" type="pres">
      <dgm:prSet presAssocID="{4138F7F1-3689-4156-A95D-109F00F1B247}" presName="Accent2" presStyleCnt="0"/>
      <dgm:spPr/>
    </dgm:pt>
    <dgm:pt modelId="{F0E5128C-3E55-497D-9B42-56D8AEF794B8}" type="pres">
      <dgm:prSet presAssocID="{4138F7F1-3689-4156-A95D-109F00F1B247}" presName="Accent" presStyleLbl="node1" presStyleIdx="1" presStyleCnt="3"/>
      <dgm:spPr>
        <a:solidFill>
          <a:schemeClr val="accent6">
            <a:lumMod val="75000"/>
          </a:schemeClr>
        </a:solidFill>
      </dgm:spPr>
    </dgm:pt>
    <dgm:pt modelId="{2E85DA96-EC00-4317-B89D-6B86C3ED2DB1}" type="pres">
      <dgm:prSet presAssocID="{4138F7F1-3689-4156-A95D-109F00F1B247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3C64477-98E8-4CC4-B792-EB30F566F731}" type="pres">
      <dgm:prSet presAssocID="{39A55242-32FD-4A55-9569-F8BD0175D89B}" presName="Accent3" presStyleCnt="0"/>
      <dgm:spPr/>
    </dgm:pt>
    <dgm:pt modelId="{FFF0D8B9-4070-47AA-BA5A-AA1993E19E8A}" type="pres">
      <dgm:prSet presAssocID="{39A55242-32FD-4A55-9569-F8BD0175D89B}" presName="Accent" presStyleLbl="node1" presStyleIdx="2" presStyleCnt="3"/>
      <dgm:spPr>
        <a:solidFill>
          <a:schemeClr val="accent1">
            <a:lumMod val="75000"/>
          </a:schemeClr>
        </a:solidFill>
      </dgm:spPr>
    </dgm:pt>
    <dgm:pt modelId="{1E2A5544-140F-4B30-B9C5-2F1EFA6A26D0}" type="pres">
      <dgm:prSet presAssocID="{39A55242-32FD-4A55-9569-F8BD0175D89B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2E6A25F0-7C5F-4A90-B3E3-25E687522E15}" type="presOf" srcId="{4138F7F1-3689-4156-A95D-109F00F1B247}" destId="{2E85DA96-EC00-4317-B89D-6B86C3ED2DB1}" srcOrd="0" destOrd="0" presId="urn:microsoft.com/office/officeart/2009/layout/CircleArrowProcess"/>
    <dgm:cxn modelId="{F24E7437-D3F7-4DD7-93B8-5593F5FFA6E5}" srcId="{B9FEE05A-8790-40BA-9A69-A5A9EFE21BC3}" destId="{4138F7F1-3689-4156-A95D-109F00F1B247}" srcOrd="1" destOrd="0" parTransId="{D0F91755-7C94-4311-B2BD-14E110ECB14F}" sibTransId="{79C18671-B277-462C-ABE3-EA7891088CBF}"/>
    <dgm:cxn modelId="{85F2542A-7E16-49C2-A6D6-42EDDB377812}" type="presOf" srcId="{39A55242-32FD-4A55-9569-F8BD0175D89B}" destId="{1E2A5544-140F-4B30-B9C5-2F1EFA6A26D0}" srcOrd="0" destOrd="0" presId="urn:microsoft.com/office/officeart/2009/layout/CircleArrowProcess"/>
    <dgm:cxn modelId="{FF2CF179-2643-462B-94B5-B0BA93A0241B}" srcId="{B9FEE05A-8790-40BA-9A69-A5A9EFE21BC3}" destId="{39A55242-32FD-4A55-9569-F8BD0175D89B}" srcOrd="2" destOrd="0" parTransId="{7D81A3E2-DAF3-49D2-A833-D7A078DA20B4}" sibTransId="{47F5C4E2-18D1-4872-B6A7-C09EA577BA1C}"/>
    <dgm:cxn modelId="{6DE22227-5225-4DF2-95A0-2204689E96FD}" srcId="{B9FEE05A-8790-40BA-9A69-A5A9EFE21BC3}" destId="{4518437B-7E2B-4A18-B68F-546AFCC1ADB5}" srcOrd="0" destOrd="0" parTransId="{085C603B-1189-41EF-BD44-93E06AA6AAC2}" sibTransId="{0BDAF312-4174-4FEE-8962-D00983EBD4E1}"/>
    <dgm:cxn modelId="{2CC4EC57-3236-4969-942D-2156A8F885E2}" type="presOf" srcId="{B9FEE05A-8790-40BA-9A69-A5A9EFE21BC3}" destId="{F55ECF8C-DC16-4C0F-9028-D92703FFB96D}" srcOrd="0" destOrd="0" presId="urn:microsoft.com/office/officeart/2009/layout/CircleArrowProcess"/>
    <dgm:cxn modelId="{C96BCB59-CF24-4AEA-994F-7FAC47AA4A62}" type="presOf" srcId="{4518437B-7E2B-4A18-B68F-546AFCC1ADB5}" destId="{3AD6D1C1-C531-4335-BA0A-A7B06C0BD6A4}" srcOrd="0" destOrd="0" presId="urn:microsoft.com/office/officeart/2009/layout/CircleArrowProcess"/>
    <dgm:cxn modelId="{9F5395B8-E089-4581-BDED-BF382B7F648F}" type="presParOf" srcId="{F55ECF8C-DC16-4C0F-9028-D92703FFB96D}" destId="{516C1566-5229-4C7F-BDD0-78018CE2F23D}" srcOrd="0" destOrd="0" presId="urn:microsoft.com/office/officeart/2009/layout/CircleArrowProcess"/>
    <dgm:cxn modelId="{9D1373E6-97F6-4A97-8B8F-DF81ACAC4B29}" type="presParOf" srcId="{516C1566-5229-4C7F-BDD0-78018CE2F23D}" destId="{E899A5C6-B8BE-458A-9AC3-BBDDC375E4C6}" srcOrd="0" destOrd="0" presId="urn:microsoft.com/office/officeart/2009/layout/CircleArrowProcess"/>
    <dgm:cxn modelId="{2090870E-662A-45CF-8B5F-95DD21150538}" type="presParOf" srcId="{F55ECF8C-DC16-4C0F-9028-D92703FFB96D}" destId="{3AD6D1C1-C531-4335-BA0A-A7B06C0BD6A4}" srcOrd="1" destOrd="0" presId="urn:microsoft.com/office/officeart/2009/layout/CircleArrowProcess"/>
    <dgm:cxn modelId="{A2DEA567-DC0A-486B-A33E-7772ADEAF666}" type="presParOf" srcId="{F55ECF8C-DC16-4C0F-9028-D92703FFB96D}" destId="{93F8AE00-BEC4-4E39-B148-A94113B53B25}" srcOrd="2" destOrd="0" presId="urn:microsoft.com/office/officeart/2009/layout/CircleArrowProcess"/>
    <dgm:cxn modelId="{C6B470B3-4E03-478A-A5C8-903B3AD9DD0F}" type="presParOf" srcId="{93F8AE00-BEC4-4E39-B148-A94113B53B25}" destId="{F0E5128C-3E55-497D-9B42-56D8AEF794B8}" srcOrd="0" destOrd="0" presId="urn:microsoft.com/office/officeart/2009/layout/CircleArrowProcess"/>
    <dgm:cxn modelId="{2279806A-61E3-439B-95CC-22583DB3AE18}" type="presParOf" srcId="{F55ECF8C-DC16-4C0F-9028-D92703FFB96D}" destId="{2E85DA96-EC00-4317-B89D-6B86C3ED2DB1}" srcOrd="3" destOrd="0" presId="urn:microsoft.com/office/officeart/2009/layout/CircleArrowProcess"/>
    <dgm:cxn modelId="{BB4B2E44-65A1-4083-B649-0032663FE6E4}" type="presParOf" srcId="{F55ECF8C-DC16-4C0F-9028-D92703FFB96D}" destId="{33C64477-98E8-4CC4-B792-EB30F566F731}" srcOrd="4" destOrd="0" presId="urn:microsoft.com/office/officeart/2009/layout/CircleArrowProcess"/>
    <dgm:cxn modelId="{DF21EFCC-1B02-41F3-9D14-388A01115E87}" type="presParOf" srcId="{33C64477-98E8-4CC4-B792-EB30F566F731}" destId="{FFF0D8B9-4070-47AA-BA5A-AA1993E19E8A}" srcOrd="0" destOrd="0" presId="urn:microsoft.com/office/officeart/2009/layout/CircleArrowProcess"/>
    <dgm:cxn modelId="{A34D15BD-5A89-4A69-B959-08EF6A44D0C6}" type="presParOf" srcId="{F55ECF8C-DC16-4C0F-9028-D92703FFB96D}" destId="{1E2A5544-140F-4B30-B9C5-2F1EFA6A26D0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9B5CCE-1DF9-4748-9A28-8B5E149E323B}">
      <dsp:nvSpPr>
        <dsp:cNvPr id="0" name=""/>
        <dsp:cNvSpPr/>
      </dsp:nvSpPr>
      <dsp:spPr>
        <a:xfrm>
          <a:off x="0" y="45533"/>
          <a:ext cx="8873288" cy="545340"/>
        </a:xfrm>
        <a:prstGeom prst="roundRect">
          <a:avLst>
            <a:gd name="adj" fmla="val 10000"/>
          </a:avLst>
        </a:prstGeom>
        <a:solidFill>
          <a:schemeClr val="accent1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 smtClean="0">
              <a:solidFill>
                <a:schemeClr val="bg1"/>
              </a:solidFill>
              <a:latin typeface="Calibri"/>
              <a:ea typeface="+mn-ea"/>
              <a:cs typeface="+mn-cs"/>
            </a:rPr>
            <a:t>STPC</a:t>
          </a:r>
          <a:endParaRPr lang="pt-BR" sz="2400" b="1" kern="1200" dirty="0">
            <a:solidFill>
              <a:schemeClr val="bg1"/>
            </a:solidFill>
            <a:latin typeface="Calibri"/>
            <a:ea typeface="+mn-ea"/>
            <a:cs typeface="+mn-cs"/>
          </a:endParaRPr>
        </a:p>
      </dsp:txBody>
      <dsp:txXfrm>
        <a:off x="15972" y="61505"/>
        <a:ext cx="8841344" cy="513396"/>
      </dsp:txXfrm>
    </dsp:sp>
    <dsp:sp modelId="{B43CF2C6-3AF5-471F-95B5-DDFF0D65A5DB}">
      <dsp:nvSpPr>
        <dsp:cNvPr id="0" name=""/>
        <dsp:cNvSpPr/>
      </dsp:nvSpPr>
      <dsp:spPr>
        <a:xfrm>
          <a:off x="108" y="609252"/>
          <a:ext cx="4413171" cy="553850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Transparência e Controle Social</a:t>
          </a:r>
          <a:endParaRPr lang="pt-BR" sz="1400" kern="12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>
        <a:off x="16330" y="625474"/>
        <a:ext cx="4380727" cy="521406"/>
      </dsp:txXfrm>
    </dsp:sp>
    <dsp:sp modelId="{034F5EC2-370F-43D1-9E06-598B654F9424}">
      <dsp:nvSpPr>
        <dsp:cNvPr id="0" name=""/>
        <dsp:cNvSpPr/>
      </dsp:nvSpPr>
      <dsp:spPr>
        <a:xfrm>
          <a:off x="0" y="1163761"/>
          <a:ext cx="2046261" cy="3592269"/>
        </a:xfrm>
        <a:prstGeom prst="roundRect">
          <a:avLst>
            <a:gd name="adj" fmla="val 10000"/>
          </a:avLst>
        </a:prstGeom>
        <a:solidFill>
          <a:schemeClr val="bg1"/>
        </a:solidFill>
        <a:ln w="9525" cap="flat" cmpd="sng" algn="ctr">
          <a:solidFill>
            <a:schemeClr val="tx1">
              <a:lumMod val="50000"/>
              <a:lumOff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smtClean="0">
              <a:solidFill>
                <a:schemeClr val="accent6">
                  <a:lumMod val="75000"/>
                </a:schemeClr>
              </a:solidFill>
              <a:latin typeface="Calibri"/>
              <a:ea typeface="+mn-ea"/>
              <a:cs typeface="+mn-cs"/>
            </a:rPr>
            <a:t>Governo Aberto e Transparência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600" b="1" kern="1200" dirty="0" smtClean="0">
            <a:solidFill>
              <a:schemeClr val="tx1"/>
            </a:solidFill>
            <a:effectLst/>
            <a:latin typeface="Calibri"/>
            <a:ea typeface="+mn-ea"/>
            <a:cs typeface="+mn-cs"/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smtClean="0">
              <a:solidFill>
                <a:schemeClr val="tx1"/>
              </a:solidFill>
              <a:effectLst/>
              <a:latin typeface="Calibri"/>
              <a:ea typeface="+mn-ea"/>
              <a:cs typeface="+mn-cs"/>
            </a:rPr>
            <a:t>Governo aberto                          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600" b="1" kern="1200" dirty="0" smtClean="0">
            <a:solidFill>
              <a:schemeClr val="tx1"/>
            </a:solidFill>
            <a:effectLst/>
            <a:latin typeface="Calibri"/>
            <a:ea typeface="+mn-ea"/>
            <a:cs typeface="+mn-cs"/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smtClean="0">
              <a:solidFill>
                <a:schemeClr val="tx1"/>
              </a:solidFill>
              <a:effectLst/>
              <a:latin typeface="Calibri"/>
              <a:ea typeface="+mn-ea"/>
              <a:cs typeface="+mn-cs"/>
            </a:rPr>
            <a:t>Transparência Pública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600" b="1" kern="1200" dirty="0" smtClean="0">
            <a:solidFill>
              <a:schemeClr val="tx1"/>
            </a:solidFill>
            <a:effectLst/>
            <a:latin typeface="Calibri"/>
            <a:ea typeface="+mn-ea"/>
            <a:cs typeface="+mn-cs"/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smtClean="0">
              <a:solidFill>
                <a:schemeClr val="tx1"/>
              </a:solidFill>
              <a:effectLst/>
              <a:latin typeface="Calibri"/>
              <a:ea typeface="+mn-ea"/>
              <a:cs typeface="+mn-cs"/>
            </a:rPr>
            <a:t>Acesso à Informação</a:t>
          </a:r>
        </a:p>
      </dsp:txBody>
      <dsp:txXfrm>
        <a:off x="59933" y="1223694"/>
        <a:ext cx="1926395" cy="3472403"/>
      </dsp:txXfrm>
    </dsp:sp>
    <dsp:sp modelId="{AA3AB4F9-40B3-4F73-9FCE-5AE3324DA994}">
      <dsp:nvSpPr>
        <dsp:cNvPr id="0" name=""/>
        <dsp:cNvSpPr/>
      </dsp:nvSpPr>
      <dsp:spPr>
        <a:xfrm>
          <a:off x="2124240" y="1191121"/>
          <a:ext cx="2269087" cy="3576884"/>
        </a:xfrm>
        <a:prstGeom prst="roundRect">
          <a:avLst>
            <a:gd name="adj" fmla="val 10000"/>
          </a:avLst>
        </a:prstGeom>
        <a:solidFill>
          <a:schemeClr val="bg1"/>
        </a:solidFill>
        <a:ln w="9525" cap="flat" cmpd="sng" algn="ctr">
          <a:solidFill>
            <a:schemeClr val="tx1">
              <a:lumMod val="50000"/>
              <a:lumOff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smtClean="0">
              <a:solidFill>
                <a:schemeClr val="accent6">
                  <a:lumMod val="75000"/>
                </a:schemeClr>
              </a:solidFill>
              <a:latin typeface="Calibri"/>
              <a:ea typeface="+mn-ea"/>
              <a:cs typeface="+mn-cs"/>
            </a:rPr>
            <a:t>Cooperação Federativa e Controle Social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200" b="1" kern="1200" dirty="0" smtClean="0">
            <a:solidFill>
              <a:schemeClr val="tx1"/>
            </a:solidFill>
            <a:effectLst/>
            <a:latin typeface="Calibri"/>
            <a:ea typeface="+mn-ea"/>
            <a:cs typeface="+mn-cs"/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smtClean="0">
              <a:solidFill>
                <a:schemeClr val="tx1"/>
              </a:solidFill>
              <a:effectLst/>
              <a:latin typeface="Calibri"/>
              <a:ea typeface="+mn-ea"/>
              <a:cs typeface="+mn-cs"/>
            </a:rPr>
            <a:t>Controle social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600" b="1" kern="1200" dirty="0" smtClean="0">
            <a:solidFill>
              <a:schemeClr val="tx1"/>
            </a:solidFill>
            <a:effectLst/>
            <a:latin typeface="Calibri"/>
            <a:ea typeface="+mn-ea"/>
            <a:cs typeface="+mn-cs"/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smtClean="0">
              <a:solidFill>
                <a:schemeClr val="tx1"/>
              </a:solidFill>
              <a:effectLst/>
              <a:latin typeface="Calibri"/>
              <a:ea typeface="+mn-ea"/>
              <a:cs typeface="+mn-cs"/>
            </a:rPr>
            <a:t>Cooperação com Estados, Municípios e DF em políticas de transparência e acesso à informação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smtClean="0">
              <a:solidFill>
                <a:schemeClr val="tx1"/>
              </a:solidFill>
              <a:effectLst/>
              <a:latin typeface="Calibri"/>
              <a:ea typeface="+mn-ea"/>
              <a:cs typeface="+mn-cs"/>
            </a:rPr>
            <a:t/>
          </a:r>
          <a:br>
            <a:rPr lang="pt-BR" sz="1600" b="1" kern="1200" dirty="0" smtClean="0">
              <a:solidFill>
                <a:schemeClr val="tx1"/>
              </a:solidFill>
              <a:effectLst/>
              <a:latin typeface="Calibri"/>
              <a:ea typeface="+mn-ea"/>
              <a:cs typeface="+mn-cs"/>
            </a:rPr>
          </a:br>
          <a:r>
            <a:rPr lang="pt-BR" sz="1600" b="1" kern="1200" dirty="0" smtClean="0">
              <a:solidFill>
                <a:schemeClr val="tx1"/>
              </a:solidFill>
              <a:effectLst/>
              <a:latin typeface="Calibri"/>
              <a:ea typeface="+mn-ea"/>
              <a:cs typeface="+mn-cs"/>
            </a:rPr>
            <a:t>Educação para Ética e Cidadania</a:t>
          </a:r>
        </a:p>
      </dsp:txBody>
      <dsp:txXfrm>
        <a:off x="2190699" y="1257580"/>
        <a:ext cx="2136169" cy="3443966"/>
      </dsp:txXfrm>
    </dsp:sp>
    <dsp:sp modelId="{B35663C8-4072-4EAC-A5D2-E82F9C906409}">
      <dsp:nvSpPr>
        <dsp:cNvPr id="0" name=""/>
        <dsp:cNvSpPr/>
      </dsp:nvSpPr>
      <dsp:spPr>
        <a:xfrm>
          <a:off x="4555906" y="602263"/>
          <a:ext cx="4315250" cy="564966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Promoção da Integridade, Acordos e Cooperação Internacional </a:t>
          </a:r>
          <a:endParaRPr lang="pt-BR" sz="1800" b="1" kern="12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>
        <a:off x="4572453" y="618810"/>
        <a:ext cx="4282156" cy="531872"/>
      </dsp:txXfrm>
    </dsp:sp>
    <dsp:sp modelId="{6985DD50-6ABC-4E3E-99BA-5AF6006A3D81}">
      <dsp:nvSpPr>
        <dsp:cNvPr id="0" name=""/>
        <dsp:cNvSpPr/>
      </dsp:nvSpPr>
      <dsp:spPr>
        <a:xfrm>
          <a:off x="4572552" y="1165535"/>
          <a:ext cx="2033629" cy="3618326"/>
        </a:xfrm>
        <a:prstGeom prst="roundRect">
          <a:avLst>
            <a:gd name="adj" fmla="val 10000"/>
          </a:avLst>
        </a:prstGeom>
        <a:solidFill>
          <a:schemeClr val="bg1"/>
        </a:solidFill>
        <a:ln w="9525" cap="flat" cmpd="sng" algn="ctr">
          <a:solidFill>
            <a:schemeClr val="tx1">
              <a:lumMod val="50000"/>
              <a:lumOff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smtClean="0">
              <a:solidFill>
                <a:schemeClr val="accent6">
                  <a:lumMod val="75000"/>
                </a:schemeClr>
              </a:solidFill>
              <a:latin typeface="Calibri"/>
              <a:ea typeface="+mn-ea"/>
              <a:cs typeface="+mn-cs"/>
            </a:rPr>
            <a:t>Integridade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400" b="1" kern="1200" dirty="0" smtClean="0">
            <a:solidFill>
              <a:schemeClr val="tx1"/>
            </a:solidFill>
            <a:latin typeface="Calibri"/>
            <a:ea typeface="+mn-ea"/>
            <a:cs typeface="+mn-cs"/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900" b="1" kern="1200" dirty="0" smtClean="0">
            <a:solidFill>
              <a:schemeClr val="tx1"/>
            </a:solidFill>
            <a:effectLst/>
            <a:latin typeface="Calibri"/>
            <a:ea typeface="+mn-ea"/>
            <a:cs typeface="+mn-cs"/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smtClean="0">
              <a:solidFill>
                <a:schemeClr val="tx1"/>
              </a:solidFill>
              <a:effectLst/>
              <a:latin typeface="Calibri"/>
              <a:ea typeface="+mn-ea"/>
              <a:cs typeface="+mn-cs"/>
            </a:rPr>
            <a:t>Conflito de Interesses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600" b="1" kern="1200" dirty="0" smtClean="0">
            <a:solidFill>
              <a:schemeClr val="tx1"/>
            </a:solidFill>
            <a:effectLst/>
            <a:latin typeface="Calibri"/>
            <a:ea typeface="+mn-ea"/>
            <a:cs typeface="+mn-cs"/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smtClean="0">
              <a:solidFill>
                <a:schemeClr val="tx1"/>
              </a:solidFill>
              <a:effectLst/>
              <a:latin typeface="Calibri"/>
              <a:ea typeface="+mn-ea"/>
              <a:cs typeface="+mn-cs"/>
            </a:rPr>
            <a:t>Nepotismo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600" b="1" kern="1200" dirty="0" smtClean="0">
            <a:solidFill>
              <a:schemeClr val="tx1"/>
            </a:solidFill>
            <a:effectLst/>
            <a:latin typeface="Calibri"/>
            <a:ea typeface="+mn-ea"/>
            <a:cs typeface="+mn-cs"/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smtClean="0">
              <a:solidFill>
                <a:schemeClr val="tx1"/>
              </a:solidFill>
              <a:effectLst/>
              <a:latin typeface="Calibri"/>
              <a:ea typeface="+mn-ea"/>
              <a:cs typeface="+mn-cs"/>
            </a:rPr>
            <a:t>Integridade no setor privado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600" b="1" kern="1200" dirty="0" smtClean="0">
            <a:solidFill>
              <a:schemeClr val="tx1"/>
            </a:solidFill>
            <a:effectLst/>
            <a:latin typeface="Calibri"/>
            <a:ea typeface="+mn-ea"/>
            <a:cs typeface="+mn-cs"/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600" b="1" kern="1200" dirty="0" smtClean="0">
            <a:solidFill>
              <a:schemeClr val="tx1"/>
            </a:solidFill>
            <a:effectLst/>
            <a:latin typeface="Calibri"/>
            <a:ea typeface="+mn-ea"/>
            <a:cs typeface="+mn-cs"/>
          </a:endParaRPr>
        </a:p>
      </dsp:txBody>
      <dsp:txXfrm>
        <a:off x="4632115" y="1225098"/>
        <a:ext cx="1914503" cy="3499200"/>
      </dsp:txXfrm>
    </dsp:sp>
    <dsp:sp modelId="{58137CEA-C671-475B-83F8-B729FA19BF37}">
      <dsp:nvSpPr>
        <dsp:cNvPr id="0" name=""/>
        <dsp:cNvSpPr/>
      </dsp:nvSpPr>
      <dsp:spPr>
        <a:xfrm>
          <a:off x="6657609" y="1196443"/>
          <a:ext cx="2184623" cy="3595956"/>
        </a:xfrm>
        <a:prstGeom prst="roundRect">
          <a:avLst>
            <a:gd name="adj" fmla="val 10000"/>
          </a:avLst>
        </a:prstGeom>
        <a:solidFill>
          <a:schemeClr val="bg1"/>
        </a:solidFill>
        <a:ln w="9525" cap="flat" cmpd="sng" algn="ctr">
          <a:solidFill>
            <a:schemeClr val="tx1">
              <a:lumMod val="50000"/>
              <a:lumOff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smtClean="0">
              <a:solidFill>
                <a:schemeClr val="accent6">
                  <a:lumMod val="75000"/>
                </a:schemeClr>
              </a:solidFill>
              <a:latin typeface="Calibri"/>
              <a:ea typeface="+mn-ea"/>
              <a:cs typeface="+mn-cs"/>
            </a:rPr>
            <a:t>Acordos e Cooperação Internacional</a:t>
          </a:r>
          <a:r>
            <a:rPr lang="pt-BR" sz="1600" b="1" kern="1200" dirty="0" smtClean="0">
              <a:solidFill>
                <a:schemeClr val="accent6">
                  <a:lumMod val="75000"/>
                </a:schemeClr>
              </a:solidFill>
              <a:effectLst/>
              <a:latin typeface="Calibri"/>
              <a:ea typeface="+mn-ea"/>
              <a:cs typeface="+mn-cs"/>
            </a:rPr>
            <a:t/>
          </a:r>
          <a:br>
            <a:rPr lang="pt-BR" sz="1600" b="1" kern="1200" dirty="0" smtClean="0">
              <a:solidFill>
                <a:schemeClr val="accent6">
                  <a:lumMod val="75000"/>
                </a:schemeClr>
              </a:solidFill>
              <a:effectLst/>
              <a:latin typeface="Calibri"/>
              <a:ea typeface="+mn-ea"/>
              <a:cs typeface="+mn-cs"/>
            </a:rPr>
          </a:br>
          <a:endParaRPr lang="pt-BR" sz="700" b="1" kern="1200" dirty="0" smtClean="0">
            <a:solidFill>
              <a:schemeClr val="accent6">
                <a:lumMod val="75000"/>
              </a:schemeClr>
            </a:solidFill>
            <a:effectLst/>
            <a:latin typeface="Calibri"/>
            <a:ea typeface="+mn-ea"/>
            <a:cs typeface="+mn-cs"/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ts val="1200"/>
            </a:spcAft>
          </a:pPr>
          <a:r>
            <a:rPr lang="pt-BR" sz="1600" b="1" kern="1200" dirty="0" smtClean="0">
              <a:solidFill>
                <a:schemeClr val="tx1"/>
              </a:solidFill>
              <a:effectLst/>
              <a:latin typeface="Calibri"/>
              <a:ea typeface="+mn-ea"/>
              <a:cs typeface="+mn-cs"/>
            </a:rPr>
            <a:t>Foros Internacionais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ts val="1200"/>
            </a:spcAft>
          </a:pPr>
          <a:r>
            <a:rPr lang="pt-BR" sz="1600" b="1" kern="1200" dirty="0" smtClean="0">
              <a:solidFill>
                <a:schemeClr val="tx1"/>
              </a:solidFill>
              <a:effectLst/>
              <a:latin typeface="Calibri"/>
              <a:ea typeface="+mn-ea"/>
              <a:cs typeface="+mn-cs"/>
            </a:rPr>
            <a:t>Cooperação técnica e jurídica Internacional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smtClean="0">
              <a:solidFill>
                <a:schemeClr val="tx1"/>
              </a:solidFill>
              <a:effectLst/>
              <a:latin typeface="Calibri"/>
              <a:ea typeface="+mn-ea"/>
              <a:cs typeface="+mn-cs"/>
            </a:rPr>
            <a:t>Produção e disseminação de conhecimento</a:t>
          </a:r>
        </a:p>
      </dsp:txBody>
      <dsp:txXfrm>
        <a:off x="6721594" y="1260428"/>
        <a:ext cx="2056653" cy="34679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F01A36-CF88-43B7-86C9-F6F7981D54BF}">
      <dsp:nvSpPr>
        <dsp:cNvPr id="0" name=""/>
        <dsp:cNvSpPr/>
      </dsp:nvSpPr>
      <dsp:spPr>
        <a:xfrm>
          <a:off x="1762" y="0"/>
          <a:ext cx="1847754" cy="3773002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>
              <a:solidFill>
                <a:schemeClr val="tx1"/>
              </a:solidFill>
              <a:latin typeface="Arial"/>
              <a:ea typeface="+mn-ea"/>
              <a:cs typeface="Arial"/>
            </a:rPr>
            <a:t>Material Técnico</a:t>
          </a:r>
        </a:p>
      </dsp:txBody>
      <dsp:txXfrm>
        <a:off x="1762" y="1509200"/>
        <a:ext cx="1847754" cy="1509200"/>
      </dsp:txXfrm>
    </dsp:sp>
    <dsp:sp modelId="{9F9B5ADE-95A7-4853-8119-76AC1F45C0DD}">
      <dsp:nvSpPr>
        <dsp:cNvPr id="0" name=""/>
        <dsp:cNvSpPr/>
      </dsp:nvSpPr>
      <dsp:spPr>
        <a:xfrm>
          <a:off x="297435" y="226380"/>
          <a:ext cx="1256409" cy="1256409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297B55-F132-40DD-8126-3553548D2FC4}">
      <dsp:nvSpPr>
        <dsp:cNvPr id="0" name=""/>
        <dsp:cNvSpPr/>
      </dsp:nvSpPr>
      <dsp:spPr>
        <a:xfrm>
          <a:off x="1904949" y="0"/>
          <a:ext cx="1847754" cy="3773002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smtClean="0">
              <a:solidFill>
                <a:schemeClr val="tx1"/>
              </a:solidFill>
              <a:latin typeface="Arial"/>
              <a:ea typeface="+mn-ea"/>
              <a:cs typeface="Arial"/>
            </a:rPr>
            <a:t>Treinamento Presencial e EAD</a:t>
          </a:r>
          <a:endParaRPr lang="es-ES" sz="1800" b="1" kern="1200" dirty="0" smtClean="0">
            <a:solidFill>
              <a:schemeClr val="tx1"/>
            </a:solidFill>
            <a:latin typeface="Arial"/>
            <a:ea typeface="+mn-ea"/>
            <a:cs typeface="Arial"/>
          </a:endParaRPr>
        </a:p>
      </dsp:txBody>
      <dsp:txXfrm>
        <a:off x="1904949" y="1509200"/>
        <a:ext cx="1847754" cy="1509200"/>
      </dsp:txXfrm>
    </dsp:sp>
    <dsp:sp modelId="{054CF202-1408-4C9B-8286-D1B3BEC4E68D}">
      <dsp:nvSpPr>
        <dsp:cNvPr id="0" name=""/>
        <dsp:cNvSpPr/>
      </dsp:nvSpPr>
      <dsp:spPr>
        <a:xfrm>
          <a:off x="2200621" y="226380"/>
          <a:ext cx="1256409" cy="1256409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05ABFE-3A18-4E3F-AB7B-2D391E3E1ADE}">
      <dsp:nvSpPr>
        <dsp:cNvPr id="0" name=""/>
        <dsp:cNvSpPr/>
      </dsp:nvSpPr>
      <dsp:spPr>
        <a:xfrm>
          <a:off x="3808136" y="0"/>
          <a:ext cx="1847754" cy="3773002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tx1"/>
              </a:solidFill>
              <a:latin typeface="Arial"/>
              <a:ea typeface="+mn-ea"/>
              <a:cs typeface="Arial"/>
            </a:rPr>
            <a:t>Sistema e-SIC – </a:t>
          </a:r>
          <a:r>
            <a:rPr lang="en-US" sz="1800" b="1" kern="1200" dirty="0" err="1" smtClean="0">
              <a:solidFill>
                <a:schemeClr val="tx1"/>
              </a:solidFill>
              <a:latin typeface="Arial"/>
              <a:ea typeface="+mn-ea"/>
              <a:cs typeface="Arial"/>
            </a:rPr>
            <a:t>Código</a:t>
          </a:r>
          <a:r>
            <a:rPr lang="en-US" sz="1800" b="1" kern="1200" dirty="0" smtClean="0">
              <a:solidFill>
                <a:schemeClr val="tx1"/>
              </a:solidFill>
              <a:latin typeface="Arial"/>
              <a:ea typeface="+mn-ea"/>
              <a:cs typeface="Arial"/>
            </a:rPr>
            <a:t> </a:t>
          </a:r>
          <a:r>
            <a:rPr lang="en-US" sz="1800" b="1" kern="1200" dirty="0" err="1" smtClean="0">
              <a:solidFill>
                <a:schemeClr val="tx1"/>
              </a:solidFill>
              <a:latin typeface="Arial"/>
              <a:ea typeface="+mn-ea"/>
              <a:cs typeface="Arial"/>
            </a:rPr>
            <a:t>fonte</a:t>
          </a:r>
          <a:r>
            <a:rPr lang="en-US" sz="1800" b="1" kern="1200" dirty="0" smtClean="0">
              <a:solidFill>
                <a:schemeClr val="tx1"/>
              </a:solidFill>
              <a:latin typeface="Arial"/>
              <a:ea typeface="+mn-ea"/>
              <a:cs typeface="Arial"/>
            </a:rPr>
            <a:t> e software Livre</a:t>
          </a:r>
          <a:endParaRPr lang="es-ES" sz="1800" b="1" kern="1200" dirty="0" smtClean="0">
            <a:solidFill>
              <a:schemeClr val="tx1"/>
            </a:solidFill>
            <a:latin typeface="Arial"/>
            <a:ea typeface="+mn-ea"/>
            <a:cs typeface="Arial"/>
          </a:endParaRPr>
        </a:p>
      </dsp:txBody>
      <dsp:txXfrm>
        <a:off x="3808136" y="1509200"/>
        <a:ext cx="1847754" cy="1509200"/>
      </dsp:txXfrm>
    </dsp:sp>
    <dsp:sp modelId="{FE9DA5AB-2C5D-4E5E-A29B-FFEF7A4087FC}">
      <dsp:nvSpPr>
        <dsp:cNvPr id="0" name=""/>
        <dsp:cNvSpPr/>
      </dsp:nvSpPr>
      <dsp:spPr>
        <a:xfrm>
          <a:off x="4103808" y="226380"/>
          <a:ext cx="1256409" cy="1256409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D162E5-8D12-4620-94C6-096E37CD8F9D}">
      <dsp:nvSpPr>
        <dsp:cNvPr id="0" name=""/>
        <dsp:cNvSpPr/>
      </dsp:nvSpPr>
      <dsp:spPr>
        <a:xfrm>
          <a:off x="5713085" y="0"/>
          <a:ext cx="1847754" cy="3773002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err="1" smtClean="0">
              <a:solidFill>
                <a:schemeClr val="tx1"/>
              </a:solidFill>
              <a:latin typeface="Arial"/>
              <a:ea typeface="+mn-ea"/>
              <a:cs typeface="Arial"/>
            </a:rPr>
            <a:t>Comunidade</a:t>
          </a:r>
          <a:r>
            <a:rPr lang="es-ES" sz="1800" b="1" kern="1200" dirty="0" smtClean="0">
              <a:solidFill>
                <a:schemeClr val="tx1"/>
              </a:solidFill>
              <a:latin typeface="Arial"/>
              <a:ea typeface="+mn-ea"/>
              <a:cs typeface="Arial"/>
            </a:rPr>
            <a:t> virtual  de boas </a:t>
          </a:r>
          <a:r>
            <a:rPr lang="es-ES" sz="1800" b="1" kern="1200" dirty="0" err="1" smtClean="0">
              <a:solidFill>
                <a:schemeClr val="tx1"/>
              </a:solidFill>
              <a:latin typeface="Arial"/>
              <a:ea typeface="+mn-ea"/>
              <a:cs typeface="Arial"/>
            </a:rPr>
            <a:t>práticas</a:t>
          </a:r>
          <a:endParaRPr lang="es-ES" sz="1800" b="1" kern="1200" dirty="0" smtClean="0">
            <a:solidFill>
              <a:schemeClr val="tx1"/>
            </a:solidFill>
            <a:latin typeface="Arial"/>
            <a:ea typeface="+mn-ea"/>
            <a:cs typeface="Arial"/>
          </a:endParaRPr>
        </a:p>
      </dsp:txBody>
      <dsp:txXfrm>
        <a:off x="5713085" y="1509200"/>
        <a:ext cx="1847754" cy="1509200"/>
      </dsp:txXfrm>
    </dsp:sp>
    <dsp:sp modelId="{11F077CF-FFBF-4D5B-83E4-FC1890C3D913}">
      <dsp:nvSpPr>
        <dsp:cNvPr id="0" name=""/>
        <dsp:cNvSpPr/>
      </dsp:nvSpPr>
      <dsp:spPr>
        <a:xfrm>
          <a:off x="6006995" y="226380"/>
          <a:ext cx="1256409" cy="1256409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EC50A4-F703-4FAA-9E59-E836018DC22F}">
      <dsp:nvSpPr>
        <dsp:cNvPr id="0" name=""/>
        <dsp:cNvSpPr/>
      </dsp:nvSpPr>
      <dsp:spPr>
        <a:xfrm>
          <a:off x="302433" y="3018401"/>
          <a:ext cx="6955972" cy="565950"/>
        </a:xfrm>
        <a:prstGeom prst="leftRightArrow">
          <a:avLst/>
        </a:prstGeom>
        <a:solidFill>
          <a:schemeClr val="accent6">
            <a:lumMod val="75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4531" cy="34230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5624558" y="0"/>
            <a:ext cx="4304531" cy="34230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FC1C10-2F1E-43E5-9BA5-A7A3283BD398}" type="datetimeFigureOut">
              <a:rPr lang="pt-BR" smtClean="0"/>
              <a:t>02/07/2015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1" y="6477597"/>
            <a:ext cx="4304531" cy="34230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5624558" y="6477597"/>
            <a:ext cx="4304531" cy="34230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C07F50-6276-46AD-B312-3664C0D7C3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823523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3607" cy="340995"/>
          </a:xfrm>
          <a:prstGeom prst="rect">
            <a:avLst/>
          </a:prstGeom>
        </p:spPr>
        <p:txBody>
          <a:bodyPr vert="horz" lIns="95939" tIns="47969" rIns="95939" bIns="47969" rtlCol="0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5625495" y="0"/>
            <a:ext cx="4303607" cy="340995"/>
          </a:xfrm>
          <a:prstGeom prst="rect">
            <a:avLst/>
          </a:prstGeom>
        </p:spPr>
        <p:txBody>
          <a:bodyPr vert="horz" lIns="95939" tIns="47969" rIns="95939" bIns="47969" rtlCol="0"/>
          <a:lstStyle>
            <a:lvl1pPr algn="r">
              <a:defRPr sz="1300"/>
            </a:lvl1pPr>
          </a:lstStyle>
          <a:p>
            <a:fld id="{5F2A912F-4A6A-4D60-9C35-986A933C2602}" type="datetimeFigureOut">
              <a:rPr lang="pt-BR" smtClean="0"/>
              <a:t>02/07/2015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260725" y="511175"/>
            <a:ext cx="3409950" cy="2557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939" tIns="47969" rIns="95939" bIns="47969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993140" y="3239453"/>
            <a:ext cx="7945120" cy="3068955"/>
          </a:xfrm>
          <a:prstGeom prst="rect">
            <a:avLst/>
          </a:prstGeom>
        </p:spPr>
        <p:txBody>
          <a:bodyPr vert="horz" lIns="95939" tIns="47969" rIns="95939" bIns="47969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1" y="6477722"/>
            <a:ext cx="4303607" cy="340995"/>
          </a:xfrm>
          <a:prstGeom prst="rect">
            <a:avLst/>
          </a:prstGeom>
        </p:spPr>
        <p:txBody>
          <a:bodyPr vert="horz" lIns="95939" tIns="47969" rIns="95939" bIns="47969" rtlCol="0" anchor="b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5625495" y="6477722"/>
            <a:ext cx="4303607" cy="340995"/>
          </a:xfrm>
          <a:prstGeom prst="rect">
            <a:avLst/>
          </a:prstGeom>
        </p:spPr>
        <p:txBody>
          <a:bodyPr vert="horz" lIns="95939" tIns="47969" rIns="95939" bIns="47969" rtlCol="0" anchor="b"/>
          <a:lstStyle>
            <a:lvl1pPr algn="r">
              <a:defRPr sz="1300"/>
            </a:lvl1pPr>
          </a:lstStyle>
          <a:p>
            <a:fld id="{EE42243B-03CD-4807-84E9-300C373B92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417988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42243B-03CD-4807-84E9-300C373B9222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71266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42243B-03CD-4807-84E9-300C373B9222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18428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42243B-03CD-4807-84E9-300C373B9222}" type="slidenum">
              <a:rPr lang="pt-BR" smtClean="0">
                <a:solidFill>
                  <a:prstClr val="black"/>
                </a:solidFill>
              </a:rPr>
              <a:pPr/>
              <a:t>9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1266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42243B-03CD-4807-84E9-300C373B9222}" type="slidenum">
              <a:rPr lang="pt-BR" smtClean="0">
                <a:solidFill>
                  <a:prstClr val="black"/>
                </a:solidFill>
              </a:rPr>
              <a:pPr/>
              <a:t>10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1266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42243B-03CD-4807-84E9-300C373B9222}" type="slidenum">
              <a:rPr lang="pt-BR" smtClean="0">
                <a:solidFill>
                  <a:prstClr val="black"/>
                </a:solidFill>
              </a:rPr>
              <a:pPr/>
              <a:t>11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1266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42243B-03CD-4807-84E9-300C373B9222}" type="slidenum">
              <a:rPr lang="pt-BR" smtClean="0">
                <a:solidFill>
                  <a:prstClr val="black"/>
                </a:solidFill>
              </a:rPr>
              <a:pPr/>
              <a:t>12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1266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"/>
          <p:cNvSpPr txBox="1">
            <a:spLocks noChangeArrowheads="1"/>
          </p:cNvSpPr>
          <p:nvPr/>
        </p:nvSpPr>
        <p:spPr bwMode="auto">
          <a:xfrm>
            <a:off x="1836015" y="682799"/>
            <a:ext cx="6895594" cy="24578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8413" tIns="44206" rIns="88413" bIns="44206" anchor="ctr"/>
          <a:lstStyle/>
          <a:p>
            <a:endParaRPr lang="pt-BR"/>
          </a:p>
        </p:txBody>
      </p:sp>
      <p:sp>
        <p:nvSpPr>
          <p:cNvPr id="14339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1636208" y="3381276"/>
            <a:ext cx="7295209" cy="2723807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27903629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80"/>
            <a:ext cx="9144000" cy="6843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4076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530E7-0A1F-4F28-A34A-F2C4F358C63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2606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530E7-0A1F-4F28-A34A-F2C4F358C63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63600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94941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530E7-0A1F-4F28-A34A-F2C4F358C63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94187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530E7-0A1F-4F28-A34A-F2C4F358C63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70973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530E7-0A1F-4F28-A34A-F2C4F358C63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8078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530E7-0A1F-4F28-A34A-F2C4F358C63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4084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530E7-0A1F-4F28-A34A-F2C4F358C63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2699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530E7-0A1F-4F28-A34A-F2C4F358C63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2975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530E7-0A1F-4F28-A34A-F2C4F358C63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9973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530E7-0A1F-4F28-A34A-F2C4F358C63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28449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B530E7-0A1F-4F28-A34A-F2C4F358C63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2854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relatorios.cgu.gov.br/Visualizador.aspx?id_relatorio=2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relatorios.cgu.gov.br/Visualizador.aspx?id_relatorio=2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11" Type="http://schemas.openxmlformats.org/officeDocument/2006/relationships/image" Target="../media/image22.pn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mp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relatorios.cgu.gov.br/Visualizador.aspx?id_relatorio=1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aixaDeTexto 1"/>
          <p:cNvSpPr txBox="1">
            <a:spLocks noChangeArrowheads="1"/>
          </p:cNvSpPr>
          <p:nvPr/>
        </p:nvSpPr>
        <p:spPr bwMode="auto">
          <a:xfrm>
            <a:off x="251520" y="2216917"/>
            <a:ext cx="842327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altLang="pt-BR" sz="4000" b="1" dirty="0" smtClean="0">
                <a:solidFill>
                  <a:schemeClr val="accent6">
                    <a:lumMod val="75000"/>
                  </a:schemeClr>
                </a:solidFill>
                <a:latin typeface="+mj-lt"/>
                <a:cs typeface="Vani" panose="020B0502040204020203" pitchFamily="34" charset="0"/>
              </a:rPr>
              <a:t>Secretaria de Transparência e Prevenção da Corrupção</a:t>
            </a:r>
            <a:endParaRPr lang="pt-BR" altLang="pt-BR" sz="2400" b="1" dirty="0" smtClean="0">
              <a:solidFill>
                <a:schemeClr val="accent6">
                  <a:lumMod val="75000"/>
                </a:schemeClr>
              </a:solidFill>
              <a:latin typeface="+mj-lt"/>
              <a:cs typeface="Vani" panose="020B0502040204020203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395536" y="4005064"/>
            <a:ext cx="84249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altLang="pt-BR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Vani" panose="020B0502040204020203" pitchFamily="34" charset="0"/>
              </a:rPr>
              <a:t>Patricia Audi</a:t>
            </a:r>
            <a:endParaRPr lang="pt-BR" altLang="pt-BR" sz="2400" b="1" dirty="0">
              <a:solidFill>
                <a:schemeClr val="tx1">
                  <a:lumMod val="65000"/>
                  <a:lumOff val="35000"/>
                </a:schemeClr>
              </a:solidFill>
              <a:cs typeface="Vani" panose="020B0502040204020203" pitchFamily="34" charset="0"/>
            </a:endParaRPr>
          </a:p>
          <a:p>
            <a:pPr algn="ctr"/>
            <a:r>
              <a:rPr lang="pt-BR" altLang="pt-BR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Vani" panose="020B0502040204020203" pitchFamily="34" charset="0"/>
              </a:rPr>
              <a:t>Secretária de Transparência e Prevenção da Corrupção</a:t>
            </a:r>
          </a:p>
        </p:txBody>
      </p:sp>
      <p:sp>
        <p:nvSpPr>
          <p:cNvPr id="6" name="Retângulo 5"/>
          <p:cNvSpPr/>
          <p:nvPr/>
        </p:nvSpPr>
        <p:spPr>
          <a:xfrm>
            <a:off x="395536" y="6207695"/>
            <a:ext cx="84249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altLang="pt-BR" sz="2400" i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Vani" panose="020B0502040204020203" pitchFamily="34" charset="0"/>
              </a:rPr>
              <a:t>Brasília, </a:t>
            </a:r>
            <a:r>
              <a:rPr lang="pt-BR" altLang="pt-BR" sz="2400" i="1" dirty="0">
                <a:solidFill>
                  <a:schemeClr val="tx1">
                    <a:lumMod val="95000"/>
                    <a:lumOff val="5000"/>
                  </a:schemeClr>
                </a:solidFill>
                <a:cs typeface="Vani" panose="020B0502040204020203" pitchFamily="34" charset="0"/>
              </a:rPr>
              <a:t>3</a:t>
            </a:r>
            <a:r>
              <a:rPr lang="pt-BR" altLang="pt-BR" sz="2400" i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Vani" panose="020B0502040204020203" pitchFamily="34" charset="0"/>
              </a:rPr>
              <a:t> de julho de 2015</a:t>
            </a:r>
            <a:endParaRPr lang="pt-BR" altLang="pt-BR" sz="2400" i="1" dirty="0">
              <a:solidFill>
                <a:schemeClr val="tx1">
                  <a:lumMod val="95000"/>
                  <a:lumOff val="5000"/>
                </a:schemeClr>
              </a:solidFill>
              <a:cs typeface="Van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09892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3603999"/>
              </p:ext>
            </p:extLst>
          </p:nvPr>
        </p:nvGraphicFramePr>
        <p:xfrm>
          <a:off x="191871" y="2135484"/>
          <a:ext cx="4104456" cy="3574080"/>
        </p:xfrm>
        <a:graphic>
          <a:graphicData uri="http://schemas.openxmlformats.org/drawingml/2006/table">
            <a:tbl>
              <a:tblPr/>
              <a:tblGrid>
                <a:gridCol w="793123"/>
                <a:gridCol w="366392"/>
                <a:gridCol w="1345635"/>
                <a:gridCol w="518341"/>
                <a:gridCol w="1080965"/>
              </a:tblGrid>
              <a:tr h="225265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Posição</a:t>
                      </a:r>
                    </a:p>
                  </a:txBody>
                  <a:tcPr marL="21450" marR="21450" marT="21450" marB="2145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UF</a:t>
                      </a:r>
                    </a:p>
                  </a:txBody>
                  <a:tcPr marL="21450" marR="21450" marT="21450" marB="2145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Capital</a:t>
                      </a:r>
                    </a:p>
                  </a:txBody>
                  <a:tcPr marL="21450" marR="21450" marT="21450" marB="2145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Nota</a:t>
                      </a:r>
                    </a:p>
                  </a:txBody>
                  <a:tcPr marL="21450" marR="21450" marT="21450" marB="2145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População¹</a:t>
                      </a:r>
                    </a:p>
                  </a:txBody>
                  <a:tcPr marL="21450" marR="21450" marT="21450" marB="2145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83353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10725" marR="10725" marT="10725" marB="10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sng" dirty="0">
                          <a:solidFill>
                            <a:schemeClr val="tx1"/>
                          </a:solidFill>
                          <a:effectLst/>
                          <a:latin typeface="Arial"/>
                          <a:hlinkClick r:id="rId3"/>
                        </a:rPr>
                        <a:t>SP</a:t>
                      </a:r>
                      <a:endParaRPr lang="pt-BR" sz="1400" b="1" i="0" u="sng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10725" marR="10725" marT="10725" marB="10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1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São Paulo</a:t>
                      </a:r>
                    </a:p>
                  </a:txBody>
                  <a:tcPr marL="10725" marR="10725" marT="10725" marB="10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1" i="0" u="sng">
                          <a:solidFill>
                            <a:schemeClr val="tx1"/>
                          </a:solidFill>
                          <a:effectLst/>
                          <a:latin typeface="Arial"/>
                          <a:hlinkClick r:id="rId3"/>
                        </a:rPr>
                        <a:t>10,00</a:t>
                      </a:r>
                      <a:endParaRPr lang="pt-BR" sz="1400" b="1" i="0" u="sng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10725" marR="10725" marT="10725" marB="10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11.895.893</a:t>
                      </a:r>
                    </a:p>
                  </a:txBody>
                  <a:tcPr marL="10725" marR="10725" marT="10725" marB="10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3353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10725" marR="10725" marT="10725" marB="10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sng" dirty="0">
                          <a:solidFill>
                            <a:schemeClr val="tx1"/>
                          </a:solidFill>
                          <a:effectLst/>
                          <a:latin typeface="Arial"/>
                          <a:hlinkClick r:id="rId3"/>
                        </a:rPr>
                        <a:t>PR</a:t>
                      </a:r>
                      <a:endParaRPr lang="pt-BR" sz="1400" b="1" i="0" u="sng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10725" marR="10725" marT="10725" marB="10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1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Curitiba</a:t>
                      </a:r>
                    </a:p>
                  </a:txBody>
                  <a:tcPr marL="10725" marR="10725" marT="10725" marB="10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1" i="0" u="sng">
                          <a:solidFill>
                            <a:schemeClr val="tx1"/>
                          </a:solidFill>
                          <a:effectLst/>
                          <a:latin typeface="Arial"/>
                          <a:hlinkClick r:id="rId3"/>
                        </a:rPr>
                        <a:t>9,31</a:t>
                      </a:r>
                      <a:endParaRPr lang="pt-BR" sz="1400" b="1" i="0" u="sng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10725" marR="10725" marT="10725" marB="10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1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1.864.416</a:t>
                      </a:r>
                    </a:p>
                  </a:txBody>
                  <a:tcPr marL="10725" marR="10725" marT="10725" marB="10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3353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10725" marR="10725" marT="10725" marB="10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sng" dirty="0">
                          <a:solidFill>
                            <a:schemeClr val="tx1"/>
                          </a:solidFill>
                          <a:effectLst/>
                          <a:latin typeface="Arial"/>
                          <a:hlinkClick r:id="rId3"/>
                        </a:rPr>
                        <a:t>DF</a:t>
                      </a:r>
                      <a:endParaRPr lang="pt-BR" sz="1400" b="1" i="0" u="sng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10725" marR="10725" marT="10725" marB="10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1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Brasília</a:t>
                      </a:r>
                    </a:p>
                  </a:txBody>
                  <a:tcPr marL="10725" marR="10725" marT="10725" marB="10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1" i="0" u="sng">
                          <a:solidFill>
                            <a:schemeClr val="tx1"/>
                          </a:solidFill>
                          <a:effectLst/>
                          <a:latin typeface="Arial"/>
                          <a:hlinkClick r:id="rId3"/>
                        </a:rPr>
                        <a:t>8,89</a:t>
                      </a:r>
                      <a:endParaRPr lang="pt-BR" sz="1400" b="1" i="0" u="sng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10725" marR="10725" marT="10725" marB="10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1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2.852.372</a:t>
                      </a:r>
                    </a:p>
                  </a:txBody>
                  <a:tcPr marL="10725" marR="10725" marT="10725" marB="10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3353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10725" marR="10725" marT="10725" marB="10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sng" dirty="0">
                          <a:solidFill>
                            <a:schemeClr val="tx1"/>
                          </a:solidFill>
                          <a:effectLst/>
                          <a:latin typeface="Arial"/>
                          <a:hlinkClick r:id="rId3"/>
                        </a:rPr>
                        <a:t>PE</a:t>
                      </a:r>
                      <a:endParaRPr lang="pt-BR" sz="1400" b="1" i="0" u="sng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10725" marR="10725" marT="10725" marB="10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1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Recife</a:t>
                      </a:r>
                    </a:p>
                  </a:txBody>
                  <a:tcPr marL="10725" marR="10725" marT="10725" marB="10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1" i="0" u="sng">
                          <a:solidFill>
                            <a:schemeClr val="tx1"/>
                          </a:solidFill>
                          <a:effectLst/>
                          <a:latin typeface="Arial"/>
                          <a:hlinkClick r:id="rId3"/>
                        </a:rPr>
                        <a:t>8,75</a:t>
                      </a:r>
                      <a:endParaRPr lang="pt-BR" sz="1400" b="1" i="0" u="sng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10725" marR="10725" marT="10725" marB="10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1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1.608.488</a:t>
                      </a:r>
                    </a:p>
                  </a:txBody>
                  <a:tcPr marL="10725" marR="10725" marT="10725" marB="10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3353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10725" marR="10725" marT="10725" marB="10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sng" dirty="0">
                          <a:solidFill>
                            <a:schemeClr val="tx1"/>
                          </a:solidFill>
                          <a:effectLst/>
                          <a:latin typeface="Arial"/>
                          <a:hlinkClick r:id="rId3"/>
                        </a:rPr>
                        <a:t>CE</a:t>
                      </a:r>
                      <a:endParaRPr lang="pt-BR" sz="1400" b="1" i="0" u="sng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10725" marR="10725" marT="10725" marB="10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Fortaleza</a:t>
                      </a:r>
                    </a:p>
                  </a:txBody>
                  <a:tcPr marL="10725" marR="10725" marT="10725" marB="10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1" i="0" u="sng">
                          <a:solidFill>
                            <a:schemeClr val="tx1"/>
                          </a:solidFill>
                          <a:effectLst/>
                          <a:latin typeface="Arial"/>
                          <a:hlinkClick r:id="rId3"/>
                        </a:rPr>
                        <a:t>8,61</a:t>
                      </a:r>
                      <a:endParaRPr lang="pt-BR" sz="1400" b="1" i="0" u="sng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10725" marR="10725" marT="10725" marB="10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1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2.571.896</a:t>
                      </a:r>
                    </a:p>
                  </a:txBody>
                  <a:tcPr marL="10725" marR="10725" marT="10725" marB="10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3353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10725" marR="10725" marT="10725" marB="10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sng" dirty="0">
                          <a:solidFill>
                            <a:schemeClr val="tx1"/>
                          </a:solidFill>
                          <a:effectLst/>
                          <a:latin typeface="Arial"/>
                          <a:hlinkClick r:id="rId3"/>
                        </a:rPr>
                        <a:t>SC</a:t>
                      </a:r>
                      <a:endParaRPr lang="pt-BR" sz="1400" b="1" i="0" u="sng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10725" marR="10725" marT="10725" marB="10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Florianópolis</a:t>
                      </a:r>
                    </a:p>
                  </a:txBody>
                  <a:tcPr marL="10725" marR="10725" marT="10725" marB="10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1" i="0" u="sng" dirty="0">
                          <a:solidFill>
                            <a:schemeClr val="tx1"/>
                          </a:solidFill>
                          <a:effectLst/>
                          <a:latin typeface="Arial"/>
                          <a:hlinkClick r:id="rId3"/>
                        </a:rPr>
                        <a:t>8,47</a:t>
                      </a:r>
                      <a:endParaRPr lang="pt-BR" sz="1400" b="1" i="0" u="sng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10725" marR="10725" marT="10725" marB="10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1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461.524</a:t>
                      </a:r>
                    </a:p>
                  </a:txBody>
                  <a:tcPr marL="10725" marR="10725" marT="10725" marB="10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3353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10725" marR="10725" marT="10725" marB="10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sng" dirty="0">
                          <a:solidFill>
                            <a:schemeClr val="tx1"/>
                          </a:solidFill>
                          <a:effectLst/>
                          <a:latin typeface="Arial"/>
                          <a:hlinkClick r:id="rId3"/>
                        </a:rPr>
                        <a:t>PB</a:t>
                      </a:r>
                      <a:endParaRPr lang="pt-BR" sz="1400" b="1" i="0" u="sng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10725" marR="10725" marT="10725" marB="10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João Pessoa</a:t>
                      </a:r>
                    </a:p>
                  </a:txBody>
                  <a:tcPr marL="10725" marR="10725" marT="10725" marB="10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1" i="0" u="sng">
                          <a:solidFill>
                            <a:schemeClr val="tx1"/>
                          </a:solidFill>
                          <a:effectLst/>
                          <a:latin typeface="Arial"/>
                          <a:hlinkClick r:id="rId3"/>
                        </a:rPr>
                        <a:t>8,47</a:t>
                      </a:r>
                      <a:endParaRPr lang="pt-BR" sz="1400" b="1" i="0" u="sng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10725" marR="10725" marT="10725" marB="10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1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780.738</a:t>
                      </a:r>
                    </a:p>
                  </a:txBody>
                  <a:tcPr marL="10725" marR="10725" marT="10725" marB="10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3353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10725" marR="10725" marT="10725" marB="10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sng" dirty="0">
                          <a:solidFill>
                            <a:schemeClr val="tx1"/>
                          </a:solidFill>
                          <a:effectLst/>
                          <a:latin typeface="Arial"/>
                          <a:hlinkClick r:id="rId3"/>
                        </a:rPr>
                        <a:t>RS</a:t>
                      </a:r>
                      <a:endParaRPr lang="pt-BR" sz="1400" b="1" i="0" u="sng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10725" marR="10725" marT="10725" marB="10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Porto Alegre</a:t>
                      </a:r>
                    </a:p>
                  </a:txBody>
                  <a:tcPr marL="10725" marR="10725" marT="10725" marB="10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1" i="0" u="sng">
                          <a:solidFill>
                            <a:schemeClr val="tx1"/>
                          </a:solidFill>
                          <a:effectLst/>
                          <a:latin typeface="Arial"/>
                          <a:hlinkClick r:id="rId3"/>
                        </a:rPr>
                        <a:t>7,92</a:t>
                      </a:r>
                      <a:endParaRPr lang="pt-BR" sz="1400" b="1" i="0" u="sng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10725" marR="10725" marT="10725" marB="10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1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1.472.482</a:t>
                      </a:r>
                    </a:p>
                  </a:txBody>
                  <a:tcPr marL="10725" marR="10725" marT="10725" marB="10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741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9</a:t>
                      </a:r>
                    </a:p>
                  </a:txBody>
                  <a:tcPr marL="10725" marR="10725" marT="10725" marB="10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sng" dirty="0">
                          <a:solidFill>
                            <a:schemeClr val="tx1"/>
                          </a:solidFill>
                          <a:effectLst/>
                          <a:latin typeface="Arial"/>
                          <a:hlinkClick r:id="rId3"/>
                        </a:rPr>
                        <a:t>MG</a:t>
                      </a:r>
                      <a:endParaRPr lang="pt-BR" sz="1400" b="1" i="0" u="sng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10725" marR="10725" marT="10725" marB="10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1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Belo Horizonte</a:t>
                      </a:r>
                    </a:p>
                  </a:txBody>
                  <a:tcPr marL="10725" marR="10725" marT="10725" marB="10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1" i="0" u="sng" dirty="0">
                          <a:solidFill>
                            <a:schemeClr val="tx1"/>
                          </a:solidFill>
                          <a:effectLst/>
                          <a:latin typeface="Arial"/>
                          <a:hlinkClick r:id="rId3"/>
                        </a:rPr>
                        <a:t>7,92</a:t>
                      </a:r>
                      <a:endParaRPr lang="pt-BR" sz="1400" b="1" i="0" u="sng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10725" marR="10725" marT="10725" marB="10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1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2.491.109</a:t>
                      </a:r>
                    </a:p>
                  </a:txBody>
                  <a:tcPr marL="10725" marR="10725" marT="10725" marB="10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3353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10725" marR="10725" marT="10725" marB="10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sng" dirty="0">
                          <a:solidFill>
                            <a:schemeClr val="tx1"/>
                          </a:solidFill>
                          <a:effectLst/>
                          <a:latin typeface="Arial"/>
                          <a:hlinkClick r:id="rId3"/>
                        </a:rPr>
                        <a:t>GO</a:t>
                      </a:r>
                      <a:endParaRPr lang="pt-BR" sz="1400" b="1" i="0" u="sng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10725" marR="10725" marT="10725" marB="10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Goiânia</a:t>
                      </a:r>
                    </a:p>
                  </a:txBody>
                  <a:tcPr marL="10725" marR="10725" marT="10725" marB="10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1" i="0" u="sng">
                          <a:solidFill>
                            <a:schemeClr val="tx1"/>
                          </a:solidFill>
                          <a:effectLst/>
                          <a:latin typeface="Arial"/>
                          <a:hlinkClick r:id="rId3"/>
                        </a:rPr>
                        <a:t>7,78</a:t>
                      </a:r>
                      <a:endParaRPr lang="pt-BR" sz="1400" b="1" i="0" u="sng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10725" marR="10725" marT="10725" marB="10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1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1.412.364</a:t>
                      </a:r>
                    </a:p>
                  </a:txBody>
                  <a:tcPr marL="10725" marR="10725" marT="10725" marB="10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3353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11</a:t>
                      </a:r>
                    </a:p>
                  </a:txBody>
                  <a:tcPr marL="10725" marR="10725" marT="10725" marB="10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sng">
                          <a:solidFill>
                            <a:schemeClr val="tx1"/>
                          </a:solidFill>
                          <a:effectLst/>
                          <a:latin typeface="Arial"/>
                          <a:hlinkClick r:id="rId3"/>
                        </a:rPr>
                        <a:t>AC</a:t>
                      </a:r>
                      <a:endParaRPr lang="pt-BR" sz="1400" b="1" i="0" u="sng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10725" marR="10725" marT="10725" marB="10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Rio Branco</a:t>
                      </a:r>
                    </a:p>
                  </a:txBody>
                  <a:tcPr marL="10725" marR="10725" marT="10725" marB="10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1" i="0" u="sng">
                          <a:solidFill>
                            <a:schemeClr val="tx1"/>
                          </a:solidFill>
                          <a:effectLst/>
                          <a:latin typeface="Arial"/>
                          <a:hlinkClick r:id="rId3"/>
                        </a:rPr>
                        <a:t>7,78</a:t>
                      </a:r>
                      <a:endParaRPr lang="pt-BR" sz="1400" b="1" i="0" u="sng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10725" marR="10725" marT="10725" marB="10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363.928</a:t>
                      </a:r>
                    </a:p>
                  </a:txBody>
                  <a:tcPr marL="10725" marR="10725" marT="10725" marB="10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3353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12</a:t>
                      </a:r>
                    </a:p>
                  </a:txBody>
                  <a:tcPr marL="10725" marR="10725" marT="10725" marB="10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sng" dirty="0">
                          <a:solidFill>
                            <a:schemeClr val="tx1"/>
                          </a:solidFill>
                          <a:effectLst/>
                          <a:latin typeface="Arial"/>
                          <a:hlinkClick r:id="rId3"/>
                        </a:rPr>
                        <a:t>RN</a:t>
                      </a:r>
                      <a:endParaRPr lang="pt-BR" sz="1400" b="1" i="0" u="sng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10725" marR="10725" marT="10725" marB="10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1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Natal</a:t>
                      </a:r>
                    </a:p>
                  </a:txBody>
                  <a:tcPr marL="10725" marR="10725" marT="10725" marB="10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1" i="0" u="sng">
                          <a:solidFill>
                            <a:schemeClr val="tx1"/>
                          </a:solidFill>
                          <a:effectLst/>
                          <a:latin typeface="Arial"/>
                          <a:hlinkClick r:id="rId3"/>
                        </a:rPr>
                        <a:t>7,64</a:t>
                      </a:r>
                      <a:endParaRPr lang="pt-BR" sz="1400" b="1" i="0" u="sng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10725" marR="10725" marT="10725" marB="10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862.044</a:t>
                      </a:r>
                    </a:p>
                  </a:txBody>
                  <a:tcPr marL="10725" marR="10725" marT="10725" marB="10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2329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13</a:t>
                      </a:r>
                    </a:p>
                  </a:txBody>
                  <a:tcPr marL="10725" marR="10725" marT="10725" marB="10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sng" dirty="0">
                          <a:solidFill>
                            <a:schemeClr val="tx1"/>
                          </a:solidFill>
                          <a:effectLst/>
                          <a:latin typeface="Arial"/>
                          <a:hlinkClick r:id="rId3"/>
                        </a:rPr>
                        <a:t>MS</a:t>
                      </a:r>
                      <a:endParaRPr lang="pt-BR" sz="1400" b="1" i="0" u="sng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10725" marR="10725" marT="10725" marB="10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Campo Grande</a:t>
                      </a:r>
                    </a:p>
                  </a:txBody>
                  <a:tcPr marL="10725" marR="10725" marT="10725" marB="10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1" i="0" u="sng">
                          <a:solidFill>
                            <a:schemeClr val="tx1"/>
                          </a:solidFill>
                          <a:effectLst/>
                          <a:latin typeface="Arial"/>
                          <a:hlinkClick r:id="rId3"/>
                        </a:rPr>
                        <a:t>6,81</a:t>
                      </a:r>
                      <a:endParaRPr lang="pt-BR" sz="1400" b="1" i="0" u="sng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10725" marR="10725" marT="10725" marB="10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843.120</a:t>
                      </a:r>
                    </a:p>
                  </a:txBody>
                  <a:tcPr marL="10725" marR="10725" marT="10725" marB="10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3353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14</a:t>
                      </a:r>
                    </a:p>
                  </a:txBody>
                  <a:tcPr marL="10725" marR="10725" marT="10725" marB="10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sng" dirty="0">
                          <a:solidFill>
                            <a:schemeClr val="tx1"/>
                          </a:solidFill>
                          <a:effectLst/>
                          <a:latin typeface="Arial"/>
                          <a:hlinkClick r:id="rId3"/>
                        </a:rPr>
                        <a:t>BA</a:t>
                      </a:r>
                      <a:endParaRPr lang="pt-BR" sz="1400" b="1" i="0" u="sng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10725" marR="10725" marT="10725" marB="10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1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Salvador</a:t>
                      </a:r>
                    </a:p>
                  </a:txBody>
                  <a:tcPr marL="10725" marR="10725" marT="10725" marB="10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1" i="0" u="sng">
                          <a:solidFill>
                            <a:schemeClr val="tx1"/>
                          </a:solidFill>
                          <a:effectLst/>
                          <a:latin typeface="Arial"/>
                          <a:hlinkClick r:id="rId3"/>
                        </a:rPr>
                        <a:t>6,67</a:t>
                      </a:r>
                      <a:endParaRPr lang="pt-BR" sz="1400" b="1" i="0" u="sng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10725" marR="10725" marT="10725" marB="10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2.902.927</a:t>
                      </a:r>
                    </a:p>
                  </a:txBody>
                  <a:tcPr marL="10725" marR="10725" marT="10725" marB="10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179512" y="1415404"/>
            <a:ext cx="7344816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buSzPct val="100000"/>
            </a:pPr>
            <a:r>
              <a:rPr lang="pt-BR" altLang="pt-BR" sz="3200" b="1" dirty="0">
                <a:latin typeface="+mn-lt"/>
                <a:ea typeface="+mn-ea"/>
              </a:rPr>
              <a:t>Panorama </a:t>
            </a:r>
            <a:r>
              <a:rPr lang="pt-BR" altLang="pt-BR" sz="3200" b="1" dirty="0" smtClean="0">
                <a:latin typeface="+mn-lt"/>
                <a:ea typeface="+mn-ea"/>
              </a:rPr>
              <a:t>das Capitais</a:t>
            </a:r>
            <a:endParaRPr lang="pt-BR" altLang="pt-BR" sz="3200" b="1" dirty="0">
              <a:latin typeface="+mn-lt"/>
              <a:ea typeface="+mn-ea"/>
            </a:endParaRPr>
          </a:p>
        </p:txBody>
      </p:sp>
      <p:grpSp>
        <p:nvGrpSpPr>
          <p:cNvPr id="6" name="Grupo 5"/>
          <p:cNvGrpSpPr/>
          <p:nvPr/>
        </p:nvGrpSpPr>
        <p:grpSpPr>
          <a:xfrm>
            <a:off x="179512" y="764704"/>
            <a:ext cx="8295525" cy="650700"/>
            <a:chOff x="489875" y="325142"/>
            <a:chExt cx="6925765" cy="650700"/>
          </a:xfrm>
          <a:solidFill>
            <a:schemeClr val="accent6">
              <a:lumMod val="75000"/>
            </a:schemeClr>
          </a:solidFill>
        </p:grpSpPr>
        <p:sp>
          <p:nvSpPr>
            <p:cNvPr id="7" name="Retângulo 6"/>
            <p:cNvSpPr/>
            <p:nvPr/>
          </p:nvSpPr>
          <p:spPr>
            <a:xfrm>
              <a:off x="489875" y="325142"/>
              <a:ext cx="6925765" cy="650700"/>
            </a:xfrm>
            <a:prstGeom prst="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3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etângulo 7"/>
            <p:cNvSpPr/>
            <p:nvPr/>
          </p:nvSpPr>
          <p:spPr>
            <a:xfrm>
              <a:off x="489875" y="325142"/>
              <a:ext cx="6925765" cy="65070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16494" tIns="71120" rIns="71120" bIns="71120" numCol="1" spcCol="1270" anchor="ctr" anchorCtr="0">
              <a:noAutofit/>
            </a:bodyPr>
            <a:lstStyle/>
            <a:p>
              <a:pPr lvl="0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28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Escala Brasil Transparente</a:t>
              </a:r>
              <a:endParaRPr lang="pt-BR" sz="28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7663119"/>
              </p:ext>
            </p:extLst>
          </p:nvPr>
        </p:nvGraphicFramePr>
        <p:xfrm>
          <a:off x="4427984" y="2135484"/>
          <a:ext cx="4392488" cy="3339270"/>
        </p:xfrm>
        <a:graphic>
          <a:graphicData uri="http://schemas.openxmlformats.org/drawingml/2006/table">
            <a:tbl>
              <a:tblPr/>
              <a:tblGrid>
                <a:gridCol w="848781"/>
                <a:gridCol w="392104"/>
                <a:gridCol w="1440066"/>
                <a:gridCol w="554715"/>
                <a:gridCol w="1156822"/>
              </a:tblGrid>
              <a:tr h="225265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Posição</a:t>
                      </a:r>
                    </a:p>
                  </a:txBody>
                  <a:tcPr marL="21450" marR="21450" marT="21450" marB="2145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UF</a:t>
                      </a:r>
                    </a:p>
                  </a:txBody>
                  <a:tcPr marL="21450" marR="21450" marT="21450" marB="2145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Capital</a:t>
                      </a:r>
                    </a:p>
                  </a:txBody>
                  <a:tcPr marL="21450" marR="21450" marT="21450" marB="2145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Nota</a:t>
                      </a:r>
                    </a:p>
                  </a:txBody>
                  <a:tcPr marL="21450" marR="21450" marT="21450" marB="2145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População¹</a:t>
                      </a:r>
                    </a:p>
                  </a:txBody>
                  <a:tcPr marL="21450" marR="21450" marT="21450" marB="2145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83353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15</a:t>
                      </a:r>
                    </a:p>
                  </a:txBody>
                  <a:tcPr marL="10725" marR="10725" marT="10725" marB="10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sng" dirty="0">
                          <a:solidFill>
                            <a:schemeClr val="tx1"/>
                          </a:solidFill>
                          <a:effectLst/>
                          <a:latin typeface="Arial"/>
                          <a:hlinkClick r:id="rId3"/>
                        </a:rPr>
                        <a:t>MT</a:t>
                      </a:r>
                      <a:endParaRPr lang="pt-BR" sz="1400" b="1" i="0" u="sng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10725" marR="10725" marT="10725" marB="10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1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Cuiabá</a:t>
                      </a:r>
                    </a:p>
                  </a:txBody>
                  <a:tcPr marL="10725" marR="10725" marT="10725" marB="10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1" i="0" u="sng">
                          <a:solidFill>
                            <a:schemeClr val="tx1"/>
                          </a:solidFill>
                          <a:effectLst/>
                          <a:latin typeface="Arial"/>
                          <a:hlinkClick r:id="rId3"/>
                        </a:rPr>
                        <a:t>5,28</a:t>
                      </a:r>
                      <a:endParaRPr lang="pt-BR" sz="1400" b="1" i="0" u="sng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10725" marR="10725" marT="10725" marB="10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575.480</a:t>
                      </a:r>
                    </a:p>
                  </a:txBody>
                  <a:tcPr marL="10725" marR="10725" marT="10725" marB="10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3353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16</a:t>
                      </a:r>
                    </a:p>
                  </a:txBody>
                  <a:tcPr marL="10725" marR="10725" marT="10725" marB="10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sng" dirty="0">
                          <a:solidFill>
                            <a:schemeClr val="tx1"/>
                          </a:solidFill>
                          <a:effectLst/>
                          <a:latin typeface="Arial"/>
                          <a:hlinkClick r:id="rId3"/>
                        </a:rPr>
                        <a:t>TO</a:t>
                      </a:r>
                      <a:endParaRPr lang="pt-BR" sz="1400" b="1" i="0" u="sng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10725" marR="10725" marT="10725" marB="10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1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Palmas</a:t>
                      </a:r>
                    </a:p>
                  </a:txBody>
                  <a:tcPr marL="10725" marR="10725" marT="10725" marB="10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1" i="0" u="sng">
                          <a:solidFill>
                            <a:schemeClr val="tx1"/>
                          </a:solidFill>
                          <a:effectLst/>
                          <a:latin typeface="Arial"/>
                          <a:hlinkClick r:id="rId3"/>
                        </a:rPr>
                        <a:t>5,00</a:t>
                      </a:r>
                      <a:endParaRPr lang="pt-BR" sz="1400" b="1" i="0" u="sng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10725" marR="10725" marT="10725" marB="10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265.409</a:t>
                      </a:r>
                    </a:p>
                  </a:txBody>
                  <a:tcPr marL="10725" marR="10725" marT="10725" marB="10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3353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17</a:t>
                      </a:r>
                    </a:p>
                  </a:txBody>
                  <a:tcPr marL="10725" marR="10725" marT="10725" marB="10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sng" dirty="0">
                          <a:solidFill>
                            <a:schemeClr val="tx1"/>
                          </a:solidFill>
                          <a:effectLst/>
                          <a:latin typeface="Arial"/>
                          <a:hlinkClick r:id="rId3"/>
                        </a:rPr>
                        <a:t>ES</a:t>
                      </a:r>
                      <a:endParaRPr lang="pt-BR" sz="1400" b="1" i="0" u="sng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10725" marR="10725" marT="10725" marB="10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1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Vitória</a:t>
                      </a:r>
                    </a:p>
                  </a:txBody>
                  <a:tcPr marL="10725" marR="10725" marT="10725" marB="10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1" i="0" u="sng">
                          <a:solidFill>
                            <a:schemeClr val="tx1"/>
                          </a:solidFill>
                          <a:effectLst/>
                          <a:latin typeface="Arial"/>
                          <a:hlinkClick r:id="rId3"/>
                        </a:rPr>
                        <a:t>5,00</a:t>
                      </a:r>
                      <a:endParaRPr lang="pt-BR" sz="1400" b="1" i="0" u="sng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10725" marR="10725" marT="10725" marB="10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352.104</a:t>
                      </a:r>
                    </a:p>
                  </a:txBody>
                  <a:tcPr marL="10725" marR="10725" marT="10725" marB="10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3353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18</a:t>
                      </a:r>
                    </a:p>
                  </a:txBody>
                  <a:tcPr marL="10725" marR="10725" marT="10725" marB="10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sng" dirty="0">
                          <a:solidFill>
                            <a:schemeClr val="tx1"/>
                          </a:solidFill>
                          <a:effectLst/>
                          <a:latin typeface="Arial"/>
                          <a:hlinkClick r:id="rId3"/>
                        </a:rPr>
                        <a:t>AM</a:t>
                      </a:r>
                      <a:endParaRPr lang="pt-BR" sz="1400" b="1" i="0" u="sng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10725" marR="10725" marT="10725" marB="10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1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Manaus</a:t>
                      </a:r>
                    </a:p>
                  </a:txBody>
                  <a:tcPr marL="10725" marR="10725" marT="10725" marB="10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1" i="0" u="sng">
                          <a:solidFill>
                            <a:schemeClr val="tx1"/>
                          </a:solidFill>
                          <a:effectLst/>
                          <a:latin typeface="Arial"/>
                          <a:hlinkClick r:id="rId3"/>
                        </a:rPr>
                        <a:t>5,00</a:t>
                      </a:r>
                      <a:endParaRPr lang="pt-BR" sz="1400" b="1" i="0" u="sng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10725" marR="10725" marT="10725" marB="10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2.020.301</a:t>
                      </a:r>
                    </a:p>
                  </a:txBody>
                  <a:tcPr marL="10725" marR="10725" marT="10725" marB="10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1925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19</a:t>
                      </a:r>
                    </a:p>
                  </a:txBody>
                  <a:tcPr marL="10725" marR="10725" marT="10725" marB="10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sng" dirty="0">
                          <a:solidFill>
                            <a:schemeClr val="tx1"/>
                          </a:solidFill>
                          <a:effectLst/>
                          <a:latin typeface="Arial"/>
                          <a:hlinkClick r:id="rId3"/>
                        </a:rPr>
                        <a:t>RJ</a:t>
                      </a:r>
                      <a:endParaRPr lang="pt-BR" sz="1400" b="1" i="0" u="sng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10725" marR="10725" marT="10725" marB="10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1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Rio de Janeiro</a:t>
                      </a:r>
                    </a:p>
                  </a:txBody>
                  <a:tcPr marL="10725" marR="10725" marT="10725" marB="10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1" i="0" u="sng">
                          <a:solidFill>
                            <a:schemeClr val="tx1"/>
                          </a:solidFill>
                          <a:effectLst/>
                          <a:latin typeface="Arial"/>
                          <a:hlinkClick r:id="rId3"/>
                        </a:rPr>
                        <a:t>4,72</a:t>
                      </a:r>
                      <a:endParaRPr lang="pt-BR" sz="1400" b="1" i="0" u="sng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10725" marR="10725" marT="10725" marB="10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6.453.682</a:t>
                      </a:r>
                    </a:p>
                  </a:txBody>
                  <a:tcPr marL="10725" marR="10725" marT="10725" marB="10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3353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20</a:t>
                      </a:r>
                    </a:p>
                  </a:txBody>
                  <a:tcPr marL="10725" marR="10725" marT="10725" marB="10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sng" dirty="0">
                          <a:solidFill>
                            <a:schemeClr val="tx1"/>
                          </a:solidFill>
                          <a:effectLst/>
                          <a:latin typeface="Arial"/>
                          <a:hlinkClick r:id="rId3"/>
                        </a:rPr>
                        <a:t>SE</a:t>
                      </a:r>
                      <a:endParaRPr lang="pt-BR" sz="1400" b="1" i="0" u="sng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10725" marR="10725" marT="10725" marB="10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1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Aracaju</a:t>
                      </a:r>
                    </a:p>
                  </a:txBody>
                  <a:tcPr marL="10725" marR="10725" marT="10725" marB="10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1" i="0" u="sng">
                          <a:solidFill>
                            <a:schemeClr val="tx1"/>
                          </a:solidFill>
                          <a:effectLst/>
                          <a:latin typeface="Arial"/>
                          <a:hlinkClick r:id="rId3"/>
                        </a:rPr>
                        <a:t>4,44</a:t>
                      </a:r>
                      <a:endParaRPr lang="pt-BR" sz="1400" b="1" i="0" u="sng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10725" marR="10725" marT="10725" marB="10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623.766</a:t>
                      </a:r>
                    </a:p>
                  </a:txBody>
                  <a:tcPr marL="10725" marR="10725" marT="10725" marB="10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3353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21</a:t>
                      </a:r>
                    </a:p>
                  </a:txBody>
                  <a:tcPr marL="10725" marR="10725" marT="10725" marB="10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sng" dirty="0">
                          <a:solidFill>
                            <a:schemeClr val="tx1"/>
                          </a:solidFill>
                          <a:effectLst/>
                          <a:latin typeface="Arial"/>
                          <a:hlinkClick r:id="rId3"/>
                        </a:rPr>
                        <a:t>PI</a:t>
                      </a:r>
                      <a:endParaRPr lang="pt-BR" sz="1400" b="1" i="0" u="sng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10725" marR="10725" marT="10725" marB="10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1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Teresina</a:t>
                      </a:r>
                    </a:p>
                  </a:txBody>
                  <a:tcPr marL="10725" marR="10725" marT="10725" marB="10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1" i="0" u="sng">
                          <a:solidFill>
                            <a:schemeClr val="tx1"/>
                          </a:solidFill>
                          <a:effectLst/>
                          <a:latin typeface="Arial"/>
                          <a:hlinkClick r:id="rId3"/>
                        </a:rPr>
                        <a:t>3,61</a:t>
                      </a:r>
                      <a:endParaRPr lang="pt-BR" sz="1400" b="1" i="0" u="sng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10725" marR="10725" marT="10725" marB="10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840.600</a:t>
                      </a:r>
                    </a:p>
                  </a:txBody>
                  <a:tcPr marL="10725" marR="10725" marT="10725" marB="10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3353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22</a:t>
                      </a:r>
                    </a:p>
                  </a:txBody>
                  <a:tcPr marL="10725" marR="10725" marT="10725" marB="10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sng" dirty="0">
                          <a:solidFill>
                            <a:schemeClr val="tx1"/>
                          </a:solidFill>
                          <a:effectLst/>
                          <a:latin typeface="Arial"/>
                          <a:hlinkClick r:id="rId3"/>
                        </a:rPr>
                        <a:t>RR</a:t>
                      </a:r>
                      <a:endParaRPr lang="pt-BR" sz="1400" b="1" i="0" u="sng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10725" marR="10725" marT="10725" marB="10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1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Boa Vista</a:t>
                      </a:r>
                    </a:p>
                  </a:txBody>
                  <a:tcPr marL="10725" marR="10725" marT="10725" marB="10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1" i="0" u="sng">
                          <a:solidFill>
                            <a:schemeClr val="tx1"/>
                          </a:solidFill>
                          <a:effectLst/>
                          <a:latin typeface="Arial"/>
                          <a:hlinkClick r:id="rId3"/>
                        </a:rPr>
                        <a:t>2,50</a:t>
                      </a:r>
                      <a:endParaRPr lang="pt-BR" sz="1400" b="1" i="0" u="sng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10725" marR="10725" marT="10725" marB="10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314.900</a:t>
                      </a:r>
                    </a:p>
                  </a:txBody>
                  <a:tcPr marL="10725" marR="10725" marT="10725" marB="10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3353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23</a:t>
                      </a:r>
                    </a:p>
                  </a:txBody>
                  <a:tcPr marL="10725" marR="10725" marT="10725" marB="10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sng" dirty="0">
                          <a:solidFill>
                            <a:schemeClr val="tx1"/>
                          </a:solidFill>
                          <a:effectLst/>
                          <a:latin typeface="Arial"/>
                          <a:hlinkClick r:id="rId3"/>
                        </a:rPr>
                        <a:t>PA</a:t>
                      </a:r>
                      <a:endParaRPr lang="pt-BR" sz="1400" b="1" i="0" u="sng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10725" marR="10725" marT="10725" marB="10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1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Belém</a:t>
                      </a:r>
                    </a:p>
                  </a:txBody>
                  <a:tcPr marL="10725" marR="10725" marT="10725" marB="10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1" i="0" u="sng">
                          <a:solidFill>
                            <a:schemeClr val="tx1"/>
                          </a:solidFill>
                          <a:effectLst/>
                          <a:latin typeface="Arial"/>
                          <a:hlinkClick r:id="rId3"/>
                        </a:rPr>
                        <a:t>2,08</a:t>
                      </a:r>
                      <a:endParaRPr lang="pt-BR" sz="1400" b="1" i="0" u="sng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10725" marR="10725" marT="10725" marB="10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1.432.844</a:t>
                      </a:r>
                    </a:p>
                  </a:txBody>
                  <a:tcPr marL="10725" marR="10725" marT="10725" marB="10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3353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24</a:t>
                      </a:r>
                    </a:p>
                  </a:txBody>
                  <a:tcPr marL="10725" marR="10725" marT="10725" marB="10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sng" dirty="0">
                          <a:solidFill>
                            <a:schemeClr val="tx1"/>
                          </a:solidFill>
                          <a:effectLst/>
                          <a:latin typeface="Arial"/>
                          <a:hlinkClick r:id="rId3"/>
                        </a:rPr>
                        <a:t>AL</a:t>
                      </a:r>
                      <a:endParaRPr lang="pt-BR" sz="1400" b="1" i="0" u="sng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10725" marR="10725" marT="10725" marB="10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1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Maceió</a:t>
                      </a:r>
                    </a:p>
                  </a:txBody>
                  <a:tcPr marL="10725" marR="10725" marT="10725" marB="10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1" i="0" u="sng">
                          <a:solidFill>
                            <a:schemeClr val="tx1"/>
                          </a:solidFill>
                          <a:effectLst/>
                          <a:latin typeface="Arial"/>
                          <a:hlinkClick r:id="rId3"/>
                        </a:rPr>
                        <a:t>1,11</a:t>
                      </a:r>
                      <a:endParaRPr lang="pt-BR" sz="1400" b="1" i="0" u="sng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10725" marR="10725" marT="10725" marB="10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1.005.319</a:t>
                      </a:r>
                    </a:p>
                  </a:txBody>
                  <a:tcPr marL="10725" marR="10725" marT="10725" marB="10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3353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25</a:t>
                      </a:r>
                    </a:p>
                  </a:txBody>
                  <a:tcPr marL="10725" marR="10725" marT="10725" marB="10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sng" dirty="0">
                          <a:solidFill>
                            <a:schemeClr val="tx1"/>
                          </a:solidFill>
                          <a:effectLst/>
                          <a:latin typeface="Arial"/>
                          <a:hlinkClick r:id="rId3"/>
                        </a:rPr>
                        <a:t>AP</a:t>
                      </a:r>
                      <a:endParaRPr lang="pt-BR" sz="1400" b="1" i="0" u="sng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10725" marR="10725" marT="10725" marB="10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1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Macapá</a:t>
                      </a:r>
                    </a:p>
                  </a:txBody>
                  <a:tcPr marL="10725" marR="10725" marT="10725" marB="10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1" i="0" u="sng">
                          <a:solidFill>
                            <a:schemeClr val="tx1"/>
                          </a:solidFill>
                          <a:effectLst/>
                          <a:latin typeface="Arial"/>
                          <a:hlinkClick r:id="rId3"/>
                        </a:rPr>
                        <a:t>0,00</a:t>
                      </a:r>
                      <a:endParaRPr lang="pt-BR" sz="1400" b="1" i="0" u="sng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10725" marR="10725" marT="10725" marB="10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446.757</a:t>
                      </a:r>
                    </a:p>
                  </a:txBody>
                  <a:tcPr marL="10725" marR="10725" marT="10725" marB="10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3353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26</a:t>
                      </a:r>
                    </a:p>
                  </a:txBody>
                  <a:tcPr marL="10725" marR="10725" marT="10725" marB="10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sng" dirty="0">
                          <a:solidFill>
                            <a:schemeClr val="tx1"/>
                          </a:solidFill>
                          <a:effectLst/>
                          <a:latin typeface="Arial"/>
                          <a:hlinkClick r:id="rId3"/>
                        </a:rPr>
                        <a:t>RO</a:t>
                      </a:r>
                      <a:endParaRPr lang="pt-BR" sz="1400" b="1" i="0" u="sng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10725" marR="10725" marT="10725" marB="10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1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Porto Velho</a:t>
                      </a:r>
                    </a:p>
                  </a:txBody>
                  <a:tcPr marL="10725" marR="10725" marT="10725" marB="10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1" i="0" u="sng">
                          <a:solidFill>
                            <a:schemeClr val="tx1"/>
                          </a:solidFill>
                          <a:effectLst/>
                          <a:latin typeface="Arial"/>
                          <a:hlinkClick r:id="rId3"/>
                        </a:rPr>
                        <a:t>0,00</a:t>
                      </a:r>
                      <a:endParaRPr lang="pt-BR" sz="1400" b="1" i="0" u="sng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10725" marR="10725" marT="10725" marB="10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494.013</a:t>
                      </a:r>
                    </a:p>
                  </a:txBody>
                  <a:tcPr marL="10725" marR="10725" marT="10725" marB="10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3353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27</a:t>
                      </a:r>
                    </a:p>
                  </a:txBody>
                  <a:tcPr marL="10725" marR="10725" marT="10725" marB="10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sng" dirty="0">
                          <a:solidFill>
                            <a:schemeClr val="tx1"/>
                          </a:solidFill>
                          <a:effectLst/>
                          <a:latin typeface="Arial"/>
                          <a:hlinkClick r:id="rId3"/>
                        </a:rPr>
                        <a:t>MA</a:t>
                      </a:r>
                      <a:endParaRPr lang="pt-BR" sz="1400" b="1" i="0" u="sng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10725" marR="10725" marT="10725" marB="10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1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São Luís</a:t>
                      </a:r>
                    </a:p>
                  </a:txBody>
                  <a:tcPr marL="10725" marR="10725" marT="10725" marB="10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1" i="0" u="sng">
                          <a:solidFill>
                            <a:schemeClr val="tx1"/>
                          </a:solidFill>
                          <a:effectLst/>
                          <a:latin typeface="Arial"/>
                          <a:hlinkClick r:id="rId3"/>
                        </a:rPr>
                        <a:t>0,00</a:t>
                      </a:r>
                      <a:endParaRPr lang="pt-BR" sz="1400" b="1" i="0" u="sng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10725" marR="10725" marT="10725" marB="10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1.064.197</a:t>
                      </a:r>
                    </a:p>
                  </a:txBody>
                  <a:tcPr marL="10725" marR="10725" marT="10725" marB="10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6499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476834"/>
              </p:ext>
            </p:extLst>
          </p:nvPr>
        </p:nvGraphicFramePr>
        <p:xfrm>
          <a:off x="179512" y="2420888"/>
          <a:ext cx="3860203" cy="2879998"/>
        </p:xfrm>
        <a:graphic>
          <a:graphicData uri="http://schemas.openxmlformats.org/drawingml/2006/table">
            <a:tbl>
              <a:tblPr/>
              <a:tblGrid>
                <a:gridCol w="729495"/>
                <a:gridCol w="383421"/>
                <a:gridCol w="1212096"/>
                <a:gridCol w="540583"/>
                <a:gridCol w="994608"/>
              </a:tblGrid>
              <a:tr h="25810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Posição</a:t>
                      </a:r>
                    </a:p>
                  </a:txBody>
                  <a:tcPr marL="24229" marR="24229" marT="24229" marB="2422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UF</a:t>
                      </a:r>
                    </a:p>
                  </a:txBody>
                  <a:tcPr marL="24229" marR="24229" marT="24229" marB="2422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Município</a:t>
                      </a:r>
                    </a:p>
                  </a:txBody>
                  <a:tcPr marL="24229" marR="24229" marT="24229" marB="2422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Nota</a:t>
                      </a:r>
                    </a:p>
                  </a:txBody>
                  <a:tcPr marL="24229" marR="24229" marT="24229" marB="2422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População¹</a:t>
                      </a:r>
                    </a:p>
                  </a:txBody>
                  <a:tcPr marL="24229" marR="24229" marT="24229" marB="2422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248796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24229" marR="24229" marT="24229" marB="242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SC</a:t>
                      </a:r>
                    </a:p>
                  </a:txBody>
                  <a:tcPr marL="24229" marR="24229" marT="24229" marB="242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Apiúna</a:t>
                      </a:r>
                    </a:p>
                  </a:txBody>
                  <a:tcPr marL="24229" marR="24229" marT="24229" marB="242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1" i="0" u="sng" dirty="0">
                          <a:solidFill>
                            <a:srgbClr val="0000FF"/>
                          </a:solidFill>
                          <a:effectLst/>
                          <a:latin typeface="Arial"/>
                          <a:hlinkClick r:id="rId3"/>
                        </a:rPr>
                        <a:t>10,00</a:t>
                      </a:r>
                      <a:endParaRPr lang="pt-BR" sz="1400" b="1" i="0" u="sng" dirty="0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24229" marR="24229" marT="24229" marB="242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10.211</a:t>
                      </a:r>
                    </a:p>
                  </a:txBody>
                  <a:tcPr marL="24229" marR="24229" marT="24229" marB="242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48796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24229" marR="24229" marT="24229" marB="242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SP</a:t>
                      </a:r>
                    </a:p>
                  </a:txBody>
                  <a:tcPr marL="24229" marR="24229" marT="24229" marB="242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São Paulo²</a:t>
                      </a:r>
                    </a:p>
                  </a:txBody>
                  <a:tcPr marL="24229" marR="24229" marT="24229" marB="242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1" i="0" u="sng">
                          <a:solidFill>
                            <a:srgbClr val="0000FF"/>
                          </a:solidFill>
                          <a:effectLst/>
                          <a:latin typeface="Arial"/>
                          <a:hlinkClick r:id="rId3"/>
                        </a:rPr>
                        <a:t>10,00</a:t>
                      </a:r>
                      <a:endParaRPr lang="pt-BR" sz="1400" b="1" i="0" u="sng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24229" marR="24229" marT="24229" marB="242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11.895.893</a:t>
                      </a:r>
                    </a:p>
                  </a:txBody>
                  <a:tcPr marL="24229" marR="24229" marT="24229" marB="242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48796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24229" marR="24229" marT="24229" marB="242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PB</a:t>
                      </a:r>
                    </a:p>
                  </a:txBody>
                  <a:tcPr marL="24229" marR="24229" marT="24229" marB="242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Nazarezinho</a:t>
                      </a:r>
                    </a:p>
                  </a:txBody>
                  <a:tcPr marL="24229" marR="24229" marT="24229" marB="242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1" i="0" u="sng">
                          <a:solidFill>
                            <a:srgbClr val="0000FF"/>
                          </a:solidFill>
                          <a:effectLst/>
                          <a:latin typeface="Arial"/>
                          <a:hlinkClick r:id="rId3"/>
                        </a:rPr>
                        <a:t>9,58</a:t>
                      </a:r>
                      <a:endParaRPr lang="pt-BR" sz="1400" b="1" i="0" u="sng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24229" marR="24229" marT="24229" marB="242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7.330</a:t>
                      </a:r>
                    </a:p>
                  </a:txBody>
                  <a:tcPr marL="24229" marR="24229" marT="24229" marB="242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48796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24229" marR="24229" marT="24229" marB="242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SC</a:t>
                      </a:r>
                    </a:p>
                  </a:txBody>
                  <a:tcPr marL="24229" marR="24229" marT="24229" marB="242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Frei Rogério</a:t>
                      </a:r>
                    </a:p>
                  </a:txBody>
                  <a:tcPr marL="24229" marR="24229" marT="24229" marB="242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1" i="0" u="sng">
                          <a:solidFill>
                            <a:srgbClr val="0000FF"/>
                          </a:solidFill>
                          <a:effectLst/>
                          <a:latin typeface="Arial"/>
                          <a:hlinkClick r:id="rId3"/>
                        </a:rPr>
                        <a:t>9,44</a:t>
                      </a:r>
                      <a:endParaRPr lang="pt-BR" sz="1400" b="1" i="0" u="sng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24229" marR="24229" marT="24229" marB="242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2.301</a:t>
                      </a:r>
                    </a:p>
                  </a:txBody>
                  <a:tcPr marL="24229" marR="24229" marT="24229" marB="242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48796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24229" marR="24229" marT="24229" marB="242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SC</a:t>
                      </a:r>
                    </a:p>
                  </a:txBody>
                  <a:tcPr marL="24229" marR="24229" marT="24229" marB="242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Correia Pinto</a:t>
                      </a:r>
                    </a:p>
                  </a:txBody>
                  <a:tcPr marL="24229" marR="24229" marT="24229" marB="242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1" i="0" u="sng">
                          <a:solidFill>
                            <a:srgbClr val="0000FF"/>
                          </a:solidFill>
                          <a:effectLst/>
                          <a:latin typeface="Arial"/>
                          <a:hlinkClick r:id="rId3"/>
                        </a:rPr>
                        <a:t>9,44</a:t>
                      </a:r>
                      <a:endParaRPr lang="pt-BR" sz="1400" b="1" i="0" u="sng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24229" marR="24229" marT="24229" marB="242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14.063</a:t>
                      </a:r>
                    </a:p>
                  </a:txBody>
                  <a:tcPr marL="24229" marR="24229" marT="24229" marB="242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48796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24229" marR="24229" marT="24229" marB="242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</a:t>
                      </a:r>
                    </a:p>
                  </a:txBody>
                  <a:tcPr marL="24229" marR="24229" marT="24229" marB="242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Curitiba²</a:t>
                      </a:r>
                    </a:p>
                  </a:txBody>
                  <a:tcPr marL="24229" marR="24229" marT="24229" marB="242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1" i="0" u="sng">
                          <a:solidFill>
                            <a:srgbClr val="0000FF"/>
                          </a:solidFill>
                          <a:effectLst/>
                          <a:latin typeface="Arial"/>
                          <a:hlinkClick r:id="rId3"/>
                        </a:rPr>
                        <a:t>9,31</a:t>
                      </a:r>
                      <a:endParaRPr lang="pt-BR" sz="1400" b="1" i="0" u="sng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24229" marR="24229" marT="24229" marB="242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1.864.416</a:t>
                      </a:r>
                    </a:p>
                  </a:txBody>
                  <a:tcPr marL="24229" marR="24229" marT="24229" marB="242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48796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24229" marR="24229" marT="24229" marB="242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SC</a:t>
                      </a:r>
                    </a:p>
                  </a:txBody>
                  <a:tcPr marL="24229" marR="24229" marT="24229" marB="242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Imbuia</a:t>
                      </a:r>
                    </a:p>
                  </a:txBody>
                  <a:tcPr marL="24229" marR="24229" marT="24229" marB="242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1" i="0" u="sng">
                          <a:solidFill>
                            <a:srgbClr val="0000FF"/>
                          </a:solidFill>
                          <a:effectLst/>
                          <a:latin typeface="Arial"/>
                          <a:hlinkClick r:id="rId3"/>
                        </a:rPr>
                        <a:t>9,17</a:t>
                      </a:r>
                      <a:endParaRPr lang="pt-BR" sz="1400" b="1" i="0" u="sng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24229" marR="24229" marT="24229" marB="242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5.993</a:t>
                      </a:r>
                    </a:p>
                  </a:txBody>
                  <a:tcPr marL="24229" marR="24229" marT="24229" marB="242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48796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24229" marR="24229" marT="24229" marB="242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DF</a:t>
                      </a:r>
                    </a:p>
                  </a:txBody>
                  <a:tcPr marL="24229" marR="24229" marT="24229" marB="242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Brasília²</a:t>
                      </a:r>
                    </a:p>
                  </a:txBody>
                  <a:tcPr marL="24229" marR="24229" marT="24229" marB="242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1" i="0" u="sng">
                          <a:solidFill>
                            <a:srgbClr val="0000FF"/>
                          </a:solidFill>
                          <a:effectLst/>
                          <a:latin typeface="Arial"/>
                          <a:hlinkClick r:id="rId3"/>
                        </a:rPr>
                        <a:t>8,89</a:t>
                      </a:r>
                      <a:endParaRPr lang="pt-BR" sz="1400" b="1" i="0" u="sng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24229" marR="24229" marT="24229" marB="242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2.852.372</a:t>
                      </a:r>
                    </a:p>
                  </a:txBody>
                  <a:tcPr marL="24229" marR="24229" marT="24229" marB="242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48796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</a:t>
                      </a:r>
                    </a:p>
                  </a:txBody>
                  <a:tcPr marL="24229" marR="24229" marT="24229" marB="242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PE</a:t>
                      </a:r>
                    </a:p>
                  </a:txBody>
                  <a:tcPr marL="24229" marR="24229" marT="24229" marB="242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Recife²</a:t>
                      </a:r>
                    </a:p>
                  </a:txBody>
                  <a:tcPr marL="24229" marR="24229" marT="24229" marB="242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1" i="0" u="sng">
                          <a:solidFill>
                            <a:srgbClr val="0000FF"/>
                          </a:solidFill>
                          <a:effectLst/>
                          <a:latin typeface="Arial"/>
                          <a:hlinkClick r:id="rId3"/>
                        </a:rPr>
                        <a:t>8,75</a:t>
                      </a:r>
                      <a:endParaRPr lang="pt-BR" sz="1400" b="1" i="0" u="sng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24229" marR="24229" marT="24229" marB="242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1.608.488</a:t>
                      </a:r>
                    </a:p>
                  </a:txBody>
                  <a:tcPr marL="24229" marR="24229" marT="24229" marB="242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48796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24229" marR="24229" marT="24229" marB="242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CE</a:t>
                      </a:r>
                    </a:p>
                  </a:txBody>
                  <a:tcPr marL="24229" marR="24229" marT="24229" marB="242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Fortaleza²</a:t>
                      </a:r>
                    </a:p>
                  </a:txBody>
                  <a:tcPr marL="24229" marR="24229" marT="24229" marB="242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1" i="0" u="sng">
                          <a:solidFill>
                            <a:srgbClr val="0000FF"/>
                          </a:solidFill>
                          <a:effectLst/>
                          <a:latin typeface="Arial"/>
                          <a:hlinkClick r:id="rId3"/>
                        </a:rPr>
                        <a:t>8,61</a:t>
                      </a:r>
                      <a:endParaRPr lang="pt-BR" sz="1400" b="1" i="0" u="sng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24229" marR="24229" marT="24229" marB="242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2.571.896</a:t>
                      </a:r>
                    </a:p>
                  </a:txBody>
                  <a:tcPr marL="24229" marR="24229" marT="24229" marB="242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179512" y="1415404"/>
            <a:ext cx="7344816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buSzPct val="100000"/>
            </a:pPr>
            <a:r>
              <a:rPr lang="pt-BR" altLang="pt-BR" sz="3200" b="1" dirty="0">
                <a:latin typeface="+mn-lt"/>
                <a:ea typeface="+mn-ea"/>
              </a:rPr>
              <a:t>Panorama </a:t>
            </a:r>
            <a:r>
              <a:rPr lang="pt-BR" altLang="pt-BR" sz="3200" b="1" dirty="0" smtClean="0">
                <a:latin typeface="+mn-lt"/>
                <a:ea typeface="+mn-ea"/>
              </a:rPr>
              <a:t>do Governo Municipal (TOP 20)</a:t>
            </a:r>
            <a:endParaRPr lang="pt-BR" altLang="pt-BR" sz="3200" b="1" dirty="0">
              <a:latin typeface="+mn-lt"/>
              <a:ea typeface="+mn-ea"/>
            </a:endParaRPr>
          </a:p>
        </p:txBody>
      </p:sp>
      <p:grpSp>
        <p:nvGrpSpPr>
          <p:cNvPr id="5" name="Grupo 4"/>
          <p:cNvGrpSpPr/>
          <p:nvPr/>
        </p:nvGrpSpPr>
        <p:grpSpPr>
          <a:xfrm>
            <a:off x="179512" y="764704"/>
            <a:ext cx="8295525" cy="650700"/>
            <a:chOff x="489875" y="325142"/>
            <a:chExt cx="6925765" cy="650700"/>
          </a:xfrm>
          <a:solidFill>
            <a:schemeClr val="accent6">
              <a:lumMod val="75000"/>
            </a:schemeClr>
          </a:solidFill>
        </p:grpSpPr>
        <p:sp>
          <p:nvSpPr>
            <p:cNvPr id="6" name="Retângulo 5"/>
            <p:cNvSpPr/>
            <p:nvPr/>
          </p:nvSpPr>
          <p:spPr>
            <a:xfrm>
              <a:off x="489875" y="325142"/>
              <a:ext cx="6925765" cy="650700"/>
            </a:xfrm>
            <a:prstGeom prst="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3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etângulo 6"/>
            <p:cNvSpPr/>
            <p:nvPr/>
          </p:nvSpPr>
          <p:spPr>
            <a:xfrm>
              <a:off x="489875" y="325142"/>
              <a:ext cx="6925765" cy="65070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16494" tIns="71120" rIns="71120" bIns="71120" numCol="1" spcCol="1270" anchor="ctr" anchorCtr="0">
              <a:noAutofit/>
            </a:bodyPr>
            <a:lstStyle/>
            <a:p>
              <a:pPr lvl="0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28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Escala Brasil Transparente</a:t>
              </a:r>
              <a:endParaRPr lang="pt-BR" sz="28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113066"/>
              </p:ext>
            </p:extLst>
          </p:nvPr>
        </p:nvGraphicFramePr>
        <p:xfrm>
          <a:off x="4211960" y="2420888"/>
          <a:ext cx="4636491" cy="2879998"/>
        </p:xfrm>
        <a:graphic>
          <a:graphicData uri="http://schemas.openxmlformats.org/drawingml/2006/table">
            <a:tbl>
              <a:tblPr/>
              <a:tblGrid>
                <a:gridCol w="729495"/>
                <a:gridCol w="383421"/>
                <a:gridCol w="2056646"/>
                <a:gridCol w="472321"/>
                <a:gridCol w="994608"/>
              </a:tblGrid>
              <a:tr h="25810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Posição</a:t>
                      </a:r>
                    </a:p>
                  </a:txBody>
                  <a:tcPr marL="24229" marR="24229" marT="24229" marB="2422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UF</a:t>
                      </a:r>
                    </a:p>
                  </a:txBody>
                  <a:tcPr marL="24229" marR="24229" marT="24229" marB="2422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Município</a:t>
                      </a:r>
                    </a:p>
                  </a:txBody>
                  <a:tcPr marL="24229" marR="24229" marT="24229" marB="2422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Nota</a:t>
                      </a:r>
                    </a:p>
                  </a:txBody>
                  <a:tcPr marL="24229" marR="24229" marT="24229" marB="2422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População¹</a:t>
                      </a:r>
                    </a:p>
                  </a:txBody>
                  <a:tcPr marL="24229" marR="24229" marT="24229" marB="2422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248796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</a:t>
                      </a:r>
                    </a:p>
                  </a:txBody>
                  <a:tcPr marL="24229" marR="24229" marT="24229" marB="242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SC</a:t>
                      </a:r>
                    </a:p>
                  </a:txBody>
                  <a:tcPr marL="24229" marR="24229" marT="24229" marB="242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Florianópolis²</a:t>
                      </a:r>
                    </a:p>
                  </a:txBody>
                  <a:tcPr marL="24229" marR="24229" marT="24229" marB="242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1" i="0" u="sng" dirty="0">
                          <a:solidFill>
                            <a:srgbClr val="0000FF"/>
                          </a:solidFill>
                          <a:effectLst/>
                          <a:latin typeface="Arial"/>
                          <a:hlinkClick r:id="rId3"/>
                        </a:rPr>
                        <a:t>8,47</a:t>
                      </a:r>
                      <a:endParaRPr lang="pt-BR" sz="1400" b="1" i="0" u="sng" dirty="0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24229" marR="24229" marT="24229" marB="242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461.524</a:t>
                      </a:r>
                    </a:p>
                  </a:txBody>
                  <a:tcPr marL="24229" marR="24229" marT="24229" marB="242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96444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</a:t>
                      </a:r>
                    </a:p>
                  </a:txBody>
                  <a:tcPr marL="24229" marR="24229" marT="24229" marB="242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PB</a:t>
                      </a:r>
                    </a:p>
                  </a:txBody>
                  <a:tcPr marL="24229" marR="24229" marT="24229" marB="242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São José do Sabugi</a:t>
                      </a:r>
                    </a:p>
                  </a:txBody>
                  <a:tcPr marL="24229" marR="24229" marT="24229" marB="242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1" i="0" u="sng">
                          <a:solidFill>
                            <a:srgbClr val="0000FF"/>
                          </a:solidFill>
                          <a:effectLst/>
                          <a:latin typeface="Arial"/>
                          <a:hlinkClick r:id="rId3"/>
                        </a:rPr>
                        <a:t>8,47</a:t>
                      </a:r>
                      <a:endParaRPr lang="pt-BR" sz="1400" b="1" i="0" u="sng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24229" marR="24229" marT="24229" marB="242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4.114</a:t>
                      </a:r>
                    </a:p>
                  </a:txBody>
                  <a:tcPr marL="24229" marR="24229" marT="24229" marB="242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48796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</a:t>
                      </a:r>
                    </a:p>
                  </a:txBody>
                  <a:tcPr marL="24229" marR="24229" marT="24229" marB="242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PB</a:t>
                      </a:r>
                    </a:p>
                  </a:txBody>
                  <a:tcPr marL="24229" marR="24229" marT="24229" marB="242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João Pessoa²</a:t>
                      </a:r>
                    </a:p>
                  </a:txBody>
                  <a:tcPr marL="24229" marR="24229" marT="24229" marB="242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1" i="0" u="sng">
                          <a:solidFill>
                            <a:srgbClr val="0000FF"/>
                          </a:solidFill>
                          <a:effectLst/>
                          <a:latin typeface="Arial"/>
                          <a:hlinkClick r:id="rId3"/>
                        </a:rPr>
                        <a:t>8,47</a:t>
                      </a:r>
                      <a:endParaRPr lang="pt-BR" sz="1400" b="1" i="0" u="sng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24229" marR="24229" marT="24229" marB="242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780.738</a:t>
                      </a:r>
                    </a:p>
                  </a:txBody>
                  <a:tcPr marL="24229" marR="24229" marT="24229" marB="242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48796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</a:t>
                      </a:r>
                    </a:p>
                  </a:txBody>
                  <a:tcPr marL="24229" marR="24229" marT="24229" marB="242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PB</a:t>
                      </a:r>
                    </a:p>
                  </a:txBody>
                  <a:tcPr marL="24229" marR="24229" marT="24229" marB="242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Taperoá</a:t>
                      </a:r>
                    </a:p>
                  </a:txBody>
                  <a:tcPr marL="24229" marR="24229" marT="24229" marB="242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1" i="0" u="sng">
                          <a:solidFill>
                            <a:srgbClr val="0000FF"/>
                          </a:solidFill>
                          <a:effectLst/>
                          <a:latin typeface="Arial"/>
                          <a:hlinkClick r:id="rId3"/>
                        </a:rPr>
                        <a:t>8,33</a:t>
                      </a:r>
                      <a:endParaRPr lang="pt-BR" sz="1400" b="1" i="0" u="sng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24229" marR="24229" marT="24229" marB="242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15.284</a:t>
                      </a:r>
                    </a:p>
                  </a:txBody>
                  <a:tcPr marL="24229" marR="24229" marT="24229" marB="242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03078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</a:t>
                      </a:r>
                    </a:p>
                  </a:txBody>
                  <a:tcPr marL="24229" marR="24229" marT="24229" marB="242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RS</a:t>
                      </a:r>
                    </a:p>
                  </a:txBody>
                  <a:tcPr marL="24229" marR="24229" marT="24229" marB="242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São Paulo das Missões</a:t>
                      </a:r>
                    </a:p>
                  </a:txBody>
                  <a:tcPr marL="24229" marR="24229" marT="24229" marB="242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1" i="0" u="sng">
                          <a:solidFill>
                            <a:srgbClr val="0000FF"/>
                          </a:solidFill>
                          <a:effectLst/>
                          <a:latin typeface="Arial"/>
                          <a:hlinkClick r:id="rId3"/>
                        </a:rPr>
                        <a:t>8,19</a:t>
                      </a:r>
                      <a:endParaRPr lang="pt-BR" sz="1400" b="1" i="0" u="sng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24229" marR="24229" marT="24229" marB="242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6.385</a:t>
                      </a:r>
                    </a:p>
                  </a:txBody>
                  <a:tcPr marL="24229" marR="24229" marT="24229" marB="242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48796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</a:t>
                      </a:r>
                    </a:p>
                  </a:txBody>
                  <a:tcPr marL="24229" marR="24229" marT="24229" marB="242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SC</a:t>
                      </a:r>
                    </a:p>
                  </a:txBody>
                  <a:tcPr marL="24229" marR="24229" marT="24229" marB="242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Monte Carlo</a:t>
                      </a:r>
                    </a:p>
                  </a:txBody>
                  <a:tcPr marL="24229" marR="24229" marT="24229" marB="242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1" i="0" u="sng">
                          <a:solidFill>
                            <a:srgbClr val="0000FF"/>
                          </a:solidFill>
                          <a:effectLst/>
                          <a:latin typeface="Arial"/>
                          <a:hlinkClick r:id="rId3"/>
                        </a:rPr>
                        <a:t>8,19</a:t>
                      </a:r>
                      <a:endParaRPr lang="pt-BR" sz="1400" b="1" i="0" u="sng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24229" marR="24229" marT="24229" marB="242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9.650</a:t>
                      </a:r>
                    </a:p>
                  </a:txBody>
                  <a:tcPr marL="24229" marR="24229" marT="24229" marB="242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48796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</a:t>
                      </a:r>
                    </a:p>
                  </a:txBody>
                  <a:tcPr marL="24229" marR="24229" marT="24229" marB="242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SC</a:t>
                      </a:r>
                    </a:p>
                  </a:txBody>
                  <a:tcPr marL="24229" marR="24229" marT="24229" marB="242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Bombinhas</a:t>
                      </a:r>
                    </a:p>
                  </a:txBody>
                  <a:tcPr marL="24229" marR="24229" marT="24229" marB="242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1" i="0" u="sng">
                          <a:solidFill>
                            <a:srgbClr val="0000FF"/>
                          </a:solidFill>
                          <a:effectLst/>
                          <a:latin typeface="Arial"/>
                          <a:hlinkClick r:id="rId3"/>
                        </a:rPr>
                        <a:t>8,19</a:t>
                      </a:r>
                      <a:endParaRPr lang="pt-BR" sz="1400" b="1" i="0" u="sng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24229" marR="24229" marT="24229" marB="242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16.897</a:t>
                      </a:r>
                    </a:p>
                  </a:txBody>
                  <a:tcPr marL="24229" marR="24229" marT="24229" marB="242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48796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</a:t>
                      </a:r>
                    </a:p>
                  </a:txBody>
                  <a:tcPr marL="24229" marR="24229" marT="24229" marB="242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RS</a:t>
                      </a:r>
                    </a:p>
                  </a:txBody>
                  <a:tcPr marL="24229" marR="24229" marT="24229" marB="242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Porto Alegre²</a:t>
                      </a:r>
                    </a:p>
                  </a:txBody>
                  <a:tcPr marL="24229" marR="24229" marT="24229" marB="242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1" i="0" u="sng">
                          <a:solidFill>
                            <a:srgbClr val="0000FF"/>
                          </a:solidFill>
                          <a:effectLst/>
                          <a:latin typeface="Arial"/>
                          <a:hlinkClick r:id="rId3"/>
                        </a:rPr>
                        <a:t>7,92</a:t>
                      </a:r>
                      <a:endParaRPr lang="pt-BR" sz="1400" b="1" i="0" u="sng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24229" marR="24229" marT="24229" marB="242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1.472.482</a:t>
                      </a:r>
                    </a:p>
                  </a:txBody>
                  <a:tcPr marL="24229" marR="24229" marT="24229" marB="242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48796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</a:t>
                      </a:r>
                    </a:p>
                  </a:txBody>
                  <a:tcPr marL="24229" marR="24229" marT="24229" marB="242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MG</a:t>
                      </a:r>
                    </a:p>
                  </a:txBody>
                  <a:tcPr marL="24229" marR="24229" marT="24229" marB="242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Belo Horizonte²</a:t>
                      </a:r>
                    </a:p>
                  </a:txBody>
                  <a:tcPr marL="24229" marR="24229" marT="24229" marB="242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1" i="0" u="sng">
                          <a:solidFill>
                            <a:srgbClr val="0000FF"/>
                          </a:solidFill>
                          <a:effectLst/>
                          <a:latin typeface="Arial"/>
                          <a:hlinkClick r:id="rId3"/>
                        </a:rPr>
                        <a:t>7,92</a:t>
                      </a:r>
                      <a:endParaRPr lang="pt-BR" sz="1400" b="1" i="0" u="sng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24229" marR="24229" marT="24229" marB="242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2.491.109</a:t>
                      </a:r>
                    </a:p>
                  </a:txBody>
                  <a:tcPr marL="24229" marR="24229" marT="24229" marB="242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48796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</a:t>
                      </a:r>
                    </a:p>
                  </a:txBody>
                  <a:tcPr marL="24229" marR="24229" marT="24229" marB="242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GO</a:t>
                      </a:r>
                    </a:p>
                  </a:txBody>
                  <a:tcPr marL="24229" marR="24229" marT="24229" marB="242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Goiânia²</a:t>
                      </a:r>
                    </a:p>
                  </a:txBody>
                  <a:tcPr marL="24229" marR="24229" marT="24229" marB="242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1" i="0" u="sng">
                          <a:solidFill>
                            <a:srgbClr val="0000FF"/>
                          </a:solidFill>
                          <a:effectLst/>
                          <a:latin typeface="Arial"/>
                          <a:hlinkClick r:id="rId3"/>
                        </a:rPr>
                        <a:t>7,78</a:t>
                      </a:r>
                      <a:endParaRPr lang="pt-BR" sz="1400" b="1" i="0" u="sng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24229" marR="24229" marT="24229" marB="242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1.412.364</a:t>
                      </a:r>
                    </a:p>
                  </a:txBody>
                  <a:tcPr marL="24229" marR="24229" marT="24229" marB="242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0984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sergioaf\Documents\CGU 2015\Servidor Edward - Trabalhos Executados\Grafico 1 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069255"/>
            <a:ext cx="6408712" cy="2439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sergioaf\Documents\CGU 2015\Servidor Edward - Trabalhos Executados\Grafico 1 b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4425" y="4509120"/>
            <a:ext cx="3405767" cy="2486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162805" y="1340768"/>
            <a:ext cx="7344816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buSzPct val="100000"/>
            </a:pPr>
            <a:r>
              <a:rPr lang="pt-BR" altLang="pt-BR" sz="3200" b="1" dirty="0">
                <a:latin typeface="+mn-lt"/>
                <a:ea typeface="+mn-ea"/>
              </a:rPr>
              <a:t>Panorama </a:t>
            </a:r>
            <a:r>
              <a:rPr lang="pt-BR" altLang="pt-BR" sz="3200" b="1" dirty="0" smtClean="0">
                <a:latin typeface="+mn-lt"/>
                <a:ea typeface="+mn-ea"/>
              </a:rPr>
              <a:t>do Governo Municipal</a:t>
            </a:r>
            <a:endParaRPr lang="pt-BR" altLang="pt-BR" sz="3200" b="1" dirty="0">
              <a:latin typeface="+mn-lt"/>
              <a:ea typeface="+mn-ea"/>
            </a:endParaRPr>
          </a:p>
        </p:txBody>
      </p:sp>
      <p:grpSp>
        <p:nvGrpSpPr>
          <p:cNvPr id="6" name="Grupo 5"/>
          <p:cNvGrpSpPr/>
          <p:nvPr/>
        </p:nvGrpSpPr>
        <p:grpSpPr>
          <a:xfrm>
            <a:off x="179512" y="690068"/>
            <a:ext cx="8295525" cy="650700"/>
            <a:chOff x="489875" y="325142"/>
            <a:chExt cx="6925765" cy="650700"/>
          </a:xfrm>
          <a:solidFill>
            <a:schemeClr val="accent6">
              <a:lumMod val="75000"/>
            </a:schemeClr>
          </a:solidFill>
        </p:grpSpPr>
        <p:sp>
          <p:nvSpPr>
            <p:cNvPr id="7" name="Retângulo 6"/>
            <p:cNvSpPr/>
            <p:nvPr/>
          </p:nvSpPr>
          <p:spPr>
            <a:xfrm>
              <a:off x="489875" y="325142"/>
              <a:ext cx="6925765" cy="650700"/>
            </a:xfrm>
            <a:prstGeom prst="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3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etângulo 7"/>
            <p:cNvSpPr/>
            <p:nvPr/>
          </p:nvSpPr>
          <p:spPr>
            <a:xfrm>
              <a:off x="489875" y="325142"/>
              <a:ext cx="6925765" cy="65070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16494" tIns="71120" rIns="71120" bIns="71120" numCol="1" spcCol="1270" anchor="ctr" anchorCtr="0">
              <a:noAutofit/>
            </a:bodyPr>
            <a:lstStyle/>
            <a:p>
              <a:pPr lvl="0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28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Escala Brasil Transparente</a:t>
              </a:r>
              <a:endParaRPr lang="pt-BR" sz="28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77813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o 19"/>
          <p:cNvGrpSpPr/>
          <p:nvPr/>
        </p:nvGrpSpPr>
        <p:grpSpPr>
          <a:xfrm>
            <a:off x="244217" y="980728"/>
            <a:ext cx="8295525" cy="650700"/>
            <a:chOff x="489875" y="325142"/>
            <a:chExt cx="6925765" cy="650700"/>
          </a:xfrm>
          <a:solidFill>
            <a:schemeClr val="accent6">
              <a:lumMod val="75000"/>
            </a:schemeClr>
          </a:solidFill>
        </p:grpSpPr>
        <p:sp>
          <p:nvSpPr>
            <p:cNvPr id="21" name="Retângulo 20"/>
            <p:cNvSpPr/>
            <p:nvPr/>
          </p:nvSpPr>
          <p:spPr>
            <a:xfrm>
              <a:off x="489875" y="325142"/>
              <a:ext cx="6925765" cy="650700"/>
            </a:xfrm>
            <a:prstGeom prst="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3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Retângulo 21"/>
            <p:cNvSpPr/>
            <p:nvPr/>
          </p:nvSpPr>
          <p:spPr>
            <a:xfrm>
              <a:off x="489875" y="325142"/>
              <a:ext cx="6925765" cy="65070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16494" tIns="71120" rIns="71120" bIns="71120" numCol="1" spcCol="1270" anchor="ctr" anchorCtr="0">
              <a:noAutofit/>
            </a:bodyPr>
            <a:lstStyle/>
            <a:p>
              <a:pPr lvl="0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28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Governo Aberto</a:t>
              </a:r>
              <a:endParaRPr lang="pt-BR" sz="28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7" name="Retângulo 6"/>
          <p:cNvSpPr>
            <a:spLocks noChangeArrowheads="1"/>
          </p:cNvSpPr>
          <p:nvPr/>
        </p:nvSpPr>
        <p:spPr bwMode="auto">
          <a:xfrm>
            <a:off x="395536" y="1656580"/>
            <a:ext cx="8144206" cy="3600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defRPr/>
            </a:pPr>
            <a:endParaRPr lang="pt-BR" sz="1200" b="1" dirty="0" smtClean="0">
              <a:solidFill>
                <a:srgbClr val="C00000"/>
              </a:solidFill>
            </a:endParaRPr>
          </a:p>
          <a:p>
            <a:pPr algn="just">
              <a:defRPr/>
            </a:pPr>
            <a:r>
              <a:rPr lang="pt-BR" sz="2400" b="1" dirty="0" smtClean="0"/>
              <a:t>Parceria Para Governo Aberto </a:t>
            </a:r>
          </a:p>
          <a:p>
            <a:pPr algn="just">
              <a:defRPr/>
            </a:pPr>
            <a:r>
              <a:rPr lang="pt-BR" sz="2400" b="1" i="1" dirty="0" smtClean="0"/>
              <a:t>Open </a:t>
            </a:r>
            <a:r>
              <a:rPr lang="pt-BR" sz="2400" b="1" i="1" dirty="0" err="1" smtClean="0"/>
              <a:t>Government</a:t>
            </a:r>
            <a:r>
              <a:rPr lang="pt-BR" sz="2400" b="1" i="1" dirty="0" smtClean="0"/>
              <a:t> </a:t>
            </a:r>
            <a:r>
              <a:rPr lang="pt-BR" sz="2400" b="1" i="1" dirty="0" err="1" smtClean="0"/>
              <a:t>Partnership</a:t>
            </a:r>
            <a:r>
              <a:rPr lang="pt-BR" sz="2400" b="1" i="1" dirty="0" smtClean="0"/>
              <a:t> – OGP</a:t>
            </a:r>
          </a:p>
          <a:p>
            <a:pPr algn="just">
              <a:defRPr/>
            </a:pPr>
            <a:endParaRPr lang="pt-BR" sz="2400" b="1" i="1" dirty="0" smtClean="0">
              <a:solidFill>
                <a:srgbClr val="C00000"/>
              </a:solidFill>
            </a:endParaRPr>
          </a:p>
          <a:p>
            <a:pPr marL="342900" indent="-342900" algn="just">
              <a:buFont typeface="Arial" pitchFamily="34" charset="0"/>
              <a:buChar char="•"/>
              <a:defRPr/>
            </a:pPr>
            <a:r>
              <a:rPr lang="pt-BR" sz="2000" dirty="0" smtClean="0"/>
              <a:t>Coordenação do processo de construção e acompanhamento dos Planos Nacionais para Governo Aberto</a:t>
            </a:r>
            <a:endParaRPr lang="pt-BR" sz="2000" dirty="0"/>
          </a:p>
          <a:p>
            <a:pPr marL="342900" indent="-342900" algn="just">
              <a:buFont typeface="Arial" pitchFamily="34" charset="0"/>
              <a:buChar char="•"/>
              <a:defRPr/>
            </a:pPr>
            <a:endParaRPr lang="pt-BR" sz="2000" dirty="0" smtClean="0"/>
          </a:p>
          <a:p>
            <a:pPr marL="342900" indent="-342900" algn="just">
              <a:buFont typeface="Arial" pitchFamily="34" charset="0"/>
              <a:buChar char="•"/>
              <a:defRPr/>
            </a:pPr>
            <a:r>
              <a:rPr lang="pt-BR" sz="2000" dirty="0" smtClean="0"/>
              <a:t>Elaboração </a:t>
            </a:r>
            <a:r>
              <a:rPr lang="pt-BR" sz="2000" dirty="0"/>
              <a:t>de metodologia coparticipava para construção e acompanhamento </a:t>
            </a:r>
            <a:r>
              <a:rPr lang="pt-BR" sz="2000" dirty="0" smtClean="0"/>
              <a:t>dos planos de ação</a:t>
            </a:r>
          </a:p>
          <a:p>
            <a:pPr>
              <a:defRPr/>
            </a:pPr>
            <a:r>
              <a:rPr lang="pt-BR" sz="2000" dirty="0"/>
              <a:t/>
            </a:r>
            <a:br>
              <a:rPr lang="pt-BR" sz="2000" dirty="0"/>
            </a:br>
            <a:endParaRPr lang="pt-BR" sz="2400" dirty="0"/>
          </a:p>
        </p:txBody>
      </p:sp>
      <p:pic>
        <p:nvPicPr>
          <p:cNvPr id="8" name="Imagem 7" descr="Recorte de Tela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4581128"/>
            <a:ext cx="2520280" cy="2060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18595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3"/>
          <a:srcRect l="30707" t="22001" r="31100" b="19901"/>
          <a:stretch/>
        </p:blipFill>
        <p:spPr>
          <a:xfrm>
            <a:off x="23287" y="1893479"/>
            <a:ext cx="3366157" cy="2880320"/>
          </a:xfrm>
          <a:prstGeom prst="rect">
            <a:avLst/>
          </a:prstGeom>
        </p:spPr>
      </p:pic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183173" y="1404816"/>
            <a:ext cx="9158807" cy="714577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  <a:defRPr/>
            </a:pPr>
            <a:r>
              <a:rPr lang="pt-BR" sz="2400" b="1" dirty="0"/>
              <a:t>UM POR TODOS E TODOS POR </a:t>
            </a:r>
            <a:r>
              <a:rPr lang="pt-BR" sz="2400" b="1" dirty="0" smtClean="0"/>
              <a:t>UM!PELA </a:t>
            </a:r>
            <a:r>
              <a:rPr lang="pt-BR" sz="2400" b="1" dirty="0"/>
              <a:t>ÉTICA E PELA CIDADANIA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4102" y="4647298"/>
            <a:ext cx="2014060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69004">
            <a:off x="384146" y="4723953"/>
            <a:ext cx="1383952" cy="184462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95193">
            <a:off x="3208135" y="4574563"/>
            <a:ext cx="1293897" cy="183548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" name="Retângulo 15"/>
          <p:cNvSpPr/>
          <p:nvPr/>
        </p:nvSpPr>
        <p:spPr>
          <a:xfrm>
            <a:off x="3650985" y="4373913"/>
            <a:ext cx="302953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6603" y="2396106"/>
            <a:ext cx="1499496" cy="1076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31521">
            <a:off x="3880066" y="2625583"/>
            <a:ext cx="1107323" cy="1458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49804" y="3592075"/>
            <a:ext cx="1443879" cy="1086252"/>
          </a:xfrm>
          <a:prstGeom prst="rect">
            <a:avLst/>
          </a:prstGeom>
        </p:spPr>
      </p:pic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36977">
            <a:off x="4337009" y="5019799"/>
            <a:ext cx="1137927" cy="161379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20" name="Grupo 19"/>
          <p:cNvGrpSpPr/>
          <p:nvPr/>
        </p:nvGrpSpPr>
        <p:grpSpPr>
          <a:xfrm>
            <a:off x="183173" y="719830"/>
            <a:ext cx="8295525" cy="650700"/>
            <a:chOff x="489875" y="325142"/>
            <a:chExt cx="6925765" cy="650700"/>
          </a:xfrm>
          <a:solidFill>
            <a:schemeClr val="accent6">
              <a:lumMod val="75000"/>
            </a:schemeClr>
          </a:solidFill>
        </p:grpSpPr>
        <p:sp>
          <p:nvSpPr>
            <p:cNvPr id="21" name="Retângulo 20"/>
            <p:cNvSpPr/>
            <p:nvPr/>
          </p:nvSpPr>
          <p:spPr>
            <a:xfrm>
              <a:off x="489875" y="325142"/>
              <a:ext cx="6925765" cy="650700"/>
            </a:xfrm>
            <a:prstGeom prst="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3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Retângulo 21"/>
            <p:cNvSpPr/>
            <p:nvPr/>
          </p:nvSpPr>
          <p:spPr>
            <a:xfrm>
              <a:off x="489875" y="325142"/>
              <a:ext cx="6925765" cy="65070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16494" tIns="71120" rIns="71120" bIns="71120" numCol="1" spcCol="1270" anchor="ctr" anchorCtr="0">
              <a:noAutofit/>
            </a:bodyPr>
            <a:lstStyle/>
            <a:p>
              <a:pPr lvl="0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28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Ética e Cidadania</a:t>
              </a:r>
              <a:endParaRPr lang="pt-BR" sz="28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3" name="Imagem 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048795" y="5798586"/>
            <a:ext cx="2038350" cy="990600"/>
          </a:xfrm>
          <a:prstGeom prst="rect">
            <a:avLst/>
          </a:prstGeom>
        </p:spPr>
      </p:pic>
      <p:pic>
        <p:nvPicPr>
          <p:cNvPr id="12" name="Imagem 11" descr="Recorte de Tela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4471" y="2551909"/>
            <a:ext cx="1977332" cy="1926105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682524" y="4780160"/>
            <a:ext cx="1444362" cy="1902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47542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6"/>
          <p:cNvSpPr>
            <a:spLocks noChangeArrowheads="1"/>
          </p:cNvSpPr>
          <p:nvPr/>
        </p:nvSpPr>
        <p:spPr bwMode="auto">
          <a:xfrm>
            <a:off x="350423" y="1502655"/>
            <a:ext cx="398051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ts val="2000"/>
              </a:spcBef>
              <a:buClr>
                <a:srgbClr val="FFFF00"/>
              </a:buClr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altLang="pt-BR" sz="2800" b="1" dirty="0" smtClean="0">
                <a:latin typeface="+mn-lt"/>
              </a:rPr>
              <a:t>CONCURSO </a:t>
            </a:r>
            <a:r>
              <a:rPr lang="pt-BR" altLang="pt-BR" sz="2800" b="1" dirty="0">
                <a:latin typeface="+mn-lt"/>
              </a:rPr>
              <a:t>DE DESENHO </a:t>
            </a:r>
            <a:br>
              <a:rPr lang="pt-BR" altLang="pt-BR" sz="2800" b="1" dirty="0">
                <a:latin typeface="+mn-lt"/>
              </a:rPr>
            </a:br>
            <a:r>
              <a:rPr lang="pt-BR" altLang="pt-BR" sz="2800" b="1" dirty="0" smtClean="0">
                <a:latin typeface="+mn-lt"/>
              </a:rPr>
              <a:t>E </a:t>
            </a:r>
            <a:r>
              <a:rPr lang="pt-BR" altLang="pt-BR" sz="2800" b="1" dirty="0">
                <a:latin typeface="+mn-lt"/>
              </a:rPr>
              <a:t>REDAÇÃO</a:t>
            </a:r>
          </a:p>
        </p:txBody>
      </p:sp>
      <p:sp>
        <p:nvSpPr>
          <p:cNvPr id="5" name="Retângulo 4"/>
          <p:cNvSpPr/>
          <p:nvPr/>
        </p:nvSpPr>
        <p:spPr>
          <a:xfrm>
            <a:off x="213322" y="2573143"/>
            <a:ext cx="48245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0"/>
              </a:spcBef>
              <a:buClr>
                <a:srgbClr val="FFFF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400" i="1" dirty="0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ea typeface="+mj-ea"/>
                <a:cs typeface="+mj-cs"/>
              </a:rPr>
              <a:t>“</a:t>
            </a:r>
            <a:r>
              <a:rPr lang="pt-BR" sz="3200" b="1" i="1" dirty="0" smtClean="0">
                <a:solidFill>
                  <a:schemeClr val="accent6">
                    <a:lumMod val="75000"/>
                  </a:schemeClr>
                </a:solidFill>
              </a:rPr>
              <a:t>Pequenas Corrupções</a:t>
            </a:r>
            <a:br>
              <a:rPr lang="pt-BR" sz="3200" b="1" i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pt-BR" sz="3200" b="1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pt-BR" sz="3200" b="1" i="1" dirty="0">
                <a:solidFill>
                  <a:schemeClr val="accent6">
                    <a:lumMod val="75000"/>
                  </a:schemeClr>
                </a:solidFill>
              </a:rPr>
              <a:t>– Diga </a:t>
            </a:r>
            <a:r>
              <a:rPr lang="pt-BR" sz="3200" b="1" i="1" dirty="0" smtClean="0">
                <a:solidFill>
                  <a:schemeClr val="accent6">
                    <a:lumMod val="75000"/>
                  </a:schemeClr>
                </a:solidFill>
              </a:rPr>
              <a:t>não”</a:t>
            </a:r>
            <a:endParaRPr lang="pt-BR" sz="32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9" name="Grupo 8"/>
          <p:cNvGrpSpPr/>
          <p:nvPr/>
        </p:nvGrpSpPr>
        <p:grpSpPr>
          <a:xfrm>
            <a:off x="183173" y="719830"/>
            <a:ext cx="8295525" cy="650700"/>
            <a:chOff x="489875" y="325142"/>
            <a:chExt cx="6925765" cy="650700"/>
          </a:xfrm>
          <a:solidFill>
            <a:schemeClr val="accent6">
              <a:lumMod val="75000"/>
            </a:schemeClr>
          </a:solidFill>
        </p:grpSpPr>
        <p:sp>
          <p:nvSpPr>
            <p:cNvPr id="10" name="Retângulo 9"/>
            <p:cNvSpPr/>
            <p:nvPr/>
          </p:nvSpPr>
          <p:spPr>
            <a:xfrm>
              <a:off x="489875" y="325142"/>
              <a:ext cx="6925765" cy="650700"/>
            </a:xfrm>
            <a:prstGeom prst="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3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Retângulo 10"/>
            <p:cNvSpPr/>
            <p:nvPr/>
          </p:nvSpPr>
          <p:spPr>
            <a:xfrm>
              <a:off x="489875" y="325142"/>
              <a:ext cx="6925765" cy="65070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16494" tIns="71120" rIns="71120" bIns="71120" numCol="1" spcCol="1270" anchor="ctr" anchorCtr="0">
              <a:noAutofit/>
            </a:bodyPr>
            <a:lstStyle/>
            <a:p>
              <a:pPr lvl="0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28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Ética e Cidadania</a:t>
              </a:r>
              <a:endParaRPr lang="pt-BR" sz="28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2" name="Imagem 1" descr="Recorte de Tel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693" y="1524492"/>
            <a:ext cx="3620005" cy="5039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411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3635896" y="4528014"/>
            <a:ext cx="4699651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t-BR" sz="2000" dirty="0"/>
          </a:p>
        </p:txBody>
      </p:sp>
      <p:grpSp>
        <p:nvGrpSpPr>
          <p:cNvPr id="20" name="Grupo 19"/>
          <p:cNvGrpSpPr/>
          <p:nvPr/>
        </p:nvGrpSpPr>
        <p:grpSpPr>
          <a:xfrm>
            <a:off x="404678" y="913240"/>
            <a:ext cx="8295525" cy="650700"/>
            <a:chOff x="489875" y="325142"/>
            <a:chExt cx="6925765" cy="650700"/>
          </a:xfrm>
          <a:solidFill>
            <a:schemeClr val="accent6">
              <a:lumMod val="75000"/>
            </a:schemeClr>
          </a:solidFill>
        </p:grpSpPr>
        <p:sp>
          <p:nvSpPr>
            <p:cNvPr id="21" name="Retângulo 20"/>
            <p:cNvSpPr/>
            <p:nvPr/>
          </p:nvSpPr>
          <p:spPr>
            <a:xfrm>
              <a:off x="489875" y="325142"/>
              <a:ext cx="6925765" cy="650700"/>
            </a:xfrm>
            <a:prstGeom prst="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3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Retângulo 21"/>
            <p:cNvSpPr/>
            <p:nvPr/>
          </p:nvSpPr>
          <p:spPr>
            <a:xfrm>
              <a:off x="489875" y="325142"/>
              <a:ext cx="6925765" cy="65070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16494" tIns="71120" rIns="71120" bIns="71120" numCol="1" spcCol="1270" anchor="ctr" anchorCtr="0">
              <a:noAutofit/>
            </a:bodyPr>
            <a:lstStyle/>
            <a:p>
              <a:pPr lvl="0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28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Controle Social</a:t>
              </a:r>
              <a:endParaRPr lang="pt-BR" sz="28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7" name="Retângulo 6"/>
          <p:cNvSpPr>
            <a:spLocks noChangeArrowheads="1"/>
          </p:cNvSpPr>
          <p:nvPr/>
        </p:nvSpPr>
        <p:spPr bwMode="auto">
          <a:xfrm>
            <a:off x="611560" y="1916832"/>
            <a:ext cx="6991107" cy="249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defRPr/>
            </a:pPr>
            <a:endParaRPr lang="pt-BR" sz="1200" b="1" dirty="0">
              <a:solidFill>
                <a:srgbClr val="C00000"/>
              </a:solidFill>
            </a:endParaRPr>
          </a:p>
          <a:p>
            <a:pPr lvl="3" algn="just">
              <a:defRPr/>
            </a:pPr>
            <a:r>
              <a:rPr lang="pt-BR" sz="2400" b="1" dirty="0" smtClean="0"/>
              <a:t>Programa Olho Vivo no Dinheiro Público</a:t>
            </a:r>
            <a:endParaRPr lang="pt-BR" sz="2400" b="1" dirty="0"/>
          </a:p>
          <a:p>
            <a:pPr lvl="3" algn="just">
              <a:defRPr/>
            </a:pPr>
            <a:r>
              <a:rPr lang="pt-BR" sz="2000" dirty="0" smtClean="0"/>
              <a:t>Incentivo ao exercício do controle social: </a:t>
            </a:r>
          </a:p>
          <a:p>
            <a:pPr marL="1714500" lvl="3" indent="-342900" algn="just">
              <a:buFont typeface="Arial" pitchFamily="34" charset="0"/>
              <a:buChar char="•"/>
              <a:defRPr/>
            </a:pPr>
            <a:r>
              <a:rPr lang="pt-BR" sz="2000" dirty="0" smtClean="0"/>
              <a:t>Material de orientação</a:t>
            </a:r>
          </a:p>
          <a:p>
            <a:pPr marL="1714500" lvl="3" indent="-342900" algn="just">
              <a:buFont typeface="Arial" pitchFamily="34" charset="0"/>
              <a:buChar char="•"/>
              <a:defRPr/>
            </a:pPr>
            <a:r>
              <a:rPr lang="pt-BR" sz="2000" dirty="0" smtClean="0"/>
              <a:t>Capacitação presencial e à distância</a:t>
            </a:r>
          </a:p>
          <a:p>
            <a:pPr marL="1714500" lvl="3" indent="-342900" algn="just">
              <a:buFont typeface="Arial" pitchFamily="34" charset="0"/>
              <a:buChar char="•"/>
              <a:defRPr/>
            </a:pPr>
            <a:r>
              <a:rPr lang="pt-BR" sz="2000" dirty="0" smtClean="0"/>
              <a:t>Parceria com outros órgãos públicos e </a:t>
            </a:r>
            <a:r>
              <a:rPr lang="pt-BR" sz="2000" dirty="0" err="1" smtClean="0"/>
              <a:t>ONG’s</a:t>
            </a:r>
            <a:endParaRPr lang="pt-BR" sz="2000" dirty="0" smtClean="0"/>
          </a:p>
          <a:p>
            <a:pPr marL="800100" lvl="1" indent="-342900" algn="just">
              <a:buFont typeface="Arial" pitchFamily="34" charset="0"/>
              <a:buChar char="•"/>
              <a:defRPr/>
            </a:pPr>
            <a:endParaRPr lang="pt-BR" sz="2000" dirty="0" smtClean="0"/>
          </a:p>
          <a:p>
            <a:pPr lvl="1" algn="just">
              <a:defRPr/>
            </a:pPr>
            <a:r>
              <a:rPr lang="pt-BR" sz="2000" dirty="0" smtClean="0"/>
              <a:t>	</a:t>
            </a:r>
            <a:endParaRPr lang="pt-BR" sz="200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132856"/>
            <a:ext cx="1164097" cy="85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tângulo 3"/>
          <p:cNvSpPr/>
          <p:nvPr/>
        </p:nvSpPr>
        <p:spPr>
          <a:xfrm>
            <a:off x="755576" y="4311029"/>
            <a:ext cx="79928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2400" b="1" dirty="0" smtClean="0"/>
              <a:t>Apoio à realização de Auditorias Cidadãs</a:t>
            </a:r>
            <a:endParaRPr lang="pt-BR" sz="2400" b="1" dirty="0"/>
          </a:p>
        </p:txBody>
      </p:sp>
      <p:sp>
        <p:nvSpPr>
          <p:cNvPr id="11" name="Retângulo 10"/>
          <p:cNvSpPr/>
          <p:nvPr/>
        </p:nvSpPr>
        <p:spPr>
          <a:xfrm>
            <a:off x="761782" y="5083553"/>
            <a:ext cx="79928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2400" b="1" dirty="0" smtClean="0"/>
              <a:t>Fomento à criação de organizações da sociedade civil voltadas ao controle social</a:t>
            </a:r>
            <a:endParaRPr lang="pt-BR" sz="2400" b="1" dirty="0"/>
          </a:p>
        </p:txBody>
      </p:sp>
    </p:spTree>
    <p:extLst>
      <p:ext uri="{BB962C8B-B14F-4D97-AF65-F5344CB8AC3E}">
        <p14:creationId xmlns:p14="http://schemas.microsoft.com/office/powerpoint/2010/main" val="1435272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o 19"/>
          <p:cNvGrpSpPr/>
          <p:nvPr/>
        </p:nvGrpSpPr>
        <p:grpSpPr>
          <a:xfrm>
            <a:off x="323528" y="836712"/>
            <a:ext cx="8295525" cy="650700"/>
            <a:chOff x="489875" y="325142"/>
            <a:chExt cx="6925765" cy="650700"/>
          </a:xfrm>
          <a:solidFill>
            <a:schemeClr val="accent6">
              <a:lumMod val="75000"/>
            </a:schemeClr>
          </a:solidFill>
        </p:grpSpPr>
        <p:sp>
          <p:nvSpPr>
            <p:cNvPr id="21" name="Retângulo 20"/>
            <p:cNvSpPr/>
            <p:nvPr/>
          </p:nvSpPr>
          <p:spPr>
            <a:xfrm>
              <a:off x="489875" y="325142"/>
              <a:ext cx="6925765" cy="650700"/>
            </a:xfrm>
            <a:prstGeom prst="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3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Retângulo 21"/>
            <p:cNvSpPr/>
            <p:nvPr/>
          </p:nvSpPr>
          <p:spPr>
            <a:xfrm>
              <a:off x="489875" y="325142"/>
              <a:ext cx="6925765" cy="65070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16494" tIns="71120" rIns="71120" bIns="71120" numCol="1" spcCol="1270" anchor="ctr" anchorCtr="0">
              <a:noAutofit/>
            </a:bodyPr>
            <a:lstStyle/>
            <a:p>
              <a:pPr lvl="0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28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Integridade Pública</a:t>
              </a:r>
              <a:endParaRPr lang="pt-BR" sz="28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" name="Retângulo 1"/>
          <p:cNvSpPr/>
          <p:nvPr/>
        </p:nvSpPr>
        <p:spPr>
          <a:xfrm>
            <a:off x="899592" y="1844824"/>
            <a:ext cx="800749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altLang="pt-BR" sz="2400" dirty="0" smtClean="0"/>
              <a:t>Definição de parâmetros de integridade para a administração direta, autárquica e fundacional – Cartilha a ser lançada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altLang="pt-BR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altLang="pt-BR" sz="2400" dirty="0" smtClean="0"/>
              <a:t>Conflito de Interesses: Análise de consultas e pedidos de autorização para toda a administração federal em caso de potencial conflito identificado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altLang="pt-BR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altLang="pt-BR" sz="2400" dirty="0" smtClean="0"/>
              <a:t>Análise de denúncias de casos de nepotismo</a:t>
            </a:r>
            <a:endParaRPr lang="pt-BR" altLang="pt-BR" sz="2400" dirty="0"/>
          </a:p>
        </p:txBody>
      </p:sp>
    </p:spTree>
    <p:extLst>
      <p:ext uri="{BB962C8B-B14F-4D97-AF65-F5344CB8AC3E}">
        <p14:creationId xmlns:p14="http://schemas.microsoft.com/office/powerpoint/2010/main" val="2461131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o 19"/>
          <p:cNvGrpSpPr/>
          <p:nvPr/>
        </p:nvGrpSpPr>
        <p:grpSpPr>
          <a:xfrm>
            <a:off x="380931" y="764704"/>
            <a:ext cx="8295525" cy="650700"/>
            <a:chOff x="489875" y="325142"/>
            <a:chExt cx="6925765" cy="650700"/>
          </a:xfrm>
          <a:solidFill>
            <a:schemeClr val="accent6">
              <a:lumMod val="75000"/>
            </a:schemeClr>
          </a:solidFill>
        </p:grpSpPr>
        <p:sp>
          <p:nvSpPr>
            <p:cNvPr id="21" name="Retângulo 20"/>
            <p:cNvSpPr/>
            <p:nvPr/>
          </p:nvSpPr>
          <p:spPr>
            <a:xfrm>
              <a:off x="489875" y="325142"/>
              <a:ext cx="6925765" cy="650700"/>
            </a:xfrm>
            <a:prstGeom prst="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3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Retângulo 21"/>
            <p:cNvSpPr/>
            <p:nvPr/>
          </p:nvSpPr>
          <p:spPr>
            <a:xfrm>
              <a:off x="489875" y="325142"/>
              <a:ext cx="6925765" cy="65070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16494" tIns="71120" rIns="71120" bIns="71120" numCol="1" spcCol="1270" anchor="ctr" anchorCtr="0">
              <a:noAutofit/>
            </a:bodyPr>
            <a:lstStyle/>
            <a:p>
              <a:pPr lvl="0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28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Conflito de Interesses</a:t>
              </a:r>
              <a:endParaRPr lang="pt-BR" sz="28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9" name="CaixaDeTexto 8"/>
          <p:cNvSpPr txBox="1"/>
          <p:nvPr/>
        </p:nvSpPr>
        <p:spPr>
          <a:xfrm>
            <a:off x="4191922" y="1734341"/>
            <a:ext cx="4752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i="1" dirty="0" err="1" smtClean="0"/>
              <a:t>SeCi</a:t>
            </a:r>
            <a:endParaRPr lang="pt-BR" sz="2800" b="1" i="1" dirty="0"/>
          </a:p>
        </p:txBody>
      </p:sp>
      <p:sp>
        <p:nvSpPr>
          <p:cNvPr id="10" name="CaixaDeTexto 9"/>
          <p:cNvSpPr txBox="1"/>
          <p:nvPr/>
        </p:nvSpPr>
        <p:spPr>
          <a:xfrm>
            <a:off x="4191922" y="2460367"/>
            <a:ext cx="3600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Permite </a:t>
            </a:r>
            <a:r>
              <a:rPr lang="pt-BR" sz="2400" dirty="0"/>
              <a:t>ao servidor ou empregado público federal fazer consultas e pedir autorização para exercer atividade </a:t>
            </a:r>
            <a:r>
              <a:rPr lang="pt-BR" sz="2400" dirty="0" smtClean="0"/>
              <a:t>privada</a:t>
            </a:r>
            <a:endParaRPr lang="pt-BR" sz="2400" dirty="0"/>
          </a:p>
        </p:txBody>
      </p:sp>
      <p:pic>
        <p:nvPicPr>
          <p:cNvPr id="3" name="Imagem 2" descr="Recorte de Tela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538" y="1834455"/>
            <a:ext cx="3117049" cy="25649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CaixaDeTexto 11"/>
          <p:cNvSpPr txBox="1"/>
          <p:nvPr/>
        </p:nvSpPr>
        <p:spPr>
          <a:xfrm>
            <a:off x="721779" y="4658360"/>
            <a:ext cx="79208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400" dirty="0" smtClean="0"/>
              <a:t>1.040 consultas e pedidos de autorização registrados via </a:t>
            </a:r>
            <a:r>
              <a:rPr lang="pt-BR" sz="2400" dirty="0" err="1" smtClean="0"/>
              <a:t>SeCI</a:t>
            </a:r>
            <a:endParaRPr lang="pt-BR" sz="2400" dirty="0" smtClean="0"/>
          </a:p>
          <a:p>
            <a:r>
              <a:rPr lang="pt-BR" sz="2400" dirty="0" smtClean="0"/>
              <a:t>107 solicitações encaminhadas à CGU por potencial conflito de interesses</a:t>
            </a:r>
          </a:p>
          <a:p>
            <a:pPr>
              <a:lnSpc>
                <a:spcPct val="150000"/>
              </a:lnSpc>
            </a:pPr>
            <a:r>
              <a:rPr lang="pt-BR" sz="2400" dirty="0" smtClean="0"/>
              <a:t>31 casos de conflito de interesses identificados pela CGU</a:t>
            </a:r>
          </a:p>
        </p:txBody>
      </p:sp>
    </p:spTree>
    <p:extLst>
      <p:ext uri="{BB962C8B-B14F-4D97-AF65-F5344CB8AC3E}">
        <p14:creationId xmlns:p14="http://schemas.microsoft.com/office/powerpoint/2010/main" val="1473796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  <p:bldP spid="10" grpId="1"/>
      <p:bldP spid="12" grpId="0"/>
      <p:bldP spid="12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142432" y="2330296"/>
            <a:ext cx="5400600" cy="96949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1900" b="1" dirty="0" smtClean="0"/>
              <a:t>Lei Anticorrupção (Lei nº 12.846/2013)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BR" sz="1900" dirty="0" smtClean="0"/>
              <a:t>Reconhece os mecanismos de integridade como atenuante na aplicação da multa</a:t>
            </a:r>
            <a:endParaRPr lang="pt-BR" sz="19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1259632" y="306896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3131840" y="3880164"/>
            <a:ext cx="5400600" cy="96949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1900" b="1" dirty="0" smtClean="0"/>
              <a:t>Como a empresa pode se preparar?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BR" sz="1900" dirty="0" smtClean="0"/>
              <a:t>Publicação: Programa de Integridade - Diretrizes</a:t>
            </a:r>
            <a:endParaRPr lang="pt-BR" sz="1900" dirty="0"/>
          </a:p>
          <a:p>
            <a:pPr marL="285750" indent="-285750">
              <a:buFont typeface="Arial" pitchFamily="34" charset="0"/>
              <a:buChar char="•"/>
            </a:pPr>
            <a:r>
              <a:rPr lang="pt-BR" sz="1900" dirty="0" err="1"/>
              <a:t>MPEs</a:t>
            </a:r>
            <a:r>
              <a:rPr lang="pt-BR" sz="1900" dirty="0"/>
              <a:t>: P</a:t>
            </a:r>
            <a:r>
              <a:rPr lang="pt-BR" sz="1900" dirty="0" smtClean="0"/>
              <a:t>arceria </a:t>
            </a:r>
            <a:r>
              <a:rPr lang="pt-BR" sz="1900" dirty="0"/>
              <a:t>com </a:t>
            </a:r>
            <a:r>
              <a:rPr lang="pt-BR" sz="1900" dirty="0" smtClean="0"/>
              <a:t>SEBRAE e portaria específica</a:t>
            </a:r>
            <a:endParaRPr lang="pt-BR" sz="1900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3131840" y="5369360"/>
            <a:ext cx="5400600" cy="126188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1900" b="1" dirty="0"/>
              <a:t>Como a empresa pode ter seus esforços reconhecidos?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BR" sz="1900" dirty="0" smtClean="0"/>
              <a:t>Lista Anual do Cadastro Pró Ética</a:t>
            </a:r>
          </a:p>
          <a:p>
            <a:endParaRPr lang="pt-BR" sz="1900" dirty="0"/>
          </a:p>
        </p:txBody>
      </p:sp>
      <p:graphicFrame>
        <p:nvGraphicFramePr>
          <p:cNvPr id="14" name="Diagrama 13"/>
          <p:cNvGraphicFramePr/>
          <p:nvPr>
            <p:extLst/>
          </p:nvPr>
        </p:nvGraphicFramePr>
        <p:xfrm>
          <a:off x="-2026557" y="1844824"/>
          <a:ext cx="6941840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Retângulo 11"/>
          <p:cNvSpPr/>
          <p:nvPr/>
        </p:nvSpPr>
        <p:spPr>
          <a:xfrm>
            <a:off x="244217" y="980728"/>
            <a:ext cx="8295525" cy="6507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16494" tIns="71120" rIns="71120" bIns="71120" numCol="1" spcCol="1270" anchor="ctr" anchorCtr="0">
            <a:noAutofit/>
          </a:bodyPr>
          <a:lstStyle/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Integridade no Setor Privado</a:t>
            </a:r>
            <a:endParaRPr lang="pt-BR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5617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a 8"/>
          <p:cNvGraphicFramePr/>
          <p:nvPr>
            <p:extLst>
              <p:ext uri="{D42A27DB-BD31-4B8C-83A1-F6EECF244321}">
                <p14:modId xmlns:p14="http://schemas.microsoft.com/office/powerpoint/2010/main" val="1843578038"/>
              </p:ext>
            </p:extLst>
          </p:nvPr>
        </p:nvGraphicFramePr>
        <p:xfrm>
          <a:off x="158952" y="836712"/>
          <a:ext cx="8877544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tângulo de cantos arredondados 2"/>
          <p:cNvSpPr/>
          <p:nvPr/>
        </p:nvSpPr>
        <p:spPr>
          <a:xfrm>
            <a:off x="179512" y="5733256"/>
            <a:ext cx="8784976" cy="576064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b="1">
                <a:solidFill>
                  <a:sysClr val="windowText" lastClr="000000"/>
                </a:solidFill>
              </a:rPr>
              <a:t>Núcleos de Ação de Prevenção – NAPs (Unidades Regionais da CGU)</a:t>
            </a:r>
            <a:endParaRPr lang="pt-BR" sz="140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1758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Resultado de imagem para Mapa do Brasi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757" y="5975035"/>
            <a:ext cx="812585" cy="812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3223674" y="3378392"/>
            <a:ext cx="564515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b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pt-BR" dirty="0" smtClean="0"/>
              <a:t>Curso presencial do SEBRAE - em todas as UF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BR" dirty="0" smtClean="0"/>
              <a:t>Curso a distância -  na plataforma do SEBRAE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BR" dirty="0" smtClean="0"/>
              <a:t>2 Cartilhas com enfoque no Programa de Integridade - distribuição pelo SEBRAE e pela CGU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BR" dirty="0" smtClean="0"/>
              <a:t>Vídeos institucionais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BR" dirty="0" smtClean="0"/>
              <a:t>Apresentação sobre Lei Anticorrupção em eventos por todo o País.</a:t>
            </a:r>
          </a:p>
          <a:p>
            <a:endParaRPr lang="pt-BR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9343" y="5915509"/>
            <a:ext cx="1416312" cy="942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3131840" y="1784066"/>
            <a:ext cx="61926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002060"/>
                </a:solidFill>
              </a:rPr>
              <a:t>PARCERIA – Apoio Técnico a Pequenos Negócios</a:t>
            </a:r>
          </a:p>
          <a:p>
            <a:endParaRPr lang="pt-BR" dirty="0">
              <a:solidFill>
                <a:srgbClr val="002060"/>
              </a:solidFill>
            </a:endParaRPr>
          </a:p>
          <a:p>
            <a:r>
              <a:rPr lang="pt-BR" dirty="0" smtClean="0">
                <a:solidFill>
                  <a:srgbClr val="002060"/>
                </a:solidFill>
              </a:rPr>
              <a:t>Acordo de Cooperação a partir dos parâmetros de Portaria específica para Micro e Pequenas Empresas</a:t>
            </a:r>
          </a:p>
          <a:p>
            <a:endParaRPr lang="pt-BR" dirty="0">
              <a:solidFill>
                <a:srgbClr val="002060"/>
              </a:solidFill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522730"/>
            <a:ext cx="1201377" cy="1700808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397" y="3378392"/>
            <a:ext cx="1242295" cy="1706792"/>
          </a:xfrm>
          <a:prstGeom prst="rect">
            <a:avLst/>
          </a:prstGeom>
        </p:spPr>
      </p:pic>
      <p:cxnSp>
        <p:nvCxnSpPr>
          <p:cNvPr id="10" name="Conector reto 9"/>
          <p:cNvCxnSpPr/>
          <p:nvPr/>
        </p:nvCxnSpPr>
        <p:spPr>
          <a:xfrm>
            <a:off x="2987824" y="1700808"/>
            <a:ext cx="0" cy="4680520"/>
          </a:xfrm>
          <a:prstGeom prst="line">
            <a:avLst/>
          </a:prstGeom>
          <a:ln w="38100">
            <a:solidFill>
              <a:srgbClr val="0048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ixaDeTexto 10"/>
          <p:cNvSpPr txBox="1"/>
          <p:nvPr/>
        </p:nvSpPr>
        <p:spPr>
          <a:xfrm>
            <a:off x="467544" y="1844824"/>
            <a:ext cx="2413172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dirty="0" smtClean="0"/>
              <a:t>PRODUTOS</a:t>
            </a:r>
            <a:endParaRPr lang="pt-BR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337684" y="5453844"/>
            <a:ext cx="25430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Conteúdos sobre Lei inseridos em cartilhas do SEBRAE</a:t>
            </a:r>
            <a:endParaRPr lang="pt-BR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3299473" y="3261394"/>
            <a:ext cx="5184576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dirty="0" smtClean="0"/>
              <a:t>PERSPECTIVAS - </a:t>
            </a:r>
            <a:r>
              <a:rPr lang="pt-BR" dirty="0"/>
              <a:t>“Programa Empresa íntegra” </a:t>
            </a:r>
          </a:p>
        </p:txBody>
      </p:sp>
      <p:grpSp>
        <p:nvGrpSpPr>
          <p:cNvPr id="15" name="Grupo 14"/>
          <p:cNvGrpSpPr/>
          <p:nvPr/>
        </p:nvGrpSpPr>
        <p:grpSpPr>
          <a:xfrm>
            <a:off x="467544" y="943038"/>
            <a:ext cx="8295525" cy="650700"/>
            <a:chOff x="489875" y="325142"/>
            <a:chExt cx="6925765" cy="650700"/>
          </a:xfrm>
          <a:solidFill>
            <a:schemeClr val="accent6">
              <a:lumMod val="75000"/>
            </a:schemeClr>
          </a:solidFill>
        </p:grpSpPr>
        <p:sp>
          <p:nvSpPr>
            <p:cNvPr id="16" name="Retângulo 15"/>
            <p:cNvSpPr/>
            <p:nvPr/>
          </p:nvSpPr>
          <p:spPr>
            <a:xfrm>
              <a:off x="489875" y="325142"/>
              <a:ext cx="6925765" cy="650700"/>
            </a:xfrm>
            <a:prstGeom prst="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3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Retângulo 16"/>
            <p:cNvSpPr/>
            <p:nvPr/>
          </p:nvSpPr>
          <p:spPr>
            <a:xfrm>
              <a:off x="489875" y="325142"/>
              <a:ext cx="6925765" cy="65070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16494" tIns="71120" rIns="71120" bIns="71120" numCol="1" spcCol="1270" anchor="ctr" anchorCtr="0">
              <a:noAutofit/>
            </a:bodyPr>
            <a:lstStyle/>
            <a:p>
              <a:pPr lvl="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28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Micro e Pequenas Empresas</a:t>
              </a:r>
              <a:endParaRPr lang="pt-BR" sz="2800" b="1" kern="1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75051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C:\Users\tatianas\AppData\Local\Microsoft\Windows\Temporary Internet Files\Content.Outlook\SSR9X4CN\marca reformulada-01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124744"/>
            <a:ext cx="4333212" cy="3063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755576" y="2060848"/>
            <a:ext cx="3340562" cy="2031325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>
                <a:solidFill>
                  <a:schemeClr val="accent4">
                    <a:lumMod val="75000"/>
                  </a:schemeClr>
                </a:solidFill>
              </a:rPr>
              <a:t>Objetivo:</a:t>
            </a:r>
            <a:r>
              <a:rPr lang="pt-BR" dirty="0" smtClean="0"/>
              <a:t> reconhecer </a:t>
            </a:r>
            <a:r>
              <a:rPr lang="pt-BR" dirty="0"/>
              <a:t>e </a:t>
            </a:r>
            <a:r>
              <a:rPr lang="pt-BR" dirty="0" smtClean="0"/>
              <a:t>divulgar, as </a:t>
            </a:r>
            <a:r>
              <a:rPr lang="pt-BR" dirty="0"/>
              <a:t>empresas que adotam boas práticas de promoção da integridade e de prevenção da corrupção, fomentando a criação de um ambiente corporativo mais íntegro, ético e transparente. 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15240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Espaço Reservado para Conteúdo 2"/>
          <p:cNvSpPr txBox="1">
            <a:spLocks/>
          </p:cNvSpPr>
          <p:nvPr/>
        </p:nvSpPr>
        <p:spPr>
          <a:xfrm>
            <a:off x="4678958" y="3861048"/>
            <a:ext cx="4010230" cy="1008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t-BR" sz="1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Presidência: CGU e Ethos</a:t>
            </a:r>
          </a:p>
          <a:p>
            <a:pPr algn="r"/>
            <a:r>
              <a:rPr lang="pt-BR" sz="1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Comitê Gestor:</a:t>
            </a: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99519"/>
            <a:ext cx="8278813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Grupo 8"/>
          <p:cNvGrpSpPr/>
          <p:nvPr/>
        </p:nvGrpSpPr>
        <p:grpSpPr>
          <a:xfrm>
            <a:off x="596955" y="968771"/>
            <a:ext cx="8295525" cy="650700"/>
            <a:chOff x="489875" y="325142"/>
            <a:chExt cx="6925765" cy="650700"/>
          </a:xfrm>
          <a:solidFill>
            <a:schemeClr val="accent6">
              <a:lumMod val="75000"/>
            </a:schemeClr>
          </a:solidFill>
        </p:grpSpPr>
        <p:sp>
          <p:nvSpPr>
            <p:cNvPr id="10" name="Retângulo 9"/>
            <p:cNvSpPr/>
            <p:nvPr/>
          </p:nvSpPr>
          <p:spPr>
            <a:xfrm>
              <a:off x="489875" y="325142"/>
              <a:ext cx="6925765" cy="650700"/>
            </a:xfrm>
            <a:prstGeom prst="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3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etângulo 11"/>
            <p:cNvSpPr/>
            <p:nvPr/>
          </p:nvSpPr>
          <p:spPr>
            <a:xfrm>
              <a:off x="489875" y="325142"/>
              <a:ext cx="6925765" cy="65070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16494" tIns="71120" rIns="71120" bIns="71120" numCol="1" spcCol="1270" anchor="ctr" anchorCtr="0">
              <a:noAutofit/>
            </a:bodyPr>
            <a:lstStyle/>
            <a:p>
              <a:pPr lvl="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28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Empresa PRÓ ÉTICA</a:t>
              </a:r>
              <a:endParaRPr lang="pt-BR" sz="2800" b="1" kern="1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5654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1259632" y="306896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sp>
        <p:nvSpPr>
          <p:cNvPr id="12" name="Retângulo 11"/>
          <p:cNvSpPr/>
          <p:nvPr/>
        </p:nvSpPr>
        <p:spPr>
          <a:xfrm>
            <a:off x="244217" y="980728"/>
            <a:ext cx="8295525" cy="6507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16494" tIns="71120" rIns="71120" bIns="71120" numCol="1" spcCol="1270" anchor="ctr" anchorCtr="0">
            <a:noAutofit/>
          </a:bodyPr>
          <a:lstStyle/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Avaliação de Programas de Integridade</a:t>
            </a:r>
            <a:endParaRPr lang="pt-BR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560" y="1742298"/>
            <a:ext cx="3938488" cy="2850423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3840336" y="1988840"/>
            <a:ext cx="4699406" cy="22621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algn="just">
              <a:spcAft>
                <a:spcPts val="300"/>
              </a:spcAft>
            </a:pPr>
            <a:r>
              <a:rPr lang="pt-BR" altLang="pt-BR" b="1" dirty="0">
                <a:solidFill>
                  <a:srgbClr val="000000"/>
                </a:solidFill>
                <a:latin typeface="Calibri" pitchFamily="34" charset="0"/>
                <a:sym typeface="Wingdings" pitchFamily="2" charset="2"/>
              </a:rPr>
              <a:t>Relatório de Perfil:</a:t>
            </a:r>
          </a:p>
          <a:p>
            <a:pPr marL="571500" indent="-457200" algn="just">
              <a:spcAft>
                <a:spcPts val="300"/>
              </a:spcAft>
              <a:buFont typeface="Arial" pitchFamily="34" charset="0"/>
              <a:buChar char="•"/>
            </a:pPr>
            <a:r>
              <a:rPr lang="pt-BR" altLang="pt-BR" dirty="0">
                <a:solidFill>
                  <a:srgbClr val="000000"/>
                </a:solidFill>
                <a:latin typeface="Calibri" pitchFamily="34" charset="0"/>
                <a:sym typeface="Wingdings" pitchFamily="2" charset="2"/>
              </a:rPr>
              <a:t>Setor do mercado onde atua</a:t>
            </a:r>
          </a:p>
          <a:p>
            <a:pPr marL="571500" indent="-457200" algn="just">
              <a:spcAft>
                <a:spcPts val="300"/>
              </a:spcAft>
              <a:buFont typeface="Arial" pitchFamily="34" charset="0"/>
              <a:buChar char="•"/>
            </a:pPr>
            <a:r>
              <a:rPr lang="pt-BR" altLang="pt-BR" dirty="0">
                <a:solidFill>
                  <a:srgbClr val="000000"/>
                </a:solidFill>
                <a:latin typeface="Calibri" pitchFamily="34" charset="0"/>
                <a:sym typeface="Wingdings" pitchFamily="2" charset="2"/>
              </a:rPr>
              <a:t>Estrutura organizacional</a:t>
            </a:r>
          </a:p>
          <a:p>
            <a:pPr marL="571500" indent="-457200" algn="just">
              <a:spcAft>
                <a:spcPts val="300"/>
              </a:spcAft>
              <a:buFont typeface="Arial" pitchFamily="34" charset="0"/>
              <a:buChar char="•"/>
            </a:pPr>
            <a:r>
              <a:rPr lang="pt-BR" altLang="pt-BR" dirty="0">
                <a:solidFill>
                  <a:srgbClr val="000000"/>
                </a:solidFill>
                <a:latin typeface="Calibri" pitchFamily="34" charset="0"/>
                <a:sym typeface="Wingdings" pitchFamily="2" charset="2"/>
              </a:rPr>
              <a:t>Quantitativo de funcionários</a:t>
            </a:r>
          </a:p>
          <a:p>
            <a:pPr marL="571500" indent="-457200" algn="just">
              <a:spcAft>
                <a:spcPts val="300"/>
              </a:spcAft>
              <a:buFont typeface="Arial" pitchFamily="34" charset="0"/>
              <a:buChar char="•"/>
            </a:pPr>
            <a:r>
              <a:rPr lang="pt-BR" altLang="pt-BR" dirty="0">
                <a:solidFill>
                  <a:srgbClr val="000000"/>
                </a:solidFill>
                <a:latin typeface="Calibri" pitchFamily="34" charset="0"/>
                <a:sym typeface="Wingdings" pitchFamily="2" charset="2"/>
              </a:rPr>
              <a:t>Interações com o setor público</a:t>
            </a:r>
          </a:p>
          <a:p>
            <a:pPr marL="571500" indent="-457200" algn="just">
              <a:spcAft>
                <a:spcPts val="300"/>
              </a:spcAft>
              <a:buFont typeface="Arial" pitchFamily="34" charset="0"/>
              <a:buChar char="•"/>
            </a:pPr>
            <a:r>
              <a:rPr lang="pt-BR" altLang="pt-BR" dirty="0">
                <a:solidFill>
                  <a:srgbClr val="000000"/>
                </a:solidFill>
                <a:latin typeface="Calibri" pitchFamily="34" charset="0"/>
                <a:sym typeface="Wingdings" pitchFamily="2" charset="2"/>
              </a:rPr>
              <a:t>Participações societárias</a:t>
            </a:r>
          </a:p>
          <a:p>
            <a:pPr marL="571500" indent="-457200" algn="just">
              <a:spcAft>
                <a:spcPts val="300"/>
              </a:spcAft>
              <a:buFont typeface="Arial" pitchFamily="34" charset="0"/>
              <a:buChar char="•"/>
            </a:pPr>
            <a:r>
              <a:rPr lang="pt-BR" altLang="pt-BR" dirty="0">
                <a:solidFill>
                  <a:srgbClr val="000000"/>
                </a:solidFill>
                <a:latin typeface="Calibri" pitchFamily="34" charset="0"/>
                <a:sym typeface="Wingdings" pitchFamily="2" charset="2"/>
              </a:rPr>
              <a:t>Porte</a:t>
            </a:r>
          </a:p>
        </p:txBody>
      </p:sp>
      <p:sp>
        <p:nvSpPr>
          <p:cNvPr id="7" name="Retângulo 6"/>
          <p:cNvSpPr/>
          <p:nvPr/>
        </p:nvSpPr>
        <p:spPr>
          <a:xfrm>
            <a:off x="827584" y="4729818"/>
            <a:ext cx="7488832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300"/>
              </a:spcAft>
            </a:pPr>
            <a:r>
              <a:rPr lang="pt-BR" altLang="pt-BR" b="1" dirty="0">
                <a:solidFill>
                  <a:srgbClr val="000000"/>
                </a:solidFill>
                <a:latin typeface="Calibri" pitchFamily="34" charset="0"/>
                <a:sym typeface="Wingdings" pitchFamily="2" charset="2"/>
              </a:rPr>
              <a:t>Relatório de Conformidade: </a:t>
            </a:r>
            <a:r>
              <a:rPr lang="pt-BR" altLang="pt-BR" dirty="0">
                <a:solidFill>
                  <a:srgbClr val="000000"/>
                </a:solidFill>
                <a:latin typeface="Calibri" pitchFamily="34" charset="0"/>
                <a:sym typeface="Wingdings" pitchFamily="2" charset="2"/>
              </a:rPr>
              <a:t>análise de </a:t>
            </a:r>
            <a:r>
              <a:rPr lang="pt-BR" altLang="pt-BR" b="1" dirty="0">
                <a:solidFill>
                  <a:srgbClr val="000000"/>
                </a:solidFill>
                <a:latin typeface="Calibri" pitchFamily="34" charset="0"/>
                <a:sym typeface="Wingdings" pitchFamily="2" charset="2"/>
              </a:rPr>
              <a:t>efetividade</a:t>
            </a:r>
            <a:endParaRPr lang="pt-BR" altLang="pt-BR" dirty="0">
              <a:solidFill>
                <a:srgbClr val="000000"/>
              </a:solidFill>
              <a:latin typeface="Calibri" pitchFamily="34" charset="0"/>
              <a:sym typeface="Wingdings" pitchFamily="2" charset="2"/>
            </a:endParaRPr>
          </a:p>
          <a:p>
            <a:pPr marL="1371600" lvl="2" indent="-457200" algn="just">
              <a:spcAft>
                <a:spcPts val="300"/>
              </a:spcAft>
              <a:buFont typeface="Arial" pitchFamily="34" charset="0"/>
              <a:buChar char="•"/>
            </a:pPr>
            <a:r>
              <a:rPr lang="pt-BR" altLang="pt-BR" dirty="0">
                <a:solidFill>
                  <a:srgbClr val="000000"/>
                </a:solidFill>
                <a:latin typeface="Calibri" pitchFamily="34" charset="0"/>
                <a:sym typeface="Wingdings" pitchFamily="2" charset="2"/>
              </a:rPr>
              <a:t>Como e quais parâmetros implementados</a:t>
            </a:r>
          </a:p>
          <a:p>
            <a:pPr marL="1371600" lvl="2" indent="-457200" algn="just">
              <a:spcAft>
                <a:spcPts val="300"/>
              </a:spcAft>
              <a:buFont typeface="Arial" pitchFamily="34" charset="0"/>
              <a:buChar char="•"/>
            </a:pPr>
            <a:r>
              <a:rPr lang="pt-BR" altLang="pt-BR" dirty="0">
                <a:solidFill>
                  <a:srgbClr val="000000"/>
                </a:solidFill>
                <a:latin typeface="Calibri" pitchFamily="34" charset="0"/>
                <a:sym typeface="Wingdings" pitchFamily="2" charset="2"/>
              </a:rPr>
              <a:t>Importância desses parâmetros em relação à característica da empres</a:t>
            </a:r>
            <a:r>
              <a:rPr lang="pt-BR" altLang="pt-BR" dirty="0">
                <a:latin typeface="Calibri" pitchFamily="34" charset="0"/>
                <a:sym typeface="Wingdings" pitchFamily="2" charset="2"/>
              </a:rPr>
              <a:t>a</a:t>
            </a:r>
          </a:p>
          <a:p>
            <a:pPr marL="1371600" lvl="2" indent="-457200" algn="just">
              <a:spcAft>
                <a:spcPts val="300"/>
              </a:spcAft>
              <a:buFont typeface="Arial" pitchFamily="34" charset="0"/>
              <a:buChar char="•"/>
            </a:pPr>
            <a:r>
              <a:rPr lang="pt-BR" altLang="pt-BR" dirty="0">
                <a:solidFill>
                  <a:srgbClr val="000000"/>
                </a:solidFill>
                <a:latin typeface="Calibri" pitchFamily="34" charset="0"/>
                <a:sym typeface="Wingdings" pitchFamily="2" charset="2"/>
              </a:rPr>
              <a:t>Demonstração do funcionamento do programa</a:t>
            </a:r>
          </a:p>
          <a:p>
            <a:pPr marL="1371600" lvl="2" indent="-457200" algn="just">
              <a:spcAft>
                <a:spcPts val="300"/>
              </a:spcAft>
              <a:buFont typeface="Arial" pitchFamily="34" charset="0"/>
              <a:buChar char="•"/>
            </a:pPr>
            <a:r>
              <a:rPr lang="pt-BR" altLang="pt-BR" dirty="0">
                <a:solidFill>
                  <a:srgbClr val="000000"/>
                </a:solidFill>
                <a:latin typeface="Calibri" pitchFamily="34" charset="0"/>
                <a:sym typeface="Wingdings" pitchFamily="2" charset="2"/>
              </a:rPr>
              <a:t>Demonstração de atuação perante o ato lesivo</a:t>
            </a:r>
          </a:p>
        </p:txBody>
      </p:sp>
    </p:spTree>
    <p:extLst>
      <p:ext uri="{BB962C8B-B14F-4D97-AF65-F5344CB8AC3E}">
        <p14:creationId xmlns:p14="http://schemas.microsoft.com/office/powerpoint/2010/main" val="865204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3616765" y="4541862"/>
            <a:ext cx="4699651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t-BR" sz="2000" dirty="0"/>
          </a:p>
        </p:txBody>
      </p:sp>
      <p:grpSp>
        <p:nvGrpSpPr>
          <p:cNvPr id="20" name="Grupo 19"/>
          <p:cNvGrpSpPr/>
          <p:nvPr/>
        </p:nvGrpSpPr>
        <p:grpSpPr>
          <a:xfrm>
            <a:off x="611560" y="1050108"/>
            <a:ext cx="8295525" cy="650700"/>
            <a:chOff x="489875" y="325142"/>
            <a:chExt cx="6925765" cy="650700"/>
          </a:xfrm>
          <a:solidFill>
            <a:schemeClr val="accent6">
              <a:lumMod val="75000"/>
            </a:schemeClr>
          </a:solidFill>
        </p:grpSpPr>
        <p:sp>
          <p:nvSpPr>
            <p:cNvPr id="21" name="Retângulo 20"/>
            <p:cNvSpPr/>
            <p:nvPr/>
          </p:nvSpPr>
          <p:spPr>
            <a:xfrm>
              <a:off x="489875" y="325142"/>
              <a:ext cx="6925765" cy="650700"/>
            </a:xfrm>
            <a:prstGeom prst="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3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Retângulo 21"/>
            <p:cNvSpPr/>
            <p:nvPr/>
          </p:nvSpPr>
          <p:spPr>
            <a:xfrm>
              <a:off x="489875" y="325142"/>
              <a:ext cx="6925765" cy="65070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16494" tIns="71120" rIns="71120" bIns="71120" numCol="1" spcCol="1270" anchor="ctr" anchorCtr="0">
              <a:noAutofit/>
            </a:bodyPr>
            <a:lstStyle/>
            <a:p>
              <a:pPr lvl="0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2800" b="1" dirty="0">
                  <a:latin typeface="Calibri" panose="020F0502020204030204" pitchFamily="34" charset="0"/>
                  <a:cs typeface="Calibri" panose="020F0502020204030204" pitchFamily="34" charset="0"/>
                </a:rPr>
                <a:t>Acordos e Cooperação Internacional</a:t>
              </a:r>
            </a:p>
          </p:txBody>
        </p:sp>
      </p:grpSp>
      <p:sp>
        <p:nvSpPr>
          <p:cNvPr id="2" name="Retângulo 1"/>
          <p:cNvSpPr/>
          <p:nvPr/>
        </p:nvSpPr>
        <p:spPr>
          <a:xfrm>
            <a:off x="899592" y="2091620"/>
            <a:ext cx="770485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altLang="pt-BR" sz="2400" dirty="0"/>
              <a:t>Acompanhamento das </a:t>
            </a:r>
            <a:r>
              <a:rPr lang="pt-BR" altLang="pt-BR" sz="2400" dirty="0" smtClean="0"/>
              <a:t>convenções (</a:t>
            </a:r>
            <a:r>
              <a:rPr lang="pt-BR" altLang="pt-BR" sz="2400" dirty="0"/>
              <a:t>ONU, OEA, </a:t>
            </a:r>
            <a:r>
              <a:rPr lang="pt-BR" altLang="pt-BR" sz="2400" dirty="0" smtClean="0"/>
              <a:t>OCDE) e principais </a:t>
            </a:r>
            <a:r>
              <a:rPr lang="pt-BR" altLang="pt-BR" sz="2400" dirty="0"/>
              <a:t>foros internacionais anticorrupção </a:t>
            </a:r>
            <a:r>
              <a:rPr lang="pt-BR" altLang="pt-BR" sz="2400" dirty="0" smtClean="0"/>
              <a:t>(G-20</a:t>
            </a:r>
            <a:r>
              <a:rPr lang="pt-BR" altLang="pt-BR" sz="2400" dirty="0"/>
              <a:t>, </a:t>
            </a:r>
            <a:r>
              <a:rPr lang="pt-BR" altLang="pt-BR" sz="2400" dirty="0" smtClean="0"/>
              <a:t>BRICS, IACA)</a:t>
            </a:r>
            <a:r>
              <a:rPr lang="pt-BR" altLang="pt-BR" sz="2400" dirty="0"/>
              <a:t/>
            </a:r>
            <a:br>
              <a:rPr lang="pt-BR" altLang="pt-BR" sz="2400" dirty="0"/>
            </a:br>
            <a:endParaRPr lang="pt-BR" altLang="pt-BR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altLang="pt-BR" sz="2400" dirty="0" smtClean="0"/>
              <a:t>Fomento à cooperação técnica internacional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altLang="pt-BR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altLang="pt-BR" sz="2400" dirty="0" smtClean="0"/>
              <a:t>Realização de cooperação jurídica internacional em matéria não-criminal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altLang="pt-BR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altLang="pt-BR" sz="2400" dirty="0"/>
              <a:t>Articulação e parcerias voltadas à produção e disseminação de conhecimentos sobre prevenção da corrupção e transparência</a:t>
            </a:r>
          </a:p>
        </p:txBody>
      </p:sp>
    </p:spTree>
    <p:extLst>
      <p:ext uri="{BB962C8B-B14F-4D97-AF65-F5344CB8AC3E}">
        <p14:creationId xmlns:p14="http://schemas.microsoft.com/office/powerpoint/2010/main" val="1221582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87"/>
            <a:ext cx="9144000" cy="6843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9884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o 19"/>
          <p:cNvGrpSpPr/>
          <p:nvPr/>
        </p:nvGrpSpPr>
        <p:grpSpPr>
          <a:xfrm>
            <a:off x="244217" y="961083"/>
            <a:ext cx="8295525" cy="650700"/>
            <a:chOff x="489875" y="325142"/>
            <a:chExt cx="6925765" cy="650700"/>
          </a:xfrm>
          <a:solidFill>
            <a:schemeClr val="accent6">
              <a:lumMod val="75000"/>
            </a:schemeClr>
          </a:solidFill>
        </p:grpSpPr>
        <p:sp>
          <p:nvSpPr>
            <p:cNvPr id="21" name="Retângulo 20"/>
            <p:cNvSpPr/>
            <p:nvPr/>
          </p:nvSpPr>
          <p:spPr>
            <a:xfrm>
              <a:off x="489875" y="325142"/>
              <a:ext cx="6925765" cy="650700"/>
            </a:xfrm>
            <a:prstGeom prst="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3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Retângulo 21"/>
            <p:cNvSpPr/>
            <p:nvPr/>
          </p:nvSpPr>
          <p:spPr>
            <a:xfrm>
              <a:off x="489875" y="325142"/>
              <a:ext cx="6925765" cy="65070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16494" tIns="71120" rIns="71120" bIns="71120" numCol="1" spcCol="1270" anchor="ctr" anchorCtr="0">
              <a:noAutofit/>
            </a:bodyPr>
            <a:lstStyle/>
            <a:p>
              <a:pPr lvl="0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28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Transparência e Acesso à Informação</a:t>
              </a:r>
              <a:endParaRPr lang="pt-BR" sz="28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53382"/>
            <a:ext cx="2651793" cy="19638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aixaDeTexto 8"/>
          <p:cNvSpPr txBox="1"/>
          <p:nvPr/>
        </p:nvSpPr>
        <p:spPr>
          <a:xfrm>
            <a:off x="3514139" y="1853382"/>
            <a:ext cx="5256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i="1" dirty="0" smtClean="0"/>
              <a:t>Portal da Transparência</a:t>
            </a:r>
            <a:endParaRPr lang="pt-BR" sz="2800" b="1" i="1" dirty="0"/>
          </a:p>
        </p:txBody>
      </p:sp>
      <p:sp>
        <p:nvSpPr>
          <p:cNvPr id="10" name="CaixaDeTexto 9"/>
          <p:cNvSpPr txBox="1"/>
          <p:nvPr/>
        </p:nvSpPr>
        <p:spPr>
          <a:xfrm>
            <a:off x="3514139" y="2462545"/>
            <a:ext cx="38884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Informações transversais sobre gastos, receitas e servidores públicos</a:t>
            </a:r>
            <a:endParaRPr lang="pt-BR" sz="2400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412441" y="4437112"/>
            <a:ext cx="839173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/>
              <a:t>15 MILHÕES DE VISITAS E 150 MILHÕES DE PAGEVIEWS EM 2014</a:t>
            </a:r>
          </a:p>
          <a:p>
            <a:endParaRPr lang="pt-BR" sz="2000" b="1" dirty="0" smtClean="0"/>
          </a:p>
          <a:p>
            <a:r>
              <a:rPr lang="pt-BR" sz="2000" b="1" dirty="0" smtClean="0"/>
              <a:t>EM 2015, MÉDIA DE 1,3 MILHÃO DE VISITAS/MÊS</a:t>
            </a:r>
          </a:p>
          <a:p>
            <a:endParaRPr lang="pt-BR" sz="2000" b="1" dirty="0"/>
          </a:p>
          <a:p>
            <a:r>
              <a:rPr lang="pt-BR" sz="2000" b="1" dirty="0" smtClean="0"/>
              <a:t>RECORDE DE 1.439.877 VISITAS EM MAIO DE 2015 </a:t>
            </a:r>
          </a:p>
        </p:txBody>
      </p:sp>
    </p:spTree>
    <p:extLst>
      <p:ext uri="{BB962C8B-B14F-4D97-AF65-F5344CB8AC3E}">
        <p14:creationId xmlns:p14="http://schemas.microsoft.com/office/powerpoint/2010/main" val="2362257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  <p:bldP spid="10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o 19"/>
          <p:cNvGrpSpPr/>
          <p:nvPr/>
        </p:nvGrpSpPr>
        <p:grpSpPr>
          <a:xfrm>
            <a:off x="244217" y="980728"/>
            <a:ext cx="8295525" cy="650700"/>
            <a:chOff x="489875" y="325142"/>
            <a:chExt cx="6925765" cy="650700"/>
          </a:xfrm>
          <a:solidFill>
            <a:schemeClr val="accent6">
              <a:lumMod val="75000"/>
            </a:schemeClr>
          </a:solidFill>
        </p:grpSpPr>
        <p:sp>
          <p:nvSpPr>
            <p:cNvPr id="21" name="Retângulo 20"/>
            <p:cNvSpPr/>
            <p:nvPr/>
          </p:nvSpPr>
          <p:spPr>
            <a:xfrm>
              <a:off x="489875" y="325142"/>
              <a:ext cx="6925765" cy="650700"/>
            </a:xfrm>
            <a:prstGeom prst="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3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Retângulo 21"/>
            <p:cNvSpPr/>
            <p:nvPr/>
          </p:nvSpPr>
          <p:spPr>
            <a:xfrm>
              <a:off x="489875" y="325142"/>
              <a:ext cx="6925765" cy="65070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16494" tIns="71120" rIns="71120" bIns="71120" numCol="1" spcCol="1270" anchor="ctr" anchorCtr="0">
              <a:noAutofit/>
            </a:bodyPr>
            <a:lstStyle/>
            <a:p>
              <a:pPr lvl="0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28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Transparência e Acesso à Informação</a:t>
              </a:r>
              <a:endParaRPr lang="pt-BR" sz="28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6" name="CaixaDeTexto 5"/>
          <p:cNvSpPr txBox="1"/>
          <p:nvPr/>
        </p:nvSpPr>
        <p:spPr>
          <a:xfrm>
            <a:off x="443362" y="1916292"/>
            <a:ext cx="82572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/>
              <a:t>Lei de Acesso à Informação</a:t>
            </a:r>
            <a:endParaRPr lang="pt-BR" sz="4000" b="1" dirty="0"/>
          </a:p>
        </p:txBody>
      </p:sp>
      <p:sp>
        <p:nvSpPr>
          <p:cNvPr id="7" name="CaixaDeTexto 6"/>
          <p:cNvSpPr txBox="1"/>
          <p:nvPr/>
        </p:nvSpPr>
        <p:spPr>
          <a:xfrm>
            <a:off x="4572000" y="2832904"/>
            <a:ext cx="5256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i="1" dirty="0" err="1" smtClean="0"/>
              <a:t>e-SIC</a:t>
            </a:r>
            <a:endParaRPr lang="pt-BR" sz="2800" b="1" i="1" dirty="0"/>
          </a:p>
        </p:txBody>
      </p:sp>
      <p:sp>
        <p:nvSpPr>
          <p:cNvPr id="8" name="CaixaDeTexto 7"/>
          <p:cNvSpPr txBox="1"/>
          <p:nvPr/>
        </p:nvSpPr>
        <p:spPr>
          <a:xfrm>
            <a:off x="4572000" y="3442067"/>
            <a:ext cx="35283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Sistema  para solicitação de informação</a:t>
            </a:r>
            <a:r>
              <a:rPr lang="pt-BR" sz="2400" dirty="0"/>
              <a:t>, </a:t>
            </a:r>
            <a:r>
              <a:rPr lang="pt-BR" sz="2400" dirty="0" smtClean="0"/>
              <a:t>acompanhamento de </a:t>
            </a:r>
            <a:r>
              <a:rPr lang="pt-BR" sz="2400" dirty="0"/>
              <a:t>prazo e </a:t>
            </a:r>
            <a:r>
              <a:rPr lang="pt-BR" sz="2400" dirty="0" smtClean="0"/>
              <a:t>recebimento de respostas</a:t>
            </a:r>
            <a:endParaRPr lang="pt-BR" sz="2400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8" r="4682"/>
          <a:stretch/>
        </p:blipFill>
        <p:spPr bwMode="auto">
          <a:xfrm>
            <a:off x="611560" y="2846129"/>
            <a:ext cx="3716894" cy="24829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7227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o 19"/>
          <p:cNvGrpSpPr/>
          <p:nvPr/>
        </p:nvGrpSpPr>
        <p:grpSpPr>
          <a:xfrm>
            <a:off x="244217" y="980728"/>
            <a:ext cx="8295525" cy="650700"/>
            <a:chOff x="489875" y="325142"/>
            <a:chExt cx="6925765" cy="650700"/>
          </a:xfrm>
          <a:solidFill>
            <a:schemeClr val="accent6">
              <a:lumMod val="75000"/>
            </a:schemeClr>
          </a:solidFill>
        </p:grpSpPr>
        <p:sp>
          <p:nvSpPr>
            <p:cNvPr id="21" name="Retângulo 20"/>
            <p:cNvSpPr/>
            <p:nvPr/>
          </p:nvSpPr>
          <p:spPr>
            <a:xfrm>
              <a:off x="489875" y="325142"/>
              <a:ext cx="6925765" cy="650700"/>
            </a:xfrm>
            <a:prstGeom prst="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3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Retângulo 21"/>
            <p:cNvSpPr/>
            <p:nvPr/>
          </p:nvSpPr>
          <p:spPr>
            <a:xfrm>
              <a:off x="489875" y="325142"/>
              <a:ext cx="6925765" cy="65070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16494" tIns="71120" rIns="71120" bIns="71120" numCol="1" spcCol="1270" anchor="ctr" anchorCtr="0">
              <a:noAutofit/>
            </a:bodyPr>
            <a:lstStyle/>
            <a:p>
              <a:pPr lvl="0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28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Transparência e Acesso à Informação</a:t>
              </a:r>
              <a:endParaRPr lang="pt-BR" sz="28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0" name="CaixaDeTexto 9"/>
          <p:cNvSpPr txBox="1"/>
          <p:nvPr/>
        </p:nvSpPr>
        <p:spPr>
          <a:xfrm>
            <a:off x="551374" y="1903096"/>
            <a:ext cx="82572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/>
              <a:t>LAI EM NÚMEROS </a:t>
            </a:r>
            <a:r>
              <a:rPr lang="pt-BR" sz="2400" b="1" dirty="0" smtClean="0"/>
              <a:t>(Maio 12 a Junho 15)</a:t>
            </a:r>
            <a:endParaRPr lang="pt-BR" sz="2400" b="1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627005" y="2703333"/>
            <a:ext cx="81369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/>
              <a:t>283 MIL PEDIDOS (401 mil perguntas)</a:t>
            </a:r>
            <a:endParaRPr lang="pt-BR" sz="2000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611560" y="4003076"/>
            <a:ext cx="81369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/>
              <a:t>157 MIL SOLICITANTES</a:t>
            </a:r>
            <a:endParaRPr lang="pt-BR" sz="2000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611560" y="4671120"/>
            <a:ext cx="8136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/>
              <a:t>Em 83% dos Municípios e 100% dos Estados já houve  PELO </a:t>
            </a:r>
            <a:r>
              <a:rPr lang="pt-BR" sz="2000" dirty="0"/>
              <a:t>MENOS 1 </a:t>
            </a:r>
            <a:r>
              <a:rPr lang="pt-BR" sz="2000" dirty="0" smtClean="0"/>
              <a:t>PEDIDO ao Governo Federal</a:t>
            </a:r>
            <a:endParaRPr lang="pt-BR" sz="2000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611560" y="5708496"/>
            <a:ext cx="81369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/>
              <a:t>+</a:t>
            </a:r>
            <a:r>
              <a:rPr lang="pt-BR" sz="2000" dirty="0"/>
              <a:t>300 </a:t>
            </a:r>
            <a:r>
              <a:rPr lang="pt-BR" sz="2000" dirty="0" smtClean="0"/>
              <a:t>ÓRGÃOS, ENTIDADES E EMPRESAS UTILIZANDO O SISTEMA</a:t>
            </a:r>
            <a:endParaRPr lang="pt-BR" sz="2000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611560" y="3355004"/>
            <a:ext cx="81369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/>
              <a:t>98,5% JÁ RESPONDIDOS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723263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9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0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8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5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6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2" grpId="0"/>
      <p:bldP spid="12" grpId="1"/>
      <p:bldP spid="13" grpId="0"/>
      <p:bldP spid="13" grpId="1"/>
      <p:bldP spid="14" grpId="0"/>
      <p:bldP spid="15" grpId="0"/>
      <p:bldP spid="15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o 19"/>
          <p:cNvGrpSpPr/>
          <p:nvPr/>
        </p:nvGrpSpPr>
        <p:grpSpPr>
          <a:xfrm>
            <a:off x="244217" y="980728"/>
            <a:ext cx="8295525" cy="650700"/>
            <a:chOff x="489875" y="325142"/>
            <a:chExt cx="6925765" cy="650700"/>
          </a:xfrm>
          <a:solidFill>
            <a:schemeClr val="accent6">
              <a:lumMod val="75000"/>
            </a:schemeClr>
          </a:solidFill>
        </p:grpSpPr>
        <p:sp>
          <p:nvSpPr>
            <p:cNvPr id="21" name="Retângulo 20"/>
            <p:cNvSpPr/>
            <p:nvPr/>
          </p:nvSpPr>
          <p:spPr>
            <a:xfrm>
              <a:off x="489875" y="325142"/>
              <a:ext cx="6925765" cy="650700"/>
            </a:xfrm>
            <a:prstGeom prst="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3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Retângulo 21"/>
            <p:cNvSpPr/>
            <p:nvPr/>
          </p:nvSpPr>
          <p:spPr>
            <a:xfrm>
              <a:off x="489875" y="325142"/>
              <a:ext cx="6925765" cy="65070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16494" tIns="71120" rIns="71120" bIns="71120" numCol="1" spcCol="1270" anchor="ctr" anchorCtr="0">
              <a:noAutofit/>
            </a:bodyPr>
            <a:lstStyle/>
            <a:p>
              <a:pPr lvl="0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28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Brasil Transparente</a:t>
              </a:r>
              <a:endParaRPr lang="pt-BR" sz="28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aphicFrame>
        <p:nvGraphicFramePr>
          <p:cNvPr id="9" name="Diagrama 8"/>
          <p:cNvGraphicFramePr/>
          <p:nvPr>
            <p:extLst>
              <p:ext uri="{D42A27DB-BD31-4B8C-83A1-F6EECF244321}">
                <p14:modId xmlns:p14="http://schemas.microsoft.com/office/powerpoint/2010/main" val="3802305907"/>
              </p:ext>
            </p:extLst>
          </p:nvPr>
        </p:nvGraphicFramePr>
        <p:xfrm>
          <a:off x="827584" y="2752342"/>
          <a:ext cx="7560840" cy="37730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Retângulo 9"/>
          <p:cNvSpPr/>
          <p:nvPr/>
        </p:nvSpPr>
        <p:spPr>
          <a:xfrm>
            <a:off x="755576" y="1917131"/>
            <a:ext cx="43610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http://www.cgu.gov.br/brasil-transparente</a:t>
            </a:r>
          </a:p>
        </p:txBody>
      </p:sp>
    </p:spTree>
    <p:extLst>
      <p:ext uri="{BB962C8B-B14F-4D97-AF65-F5344CB8AC3E}">
        <p14:creationId xmlns:p14="http://schemas.microsoft.com/office/powerpoint/2010/main" val="602857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34100"/>
            <a:ext cx="576263" cy="525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9699" name="CaixaDeTexto 1"/>
          <p:cNvSpPr txBox="1">
            <a:spLocks noChangeArrowheads="1"/>
          </p:cNvSpPr>
          <p:nvPr/>
        </p:nvSpPr>
        <p:spPr bwMode="auto">
          <a:xfrm>
            <a:off x="3529013" y="6308725"/>
            <a:ext cx="53641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pt-BR" altLang="pt-BR" sz="1400" dirty="0" smtClean="0">
                <a:solidFill>
                  <a:srgbClr val="000000"/>
                </a:solidFill>
              </a:rPr>
              <a:t>POSIÇÃO: 05/02/2015</a:t>
            </a:r>
            <a:endParaRPr lang="pt-BR" altLang="pt-BR" sz="1400" dirty="0">
              <a:solidFill>
                <a:srgbClr val="000000"/>
              </a:solidFill>
            </a:endParaRPr>
          </a:p>
          <a:p>
            <a:pPr algn="r" eaLnBrk="1" hangingPunct="1"/>
            <a:endParaRPr lang="pt-BR" altLang="pt-BR" sz="1400" dirty="0">
              <a:solidFill>
                <a:srgbClr val="000000"/>
              </a:solidFill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0002649"/>
              </p:ext>
            </p:extLst>
          </p:nvPr>
        </p:nvGraphicFramePr>
        <p:xfrm>
          <a:off x="467544" y="4581128"/>
          <a:ext cx="3132137" cy="2009777"/>
        </p:xfrm>
        <a:graphic>
          <a:graphicData uri="http://schemas.openxmlformats.org/drawingml/2006/table">
            <a:tbl>
              <a:tblPr/>
              <a:tblGrid>
                <a:gridCol w="1947004"/>
                <a:gridCol w="1185133"/>
              </a:tblGrid>
              <a:tr h="2533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 fontAlgn="b"/>
                      <a:r>
                        <a:rPr lang="pt-BR" sz="1400" b="1" u="none" strike="noStrike" dirty="0">
                          <a:effectLst/>
                          <a:latin typeface="+mn-lt"/>
                        </a:rPr>
                        <a:t>Regiões</a:t>
                      </a:r>
                      <a:endParaRPr lang="pt-BR" sz="1400" b="1" i="0" u="none" strike="noStrike" dirty="0">
                        <a:effectLst/>
                        <a:latin typeface="+mn-lt"/>
                      </a:endParaRPr>
                    </a:p>
                  </a:txBody>
                  <a:tcPr marL="9526" marR="9526" marT="9518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 fontAlgn="b"/>
                      <a:r>
                        <a:rPr lang="pt-BR" sz="14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Adesões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6" marR="9526" marT="9518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</a:tr>
              <a:tr h="25091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pt-BR" sz="1400" u="none" strike="noStrike">
                          <a:effectLst/>
                          <a:latin typeface="+mn-lt"/>
                        </a:rPr>
                        <a:t>Centro-Oeste</a:t>
                      </a:r>
                      <a:endParaRPr lang="pt-BR" sz="1400" b="0" i="0" u="none" strike="noStrike">
                        <a:effectLst/>
                        <a:latin typeface="+mn-lt"/>
                      </a:endParaRPr>
                    </a:p>
                  </a:txBody>
                  <a:tcPr marL="9526" marR="9526" marT="9518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 fontAlgn="b"/>
                      <a:r>
                        <a:rPr lang="pt-BR" sz="1400" u="none" strike="noStrike" dirty="0" smtClean="0">
                          <a:effectLst/>
                          <a:latin typeface="+mn-lt"/>
                        </a:rPr>
                        <a:t>179</a:t>
                      </a:r>
                      <a:endParaRPr lang="pt-BR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9526" marR="9526" marT="9518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25091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pt-BR" sz="1400" u="none" strike="noStrike" dirty="0">
                          <a:effectLst/>
                          <a:latin typeface="+mn-lt"/>
                        </a:rPr>
                        <a:t>Nordeste</a:t>
                      </a:r>
                      <a:endParaRPr lang="pt-BR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9526" marR="9526" marT="9518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 fontAlgn="b"/>
                      <a:r>
                        <a:rPr lang="pt-BR" sz="1400" u="none" strike="noStrike" dirty="0" smtClean="0">
                          <a:effectLst/>
                          <a:latin typeface="+mn-lt"/>
                        </a:rPr>
                        <a:t>486</a:t>
                      </a:r>
                      <a:endParaRPr lang="pt-BR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9526" marR="9526" marT="9518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25091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pt-BR" sz="1400" u="none" strike="noStrike" dirty="0">
                          <a:effectLst/>
                          <a:latin typeface="+mn-lt"/>
                        </a:rPr>
                        <a:t>Norte</a:t>
                      </a:r>
                      <a:endParaRPr lang="pt-BR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9526" marR="9526" marT="9518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 fontAlgn="b"/>
                      <a:r>
                        <a:rPr lang="pt-BR" sz="1400" u="none" strike="noStrike" dirty="0" smtClean="0">
                          <a:effectLst/>
                          <a:latin typeface="+mn-lt"/>
                        </a:rPr>
                        <a:t>152</a:t>
                      </a:r>
                      <a:endParaRPr lang="pt-BR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9526" marR="9526" marT="9518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25091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pt-BR" sz="1400" u="none" strike="noStrike" dirty="0">
                          <a:effectLst/>
                          <a:latin typeface="+mn-lt"/>
                        </a:rPr>
                        <a:t>Sudeste</a:t>
                      </a:r>
                      <a:endParaRPr lang="pt-BR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9526" marR="9526" marT="9518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 fontAlgn="b"/>
                      <a:r>
                        <a:rPr lang="pt-BR" sz="1400" u="none" strike="noStrike" dirty="0" smtClean="0">
                          <a:effectLst/>
                          <a:latin typeface="+mn-lt"/>
                        </a:rPr>
                        <a:t>293</a:t>
                      </a:r>
                      <a:endParaRPr lang="pt-BR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9526" marR="9526" marT="9518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25091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pt-BR" sz="1400" u="none" strike="noStrike" dirty="0">
                          <a:effectLst/>
                          <a:latin typeface="+mn-lt"/>
                        </a:rPr>
                        <a:t>Sul</a:t>
                      </a:r>
                      <a:endParaRPr lang="pt-BR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9526" marR="9526" marT="9518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 fontAlgn="b"/>
                      <a:r>
                        <a:rPr lang="pt-BR" sz="1400" u="none" strike="noStrike" dirty="0" smtClean="0">
                          <a:effectLst/>
                          <a:latin typeface="+mn-lt"/>
                        </a:rPr>
                        <a:t>333</a:t>
                      </a:r>
                      <a:endParaRPr lang="pt-BR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9526" marR="9526" marT="9518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25091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pt-BR" sz="1400" u="none" strike="noStrike" dirty="0">
                          <a:effectLst/>
                          <a:latin typeface="+mn-lt"/>
                        </a:rPr>
                        <a:t>Brasil</a:t>
                      </a:r>
                      <a:endParaRPr lang="pt-BR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9526" marR="9526" marT="9518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 fontAlgn="b"/>
                      <a:r>
                        <a:rPr lang="pt-BR" sz="1400" u="none" strike="noStrike" dirty="0" smtClean="0">
                          <a:effectLst/>
                          <a:latin typeface="+mn-lt"/>
                        </a:rPr>
                        <a:t>7</a:t>
                      </a:r>
                      <a:endParaRPr lang="pt-BR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9526" marR="9526" marT="9518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25091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pt-BR" sz="1400" b="1" u="none" strike="noStrike" dirty="0">
                          <a:effectLst/>
                          <a:latin typeface="+mn-lt"/>
                        </a:rPr>
                        <a:t>Total Geral</a:t>
                      </a:r>
                      <a:endParaRPr lang="pt-BR" sz="1400" b="1" i="0" u="none" strike="noStrike" dirty="0">
                        <a:effectLst/>
                        <a:latin typeface="+mn-lt"/>
                      </a:endParaRPr>
                    </a:p>
                  </a:txBody>
                  <a:tcPr marL="9526" marR="9526" marT="9518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 fontAlgn="b"/>
                      <a:r>
                        <a:rPr lang="pt-BR" sz="1400" b="1" u="none" strike="noStrike" dirty="0" smtClean="0">
                          <a:effectLst/>
                          <a:latin typeface="+mn-lt"/>
                        </a:rPr>
                        <a:t>1449</a:t>
                      </a:r>
                    </a:p>
                  </a:txBody>
                  <a:tcPr marL="9526" marR="9526" marT="9518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4823721"/>
              </p:ext>
            </p:extLst>
          </p:nvPr>
        </p:nvGraphicFramePr>
        <p:xfrm>
          <a:off x="4680272" y="2708924"/>
          <a:ext cx="4212208" cy="3861743"/>
        </p:xfrm>
        <a:graphic>
          <a:graphicData uri="http://schemas.openxmlformats.org/drawingml/2006/table">
            <a:tbl>
              <a:tblPr/>
              <a:tblGrid>
                <a:gridCol w="3582548"/>
                <a:gridCol w="629660"/>
              </a:tblGrid>
              <a:tr h="35587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 smtClean="0">
                          <a:effectLst/>
                          <a:latin typeface="Calibri"/>
                        </a:rPr>
                        <a:t>Categoria</a:t>
                      </a:r>
                      <a:endParaRPr lang="pt-BR" sz="1600" b="1" i="0" u="none" strike="noStrike" dirty="0">
                        <a:effectLst/>
                        <a:latin typeface="Calibri"/>
                      </a:endParaRPr>
                    </a:p>
                  </a:txBody>
                  <a:tcPr marL="9522" marR="9522" marT="95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9522" marR="9522" marT="95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355871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effectLst/>
                          <a:latin typeface="Calibri"/>
                        </a:rPr>
                        <a:t>Poder Executivo Estadual</a:t>
                      </a:r>
                    </a:p>
                  </a:txBody>
                  <a:tcPr marL="9522" marR="9522" marT="952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2" marR="9522" marT="952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55871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Poder Executivo Municipal</a:t>
                      </a:r>
                    </a:p>
                  </a:txBody>
                  <a:tcPr marL="9522" marR="9522" marT="95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1261</a:t>
                      </a:r>
                      <a:endParaRPr lang="pt-BR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2" marR="9522" marT="95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5871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effectLst/>
                          <a:latin typeface="Calibri"/>
                        </a:rPr>
                        <a:t>Poder Legislativo Municipal</a:t>
                      </a:r>
                    </a:p>
                  </a:txBody>
                  <a:tcPr marL="9522" marR="9522" marT="95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 smtClean="0">
                          <a:effectLst/>
                          <a:latin typeface="Calibri"/>
                        </a:rPr>
                        <a:t>164</a:t>
                      </a:r>
                      <a:endParaRPr lang="pt-BR" sz="1600" b="0" i="0" u="none" strike="noStrike" dirty="0">
                        <a:effectLst/>
                        <a:latin typeface="Calibri"/>
                      </a:endParaRPr>
                    </a:p>
                  </a:txBody>
                  <a:tcPr marL="9522" marR="9522" marT="95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5871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effectLst/>
                          <a:latin typeface="Calibri"/>
                        </a:rPr>
                        <a:t>Órgão da Administração Indireta</a:t>
                      </a:r>
                    </a:p>
                  </a:txBody>
                  <a:tcPr marL="9522" marR="9522" marT="95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 smtClean="0">
                          <a:effectLst/>
                          <a:latin typeface="Calibri"/>
                        </a:rPr>
                        <a:t>10</a:t>
                      </a:r>
                      <a:endParaRPr lang="pt-BR" sz="1600" b="0" i="0" u="none" strike="noStrike" dirty="0">
                        <a:effectLst/>
                        <a:latin typeface="Calibri"/>
                      </a:endParaRPr>
                    </a:p>
                  </a:txBody>
                  <a:tcPr marL="9522" marR="9522" marT="95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5871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effectLst/>
                          <a:latin typeface="Calibri"/>
                        </a:rPr>
                        <a:t>Poder Judiciário Federal</a:t>
                      </a:r>
                    </a:p>
                  </a:txBody>
                  <a:tcPr marL="9522" marR="9522" marT="95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2" marR="9522" marT="95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5871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effectLst/>
                          <a:latin typeface="Calibri"/>
                        </a:rPr>
                        <a:t>Consórcio Público </a:t>
                      </a:r>
                      <a:r>
                        <a:rPr lang="pt-BR" sz="1600" b="0" i="0" u="none" strike="noStrike" dirty="0" err="1">
                          <a:effectLst/>
                          <a:latin typeface="Calibri"/>
                        </a:rPr>
                        <a:t>Interfederativo</a:t>
                      </a:r>
                      <a:endParaRPr lang="pt-BR" sz="1600" b="0" i="0" u="none" strike="noStrike" dirty="0">
                        <a:effectLst/>
                        <a:latin typeface="Calibri"/>
                      </a:endParaRPr>
                    </a:p>
                  </a:txBody>
                  <a:tcPr marL="9522" marR="9522" marT="95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2" marR="9522" marT="95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5871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effectLst/>
                          <a:latin typeface="Calibri"/>
                        </a:rPr>
                        <a:t>Poder Legislativo Federal</a:t>
                      </a:r>
                    </a:p>
                  </a:txBody>
                  <a:tcPr marL="9522" marR="9522" marT="95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 smtClean="0">
                          <a:ln>
                            <a:noFill/>
                          </a:ln>
                          <a:effectLst/>
                          <a:latin typeface="Calibri"/>
                        </a:rPr>
                        <a:t>1</a:t>
                      </a:r>
                      <a:endParaRPr lang="pt-BR" sz="1600" b="0" i="0" u="none" strike="noStrike" dirty="0">
                        <a:ln>
                          <a:noFill/>
                        </a:ln>
                        <a:effectLst/>
                        <a:latin typeface="Calibri"/>
                      </a:endParaRPr>
                    </a:p>
                  </a:txBody>
                  <a:tcPr marL="9522" marR="9522" marT="95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9452">
                <a:tc rowSpan="2"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effectLst/>
                          <a:latin typeface="Calibri"/>
                        </a:rPr>
                        <a:t>Poder Legislativo </a:t>
                      </a:r>
                      <a:r>
                        <a:rPr lang="pt-BR" sz="1600" b="0" i="0" u="none" strike="noStrike" dirty="0" smtClean="0">
                          <a:effectLst/>
                          <a:latin typeface="Calibri"/>
                        </a:rPr>
                        <a:t>Distrital</a:t>
                      </a:r>
                    </a:p>
                    <a:p>
                      <a:pPr algn="l" fontAlgn="b"/>
                      <a:r>
                        <a:rPr lang="pt-BR" sz="1600" b="0" i="0" u="none" strike="noStrike" dirty="0" smtClean="0">
                          <a:effectLst/>
                          <a:latin typeface="Calibri"/>
                        </a:rPr>
                        <a:t>Poder</a:t>
                      </a:r>
                      <a:r>
                        <a:rPr lang="pt-BR" sz="1600" b="0" i="0" u="none" strike="noStrike" baseline="0" dirty="0" smtClean="0">
                          <a:effectLst/>
                          <a:latin typeface="Calibri"/>
                        </a:rPr>
                        <a:t> Legislativo Estadual</a:t>
                      </a:r>
                      <a:endParaRPr lang="pt-BR" sz="1600" b="0" i="0" u="none" strike="noStrike" dirty="0">
                        <a:effectLst/>
                        <a:latin typeface="Calibri"/>
                      </a:endParaRPr>
                    </a:p>
                  </a:txBody>
                  <a:tcPr marL="9522" marR="9522" marT="95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 smtClean="0">
                          <a:ln>
                            <a:noFill/>
                          </a:ln>
                          <a:effectLst/>
                          <a:latin typeface="Calibri"/>
                        </a:rPr>
                        <a:t>1</a:t>
                      </a:r>
                      <a:endParaRPr lang="pt-BR" sz="1600" b="0" i="0" u="none" strike="noStrike" dirty="0">
                        <a:ln>
                          <a:noFill/>
                        </a:ln>
                        <a:effectLst/>
                        <a:latin typeface="Calibri"/>
                      </a:endParaRPr>
                    </a:p>
                  </a:txBody>
                  <a:tcPr marL="9522" marR="9522" marT="95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945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 smtClean="0">
                          <a:effectLst/>
                          <a:latin typeface="Calibri"/>
                        </a:rPr>
                        <a:t>1</a:t>
                      </a:r>
                      <a:endParaRPr lang="pt-BR" sz="1600" b="0" i="0" u="none" strike="noStrike" dirty="0">
                        <a:effectLst/>
                        <a:latin typeface="Calibri"/>
                      </a:endParaRPr>
                    </a:p>
                  </a:txBody>
                  <a:tcPr marL="9522" marR="9522" marT="952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5871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 dirty="0">
                          <a:effectLst/>
                          <a:latin typeface="Calibri"/>
                        </a:rPr>
                        <a:t>Total Geral</a:t>
                      </a:r>
                    </a:p>
                  </a:txBody>
                  <a:tcPr marL="9522" marR="9522" marT="952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 smtClean="0">
                          <a:effectLst/>
                          <a:latin typeface="Calibri"/>
                        </a:rPr>
                        <a:t>1449</a:t>
                      </a:r>
                      <a:endParaRPr lang="pt-BR" sz="1600" b="1" i="0" u="none" strike="noStrike" dirty="0">
                        <a:effectLst/>
                        <a:latin typeface="Calibri"/>
                      </a:endParaRPr>
                    </a:p>
                  </a:txBody>
                  <a:tcPr marL="9522" marR="9522" marT="952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8661147"/>
              </p:ext>
            </p:extLst>
          </p:nvPr>
        </p:nvGraphicFramePr>
        <p:xfrm>
          <a:off x="-756592" y="1772816"/>
          <a:ext cx="5400601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10" name="Grupo 9"/>
          <p:cNvGrpSpPr/>
          <p:nvPr/>
        </p:nvGrpSpPr>
        <p:grpSpPr>
          <a:xfrm>
            <a:off x="205191" y="692696"/>
            <a:ext cx="8295525" cy="650700"/>
            <a:chOff x="489875" y="325142"/>
            <a:chExt cx="6925765" cy="650700"/>
          </a:xfrm>
          <a:solidFill>
            <a:schemeClr val="accent6">
              <a:lumMod val="75000"/>
            </a:schemeClr>
          </a:solidFill>
        </p:grpSpPr>
        <p:sp>
          <p:nvSpPr>
            <p:cNvPr id="11" name="Retângulo 10"/>
            <p:cNvSpPr/>
            <p:nvPr/>
          </p:nvSpPr>
          <p:spPr>
            <a:xfrm>
              <a:off x="489875" y="325142"/>
              <a:ext cx="6925765" cy="650700"/>
            </a:xfrm>
            <a:prstGeom prst="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3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etângulo 11"/>
            <p:cNvSpPr/>
            <p:nvPr/>
          </p:nvSpPr>
          <p:spPr>
            <a:xfrm>
              <a:off x="489875" y="325142"/>
              <a:ext cx="6925765" cy="65070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16494" tIns="71120" rIns="71120" bIns="71120" numCol="1" spcCol="1270" anchor="ctr" anchorCtr="0">
              <a:noAutofit/>
            </a:bodyPr>
            <a:lstStyle/>
            <a:p>
              <a:pPr lvl="0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28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Brasil Transparente</a:t>
              </a:r>
              <a:endParaRPr lang="pt-BR" sz="28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3" name="Título 1"/>
          <p:cNvSpPr txBox="1">
            <a:spLocks/>
          </p:cNvSpPr>
          <p:nvPr/>
        </p:nvSpPr>
        <p:spPr bwMode="auto">
          <a:xfrm>
            <a:off x="239554" y="1556792"/>
            <a:ext cx="6492686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algn="ctr" defTabSz="449263" eaLnBrk="0" fontAlgn="base" hangingPunct="0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algn="ctr" defTabSz="449263" eaLnBrk="0" fontAlgn="base" hangingPunct="0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algn="ctr" defTabSz="449263" eaLnBrk="0" fontAlgn="base" hangingPunct="0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algn="ctr" defTabSz="449263" eaLnBrk="0" fontAlgn="base" hangingPunct="0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pt-BR" sz="36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Adesões ao Programa</a:t>
            </a:r>
            <a:endParaRPr lang="pt-BR" sz="3600" b="1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4929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o 19"/>
          <p:cNvGrpSpPr/>
          <p:nvPr/>
        </p:nvGrpSpPr>
        <p:grpSpPr>
          <a:xfrm>
            <a:off x="244217" y="980728"/>
            <a:ext cx="8295525" cy="650700"/>
            <a:chOff x="489875" y="325142"/>
            <a:chExt cx="6925765" cy="650700"/>
          </a:xfrm>
          <a:solidFill>
            <a:schemeClr val="accent6">
              <a:lumMod val="75000"/>
            </a:schemeClr>
          </a:solidFill>
        </p:grpSpPr>
        <p:sp>
          <p:nvSpPr>
            <p:cNvPr id="21" name="Retângulo 20"/>
            <p:cNvSpPr/>
            <p:nvPr/>
          </p:nvSpPr>
          <p:spPr>
            <a:xfrm>
              <a:off x="489875" y="325142"/>
              <a:ext cx="6925765" cy="650700"/>
            </a:xfrm>
            <a:prstGeom prst="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3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Retângulo 21"/>
            <p:cNvSpPr/>
            <p:nvPr/>
          </p:nvSpPr>
          <p:spPr>
            <a:xfrm>
              <a:off x="489875" y="325142"/>
              <a:ext cx="6925765" cy="65070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16494" tIns="71120" rIns="71120" bIns="71120" numCol="1" spcCol="1270" anchor="ctr" anchorCtr="0">
              <a:noAutofit/>
            </a:bodyPr>
            <a:lstStyle/>
            <a:p>
              <a:pPr lvl="0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28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Escala Brasil Transparente</a:t>
              </a:r>
              <a:endParaRPr lang="pt-BR" sz="28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7" name="CaixaDeTexto 6"/>
          <p:cNvSpPr txBox="1"/>
          <p:nvPr/>
        </p:nvSpPr>
        <p:spPr>
          <a:xfrm>
            <a:off x="244217" y="2060848"/>
            <a:ext cx="8216215" cy="37856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Métrica de efetividade da  transparência pública </a:t>
            </a:r>
            <a:r>
              <a:rPr kumimoji="0" lang="pt-BR" sz="2400" i="0" u="sng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passiva</a:t>
            </a:r>
            <a:r>
              <a:rPr kumimoji="0" lang="pt-BR" sz="24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 nos estados e municípios brasileiros</a:t>
            </a:r>
            <a:endParaRPr lang="pt-BR" sz="2400" kern="0" dirty="0">
              <a:solidFill>
                <a:srgbClr val="000000"/>
              </a:solidFill>
              <a:latin typeface="+mj-lt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400" kern="0" noProof="0" dirty="0" smtClean="0">
                <a:solidFill>
                  <a:srgbClr val="000000"/>
                </a:solidFill>
                <a:latin typeface="+mj-lt"/>
              </a:rPr>
              <a:t>Avaliações semestrais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400" b="0" i="0" u="none" strike="noStrike" kern="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</a:endParaRPr>
          </a:p>
          <a:p>
            <a:pPr algn="just">
              <a:defRPr/>
            </a:pPr>
            <a:r>
              <a:rPr lang="pt-BR" sz="2400" kern="0" noProof="0" dirty="0" smtClean="0">
                <a:solidFill>
                  <a:srgbClr val="000000"/>
                </a:solidFill>
                <a:latin typeface="+mj-lt"/>
              </a:rPr>
              <a:t>Escopo da primeira avaliação –  </a:t>
            </a:r>
          </a:p>
          <a:p>
            <a:pPr algn="just">
              <a:defRPr/>
            </a:pPr>
            <a:r>
              <a:rPr lang="pt-BR" sz="2400" b="1" dirty="0" smtClean="0"/>
              <a:t>519</a:t>
            </a:r>
            <a:r>
              <a:rPr lang="pt-BR" sz="2400" dirty="0" smtClean="0"/>
              <a:t> entes federativos:</a:t>
            </a:r>
          </a:p>
          <a:p>
            <a:pPr lvl="1" algn="just">
              <a:defRPr/>
            </a:pPr>
            <a:r>
              <a:rPr lang="pt-BR" sz="2400" b="1" dirty="0" smtClean="0">
                <a:solidFill>
                  <a:schemeClr val="accent6">
                    <a:lumMod val="75000"/>
                  </a:schemeClr>
                </a:solidFill>
              </a:rPr>
              <a:t>465</a:t>
            </a:r>
            <a:r>
              <a:rPr lang="pt-BR" sz="24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pt-BR" sz="2400" dirty="0">
                <a:solidFill>
                  <a:schemeClr val="accent6">
                    <a:lumMod val="75000"/>
                  </a:schemeClr>
                </a:solidFill>
              </a:rPr>
              <a:t>municípios </a:t>
            </a:r>
            <a:r>
              <a:rPr lang="pt-BR" dirty="0" smtClean="0">
                <a:solidFill>
                  <a:schemeClr val="accent6">
                    <a:lumMod val="75000"/>
                  </a:schemeClr>
                </a:solidFill>
              </a:rPr>
              <a:t>(até </a:t>
            </a:r>
            <a:r>
              <a:rPr lang="pt-BR" dirty="0">
                <a:solidFill>
                  <a:schemeClr val="accent6">
                    <a:lumMod val="75000"/>
                  </a:schemeClr>
                </a:solidFill>
              </a:rPr>
              <a:t>50 mil h</a:t>
            </a:r>
            <a:r>
              <a:rPr lang="pt-BR" dirty="0" smtClean="0">
                <a:solidFill>
                  <a:schemeClr val="accent6">
                    <a:lumMod val="75000"/>
                  </a:schemeClr>
                </a:solidFill>
              </a:rPr>
              <a:t>abitantes)</a:t>
            </a:r>
          </a:p>
          <a:p>
            <a:pPr lvl="1" algn="just">
              <a:defRPr/>
            </a:pPr>
            <a:r>
              <a:rPr lang="pt-BR" sz="2400" b="1" dirty="0" smtClean="0">
                <a:solidFill>
                  <a:schemeClr val="accent6">
                    <a:lumMod val="75000"/>
                  </a:schemeClr>
                </a:solidFill>
              </a:rPr>
              <a:t>27</a:t>
            </a:r>
            <a:r>
              <a:rPr lang="pt-BR" sz="2400" dirty="0" smtClean="0">
                <a:solidFill>
                  <a:schemeClr val="accent6">
                    <a:lumMod val="75000"/>
                  </a:schemeClr>
                </a:solidFill>
              </a:rPr>
              <a:t> capitais </a:t>
            </a:r>
            <a:r>
              <a:rPr lang="pt-BR" dirty="0" smtClean="0">
                <a:solidFill>
                  <a:schemeClr val="accent6">
                    <a:lumMod val="75000"/>
                  </a:schemeClr>
                </a:solidFill>
              </a:rPr>
              <a:t>(todas)</a:t>
            </a:r>
            <a:r>
              <a:rPr lang="pt-BR" sz="24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pPr lvl="1" algn="just">
              <a:defRPr/>
            </a:pPr>
            <a:r>
              <a:rPr lang="pt-BR" sz="2400" b="1" dirty="0" smtClean="0">
                <a:solidFill>
                  <a:schemeClr val="accent6">
                    <a:lumMod val="75000"/>
                  </a:schemeClr>
                </a:solidFill>
              </a:rPr>
              <a:t>26</a:t>
            </a:r>
            <a:r>
              <a:rPr lang="pt-BR" sz="24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pt-BR" sz="2400" dirty="0">
                <a:solidFill>
                  <a:schemeClr val="accent6">
                    <a:lumMod val="75000"/>
                  </a:schemeClr>
                </a:solidFill>
              </a:rPr>
              <a:t>estados e o Distrito </a:t>
            </a:r>
            <a:r>
              <a:rPr lang="pt-BR" sz="2400" dirty="0" smtClean="0">
                <a:solidFill>
                  <a:schemeClr val="accent6">
                    <a:lumMod val="75000"/>
                  </a:schemeClr>
                </a:solidFill>
              </a:rPr>
              <a:t>Federal</a:t>
            </a:r>
            <a:endParaRPr lang="pt-BR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780928"/>
            <a:ext cx="3547993" cy="3902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0871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"/>
          <p:cNvSpPr txBox="1">
            <a:spLocks noChangeArrowheads="1"/>
          </p:cNvSpPr>
          <p:nvPr/>
        </p:nvSpPr>
        <p:spPr bwMode="auto">
          <a:xfrm>
            <a:off x="179512" y="1415404"/>
            <a:ext cx="7344816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buSzPct val="100000"/>
            </a:pPr>
            <a:r>
              <a:rPr lang="pt-BR" altLang="pt-BR" sz="3200" b="1" dirty="0">
                <a:latin typeface="+mn-lt"/>
                <a:ea typeface="+mn-ea"/>
              </a:rPr>
              <a:t>Panorama dos Governos Estaduais</a:t>
            </a: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1191988"/>
              </p:ext>
            </p:extLst>
          </p:nvPr>
        </p:nvGraphicFramePr>
        <p:xfrm>
          <a:off x="162689" y="2276872"/>
          <a:ext cx="4430972" cy="42332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95007"/>
                <a:gridCol w="1736712"/>
                <a:gridCol w="531101"/>
                <a:gridCol w="1368152"/>
              </a:tblGrid>
              <a:tr h="133614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Posição</a:t>
                      </a:r>
                      <a:endParaRPr lang="pt-BR" sz="18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7899" marR="7899" marT="7899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pt-BR" sz="18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Estado</a:t>
                      </a:r>
                      <a:endParaRPr lang="pt-BR" sz="18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899" marR="7899" marT="7899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pt-BR" sz="18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Nota</a:t>
                      </a:r>
                    </a:p>
                  </a:txBody>
                  <a:tcPr marL="7899" marR="7899" marT="7899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pt-BR" sz="18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População¹</a:t>
                      </a:r>
                      <a:endParaRPr lang="pt-BR" sz="18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899" marR="7899" marT="78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27414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u="none" strike="noStrike" dirty="0">
                          <a:effectLst/>
                        </a:rPr>
                        <a:t>1</a:t>
                      </a:r>
                      <a:endParaRPr lang="pt-BR" sz="1800" b="1" i="0" u="none" strike="noStrike" dirty="0">
                        <a:solidFill>
                          <a:srgbClr val="006839"/>
                        </a:solidFill>
                        <a:effectLst/>
                        <a:latin typeface="Arial"/>
                      </a:endParaRPr>
                    </a:p>
                  </a:txBody>
                  <a:tcPr marL="7899" marR="7899" marT="78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800" u="none" strike="noStrike" dirty="0">
                          <a:effectLst/>
                        </a:rPr>
                        <a:t>Ceará</a:t>
                      </a:r>
                      <a:endParaRPr lang="pt-BR" sz="1800" b="1" i="0" u="none" strike="noStrike" dirty="0">
                        <a:solidFill>
                          <a:srgbClr val="006839"/>
                        </a:solidFill>
                        <a:effectLst/>
                        <a:latin typeface="Arial"/>
                      </a:endParaRPr>
                    </a:p>
                  </a:txBody>
                  <a:tcPr marL="7899" marR="7899" marT="78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800" u="sng" strike="noStrike">
                          <a:effectLst/>
                          <a:hlinkClick r:id="rId3"/>
                        </a:rPr>
                        <a:t>10</a:t>
                      </a:r>
                      <a:endParaRPr lang="pt-BR" sz="1800" b="0" i="0" u="sng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7899" marR="7899" marT="78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800" u="none" strike="noStrike">
                          <a:effectLst/>
                        </a:rPr>
                        <a:t>8.842.791</a:t>
                      </a:r>
                      <a:endParaRPr lang="pt-BR" sz="1800" b="1" i="0" u="none" strike="noStrike">
                        <a:solidFill>
                          <a:srgbClr val="006839"/>
                        </a:solidFill>
                        <a:effectLst/>
                        <a:latin typeface="Arial"/>
                      </a:endParaRPr>
                    </a:p>
                  </a:txBody>
                  <a:tcPr marL="7899" marR="7899" marT="78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7414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u="none" strike="noStrike" dirty="0">
                          <a:effectLst/>
                        </a:rPr>
                        <a:t>2</a:t>
                      </a:r>
                      <a:endParaRPr lang="pt-BR" sz="1800" b="1" i="0" u="none" strike="noStrike" dirty="0">
                        <a:solidFill>
                          <a:srgbClr val="006839"/>
                        </a:solidFill>
                        <a:effectLst/>
                        <a:latin typeface="Arial"/>
                      </a:endParaRPr>
                    </a:p>
                  </a:txBody>
                  <a:tcPr marL="7899" marR="7899" marT="78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800" u="none" strike="noStrike" dirty="0">
                          <a:effectLst/>
                        </a:rPr>
                        <a:t>São Paulo</a:t>
                      </a:r>
                      <a:endParaRPr lang="pt-BR" sz="1800" b="1" i="0" u="none" strike="noStrike" dirty="0">
                        <a:solidFill>
                          <a:srgbClr val="006839"/>
                        </a:solidFill>
                        <a:effectLst/>
                        <a:latin typeface="Arial"/>
                      </a:endParaRPr>
                    </a:p>
                  </a:txBody>
                  <a:tcPr marL="7899" marR="7899" marT="78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800" u="sng" strike="noStrike">
                          <a:effectLst/>
                          <a:hlinkClick r:id="rId3"/>
                        </a:rPr>
                        <a:t>10</a:t>
                      </a:r>
                      <a:endParaRPr lang="pt-BR" sz="1800" b="0" i="0" u="sng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7899" marR="7899" marT="78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800" u="none" strike="noStrike">
                          <a:effectLst/>
                        </a:rPr>
                        <a:t>44.035.304</a:t>
                      </a:r>
                      <a:endParaRPr lang="pt-BR" sz="1800" b="1" i="0" u="none" strike="noStrike">
                        <a:solidFill>
                          <a:srgbClr val="006839"/>
                        </a:solidFill>
                        <a:effectLst/>
                        <a:latin typeface="Arial"/>
                      </a:endParaRPr>
                    </a:p>
                  </a:txBody>
                  <a:tcPr marL="7899" marR="7899" marT="78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7414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u="none" strike="noStrike">
                          <a:effectLst/>
                        </a:rPr>
                        <a:t>3</a:t>
                      </a:r>
                      <a:endParaRPr lang="pt-BR" sz="1800" b="1" i="0" u="none" strike="noStrike">
                        <a:solidFill>
                          <a:srgbClr val="006839"/>
                        </a:solidFill>
                        <a:effectLst/>
                        <a:latin typeface="Arial"/>
                      </a:endParaRPr>
                    </a:p>
                  </a:txBody>
                  <a:tcPr marL="7899" marR="7899" marT="78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800" u="none" strike="noStrike" dirty="0">
                          <a:effectLst/>
                        </a:rPr>
                        <a:t>Paraná</a:t>
                      </a:r>
                      <a:endParaRPr lang="pt-BR" sz="1800" b="1" i="0" u="none" strike="noStrike" dirty="0">
                        <a:solidFill>
                          <a:srgbClr val="006839"/>
                        </a:solidFill>
                        <a:effectLst/>
                        <a:latin typeface="Arial"/>
                      </a:endParaRPr>
                    </a:p>
                  </a:txBody>
                  <a:tcPr marL="7899" marR="7899" marT="78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800" u="sng" strike="noStrike">
                          <a:effectLst/>
                          <a:hlinkClick r:id="rId3"/>
                        </a:rPr>
                        <a:t>9,72</a:t>
                      </a:r>
                      <a:endParaRPr lang="pt-BR" sz="1800" b="0" i="0" u="sng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7899" marR="7899" marT="78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800" u="none" strike="noStrike">
                          <a:effectLst/>
                        </a:rPr>
                        <a:t>11.081.692</a:t>
                      </a:r>
                      <a:endParaRPr lang="pt-BR" sz="1800" b="1" i="0" u="none" strike="noStrike">
                        <a:solidFill>
                          <a:srgbClr val="006839"/>
                        </a:solidFill>
                        <a:effectLst/>
                        <a:latin typeface="Arial"/>
                      </a:endParaRPr>
                    </a:p>
                  </a:txBody>
                  <a:tcPr marL="7899" marR="7899" marT="78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7414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u="none" strike="noStrike">
                          <a:effectLst/>
                        </a:rPr>
                        <a:t>4</a:t>
                      </a:r>
                      <a:endParaRPr lang="pt-BR" sz="1800" b="1" i="0" u="none" strike="noStrike">
                        <a:solidFill>
                          <a:srgbClr val="006839"/>
                        </a:solidFill>
                        <a:effectLst/>
                        <a:latin typeface="Arial"/>
                      </a:endParaRPr>
                    </a:p>
                  </a:txBody>
                  <a:tcPr marL="7899" marR="7899" marT="78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800" u="none" strike="noStrike" dirty="0">
                          <a:effectLst/>
                        </a:rPr>
                        <a:t>Sergipe</a:t>
                      </a:r>
                      <a:endParaRPr lang="pt-BR" sz="1800" b="1" i="0" u="none" strike="noStrike" dirty="0">
                        <a:solidFill>
                          <a:srgbClr val="006839"/>
                        </a:solidFill>
                        <a:effectLst/>
                        <a:latin typeface="Arial"/>
                      </a:endParaRPr>
                    </a:p>
                  </a:txBody>
                  <a:tcPr marL="7899" marR="7899" marT="78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800" u="sng" strike="noStrike" dirty="0">
                          <a:effectLst/>
                          <a:hlinkClick r:id="rId3"/>
                        </a:rPr>
                        <a:t>9,31</a:t>
                      </a:r>
                      <a:endParaRPr lang="pt-BR" sz="1800" b="0" i="0" u="sng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7899" marR="7899" marT="78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800" u="none" strike="noStrike">
                          <a:effectLst/>
                        </a:rPr>
                        <a:t>2.219.574</a:t>
                      </a:r>
                      <a:endParaRPr lang="pt-BR" sz="1800" b="1" i="0" u="none" strike="noStrike">
                        <a:solidFill>
                          <a:srgbClr val="006839"/>
                        </a:solidFill>
                        <a:effectLst/>
                        <a:latin typeface="Arial"/>
                      </a:endParaRPr>
                    </a:p>
                  </a:txBody>
                  <a:tcPr marL="7899" marR="7899" marT="78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7414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u="none" strike="noStrike">
                          <a:effectLst/>
                        </a:rPr>
                        <a:t>5</a:t>
                      </a:r>
                      <a:endParaRPr lang="pt-BR" sz="1800" b="1" i="0" u="none" strike="noStrike">
                        <a:solidFill>
                          <a:srgbClr val="006839"/>
                        </a:solidFill>
                        <a:effectLst/>
                        <a:latin typeface="Arial"/>
                      </a:endParaRPr>
                    </a:p>
                  </a:txBody>
                  <a:tcPr marL="7899" marR="7899" marT="78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800" u="none" strike="noStrike" dirty="0">
                          <a:effectLst/>
                        </a:rPr>
                        <a:t>Santa Catarina</a:t>
                      </a:r>
                      <a:endParaRPr lang="pt-BR" sz="1800" b="1" i="0" u="none" strike="noStrike" dirty="0">
                        <a:solidFill>
                          <a:srgbClr val="006839"/>
                        </a:solidFill>
                        <a:effectLst/>
                        <a:latin typeface="Arial"/>
                      </a:endParaRPr>
                    </a:p>
                  </a:txBody>
                  <a:tcPr marL="7899" marR="7899" marT="78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800" u="sng" strike="noStrike" dirty="0">
                          <a:effectLst/>
                          <a:hlinkClick r:id="rId3"/>
                        </a:rPr>
                        <a:t>9,17</a:t>
                      </a:r>
                      <a:endParaRPr lang="pt-BR" sz="1800" b="0" i="0" u="sng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7899" marR="7899" marT="78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800" u="none" strike="noStrike">
                          <a:effectLst/>
                        </a:rPr>
                        <a:t>6.727.148</a:t>
                      </a:r>
                      <a:endParaRPr lang="pt-BR" sz="1800" b="1" i="0" u="none" strike="noStrike">
                        <a:solidFill>
                          <a:srgbClr val="006839"/>
                        </a:solidFill>
                        <a:effectLst/>
                        <a:latin typeface="Arial"/>
                      </a:endParaRPr>
                    </a:p>
                  </a:txBody>
                  <a:tcPr marL="7899" marR="7899" marT="78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7414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u="none" strike="noStrike">
                          <a:effectLst/>
                        </a:rPr>
                        <a:t>6</a:t>
                      </a:r>
                      <a:endParaRPr lang="pt-BR" sz="1800" b="1" i="0" u="none" strike="noStrike">
                        <a:solidFill>
                          <a:srgbClr val="006839"/>
                        </a:solidFill>
                        <a:effectLst/>
                        <a:latin typeface="Arial"/>
                      </a:endParaRPr>
                    </a:p>
                  </a:txBody>
                  <a:tcPr marL="7899" marR="7899" marT="78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800" u="none" strike="noStrike">
                          <a:effectLst/>
                        </a:rPr>
                        <a:t>Rio Grande do Sul</a:t>
                      </a:r>
                      <a:endParaRPr lang="pt-BR" sz="1800" b="1" i="0" u="none" strike="noStrike">
                        <a:solidFill>
                          <a:srgbClr val="006839"/>
                        </a:solidFill>
                        <a:effectLst/>
                        <a:latin typeface="Arial"/>
                      </a:endParaRPr>
                    </a:p>
                  </a:txBody>
                  <a:tcPr marL="7899" marR="7899" marT="78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800" u="sng" strike="noStrike" dirty="0">
                          <a:effectLst/>
                          <a:hlinkClick r:id="rId3"/>
                        </a:rPr>
                        <a:t>9,17</a:t>
                      </a:r>
                      <a:endParaRPr lang="pt-BR" sz="1800" b="0" i="0" u="sng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7899" marR="7899" marT="78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800" u="none" strike="noStrike">
                          <a:effectLst/>
                        </a:rPr>
                        <a:t>11.207.274</a:t>
                      </a:r>
                      <a:endParaRPr lang="pt-BR" sz="1800" b="1" i="0" u="none" strike="noStrike">
                        <a:solidFill>
                          <a:srgbClr val="006839"/>
                        </a:solidFill>
                        <a:effectLst/>
                        <a:latin typeface="Arial"/>
                      </a:endParaRPr>
                    </a:p>
                  </a:txBody>
                  <a:tcPr marL="7899" marR="7899" marT="78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7414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u="none" strike="noStrike">
                          <a:effectLst/>
                        </a:rPr>
                        <a:t>7</a:t>
                      </a:r>
                      <a:endParaRPr lang="pt-BR" sz="1800" b="1" i="0" u="none" strike="noStrike">
                        <a:solidFill>
                          <a:srgbClr val="006839"/>
                        </a:solidFill>
                        <a:effectLst/>
                        <a:latin typeface="Arial"/>
                      </a:endParaRPr>
                    </a:p>
                  </a:txBody>
                  <a:tcPr marL="7899" marR="7899" marT="78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800" u="none" strike="noStrike" dirty="0">
                          <a:effectLst/>
                        </a:rPr>
                        <a:t>Distrito Federal</a:t>
                      </a:r>
                      <a:endParaRPr lang="pt-BR" sz="1800" b="1" i="0" u="none" strike="noStrike" dirty="0">
                        <a:solidFill>
                          <a:srgbClr val="006839"/>
                        </a:solidFill>
                        <a:effectLst/>
                        <a:latin typeface="Arial"/>
                      </a:endParaRPr>
                    </a:p>
                  </a:txBody>
                  <a:tcPr marL="7899" marR="7899" marT="78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800" u="sng" strike="noStrike" dirty="0">
                          <a:effectLst/>
                          <a:hlinkClick r:id="rId3"/>
                        </a:rPr>
                        <a:t>8,89</a:t>
                      </a:r>
                      <a:endParaRPr lang="pt-BR" sz="1800" b="0" i="0" u="sng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7899" marR="7899" marT="78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800" u="none" strike="noStrike" dirty="0">
                          <a:effectLst/>
                        </a:rPr>
                        <a:t>2.852.372</a:t>
                      </a:r>
                      <a:endParaRPr lang="pt-BR" sz="1800" b="1" i="0" u="none" strike="noStrike" dirty="0">
                        <a:solidFill>
                          <a:srgbClr val="006839"/>
                        </a:solidFill>
                        <a:effectLst/>
                        <a:latin typeface="Arial"/>
                      </a:endParaRPr>
                    </a:p>
                  </a:txBody>
                  <a:tcPr marL="7899" marR="7899" marT="78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7414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u="none" strike="noStrike">
                          <a:effectLst/>
                        </a:rPr>
                        <a:t>8</a:t>
                      </a:r>
                      <a:endParaRPr lang="pt-BR" sz="1800" b="1" i="0" u="none" strike="noStrike">
                        <a:solidFill>
                          <a:srgbClr val="006839"/>
                        </a:solidFill>
                        <a:effectLst/>
                        <a:latin typeface="Arial"/>
                      </a:endParaRPr>
                    </a:p>
                  </a:txBody>
                  <a:tcPr marL="7899" marR="7899" marT="78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800" u="none" strike="noStrike" dirty="0">
                          <a:effectLst/>
                        </a:rPr>
                        <a:t>Goiás</a:t>
                      </a:r>
                      <a:endParaRPr lang="pt-BR" sz="1800" b="1" i="0" u="none" strike="noStrike" dirty="0">
                        <a:solidFill>
                          <a:srgbClr val="006839"/>
                        </a:solidFill>
                        <a:effectLst/>
                        <a:latin typeface="Arial"/>
                      </a:endParaRPr>
                    </a:p>
                  </a:txBody>
                  <a:tcPr marL="7899" marR="7899" marT="78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800" u="sng" strike="noStrike">
                          <a:effectLst/>
                          <a:hlinkClick r:id="rId3"/>
                        </a:rPr>
                        <a:t>8,89</a:t>
                      </a:r>
                      <a:endParaRPr lang="pt-BR" sz="1800" b="0" i="0" u="sng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7899" marR="7899" marT="78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800" u="none" strike="noStrike" dirty="0">
                          <a:effectLst/>
                        </a:rPr>
                        <a:t>6.523.222</a:t>
                      </a:r>
                      <a:endParaRPr lang="pt-BR" sz="1800" b="1" i="0" u="none" strike="noStrike" dirty="0">
                        <a:solidFill>
                          <a:srgbClr val="006839"/>
                        </a:solidFill>
                        <a:effectLst/>
                        <a:latin typeface="Arial"/>
                      </a:endParaRPr>
                    </a:p>
                  </a:txBody>
                  <a:tcPr marL="7899" marR="7899" marT="78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7414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u="none" strike="noStrike">
                          <a:effectLst/>
                        </a:rPr>
                        <a:t>9</a:t>
                      </a:r>
                      <a:endParaRPr lang="pt-BR" sz="1800" b="1" i="0" u="none" strike="noStrike">
                        <a:solidFill>
                          <a:srgbClr val="006839"/>
                        </a:solidFill>
                        <a:effectLst/>
                        <a:latin typeface="Arial"/>
                      </a:endParaRPr>
                    </a:p>
                  </a:txBody>
                  <a:tcPr marL="7899" marR="7899" marT="78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800" u="none" strike="noStrike" dirty="0">
                          <a:effectLst/>
                        </a:rPr>
                        <a:t>Espírito Santo</a:t>
                      </a:r>
                      <a:endParaRPr lang="pt-BR" sz="1800" b="1" i="0" u="none" strike="noStrike" dirty="0">
                        <a:solidFill>
                          <a:srgbClr val="006839"/>
                        </a:solidFill>
                        <a:effectLst/>
                        <a:latin typeface="Arial"/>
                      </a:endParaRPr>
                    </a:p>
                  </a:txBody>
                  <a:tcPr marL="7899" marR="7899" marT="78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800" u="sng" strike="noStrike">
                          <a:effectLst/>
                          <a:hlinkClick r:id="rId3"/>
                        </a:rPr>
                        <a:t>8,75</a:t>
                      </a:r>
                      <a:endParaRPr lang="pt-BR" sz="1800" b="0" i="0" u="sng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7899" marR="7899" marT="78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800" u="none" strike="noStrike" dirty="0">
                          <a:effectLst/>
                        </a:rPr>
                        <a:t>3.885.049</a:t>
                      </a:r>
                      <a:endParaRPr lang="pt-BR" sz="1800" b="1" i="0" u="none" strike="noStrike" dirty="0">
                        <a:solidFill>
                          <a:srgbClr val="006839"/>
                        </a:solidFill>
                        <a:effectLst/>
                        <a:latin typeface="Arial"/>
                      </a:endParaRPr>
                    </a:p>
                  </a:txBody>
                  <a:tcPr marL="7899" marR="7899" marT="78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7414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u="none" strike="noStrike">
                          <a:effectLst/>
                        </a:rPr>
                        <a:t>10</a:t>
                      </a:r>
                      <a:endParaRPr lang="pt-BR" sz="1800" b="1" i="0" u="none" strike="noStrike">
                        <a:solidFill>
                          <a:srgbClr val="006839"/>
                        </a:solidFill>
                        <a:effectLst/>
                        <a:latin typeface="Arial"/>
                      </a:endParaRPr>
                    </a:p>
                  </a:txBody>
                  <a:tcPr marL="7899" marR="7899" marT="78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800" u="none" strike="noStrike" dirty="0">
                          <a:effectLst/>
                        </a:rPr>
                        <a:t>Tocantins</a:t>
                      </a:r>
                      <a:endParaRPr lang="pt-BR" sz="1800" b="1" i="0" u="none" strike="noStrike" dirty="0">
                        <a:solidFill>
                          <a:srgbClr val="006839"/>
                        </a:solidFill>
                        <a:effectLst/>
                        <a:latin typeface="Arial"/>
                      </a:endParaRPr>
                    </a:p>
                  </a:txBody>
                  <a:tcPr marL="7899" marR="7899" marT="78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800" u="sng" strike="noStrike">
                          <a:effectLst/>
                          <a:hlinkClick r:id="rId3"/>
                        </a:rPr>
                        <a:t>8,61</a:t>
                      </a:r>
                      <a:endParaRPr lang="pt-BR" sz="1800" b="0" i="0" u="sng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7899" marR="7899" marT="78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800" u="none" strike="noStrike" dirty="0">
                          <a:effectLst/>
                        </a:rPr>
                        <a:t>1.496.880</a:t>
                      </a:r>
                      <a:endParaRPr lang="pt-BR" sz="1800" b="1" i="0" u="none" strike="noStrike" dirty="0">
                        <a:solidFill>
                          <a:srgbClr val="006839"/>
                        </a:solidFill>
                        <a:effectLst/>
                        <a:latin typeface="Arial"/>
                      </a:endParaRPr>
                    </a:p>
                  </a:txBody>
                  <a:tcPr marL="7899" marR="7899" marT="78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7414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u="none" strike="noStrike">
                          <a:effectLst/>
                        </a:rPr>
                        <a:t>11</a:t>
                      </a:r>
                      <a:endParaRPr lang="pt-BR" sz="1800" b="1" i="0" u="none" strike="noStrike">
                        <a:solidFill>
                          <a:srgbClr val="006839"/>
                        </a:solidFill>
                        <a:effectLst/>
                        <a:latin typeface="Arial"/>
                      </a:endParaRPr>
                    </a:p>
                  </a:txBody>
                  <a:tcPr marL="7899" marR="7899" marT="78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800" u="none" strike="noStrike" dirty="0">
                          <a:effectLst/>
                        </a:rPr>
                        <a:t>Pernambuco</a:t>
                      </a:r>
                      <a:endParaRPr lang="pt-BR" sz="1800" b="1" i="0" u="none" strike="noStrike" dirty="0">
                        <a:solidFill>
                          <a:srgbClr val="006839"/>
                        </a:solidFill>
                        <a:effectLst/>
                        <a:latin typeface="Arial"/>
                      </a:endParaRPr>
                    </a:p>
                  </a:txBody>
                  <a:tcPr marL="7899" marR="7899" marT="78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800" u="sng" strike="noStrike">
                          <a:effectLst/>
                          <a:hlinkClick r:id="rId3"/>
                        </a:rPr>
                        <a:t>8,61</a:t>
                      </a:r>
                      <a:endParaRPr lang="pt-BR" sz="1800" b="0" i="0" u="sng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7899" marR="7899" marT="78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800" u="none" strike="noStrike" dirty="0">
                          <a:effectLst/>
                        </a:rPr>
                        <a:t>9.277.727</a:t>
                      </a:r>
                      <a:endParaRPr lang="pt-BR" sz="1800" b="1" i="0" u="none" strike="noStrike" dirty="0">
                        <a:solidFill>
                          <a:srgbClr val="006839"/>
                        </a:solidFill>
                        <a:effectLst/>
                        <a:latin typeface="Arial"/>
                      </a:endParaRPr>
                    </a:p>
                  </a:txBody>
                  <a:tcPr marL="7899" marR="7899" marT="78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7414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u="none" strike="noStrike">
                          <a:effectLst/>
                        </a:rPr>
                        <a:t>12</a:t>
                      </a:r>
                      <a:endParaRPr lang="pt-BR" sz="1800" b="1" i="0" u="none" strike="noStrike">
                        <a:solidFill>
                          <a:srgbClr val="006839"/>
                        </a:solidFill>
                        <a:effectLst/>
                        <a:latin typeface="Arial"/>
                      </a:endParaRPr>
                    </a:p>
                  </a:txBody>
                  <a:tcPr marL="7899" marR="7899" marT="78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800" u="none" strike="noStrike" dirty="0">
                          <a:effectLst/>
                        </a:rPr>
                        <a:t>Bahia</a:t>
                      </a:r>
                      <a:endParaRPr lang="pt-BR" sz="1800" b="1" i="0" u="none" strike="noStrike" dirty="0">
                        <a:solidFill>
                          <a:srgbClr val="006839"/>
                        </a:solidFill>
                        <a:effectLst/>
                        <a:latin typeface="Arial"/>
                      </a:endParaRPr>
                    </a:p>
                  </a:txBody>
                  <a:tcPr marL="7899" marR="7899" marT="78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800" u="sng" strike="noStrike">
                          <a:effectLst/>
                          <a:hlinkClick r:id="rId3"/>
                        </a:rPr>
                        <a:t>8,33</a:t>
                      </a:r>
                      <a:endParaRPr lang="pt-BR" sz="1800" b="0" i="0" u="sng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7899" marR="7899" marT="78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800" u="none" strike="noStrike" dirty="0">
                          <a:effectLst/>
                        </a:rPr>
                        <a:t>15.126.371</a:t>
                      </a:r>
                      <a:endParaRPr lang="pt-BR" sz="1800" b="1" i="0" u="none" strike="noStrike" dirty="0">
                        <a:solidFill>
                          <a:srgbClr val="006839"/>
                        </a:solidFill>
                        <a:effectLst/>
                        <a:latin typeface="Arial"/>
                      </a:endParaRPr>
                    </a:p>
                  </a:txBody>
                  <a:tcPr marL="7899" marR="7899" marT="78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7414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u="none" strike="noStrike">
                          <a:effectLst/>
                        </a:rPr>
                        <a:t>13</a:t>
                      </a:r>
                      <a:endParaRPr lang="pt-BR" sz="1800" b="1" i="0" u="none" strike="noStrike">
                        <a:solidFill>
                          <a:srgbClr val="9FBA33"/>
                        </a:solidFill>
                        <a:effectLst/>
                        <a:latin typeface="Arial"/>
                      </a:endParaRPr>
                    </a:p>
                  </a:txBody>
                  <a:tcPr marL="7899" marR="7899" marT="78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800" u="none" strike="noStrike" dirty="0">
                          <a:effectLst/>
                        </a:rPr>
                        <a:t>Alagoas</a:t>
                      </a:r>
                      <a:endParaRPr lang="pt-BR" sz="1800" b="1" i="0" u="none" strike="noStrike" dirty="0">
                        <a:solidFill>
                          <a:srgbClr val="9FBA33"/>
                        </a:solidFill>
                        <a:effectLst/>
                        <a:latin typeface="Arial"/>
                      </a:endParaRPr>
                    </a:p>
                  </a:txBody>
                  <a:tcPr marL="7899" marR="7899" marT="78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800" u="sng" strike="noStrike" dirty="0">
                          <a:effectLst/>
                          <a:hlinkClick r:id="rId3"/>
                        </a:rPr>
                        <a:t>7,78</a:t>
                      </a:r>
                      <a:endParaRPr lang="pt-BR" sz="1800" b="0" i="0" u="sng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7899" marR="7899" marT="78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800" u="none" strike="noStrike" dirty="0">
                          <a:effectLst/>
                        </a:rPr>
                        <a:t>3.321.730</a:t>
                      </a:r>
                      <a:endParaRPr lang="pt-BR" sz="1800" b="1" i="0" u="none" strike="noStrike" dirty="0">
                        <a:solidFill>
                          <a:srgbClr val="9FBA33"/>
                        </a:solidFill>
                        <a:effectLst/>
                        <a:latin typeface="Arial"/>
                      </a:endParaRPr>
                    </a:p>
                  </a:txBody>
                  <a:tcPr marL="7899" marR="7899" marT="78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7414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u="none" strike="noStrike">
                          <a:effectLst/>
                        </a:rPr>
                        <a:t>14</a:t>
                      </a:r>
                      <a:endParaRPr lang="pt-BR" sz="1800" b="1" i="0" u="none" strike="noStrike">
                        <a:solidFill>
                          <a:srgbClr val="9FBA33"/>
                        </a:solidFill>
                        <a:effectLst/>
                        <a:latin typeface="Arial"/>
                      </a:endParaRPr>
                    </a:p>
                  </a:txBody>
                  <a:tcPr marL="7899" marR="7899" marT="78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800" u="none" strike="noStrike" dirty="0">
                          <a:effectLst/>
                        </a:rPr>
                        <a:t>Paraíba</a:t>
                      </a:r>
                      <a:endParaRPr lang="pt-BR" sz="1800" b="1" i="0" u="none" strike="noStrike" dirty="0">
                        <a:solidFill>
                          <a:srgbClr val="9FBA33"/>
                        </a:solidFill>
                        <a:effectLst/>
                        <a:latin typeface="Arial"/>
                      </a:endParaRPr>
                    </a:p>
                  </a:txBody>
                  <a:tcPr marL="7899" marR="7899" marT="78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800" u="sng" strike="noStrike">
                          <a:effectLst/>
                          <a:hlinkClick r:id="rId3"/>
                        </a:rPr>
                        <a:t>7,78</a:t>
                      </a:r>
                      <a:endParaRPr lang="pt-BR" sz="1800" b="0" i="0" u="sng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7899" marR="7899" marT="78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800" u="none" strike="noStrike" dirty="0">
                          <a:effectLst/>
                        </a:rPr>
                        <a:t>3.943.885</a:t>
                      </a:r>
                      <a:endParaRPr lang="pt-BR" sz="1800" b="1" i="0" u="none" strike="noStrike" dirty="0">
                        <a:solidFill>
                          <a:srgbClr val="9FBA33"/>
                        </a:solidFill>
                        <a:effectLst/>
                        <a:latin typeface="Arial"/>
                      </a:endParaRPr>
                    </a:p>
                  </a:txBody>
                  <a:tcPr marL="7899" marR="7899" marT="78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1" name="Picture 2" descr="C:\Users\sergioaf\Documents\CGU 2015\Servidor Edward - Trabalhos Executados\Mapa grafico 3 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6114" y="2708920"/>
            <a:ext cx="2880056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6565524"/>
              </p:ext>
            </p:extLst>
          </p:nvPr>
        </p:nvGraphicFramePr>
        <p:xfrm>
          <a:off x="4644008" y="2276872"/>
          <a:ext cx="4441391" cy="395106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95007"/>
                <a:gridCol w="1994585"/>
                <a:gridCol w="531101"/>
                <a:gridCol w="1120698"/>
              </a:tblGrid>
              <a:tr h="27414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Posição</a:t>
                      </a:r>
                      <a:endParaRPr lang="pt-BR" sz="18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7899" marR="7899" marT="78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pt-BR" sz="18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Estado</a:t>
                      </a:r>
                      <a:endParaRPr lang="pt-BR" sz="18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899" marR="7899" marT="78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pt-BR" sz="18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Nota</a:t>
                      </a:r>
                    </a:p>
                  </a:txBody>
                  <a:tcPr marL="7899" marR="7899" marT="78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pt-BR" sz="18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População¹</a:t>
                      </a:r>
                      <a:endParaRPr lang="pt-BR" sz="18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899" marR="7899" marT="78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27414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u="none" strike="noStrike" dirty="0">
                          <a:effectLst/>
                        </a:rPr>
                        <a:t>15</a:t>
                      </a:r>
                      <a:endParaRPr lang="pt-BR" sz="1800" b="1" i="0" u="none" strike="noStrike" dirty="0">
                        <a:solidFill>
                          <a:srgbClr val="9FBA33"/>
                        </a:solidFill>
                        <a:effectLst/>
                        <a:latin typeface="Arial"/>
                      </a:endParaRPr>
                    </a:p>
                  </a:txBody>
                  <a:tcPr marL="7899" marR="7899" marT="78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800" u="none" strike="noStrike" dirty="0">
                          <a:effectLst/>
                        </a:rPr>
                        <a:t>Minas Gerais</a:t>
                      </a:r>
                      <a:endParaRPr lang="pt-BR" sz="1800" b="1" i="0" u="none" strike="noStrike" dirty="0">
                        <a:solidFill>
                          <a:srgbClr val="9FBA33"/>
                        </a:solidFill>
                        <a:effectLst/>
                        <a:latin typeface="Arial"/>
                      </a:endParaRPr>
                    </a:p>
                  </a:txBody>
                  <a:tcPr marL="7899" marR="7899" marT="78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800" u="sng" strike="noStrike">
                          <a:effectLst/>
                          <a:hlinkClick r:id="rId3"/>
                        </a:rPr>
                        <a:t>7,36</a:t>
                      </a:r>
                      <a:endParaRPr lang="pt-BR" sz="1800" b="0" i="0" u="sng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7899" marR="7899" marT="78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800" u="none" strike="noStrike" dirty="0">
                          <a:effectLst/>
                        </a:rPr>
                        <a:t>20.734.097</a:t>
                      </a:r>
                      <a:endParaRPr lang="pt-BR" sz="1800" b="1" i="0" u="none" strike="noStrike" dirty="0">
                        <a:solidFill>
                          <a:srgbClr val="9FBA33"/>
                        </a:solidFill>
                        <a:effectLst/>
                        <a:latin typeface="Arial"/>
                      </a:endParaRPr>
                    </a:p>
                  </a:txBody>
                  <a:tcPr marL="7899" marR="7899" marT="78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7414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u="none" strike="noStrike" dirty="0">
                          <a:effectLst/>
                        </a:rPr>
                        <a:t>16</a:t>
                      </a:r>
                      <a:endParaRPr lang="pt-BR" sz="1800" b="1" i="0" u="none" strike="noStrike" dirty="0">
                        <a:solidFill>
                          <a:srgbClr val="9FBA33"/>
                        </a:solidFill>
                        <a:effectLst/>
                        <a:latin typeface="Arial"/>
                      </a:endParaRPr>
                    </a:p>
                  </a:txBody>
                  <a:tcPr marL="7899" marR="7899" marT="78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800" u="none" strike="noStrike" dirty="0">
                          <a:effectLst/>
                        </a:rPr>
                        <a:t>Piauí</a:t>
                      </a:r>
                      <a:endParaRPr lang="pt-BR" sz="1800" b="1" i="0" u="none" strike="noStrike" dirty="0">
                        <a:solidFill>
                          <a:srgbClr val="9FBA33"/>
                        </a:solidFill>
                        <a:effectLst/>
                        <a:latin typeface="Arial"/>
                      </a:endParaRPr>
                    </a:p>
                  </a:txBody>
                  <a:tcPr marL="7899" marR="7899" marT="78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800" u="sng" strike="noStrike">
                          <a:effectLst/>
                          <a:hlinkClick r:id="rId3"/>
                        </a:rPr>
                        <a:t>6,67</a:t>
                      </a:r>
                      <a:endParaRPr lang="pt-BR" sz="1800" b="0" i="0" u="sng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7899" marR="7899" marT="78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800" u="none" strike="noStrike" dirty="0">
                          <a:effectLst/>
                        </a:rPr>
                        <a:t>3.194.718</a:t>
                      </a:r>
                      <a:endParaRPr lang="pt-BR" sz="1800" b="1" i="0" u="none" strike="noStrike" dirty="0">
                        <a:solidFill>
                          <a:srgbClr val="9FBA33"/>
                        </a:solidFill>
                        <a:effectLst/>
                        <a:latin typeface="Arial"/>
                      </a:endParaRPr>
                    </a:p>
                  </a:txBody>
                  <a:tcPr marL="7899" marR="7899" marT="78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7414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u="none" strike="noStrike">
                          <a:effectLst/>
                        </a:rPr>
                        <a:t>17</a:t>
                      </a:r>
                      <a:endParaRPr lang="pt-BR" sz="1800" b="1" i="0" u="none" strike="noStrike">
                        <a:solidFill>
                          <a:srgbClr val="9FBA33"/>
                        </a:solidFill>
                        <a:effectLst/>
                        <a:latin typeface="Arial"/>
                      </a:endParaRPr>
                    </a:p>
                  </a:txBody>
                  <a:tcPr marL="7899" marR="7899" marT="78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800" u="none" strike="noStrike" dirty="0">
                          <a:effectLst/>
                        </a:rPr>
                        <a:t>Mato Grosso</a:t>
                      </a:r>
                      <a:endParaRPr lang="pt-BR" sz="1800" b="1" i="0" u="none" strike="noStrike" dirty="0">
                        <a:solidFill>
                          <a:srgbClr val="9FBA33"/>
                        </a:solidFill>
                        <a:effectLst/>
                        <a:latin typeface="Arial"/>
                      </a:endParaRPr>
                    </a:p>
                  </a:txBody>
                  <a:tcPr marL="7899" marR="7899" marT="78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800" u="sng" strike="noStrike">
                          <a:effectLst/>
                          <a:hlinkClick r:id="rId3"/>
                        </a:rPr>
                        <a:t>6,39</a:t>
                      </a:r>
                      <a:endParaRPr lang="pt-BR" sz="1800" b="0" i="0" u="sng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7899" marR="7899" marT="78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800" u="none" strike="noStrike" dirty="0">
                          <a:effectLst/>
                        </a:rPr>
                        <a:t>3.224.357</a:t>
                      </a:r>
                      <a:endParaRPr lang="pt-BR" sz="1800" b="1" i="0" u="none" strike="noStrike" dirty="0">
                        <a:solidFill>
                          <a:srgbClr val="9FBA33"/>
                        </a:solidFill>
                        <a:effectLst/>
                        <a:latin typeface="Arial"/>
                      </a:endParaRPr>
                    </a:p>
                  </a:txBody>
                  <a:tcPr marL="7899" marR="7899" marT="78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7414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u="none" strike="noStrike">
                          <a:effectLst/>
                        </a:rPr>
                        <a:t>18</a:t>
                      </a:r>
                      <a:endParaRPr lang="pt-BR" sz="1800" b="1" i="0" u="none" strike="noStrike">
                        <a:solidFill>
                          <a:srgbClr val="E4AF2A"/>
                        </a:solidFill>
                        <a:effectLst/>
                        <a:latin typeface="Arial"/>
                      </a:endParaRPr>
                    </a:p>
                  </a:txBody>
                  <a:tcPr marL="7899" marR="7899" marT="78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800" u="none" strike="noStrike" dirty="0">
                          <a:effectLst/>
                        </a:rPr>
                        <a:t>Rondônia</a:t>
                      </a:r>
                      <a:endParaRPr lang="pt-BR" sz="1800" b="1" i="0" u="none" strike="noStrike" dirty="0">
                        <a:solidFill>
                          <a:srgbClr val="E4AF2A"/>
                        </a:solidFill>
                        <a:effectLst/>
                        <a:latin typeface="Arial"/>
                      </a:endParaRPr>
                    </a:p>
                  </a:txBody>
                  <a:tcPr marL="7899" marR="7899" marT="78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800" u="sng" strike="noStrike">
                          <a:effectLst/>
                          <a:hlinkClick r:id="rId3"/>
                        </a:rPr>
                        <a:t>5,56</a:t>
                      </a:r>
                      <a:endParaRPr lang="pt-BR" sz="1800" b="0" i="0" u="sng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7899" marR="7899" marT="78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800" u="none" strike="noStrike" dirty="0">
                          <a:effectLst/>
                        </a:rPr>
                        <a:t>1.748.531</a:t>
                      </a:r>
                      <a:endParaRPr lang="pt-BR" sz="1800" b="1" i="0" u="none" strike="noStrike" dirty="0">
                        <a:solidFill>
                          <a:srgbClr val="E4AF2A"/>
                        </a:solidFill>
                        <a:effectLst/>
                        <a:latin typeface="Arial"/>
                      </a:endParaRPr>
                    </a:p>
                  </a:txBody>
                  <a:tcPr marL="7899" marR="7899" marT="78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39016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u="none" strike="noStrike">
                          <a:effectLst/>
                        </a:rPr>
                        <a:t>19</a:t>
                      </a:r>
                      <a:endParaRPr lang="pt-BR" sz="1800" b="1" i="0" u="none" strike="noStrike">
                        <a:solidFill>
                          <a:srgbClr val="E4AF2A"/>
                        </a:solidFill>
                        <a:effectLst/>
                        <a:latin typeface="Arial"/>
                      </a:endParaRPr>
                    </a:p>
                  </a:txBody>
                  <a:tcPr marL="7899" marR="7899" marT="78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800" u="none" strike="noStrike" dirty="0">
                          <a:effectLst/>
                        </a:rPr>
                        <a:t>Roraima</a:t>
                      </a:r>
                      <a:endParaRPr lang="pt-BR" sz="1800" b="1" i="0" u="none" strike="noStrike" dirty="0">
                        <a:solidFill>
                          <a:srgbClr val="E4AF2A"/>
                        </a:solidFill>
                        <a:effectLst/>
                        <a:latin typeface="Arial"/>
                      </a:endParaRPr>
                    </a:p>
                  </a:txBody>
                  <a:tcPr marL="7899" marR="7899" marT="78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800" u="sng" strike="noStrike" dirty="0">
                          <a:effectLst/>
                          <a:hlinkClick r:id="rId3"/>
                        </a:rPr>
                        <a:t>4,86</a:t>
                      </a:r>
                      <a:endParaRPr lang="pt-BR" sz="1800" b="0" i="0" u="sng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7899" marR="7899" marT="78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800" u="none" strike="noStrike" dirty="0">
                          <a:effectLst/>
                        </a:rPr>
                        <a:t>496.936</a:t>
                      </a:r>
                      <a:endParaRPr lang="pt-BR" sz="1800" b="1" i="0" u="none" strike="noStrike" dirty="0">
                        <a:solidFill>
                          <a:srgbClr val="E4AF2A"/>
                        </a:solidFill>
                        <a:effectLst/>
                        <a:latin typeface="Arial"/>
                      </a:endParaRPr>
                    </a:p>
                  </a:txBody>
                  <a:tcPr marL="7899" marR="7899" marT="78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39016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u="none" strike="noStrike">
                          <a:effectLst/>
                        </a:rPr>
                        <a:t>20</a:t>
                      </a:r>
                      <a:endParaRPr lang="pt-BR" sz="1800" b="1" i="0" u="none" strike="noStrike">
                        <a:solidFill>
                          <a:srgbClr val="E4AF2A"/>
                        </a:solidFill>
                        <a:effectLst/>
                        <a:latin typeface="Arial"/>
                      </a:endParaRPr>
                    </a:p>
                  </a:txBody>
                  <a:tcPr marL="7899" marR="7899" marT="78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800" u="none" strike="noStrike" dirty="0">
                          <a:effectLst/>
                        </a:rPr>
                        <a:t>Acre</a:t>
                      </a:r>
                      <a:endParaRPr lang="pt-BR" sz="1800" b="1" i="0" u="none" strike="noStrike" dirty="0">
                        <a:solidFill>
                          <a:srgbClr val="E4AF2A"/>
                        </a:solidFill>
                        <a:effectLst/>
                        <a:latin typeface="Arial"/>
                      </a:endParaRPr>
                    </a:p>
                  </a:txBody>
                  <a:tcPr marL="7899" marR="7899" marT="78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800" u="sng" strike="noStrike" dirty="0">
                          <a:effectLst/>
                          <a:hlinkClick r:id="rId3"/>
                        </a:rPr>
                        <a:t>4,72</a:t>
                      </a:r>
                      <a:endParaRPr lang="pt-BR" sz="1800" b="0" i="0" u="sng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7899" marR="7899" marT="78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800" u="none" strike="noStrike" dirty="0">
                          <a:effectLst/>
                        </a:rPr>
                        <a:t>790.101</a:t>
                      </a:r>
                      <a:endParaRPr lang="pt-BR" sz="1800" b="1" i="0" u="none" strike="noStrike" dirty="0">
                        <a:solidFill>
                          <a:srgbClr val="E4AF2A"/>
                        </a:solidFill>
                        <a:effectLst/>
                        <a:latin typeface="Arial"/>
                      </a:endParaRPr>
                    </a:p>
                  </a:txBody>
                  <a:tcPr marL="7899" marR="7899" marT="78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7414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u="none" strike="noStrike">
                          <a:effectLst/>
                        </a:rPr>
                        <a:t>21</a:t>
                      </a:r>
                      <a:endParaRPr lang="pt-BR" sz="1800" b="1" i="0" u="none" strike="noStrike">
                        <a:solidFill>
                          <a:srgbClr val="D3804A"/>
                        </a:solidFill>
                        <a:effectLst/>
                        <a:latin typeface="Arial"/>
                      </a:endParaRPr>
                    </a:p>
                  </a:txBody>
                  <a:tcPr marL="7899" marR="7899" marT="78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800" u="none" strike="noStrike" dirty="0">
                          <a:effectLst/>
                        </a:rPr>
                        <a:t>Rio de Janeiro</a:t>
                      </a:r>
                      <a:endParaRPr lang="pt-BR" sz="1800" b="1" i="0" u="none" strike="noStrike" dirty="0">
                        <a:solidFill>
                          <a:srgbClr val="D3804A"/>
                        </a:solidFill>
                        <a:effectLst/>
                        <a:latin typeface="Arial"/>
                      </a:endParaRPr>
                    </a:p>
                  </a:txBody>
                  <a:tcPr marL="7899" marR="7899" marT="78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800" u="sng" strike="noStrike">
                          <a:effectLst/>
                          <a:hlinkClick r:id="rId3"/>
                        </a:rPr>
                        <a:t>3,33</a:t>
                      </a:r>
                      <a:endParaRPr lang="pt-BR" sz="1800" b="0" i="0" u="sng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7899" marR="7899" marT="78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800" u="none" strike="noStrike" dirty="0">
                          <a:effectLst/>
                        </a:rPr>
                        <a:t>16.461.173</a:t>
                      </a:r>
                      <a:endParaRPr lang="pt-BR" sz="1800" b="1" i="0" u="none" strike="noStrike" dirty="0">
                        <a:solidFill>
                          <a:srgbClr val="D3804A"/>
                        </a:solidFill>
                        <a:effectLst/>
                        <a:latin typeface="Arial"/>
                      </a:endParaRPr>
                    </a:p>
                  </a:txBody>
                  <a:tcPr marL="7899" marR="7899" marT="78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7414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u="none" strike="noStrike">
                          <a:effectLst/>
                        </a:rPr>
                        <a:t>22</a:t>
                      </a:r>
                      <a:endParaRPr lang="pt-BR" sz="1800" b="1" i="0" u="none" strike="noStrike">
                        <a:solidFill>
                          <a:srgbClr val="D3804A"/>
                        </a:solidFill>
                        <a:effectLst/>
                        <a:latin typeface="Arial"/>
                      </a:endParaRPr>
                    </a:p>
                  </a:txBody>
                  <a:tcPr marL="7899" marR="7899" marT="78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800" u="none" strike="noStrike" dirty="0">
                          <a:effectLst/>
                        </a:rPr>
                        <a:t>Amazonas</a:t>
                      </a:r>
                      <a:endParaRPr lang="pt-BR" sz="1800" b="1" i="0" u="none" strike="noStrike" dirty="0">
                        <a:solidFill>
                          <a:srgbClr val="D3804A"/>
                        </a:solidFill>
                        <a:effectLst/>
                        <a:latin typeface="Arial"/>
                      </a:endParaRPr>
                    </a:p>
                  </a:txBody>
                  <a:tcPr marL="7899" marR="7899" marT="78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800" u="sng" strike="noStrike">
                          <a:effectLst/>
                          <a:hlinkClick r:id="rId3"/>
                        </a:rPr>
                        <a:t>2,78</a:t>
                      </a:r>
                      <a:endParaRPr lang="pt-BR" sz="1800" b="0" i="0" u="sng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7899" marR="7899" marT="78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800" u="none" strike="noStrike" dirty="0">
                          <a:effectLst/>
                        </a:rPr>
                        <a:t>3.873.743</a:t>
                      </a:r>
                      <a:endParaRPr lang="pt-BR" sz="1800" b="1" i="0" u="none" strike="noStrike" dirty="0">
                        <a:solidFill>
                          <a:srgbClr val="D3804A"/>
                        </a:solidFill>
                        <a:effectLst/>
                        <a:latin typeface="Arial"/>
                      </a:endParaRPr>
                    </a:p>
                  </a:txBody>
                  <a:tcPr marL="7899" marR="7899" marT="78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7414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u="none" strike="noStrike">
                          <a:effectLst/>
                        </a:rPr>
                        <a:t>23</a:t>
                      </a:r>
                      <a:endParaRPr lang="pt-BR" sz="1800" b="1" i="0" u="none" strike="noStrike">
                        <a:solidFill>
                          <a:srgbClr val="D3804A"/>
                        </a:solidFill>
                        <a:effectLst/>
                        <a:latin typeface="Arial"/>
                      </a:endParaRPr>
                    </a:p>
                  </a:txBody>
                  <a:tcPr marL="7899" marR="7899" marT="78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800" u="none" strike="noStrike" dirty="0">
                          <a:effectLst/>
                        </a:rPr>
                        <a:t>Pará</a:t>
                      </a:r>
                      <a:endParaRPr lang="pt-BR" sz="1800" b="1" i="0" u="none" strike="noStrike" dirty="0">
                        <a:solidFill>
                          <a:srgbClr val="D3804A"/>
                        </a:solidFill>
                        <a:effectLst/>
                        <a:latin typeface="Arial"/>
                      </a:endParaRPr>
                    </a:p>
                  </a:txBody>
                  <a:tcPr marL="7899" marR="7899" marT="78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800" u="sng" strike="noStrike">
                          <a:effectLst/>
                          <a:hlinkClick r:id="rId3"/>
                        </a:rPr>
                        <a:t>2,78</a:t>
                      </a:r>
                      <a:endParaRPr lang="pt-BR" sz="1800" b="0" i="0" u="sng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7899" marR="7899" marT="78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800" u="none" strike="noStrike" dirty="0">
                          <a:effectLst/>
                        </a:rPr>
                        <a:t>8.104.880</a:t>
                      </a:r>
                      <a:endParaRPr lang="pt-BR" sz="1800" b="1" i="0" u="none" strike="noStrike" dirty="0">
                        <a:solidFill>
                          <a:srgbClr val="D3804A"/>
                        </a:solidFill>
                        <a:effectLst/>
                        <a:latin typeface="Arial"/>
                      </a:endParaRPr>
                    </a:p>
                  </a:txBody>
                  <a:tcPr marL="7899" marR="7899" marT="78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7414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u="none" strike="noStrike">
                          <a:effectLst/>
                        </a:rPr>
                        <a:t>24</a:t>
                      </a:r>
                      <a:endParaRPr lang="pt-BR" sz="1800" b="1" i="0" u="none" strike="noStrike">
                        <a:solidFill>
                          <a:srgbClr val="D3804A"/>
                        </a:solidFill>
                        <a:effectLst/>
                        <a:latin typeface="Arial"/>
                      </a:endParaRPr>
                    </a:p>
                  </a:txBody>
                  <a:tcPr marL="7899" marR="7899" marT="78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800" u="none" strike="noStrike" dirty="0">
                          <a:effectLst/>
                        </a:rPr>
                        <a:t>Mato Grosso do Sul</a:t>
                      </a:r>
                      <a:endParaRPr lang="pt-BR" sz="1800" b="1" i="0" u="none" strike="noStrike" dirty="0">
                        <a:solidFill>
                          <a:srgbClr val="D3804A"/>
                        </a:solidFill>
                        <a:effectLst/>
                        <a:latin typeface="Arial"/>
                      </a:endParaRPr>
                    </a:p>
                  </a:txBody>
                  <a:tcPr marL="7899" marR="7899" marT="78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800" u="sng" strike="noStrike">
                          <a:effectLst/>
                          <a:hlinkClick r:id="rId3"/>
                        </a:rPr>
                        <a:t>2,5</a:t>
                      </a:r>
                      <a:endParaRPr lang="pt-BR" sz="1800" b="0" i="0" u="sng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7899" marR="7899" marT="78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800" u="none" strike="noStrike" dirty="0">
                          <a:effectLst/>
                        </a:rPr>
                        <a:t>2.619.657</a:t>
                      </a:r>
                      <a:endParaRPr lang="pt-BR" sz="1800" b="1" i="0" u="none" strike="noStrike" dirty="0">
                        <a:solidFill>
                          <a:srgbClr val="D3804A"/>
                        </a:solidFill>
                        <a:effectLst/>
                        <a:latin typeface="Arial"/>
                      </a:endParaRPr>
                    </a:p>
                  </a:txBody>
                  <a:tcPr marL="7899" marR="7899" marT="78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7414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u="none" strike="noStrike">
                          <a:effectLst/>
                        </a:rPr>
                        <a:t>25</a:t>
                      </a:r>
                      <a:endParaRPr lang="pt-BR" sz="1800" b="1" i="0" u="none" strike="noStrike">
                        <a:solidFill>
                          <a:srgbClr val="D3804A"/>
                        </a:solidFill>
                        <a:effectLst/>
                        <a:latin typeface="Arial"/>
                      </a:endParaRPr>
                    </a:p>
                  </a:txBody>
                  <a:tcPr marL="7899" marR="7899" marT="78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800" u="none" strike="noStrike" dirty="0">
                          <a:effectLst/>
                        </a:rPr>
                        <a:t>Maranhão</a:t>
                      </a:r>
                      <a:endParaRPr lang="pt-BR" sz="1800" b="1" i="0" u="none" strike="noStrike" dirty="0">
                        <a:solidFill>
                          <a:srgbClr val="D3804A"/>
                        </a:solidFill>
                        <a:effectLst/>
                        <a:latin typeface="Arial"/>
                      </a:endParaRPr>
                    </a:p>
                  </a:txBody>
                  <a:tcPr marL="7899" marR="7899" marT="78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800" u="sng" strike="noStrike">
                          <a:effectLst/>
                          <a:hlinkClick r:id="rId3"/>
                        </a:rPr>
                        <a:t>2,22</a:t>
                      </a:r>
                      <a:endParaRPr lang="pt-BR" sz="1800" b="0" i="0" u="sng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7899" marR="7899" marT="78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800" u="none" strike="noStrike" dirty="0">
                          <a:effectLst/>
                        </a:rPr>
                        <a:t>6.850.884</a:t>
                      </a:r>
                      <a:endParaRPr lang="pt-BR" sz="1800" b="1" i="0" u="none" strike="noStrike" dirty="0">
                        <a:solidFill>
                          <a:srgbClr val="D3804A"/>
                        </a:solidFill>
                        <a:effectLst/>
                        <a:latin typeface="Arial"/>
                      </a:endParaRPr>
                    </a:p>
                  </a:txBody>
                  <a:tcPr marL="7899" marR="7899" marT="78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39016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u="none" strike="noStrike">
                          <a:effectLst/>
                        </a:rPr>
                        <a:t>26</a:t>
                      </a:r>
                      <a:endParaRPr lang="pt-BR" sz="1800" b="1" i="0" u="none" strike="noStrike">
                        <a:solidFill>
                          <a:srgbClr val="C23434"/>
                        </a:solidFill>
                        <a:effectLst/>
                        <a:latin typeface="Arial"/>
                      </a:endParaRPr>
                    </a:p>
                  </a:txBody>
                  <a:tcPr marL="7899" marR="7899" marT="78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800" u="none" strike="noStrike" dirty="0">
                          <a:effectLst/>
                        </a:rPr>
                        <a:t>Amapá</a:t>
                      </a:r>
                      <a:endParaRPr lang="pt-BR" sz="1800" b="1" i="0" u="none" strike="noStrike" dirty="0">
                        <a:solidFill>
                          <a:srgbClr val="C23434"/>
                        </a:solidFill>
                        <a:effectLst/>
                        <a:latin typeface="Arial"/>
                      </a:endParaRPr>
                    </a:p>
                  </a:txBody>
                  <a:tcPr marL="7899" marR="7899" marT="78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800" u="sng" strike="noStrike">
                          <a:effectLst/>
                          <a:hlinkClick r:id="rId3"/>
                        </a:rPr>
                        <a:t>0</a:t>
                      </a:r>
                      <a:endParaRPr lang="pt-BR" sz="1800" b="0" i="0" u="sng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7899" marR="7899" marT="78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800" u="none" strike="noStrike" dirty="0">
                          <a:effectLst/>
                        </a:rPr>
                        <a:t>750.912</a:t>
                      </a:r>
                      <a:endParaRPr lang="pt-BR" sz="1800" b="1" i="0" u="none" strike="noStrike" dirty="0">
                        <a:solidFill>
                          <a:srgbClr val="C23434"/>
                        </a:solidFill>
                        <a:effectLst/>
                        <a:latin typeface="Arial"/>
                      </a:endParaRPr>
                    </a:p>
                  </a:txBody>
                  <a:tcPr marL="7899" marR="7899" marT="78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7414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u="none" strike="noStrike">
                          <a:effectLst/>
                        </a:rPr>
                        <a:t>27</a:t>
                      </a:r>
                      <a:endParaRPr lang="pt-BR" sz="1800" b="1" i="0" u="none" strike="noStrike">
                        <a:solidFill>
                          <a:srgbClr val="C23434"/>
                        </a:solidFill>
                        <a:effectLst/>
                        <a:latin typeface="Arial"/>
                      </a:endParaRPr>
                    </a:p>
                  </a:txBody>
                  <a:tcPr marL="7899" marR="7899" marT="78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800" u="none" strike="noStrike" dirty="0">
                          <a:effectLst/>
                        </a:rPr>
                        <a:t>Rio Grande do Norte</a:t>
                      </a:r>
                      <a:endParaRPr lang="pt-BR" sz="1800" b="1" i="0" u="none" strike="noStrike" dirty="0">
                        <a:solidFill>
                          <a:srgbClr val="C23434"/>
                        </a:solidFill>
                        <a:effectLst/>
                        <a:latin typeface="Arial"/>
                      </a:endParaRPr>
                    </a:p>
                  </a:txBody>
                  <a:tcPr marL="7899" marR="7899" marT="78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800" u="sng" strike="noStrike">
                          <a:effectLst/>
                          <a:hlinkClick r:id="rId3"/>
                        </a:rPr>
                        <a:t>0</a:t>
                      </a:r>
                      <a:endParaRPr lang="pt-BR" sz="1800" b="0" i="0" u="sng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7899" marR="7899" marT="78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800" u="none" strike="noStrike" dirty="0">
                          <a:effectLst/>
                        </a:rPr>
                        <a:t>3.408.510</a:t>
                      </a:r>
                      <a:endParaRPr lang="pt-BR" sz="1800" b="1" i="0" u="none" strike="noStrike" dirty="0">
                        <a:solidFill>
                          <a:srgbClr val="C23434"/>
                        </a:solidFill>
                        <a:effectLst/>
                        <a:latin typeface="Arial"/>
                      </a:endParaRPr>
                    </a:p>
                  </a:txBody>
                  <a:tcPr marL="7899" marR="7899" marT="78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8" name="Grupo 7"/>
          <p:cNvGrpSpPr/>
          <p:nvPr/>
        </p:nvGrpSpPr>
        <p:grpSpPr>
          <a:xfrm>
            <a:off x="179512" y="764704"/>
            <a:ext cx="8295525" cy="650700"/>
            <a:chOff x="489875" y="325142"/>
            <a:chExt cx="6925765" cy="650700"/>
          </a:xfrm>
          <a:solidFill>
            <a:schemeClr val="accent6">
              <a:lumMod val="75000"/>
            </a:schemeClr>
          </a:solidFill>
        </p:grpSpPr>
        <p:sp>
          <p:nvSpPr>
            <p:cNvPr id="9" name="Retângulo 8"/>
            <p:cNvSpPr/>
            <p:nvPr/>
          </p:nvSpPr>
          <p:spPr>
            <a:xfrm>
              <a:off x="489875" y="325142"/>
              <a:ext cx="6925765" cy="650700"/>
            </a:xfrm>
            <a:prstGeom prst="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3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etângulo 9"/>
            <p:cNvSpPr/>
            <p:nvPr/>
          </p:nvSpPr>
          <p:spPr>
            <a:xfrm>
              <a:off x="489875" y="325142"/>
              <a:ext cx="6925765" cy="65070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16494" tIns="71120" rIns="71120" bIns="71120" numCol="1" spcCol="1270" anchor="ctr" anchorCtr="0">
              <a:noAutofit/>
            </a:bodyPr>
            <a:lstStyle/>
            <a:p>
              <a:pPr lvl="0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28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Escala Brasil Transparente</a:t>
              </a:r>
              <a:endParaRPr lang="pt-BR" sz="28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87969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4013</TotalTime>
  <Words>1297</Words>
  <Application>Microsoft Office PowerPoint</Application>
  <PresentationFormat>Apresentação na tela (4:3)</PresentationFormat>
  <Paragraphs>579</Paragraphs>
  <Slides>24</Slides>
  <Notes>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25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Controladoria-Geral da União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O</dc:creator>
  <cp:lastModifiedBy>Patricia Souto Audi</cp:lastModifiedBy>
  <cp:revision>235</cp:revision>
  <cp:lastPrinted>2015-05-04T21:28:09Z</cp:lastPrinted>
  <dcterms:created xsi:type="dcterms:W3CDTF">2015-04-06T18:21:03Z</dcterms:created>
  <dcterms:modified xsi:type="dcterms:W3CDTF">2015-07-02T16:21:43Z</dcterms:modified>
</cp:coreProperties>
</file>