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handoutMasterIdLst>
    <p:handoutMasterId r:id="rId28"/>
  </p:handoutMasterIdLst>
  <p:sldIdLst>
    <p:sldId id="257" r:id="rId2"/>
    <p:sldId id="263" r:id="rId3"/>
    <p:sldId id="290" r:id="rId4"/>
    <p:sldId id="306" r:id="rId5"/>
    <p:sldId id="266" r:id="rId6"/>
    <p:sldId id="267" r:id="rId7"/>
    <p:sldId id="269" r:id="rId8"/>
    <p:sldId id="291" r:id="rId9"/>
    <p:sldId id="292" r:id="rId10"/>
    <p:sldId id="307" r:id="rId11"/>
    <p:sldId id="293" r:id="rId12"/>
    <p:sldId id="297" r:id="rId13"/>
    <p:sldId id="311" r:id="rId14"/>
    <p:sldId id="312" r:id="rId15"/>
    <p:sldId id="308" r:id="rId16"/>
    <p:sldId id="313" r:id="rId17"/>
    <p:sldId id="310" r:id="rId18"/>
    <p:sldId id="298" r:id="rId19"/>
    <p:sldId id="300" r:id="rId20"/>
    <p:sldId id="301" r:id="rId21"/>
    <p:sldId id="314" r:id="rId22"/>
    <p:sldId id="304" r:id="rId23"/>
    <p:sldId id="315" r:id="rId24"/>
    <p:sldId id="288" r:id="rId25"/>
    <p:sldId id="261" r:id="rId26"/>
  </p:sldIdLst>
  <p:sldSz cx="12192000" cy="6858000"/>
  <p:notesSz cx="6705600" cy="98425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98C0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71708" autoAdjust="0"/>
  </p:normalViewPr>
  <p:slideViewPr>
    <p:cSldViewPr snapToGrid="0">
      <p:cViewPr>
        <p:scale>
          <a:sx n="70" d="100"/>
          <a:sy n="70" d="100"/>
        </p:scale>
        <p:origin x="-52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37D140-D243-4198-AEC0-873CFBEF2969}" type="doc">
      <dgm:prSet loTypeId="urn:microsoft.com/office/officeart/2005/8/layout/lProcess2" loCatId="list" qsTypeId="urn:microsoft.com/office/officeart/2005/8/quickstyle/3d1" qsCatId="3D" csTypeId="urn:microsoft.com/office/officeart/2005/8/colors/accent1_4" csCatId="accent1" phldr="1"/>
      <dgm:spPr/>
      <dgm:t>
        <a:bodyPr/>
        <a:lstStyle/>
        <a:p>
          <a:endParaRPr lang="pt-BR"/>
        </a:p>
      </dgm:t>
    </dgm:pt>
    <dgm:pt modelId="{DEE90632-77BD-481D-BE9D-A1AB4293EBCF}">
      <dgm:prSet phldrT="[Texto]"/>
      <dgm:spPr/>
      <dgm:t>
        <a:bodyPr/>
        <a:lstStyle/>
        <a:p>
          <a:r>
            <a:rPr lang="pt-BR" dirty="0" smtClean="0">
              <a:effectLst>
                <a:outerShdw blurRad="38100" dist="38100" dir="2700000" algn="tl">
                  <a:srgbClr val="000000">
                    <a:alpha val="43137"/>
                  </a:srgbClr>
                </a:outerShdw>
              </a:effectLst>
            </a:rPr>
            <a:t>Estratégico</a:t>
          </a:r>
          <a:endParaRPr lang="pt-BR" dirty="0">
            <a:effectLst>
              <a:outerShdw blurRad="38100" dist="38100" dir="2700000" algn="tl">
                <a:srgbClr val="000000">
                  <a:alpha val="43137"/>
                </a:srgbClr>
              </a:outerShdw>
            </a:effectLst>
          </a:endParaRPr>
        </a:p>
      </dgm:t>
    </dgm:pt>
    <dgm:pt modelId="{AC0CFB5B-5C8C-4472-B036-C3F0826493CF}" type="parTrans" cxnId="{CDA3ECA9-6083-409C-86A6-2F2561BBCFF9}">
      <dgm:prSet/>
      <dgm:spPr/>
      <dgm:t>
        <a:bodyPr/>
        <a:lstStyle/>
        <a:p>
          <a:endParaRPr lang="pt-BR"/>
        </a:p>
      </dgm:t>
    </dgm:pt>
    <dgm:pt modelId="{A6CDEA8E-8994-42A4-A978-B4D47FEAB7BB}" type="sibTrans" cxnId="{CDA3ECA9-6083-409C-86A6-2F2561BBCFF9}">
      <dgm:prSet/>
      <dgm:spPr/>
      <dgm:t>
        <a:bodyPr/>
        <a:lstStyle/>
        <a:p>
          <a:endParaRPr lang="pt-BR"/>
        </a:p>
      </dgm:t>
    </dgm:pt>
    <dgm:pt modelId="{27A36F46-5F78-4145-9912-15B6CB148E7C}">
      <dgm:prSet phldrT="[Texto]" custT="1"/>
      <dgm:spPr/>
      <dgm:t>
        <a:bodyPr/>
        <a:lstStyle/>
        <a:p>
          <a:r>
            <a:rPr lang="pt-BR" sz="1600" dirty="0" smtClean="0">
              <a:solidFill>
                <a:srgbClr val="002060"/>
              </a:solidFill>
            </a:rPr>
            <a:t> Posicionamento</a:t>
          </a:r>
        </a:p>
        <a:p>
          <a:r>
            <a:rPr lang="pt-BR" sz="1600" dirty="0" smtClean="0">
              <a:solidFill>
                <a:srgbClr val="002060"/>
              </a:solidFill>
            </a:rPr>
            <a:t>(3LOD)</a:t>
          </a:r>
          <a:endParaRPr lang="pt-BR" sz="1600" dirty="0">
            <a:solidFill>
              <a:srgbClr val="002060"/>
            </a:solidFill>
          </a:endParaRPr>
        </a:p>
      </dgm:t>
    </dgm:pt>
    <dgm:pt modelId="{0C0DE4DA-819E-437F-BAB3-807B9A73F5D0}" type="parTrans" cxnId="{EAA95D3A-B2F8-4E79-ADC5-348468D45764}">
      <dgm:prSet/>
      <dgm:spPr/>
      <dgm:t>
        <a:bodyPr/>
        <a:lstStyle/>
        <a:p>
          <a:endParaRPr lang="pt-BR"/>
        </a:p>
      </dgm:t>
    </dgm:pt>
    <dgm:pt modelId="{B86A709A-3B48-4ACF-8A84-85D53BA2F608}" type="sibTrans" cxnId="{EAA95D3A-B2F8-4E79-ADC5-348468D45764}">
      <dgm:prSet/>
      <dgm:spPr/>
      <dgm:t>
        <a:bodyPr/>
        <a:lstStyle/>
        <a:p>
          <a:endParaRPr lang="pt-BR"/>
        </a:p>
      </dgm:t>
    </dgm:pt>
    <dgm:pt modelId="{D12B3704-E84A-4025-B400-27AC67F1E6DF}">
      <dgm:prSet phldrT="[Texto]" custT="1"/>
      <dgm:spPr/>
      <dgm:t>
        <a:bodyPr/>
        <a:lstStyle/>
        <a:p>
          <a:r>
            <a:rPr lang="pt-BR" sz="1600" dirty="0" smtClean="0">
              <a:solidFill>
                <a:srgbClr val="002060"/>
              </a:solidFill>
            </a:rPr>
            <a:t>Alinhamento Estratégico</a:t>
          </a:r>
          <a:endParaRPr lang="pt-BR" sz="1600" dirty="0">
            <a:solidFill>
              <a:srgbClr val="002060"/>
            </a:solidFill>
          </a:endParaRPr>
        </a:p>
      </dgm:t>
    </dgm:pt>
    <dgm:pt modelId="{DBFBC6B7-505B-493B-A2F4-F85A6CB786EA}" type="parTrans" cxnId="{C8C3604E-F618-49CD-8115-DAC720BB61CE}">
      <dgm:prSet/>
      <dgm:spPr/>
      <dgm:t>
        <a:bodyPr/>
        <a:lstStyle/>
        <a:p>
          <a:endParaRPr lang="pt-BR"/>
        </a:p>
      </dgm:t>
    </dgm:pt>
    <dgm:pt modelId="{887CBE9D-0279-45EF-A15B-1C83DCDABA70}" type="sibTrans" cxnId="{C8C3604E-F618-49CD-8115-DAC720BB61CE}">
      <dgm:prSet/>
      <dgm:spPr/>
      <dgm:t>
        <a:bodyPr/>
        <a:lstStyle/>
        <a:p>
          <a:endParaRPr lang="pt-BR"/>
        </a:p>
      </dgm:t>
    </dgm:pt>
    <dgm:pt modelId="{46E1D757-DD9F-425C-8258-98E867846933}">
      <dgm:prSet phldrT="[Texto]"/>
      <dgm:spPr/>
      <dgm:t>
        <a:bodyPr/>
        <a:lstStyle/>
        <a:p>
          <a:r>
            <a:rPr lang="pt-BR" dirty="0" smtClean="0">
              <a:effectLst>
                <a:outerShdw blurRad="38100" dist="38100" dir="2700000" algn="tl">
                  <a:srgbClr val="000000">
                    <a:alpha val="43137"/>
                  </a:srgbClr>
                </a:outerShdw>
              </a:effectLst>
            </a:rPr>
            <a:t>Reputação</a:t>
          </a:r>
          <a:r>
            <a:rPr lang="pt-BR" dirty="0" smtClean="0"/>
            <a:t> </a:t>
          </a:r>
          <a:endParaRPr lang="pt-BR" dirty="0"/>
        </a:p>
      </dgm:t>
    </dgm:pt>
    <dgm:pt modelId="{22705945-390F-451A-8DBB-4BD88C4EBE6C}" type="parTrans" cxnId="{AC4D3645-458A-46F0-9E5D-39254AE6C129}">
      <dgm:prSet/>
      <dgm:spPr/>
      <dgm:t>
        <a:bodyPr/>
        <a:lstStyle/>
        <a:p>
          <a:endParaRPr lang="pt-BR"/>
        </a:p>
      </dgm:t>
    </dgm:pt>
    <dgm:pt modelId="{C79F15B5-B50F-4F06-84DD-A9B7A6F12DED}" type="sibTrans" cxnId="{AC4D3645-458A-46F0-9E5D-39254AE6C129}">
      <dgm:prSet/>
      <dgm:spPr/>
      <dgm:t>
        <a:bodyPr/>
        <a:lstStyle/>
        <a:p>
          <a:endParaRPr lang="pt-BR"/>
        </a:p>
      </dgm:t>
    </dgm:pt>
    <dgm:pt modelId="{0CE5CF9D-6DFB-4B3D-B692-67BCB2ED5986}">
      <dgm:prSet phldrT="[Texto]" custT="1"/>
      <dgm:spPr/>
      <dgm:t>
        <a:bodyPr/>
        <a:lstStyle/>
        <a:p>
          <a:r>
            <a:rPr lang="pt-BR" sz="1600" dirty="0" smtClean="0">
              <a:solidFill>
                <a:srgbClr val="002060"/>
              </a:solidFill>
            </a:rPr>
            <a:t>Declínio da Confiança </a:t>
          </a:r>
          <a:endParaRPr lang="pt-BR" sz="1600" dirty="0">
            <a:solidFill>
              <a:srgbClr val="002060"/>
            </a:solidFill>
          </a:endParaRPr>
        </a:p>
      </dgm:t>
    </dgm:pt>
    <dgm:pt modelId="{638431C0-0467-4E7A-BF9A-7DA38D0E0BBC}" type="parTrans" cxnId="{4A067C47-402E-4ECE-877B-B241322B90A9}">
      <dgm:prSet/>
      <dgm:spPr/>
      <dgm:t>
        <a:bodyPr/>
        <a:lstStyle/>
        <a:p>
          <a:endParaRPr lang="pt-BR"/>
        </a:p>
      </dgm:t>
    </dgm:pt>
    <dgm:pt modelId="{95867971-3FBF-4C67-83AF-C16CF2754547}" type="sibTrans" cxnId="{4A067C47-402E-4ECE-877B-B241322B90A9}">
      <dgm:prSet/>
      <dgm:spPr/>
      <dgm:t>
        <a:bodyPr/>
        <a:lstStyle/>
        <a:p>
          <a:endParaRPr lang="pt-BR"/>
        </a:p>
      </dgm:t>
    </dgm:pt>
    <dgm:pt modelId="{CE8405E4-56DA-46D0-965E-F0472A6F5E8E}">
      <dgm:prSet phldrT="[Texto]" custT="1"/>
      <dgm:spPr/>
      <dgm:t>
        <a:bodyPr/>
        <a:lstStyle/>
        <a:p>
          <a:r>
            <a:rPr lang="pt-BR" sz="1600" i="1" dirty="0" err="1" smtClean="0">
              <a:solidFill>
                <a:srgbClr val="002060"/>
              </a:solidFill>
            </a:rPr>
            <a:t>Expectation</a:t>
          </a:r>
          <a:r>
            <a:rPr lang="pt-BR" sz="1600" i="1" dirty="0" smtClean="0">
              <a:solidFill>
                <a:srgbClr val="002060"/>
              </a:solidFill>
            </a:rPr>
            <a:t> Gap</a:t>
          </a:r>
          <a:endParaRPr lang="pt-BR" sz="1600" i="1" dirty="0">
            <a:solidFill>
              <a:srgbClr val="002060"/>
            </a:solidFill>
          </a:endParaRPr>
        </a:p>
      </dgm:t>
    </dgm:pt>
    <dgm:pt modelId="{A27B6674-C7C1-4F64-A89A-189C6ED224FF}" type="parTrans" cxnId="{C7005E49-1169-49F0-B311-6643C959E51A}">
      <dgm:prSet/>
      <dgm:spPr/>
      <dgm:t>
        <a:bodyPr/>
        <a:lstStyle/>
        <a:p>
          <a:endParaRPr lang="pt-BR"/>
        </a:p>
      </dgm:t>
    </dgm:pt>
    <dgm:pt modelId="{05512F90-872D-410A-920C-DF91A9B2EEAF}" type="sibTrans" cxnId="{C7005E49-1169-49F0-B311-6643C959E51A}">
      <dgm:prSet/>
      <dgm:spPr/>
      <dgm:t>
        <a:bodyPr/>
        <a:lstStyle/>
        <a:p>
          <a:endParaRPr lang="pt-BR"/>
        </a:p>
      </dgm:t>
    </dgm:pt>
    <dgm:pt modelId="{C92F5CE1-C9D1-4E43-A928-024ED5FE4407}">
      <dgm:prSet phldrT="[Texto]"/>
      <dgm:spPr/>
      <dgm:t>
        <a:bodyPr/>
        <a:lstStyle/>
        <a:p>
          <a:r>
            <a:rPr lang="pt-BR" dirty="0" smtClean="0">
              <a:effectLst>
                <a:outerShdw blurRad="38100" dist="38100" dir="2700000" algn="tl">
                  <a:srgbClr val="000000">
                    <a:alpha val="43137"/>
                  </a:srgbClr>
                </a:outerShdw>
              </a:effectLst>
            </a:rPr>
            <a:t>Conformidade</a:t>
          </a:r>
          <a:endParaRPr lang="pt-BR" dirty="0">
            <a:effectLst>
              <a:outerShdw blurRad="38100" dist="38100" dir="2700000" algn="tl">
                <a:srgbClr val="000000">
                  <a:alpha val="43137"/>
                </a:srgbClr>
              </a:outerShdw>
            </a:effectLst>
          </a:endParaRPr>
        </a:p>
      </dgm:t>
    </dgm:pt>
    <dgm:pt modelId="{CFC94ADA-94BD-49EA-A83C-DC34523A7C10}" type="parTrans" cxnId="{F354A12F-91A6-4B4E-9C3A-057715FAAA70}">
      <dgm:prSet/>
      <dgm:spPr/>
      <dgm:t>
        <a:bodyPr/>
        <a:lstStyle/>
        <a:p>
          <a:endParaRPr lang="pt-BR"/>
        </a:p>
      </dgm:t>
    </dgm:pt>
    <dgm:pt modelId="{33E9BFC2-9AD8-464B-A989-73BBFE4B72FA}" type="sibTrans" cxnId="{F354A12F-91A6-4B4E-9C3A-057715FAAA70}">
      <dgm:prSet/>
      <dgm:spPr/>
      <dgm:t>
        <a:bodyPr/>
        <a:lstStyle/>
        <a:p>
          <a:endParaRPr lang="pt-BR"/>
        </a:p>
      </dgm:t>
    </dgm:pt>
    <dgm:pt modelId="{2FE1BBC8-175E-4F2C-BC30-8978E317FB01}">
      <dgm:prSet phldrT="[Texto]" custT="1"/>
      <dgm:spPr/>
      <dgm:t>
        <a:bodyPr/>
        <a:lstStyle/>
        <a:p>
          <a:r>
            <a:rPr lang="pt-BR" sz="1600" dirty="0" smtClean="0">
              <a:solidFill>
                <a:schemeClr val="tx1"/>
              </a:solidFill>
            </a:rPr>
            <a:t>Responsabilidade com observâncias de regras</a:t>
          </a:r>
          <a:endParaRPr lang="pt-BR" sz="1600" dirty="0">
            <a:solidFill>
              <a:schemeClr val="tx1"/>
            </a:solidFill>
          </a:endParaRPr>
        </a:p>
      </dgm:t>
    </dgm:pt>
    <dgm:pt modelId="{FBEB02DC-B5D2-4924-947C-B6D90E16C9D8}" type="parTrans" cxnId="{82BB68DF-19E8-4F84-B121-6F30E7BA569D}">
      <dgm:prSet/>
      <dgm:spPr/>
      <dgm:t>
        <a:bodyPr/>
        <a:lstStyle/>
        <a:p>
          <a:endParaRPr lang="pt-BR"/>
        </a:p>
      </dgm:t>
    </dgm:pt>
    <dgm:pt modelId="{E78D2B85-09C9-48AA-8727-736A38606447}" type="sibTrans" cxnId="{82BB68DF-19E8-4F84-B121-6F30E7BA569D}">
      <dgm:prSet/>
      <dgm:spPr/>
      <dgm:t>
        <a:bodyPr/>
        <a:lstStyle/>
        <a:p>
          <a:endParaRPr lang="pt-BR"/>
        </a:p>
      </dgm:t>
    </dgm:pt>
    <dgm:pt modelId="{7C8F9A3A-42C9-4A71-9EE4-5E08293832F6}">
      <dgm:prSet phldrT="[Texto]"/>
      <dgm:spPr/>
      <dgm:t>
        <a:bodyPr/>
        <a:lstStyle/>
        <a:p>
          <a:r>
            <a:rPr lang="pt-BR" dirty="0" smtClean="0">
              <a:effectLst>
                <a:outerShdw blurRad="38100" dist="38100" dir="2700000" algn="tl">
                  <a:srgbClr val="000000">
                    <a:alpha val="43137"/>
                  </a:srgbClr>
                </a:outerShdw>
              </a:effectLst>
            </a:rPr>
            <a:t>Operaciona</a:t>
          </a:r>
          <a:r>
            <a:rPr lang="pt-BR" dirty="0" smtClean="0"/>
            <a:t>l</a:t>
          </a:r>
          <a:endParaRPr lang="pt-BR" dirty="0"/>
        </a:p>
      </dgm:t>
    </dgm:pt>
    <dgm:pt modelId="{18F1B9EB-B4F4-4175-813C-6C355A6DA5D4}" type="parTrans" cxnId="{5DCCA86B-1F16-46A6-B842-BF37A5880B24}">
      <dgm:prSet/>
      <dgm:spPr/>
      <dgm:t>
        <a:bodyPr/>
        <a:lstStyle/>
        <a:p>
          <a:endParaRPr lang="pt-BR"/>
        </a:p>
      </dgm:t>
    </dgm:pt>
    <dgm:pt modelId="{CB8F1865-0890-4E66-B9C1-33E10D0CEC73}" type="sibTrans" cxnId="{5DCCA86B-1F16-46A6-B842-BF37A5880B24}">
      <dgm:prSet/>
      <dgm:spPr/>
      <dgm:t>
        <a:bodyPr/>
        <a:lstStyle/>
        <a:p>
          <a:endParaRPr lang="pt-BR"/>
        </a:p>
      </dgm:t>
    </dgm:pt>
    <dgm:pt modelId="{88D43A0F-E70A-4969-8EC4-8C702AAFB544}">
      <dgm:prSet phldrT="[Texto]" custT="1"/>
      <dgm:spPr/>
      <dgm:t>
        <a:bodyPr/>
        <a:lstStyle/>
        <a:p>
          <a:r>
            <a:rPr lang="pt-BR" sz="1600" dirty="0" smtClean="0">
              <a:solidFill>
                <a:schemeClr val="tx1"/>
              </a:solidFill>
            </a:rPr>
            <a:t>Deficiências decorrentes de pessoas ou processos</a:t>
          </a:r>
          <a:endParaRPr lang="pt-BR" sz="1600" dirty="0">
            <a:solidFill>
              <a:schemeClr val="tx1"/>
            </a:solidFill>
          </a:endParaRPr>
        </a:p>
      </dgm:t>
    </dgm:pt>
    <dgm:pt modelId="{624B6B45-8EBA-40FE-980D-A0DE6A5963DC}" type="parTrans" cxnId="{37BC61A1-387D-4244-8CD8-CFC5CBBF05CB}">
      <dgm:prSet/>
      <dgm:spPr/>
      <dgm:t>
        <a:bodyPr/>
        <a:lstStyle/>
        <a:p>
          <a:endParaRPr lang="pt-BR"/>
        </a:p>
      </dgm:t>
    </dgm:pt>
    <dgm:pt modelId="{F16BCF08-FDE4-463F-A0F0-562A1139471B}" type="sibTrans" cxnId="{37BC61A1-387D-4244-8CD8-CFC5CBBF05CB}">
      <dgm:prSet/>
      <dgm:spPr/>
      <dgm:t>
        <a:bodyPr/>
        <a:lstStyle/>
        <a:p>
          <a:endParaRPr lang="pt-BR"/>
        </a:p>
      </dgm:t>
    </dgm:pt>
    <dgm:pt modelId="{666ED7E7-387A-4C2C-A0FD-41E183973A18}">
      <dgm:prSet phldrT="[Texto]"/>
      <dgm:spPr>
        <a:solidFill>
          <a:schemeClr val="accent1">
            <a:lumMod val="50000"/>
          </a:schemeClr>
        </a:solidFill>
      </dgm:spPr>
      <dgm:t>
        <a:bodyPr/>
        <a:lstStyle/>
        <a:p>
          <a:r>
            <a:rPr lang="pt-BR" dirty="0" smtClean="0">
              <a:solidFill>
                <a:schemeClr val="bg1"/>
              </a:solidFill>
            </a:rPr>
            <a:t>Gerenciamento:  Monitoramento; Apetite de riscos; </a:t>
          </a:r>
          <a:r>
            <a:rPr lang="pt-BR" b="1" dirty="0" err="1" smtClean="0">
              <a:solidFill>
                <a:schemeClr val="bg1"/>
              </a:solidFill>
            </a:rPr>
            <a:t>Capacitacão</a:t>
          </a:r>
          <a:endParaRPr lang="pt-BR" b="1" dirty="0">
            <a:solidFill>
              <a:schemeClr val="bg1"/>
            </a:solidFill>
          </a:endParaRPr>
        </a:p>
      </dgm:t>
    </dgm:pt>
    <dgm:pt modelId="{D07EEAFB-90A7-40C2-BF57-637193162C34}" type="parTrans" cxnId="{8C576AB4-FBF0-44BB-9D6B-4E69140F0105}">
      <dgm:prSet/>
      <dgm:spPr/>
      <dgm:t>
        <a:bodyPr/>
        <a:lstStyle/>
        <a:p>
          <a:endParaRPr lang="pt-BR"/>
        </a:p>
      </dgm:t>
    </dgm:pt>
    <dgm:pt modelId="{487AF153-1F5E-4031-B140-39F312C9D63D}" type="sibTrans" cxnId="{8C576AB4-FBF0-44BB-9D6B-4E69140F0105}">
      <dgm:prSet/>
      <dgm:spPr/>
      <dgm:t>
        <a:bodyPr/>
        <a:lstStyle/>
        <a:p>
          <a:endParaRPr lang="pt-BR"/>
        </a:p>
      </dgm:t>
    </dgm:pt>
    <dgm:pt modelId="{BCD9F229-312E-4B3A-8461-5997AD7485F4}">
      <dgm:prSet phldrT="[Texto]" custT="1"/>
      <dgm:spPr>
        <a:solidFill>
          <a:schemeClr val="accent1">
            <a:lumMod val="50000"/>
          </a:schemeClr>
        </a:solidFill>
      </dgm:spPr>
      <dgm:t>
        <a:bodyPr/>
        <a:lstStyle/>
        <a:p>
          <a:r>
            <a:rPr lang="pt-BR" sz="1400" dirty="0" smtClean="0">
              <a:solidFill>
                <a:schemeClr val="bg1"/>
              </a:solidFill>
            </a:rPr>
            <a:t>Gerenciamento: </a:t>
          </a:r>
          <a:r>
            <a:rPr lang="pt-BR" sz="1600" dirty="0" smtClean="0">
              <a:solidFill>
                <a:schemeClr val="bg1"/>
              </a:solidFill>
            </a:rPr>
            <a:t>Interação</a:t>
          </a:r>
          <a:r>
            <a:rPr lang="pt-BR" sz="1400" dirty="0" smtClean="0">
              <a:solidFill>
                <a:schemeClr val="bg1"/>
              </a:solidFill>
            </a:rPr>
            <a:t> com Governança; </a:t>
          </a:r>
          <a:r>
            <a:rPr lang="pt-BR" sz="1400" b="1" dirty="0" smtClean="0">
              <a:solidFill>
                <a:schemeClr val="bg1"/>
              </a:solidFill>
            </a:rPr>
            <a:t>Capacitação</a:t>
          </a:r>
          <a:endParaRPr lang="pt-BR" sz="1400" b="1" dirty="0">
            <a:solidFill>
              <a:schemeClr val="bg1"/>
            </a:solidFill>
          </a:endParaRPr>
        </a:p>
      </dgm:t>
    </dgm:pt>
    <dgm:pt modelId="{40C52E94-22CD-4823-B87F-8551B7705287}" type="parTrans" cxnId="{63B472AB-372B-4953-BDBE-12D2BF748BC5}">
      <dgm:prSet/>
      <dgm:spPr/>
      <dgm:t>
        <a:bodyPr/>
        <a:lstStyle/>
        <a:p>
          <a:endParaRPr lang="pt-BR"/>
        </a:p>
      </dgm:t>
    </dgm:pt>
    <dgm:pt modelId="{B2219479-3E40-4BCB-BDB6-DA61F614DDC3}" type="sibTrans" cxnId="{63B472AB-372B-4953-BDBE-12D2BF748BC5}">
      <dgm:prSet/>
      <dgm:spPr/>
      <dgm:t>
        <a:bodyPr/>
        <a:lstStyle/>
        <a:p>
          <a:endParaRPr lang="pt-BR"/>
        </a:p>
      </dgm:t>
    </dgm:pt>
    <dgm:pt modelId="{0CDBE8DD-14F9-4B5B-B0A6-A0CD088BCFFB}">
      <dgm:prSet phldrT="[Texto]" custT="1"/>
      <dgm:spPr>
        <a:solidFill>
          <a:schemeClr val="accent1">
            <a:lumMod val="50000"/>
          </a:schemeClr>
        </a:solidFill>
      </dgm:spPr>
      <dgm:t>
        <a:bodyPr/>
        <a:lstStyle/>
        <a:p>
          <a:r>
            <a:rPr lang="pt-BR" sz="1400" dirty="0" smtClean="0">
              <a:solidFill>
                <a:schemeClr val="bg1"/>
              </a:solidFill>
            </a:rPr>
            <a:t>Gerenciamento: Comunicação com a Governança; </a:t>
          </a:r>
          <a:r>
            <a:rPr lang="pt-BR" sz="1400" b="1" dirty="0" smtClean="0">
              <a:solidFill>
                <a:schemeClr val="bg1"/>
              </a:solidFill>
            </a:rPr>
            <a:t>Capacitação</a:t>
          </a:r>
          <a:endParaRPr lang="pt-BR" sz="1400" dirty="0">
            <a:solidFill>
              <a:schemeClr val="bg1"/>
            </a:solidFill>
          </a:endParaRPr>
        </a:p>
      </dgm:t>
    </dgm:pt>
    <dgm:pt modelId="{C6B5BAFF-2F9D-45B1-9355-21DA53953E74}" type="parTrans" cxnId="{AF62B941-8405-479B-B1C8-D85910E51A0B}">
      <dgm:prSet/>
      <dgm:spPr/>
      <dgm:t>
        <a:bodyPr/>
        <a:lstStyle/>
        <a:p>
          <a:endParaRPr lang="pt-BR"/>
        </a:p>
      </dgm:t>
    </dgm:pt>
    <dgm:pt modelId="{5543032E-6099-45A9-B9BF-2B39FBB5B80B}" type="sibTrans" cxnId="{AF62B941-8405-479B-B1C8-D85910E51A0B}">
      <dgm:prSet/>
      <dgm:spPr/>
      <dgm:t>
        <a:bodyPr/>
        <a:lstStyle/>
        <a:p>
          <a:endParaRPr lang="pt-BR"/>
        </a:p>
      </dgm:t>
    </dgm:pt>
    <dgm:pt modelId="{0B19C45F-EDBB-4A1E-9914-682E790044B6}">
      <dgm:prSet phldrT="[Texto]" custT="1"/>
      <dgm:spPr/>
      <dgm:t>
        <a:bodyPr/>
        <a:lstStyle/>
        <a:p>
          <a:r>
            <a:rPr lang="pt-BR" sz="1600" dirty="0" smtClean="0">
              <a:solidFill>
                <a:schemeClr val="tx1"/>
              </a:solidFill>
            </a:rPr>
            <a:t>Demonstrar conformidade com práticas de auditoria</a:t>
          </a:r>
          <a:endParaRPr lang="pt-BR" sz="1600" dirty="0">
            <a:solidFill>
              <a:schemeClr val="tx1"/>
            </a:solidFill>
          </a:endParaRPr>
        </a:p>
      </dgm:t>
    </dgm:pt>
    <dgm:pt modelId="{62F71547-8697-4D39-A238-6053D2FF15B6}" type="parTrans" cxnId="{B4BA1F12-ED5C-4090-B1C5-1EB65D716195}">
      <dgm:prSet/>
      <dgm:spPr/>
      <dgm:t>
        <a:bodyPr/>
        <a:lstStyle/>
        <a:p>
          <a:endParaRPr lang="pt-BR"/>
        </a:p>
      </dgm:t>
    </dgm:pt>
    <dgm:pt modelId="{26897C60-D948-4E6E-9CFC-562E9B551A6F}" type="sibTrans" cxnId="{B4BA1F12-ED5C-4090-B1C5-1EB65D716195}">
      <dgm:prSet/>
      <dgm:spPr/>
      <dgm:t>
        <a:bodyPr/>
        <a:lstStyle/>
        <a:p>
          <a:endParaRPr lang="pt-BR"/>
        </a:p>
      </dgm:t>
    </dgm:pt>
    <dgm:pt modelId="{DE1D6F8D-F57A-48C4-8652-CAF3CCD32864}">
      <dgm:prSet phldrT="[Texto]" custT="1"/>
      <dgm:spPr>
        <a:solidFill>
          <a:schemeClr val="accent1">
            <a:lumMod val="50000"/>
          </a:schemeClr>
        </a:solidFill>
      </dgm:spPr>
      <dgm:t>
        <a:bodyPr/>
        <a:lstStyle/>
        <a:p>
          <a:r>
            <a:rPr lang="pt-BR" sz="1400" dirty="0" smtClean="0">
              <a:solidFill>
                <a:schemeClr val="bg1"/>
              </a:solidFill>
            </a:rPr>
            <a:t>Gerenciamento: uso de análise de dados; C</a:t>
          </a:r>
          <a:r>
            <a:rPr lang="pt-BR" sz="1400" b="1" dirty="0" smtClean="0">
              <a:solidFill>
                <a:schemeClr val="bg1"/>
              </a:solidFill>
            </a:rPr>
            <a:t>apacitaçã</a:t>
          </a:r>
          <a:r>
            <a:rPr lang="pt-BR" sz="1400" dirty="0" smtClean="0">
              <a:solidFill>
                <a:schemeClr val="bg1"/>
              </a:solidFill>
            </a:rPr>
            <a:t>o; Certificações (QA, CIA)</a:t>
          </a:r>
          <a:endParaRPr lang="pt-BR" sz="1400" dirty="0">
            <a:solidFill>
              <a:schemeClr val="bg1"/>
            </a:solidFill>
          </a:endParaRPr>
        </a:p>
      </dgm:t>
    </dgm:pt>
    <dgm:pt modelId="{3894B5A9-AA4B-44A8-8606-8B5B4EBD301E}" type="parTrans" cxnId="{54CA9AE0-FAA4-4715-AB3A-ACD0C1D74999}">
      <dgm:prSet/>
      <dgm:spPr/>
      <dgm:t>
        <a:bodyPr/>
        <a:lstStyle/>
        <a:p>
          <a:endParaRPr lang="pt-BR"/>
        </a:p>
      </dgm:t>
    </dgm:pt>
    <dgm:pt modelId="{C96CB1F5-36EF-4211-82EF-73F2DB20CF41}" type="sibTrans" cxnId="{54CA9AE0-FAA4-4715-AB3A-ACD0C1D74999}">
      <dgm:prSet/>
      <dgm:spPr/>
      <dgm:t>
        <a:bodyPr/>
        <a:lstStyle/>
        <a:p>
          <a:endParaRPr lang="pt-BR"/>
        </a:p>
      </dgm:t>
    </dgm:pt>
    <dgm:pt modelId="{8B77FCD7-BA87-42A1-A2A0-11AC0DFA95E6}">
      <dgm:prSet phldrT="[Texto]" custT="1"/>
      <dgm:spPr/>
      <dgm:t>
        <a:bodyPr/>
        <a:lstStyle/>
        <a:p>
          <a:r>
            <a:rPr lang="pt-BR" sz="1600" dirty="0" smtClean="0">
              <a:solidFill>
                <a:schemeClr val="tx1"/>
              </a:solidFill>
            </a:rPr>
            <a:t>Deficiências na aplicação ou uso de tecnologia</a:t>
          </a:r>
          <a:endParaRPr lang="pt-BR" sz="1600" dirty="0">
            <a:solidFill>
              <a:schemeClr val="tx1"/>
            </a:solidFill>
          </a:endParaRPr>
        </a:p>
      </dgm:t>
    </dgm:pt>
    <dgm:pt modelId="{B84CDB27-C749-4E02-8CC5-EB80D0B65070}" type="parTrans" cxnId="{EC0BECCF-1CCF-4A97-A14F-E6B2E69FB4C2}">
      <dgm:prSet/>
      <dgm:spPr/>
      <dgm:t>
        <a:bodyPr/>
        <a:lstStyle/>
        <a:p>
          <a:endParaRPr lang="pt-BR"/>
        </a:p>
      </dgm:t>
    </dgm:pt>
    <dgm:pt modelId="{4DF82622-18F5-4873-9A5E-ADA24BF7AEF9}" type="sibTrans" cxnId="{EC0BECCF-1CCF-4A97-A14F-E6B2E69FB4C2}">
      <dgm:prSet/>
      <dgm:spPr/>
      <dgm:t>
        <a:bodyPr/>
        <a:lstStyle/>
        <a:p>
          <a:endParaRPr lang="pt-BR"/>
        </a:p>
      </dgm:t>
    </dgm:pt>
    <dgm:pt modelId="{9577815D-8A64-4677-A84B-002B9D1686C0}" type="pres">
      <dgm:prSet presAssocID="{BF37D140-D243-4198-AEC0-873CFBEF2969}" presName="theList" presStyleCnt="0">
        <dgm:presLayoutVars>
          <dgm:dir/>
          <dgm:animLvl val="lvl"/>
          <dgm:resizeHandles val="exact"/>
        </dgm:presLayoutVars>
      </dgm:prSet>
      <dgm:spPr/>
      <dgm:t>
        <a:bodyPr/>
        <a:lstStyle/>
        <a:p>
          <a:endParaRPr lang="pt-BR"/>
        </a:p>
      </dgm:t>
    </dgm:pt>
    <dgm:pt modelId="{2C1A7F60-0E11-4388-82C8-7EE2F355A340}" type="pres">
      <dgm:prSet presAssocID="{DEE90632-77BD-481D-BE9D-A1AB4293EBCF}" presName="compNode" presStyleCnt="0"/>
      <dgm:spPr/>
    </dgm:pt>
    <dgm:pt modelId="{DE653833-CC6C-446D-BCAA-779F84D337A4}" type="pres">
      <dgm:prSet presAssocID="{DEE90632-77BD-481D-BE9D-A1AB4293EBCF}" presName="aNode" presStyleLbl="bgShp" presStyleIdx="0" presStyleCnt="4" custLinFactNeighborX="-44046" custLinFactNeighborY="-1228"/>
      <dgm:spPr/>
      <dgm:t>
        <a:bodyPr/>
        <a:lstStyle/>
        <a:p>
          <a:endParaRPr lang="pt-BR"/>
        </a:p>
      </dgm:t>
    </dgm:pt>
    <dgm:pt modelId="{D467A031-159D-4B0F-9BAA-4C7B28EFFBA5}" type="pres">
      <dgm:prSet presAssocID="{DEE90632-77BD-481D-BE9D-A1AB4293EBCF}" presName="textNode" presStyleLbl="bgShp" presStyleIdx="0" presStyleCnt="4"/>
      <dgm:spPr/>
      <dgm:t>
        <a:bodyPr/>
        <a:lstStyle/>
        <a:p>
          <a:endParaRPr lang="pt-BR"/>
        </a:p>
      </dgm:t>
    </dgm:pt>
    <dgm:pt modelId="{24D4A400-D09E-498D-9A4A-E4C7B040155F}" type="pres">
      <dgm:prSet presAssocID="{DEE90632-77BD-481D-BE9D-A1AB4293EBCF}" presName="compChildNode" presStyleCnt="0"/>
      <dgm:spPr/>
    </dgm:pt>
    <dgm:pt modelId="{6CDDC96B-39D7-4C1E-A603-919A4233B679}" type="pres">
      <dgm:prSet presAssocID="{DEE90632-77BD-481D-BE9D-A1AB4293EBCF}" presName="theInnerList" presStyleCnt="0"/>
      <dgm:spPr/>
    </dgm:pt>
    <dgm:pt modelId="{39D593C2-72B7-4336-A16E-E196290894F4}" type="pres">
      <dgm:prSet presAssocID="{27A36F46-5F78-4145-9912-15B6CB148E7C}" presName="childNode" presStyleLbl="node1" presStyleIdx="0" presStyleCnt="12">
        <dgm:presLayoutVars>
          <dgm:bulletEnabled val="1"/>
        </dgm:presLayoutVars>
      </dgm:prSet>
      <dgm:spPr/>
      <dgm:t>
        <a:bodyPr/>
        <a:lstStyle/>
        <a:p>
          <a:endParaRPr lang="pt-BR"/>
        </a:p>
      </dgm:t>
    </dgm:pt>
    <dgm:pt modelId="{C3E82B40-6703-489A-9581-9B6AA2D0C750}" type="pres">
      <dgm:prSet presAssocID="{27A36F46-5F78-4145-9912-15B6CB148E7C}" presName="aSpace2" presStyleCnt="0"/>
      <dgm:spPr/>
    </dgm:pt>
    <dgm:pt modelId="{48C441B0-FB89-4915-B019-42304A5018EC}" type="pres">
      <dgm:prSet presAssocID="{D12B3704-E84A-4025-B400-27AC67F1E6DF}" presName="childNode" presStyleLbl="node1" presStyleIdx="1" presStyleCnt="12">
        <dgm:presLayoutVars>
          <dgm:bulletEnabled val="1"/>
        </dgm:presLayoutVars>
      </dgm:prSet>
      <dgm:spPr/>
      <dgm:t>
        <a:bodyPr/>
        <a:lstStyle/>
        <a:p>
          <a:endParaRPr lang="pt-BR"/>
        </a:p>
      </dgm:t>
    </dgm:pt>
    <dgm:pt modelId="{EB6C04BE-3402-4AED-8F96-8EF53613E94F}" type="pres">
      <dgm:prSet presAssocID="{D12B3704-E84A-4025-B400-27AC67F1E6DF}" presName="aSpace2" presStyleCnt="0"/>
      <dgm:spPr/>
    </dgm:pt>
    <dgm:pt modelId="{B0597E58-0FBB-4B79-930F-19DAD6FF5EE3}" type="pres">
      <dgm:prSet presAssocID="{BCD9F229-312E-4B3A-8461-5997AD7485F4}" presName="childNode" presStyleLbl="node1" presStyleIdx="2" presStyleCnt="12">
        <dgm:presLayoutVars>
          <dgm:bulletEnabled val="1"/>
        </dgm:presLayoutVars>
      </dgm:prSet>
      <dgm:spPr/>
      <dgm:t>
        <a:bodyPr/>
        <a:lstStyle/>
        <a:p>
          <a:endParaRPr lang="pt-BR"/>
        </a:p>
      </dgm:t>
    </dgm:pt>
    <dgm:pt modelId="{DEBFCC9A-5AD7-494D-9061-DD47E9009AE8}" type="pres">
      <dgm:prSet presAssocID="{DEE90632-77BD-481D-BE9D-A1AB4293EBCF}" presName="aSpace" presStyleCnt="0"/>
      <dgm:spPr/>
    </dgm:pt>
    <dgm:pt modelId="{20A00326-BD2E-4EBC-AD4A-BFE92103E6AC}" type="pres">
      <dgm:prSet presAssocID="{46E1D757-DD9F-425C-8258-98E867846933}" presName="compNode" presStyleCnt="0"/>
      <dgm:spPr/>
    </dgm:pt>
    <dgm:pt modelId="{83B8F4A5-9690-418F-8FB3-49F3A2A85B84}" type="pres">
      <dgm:prSet presAssocID="{46E1D757-DD9F-425C-8258-98E867846933}" presName="aNode" presStyleLbl="bgShp" presStyleIdx="1" presStyleCnt="4"/>
      <dgm:spPr/>
      <dgm:t>
        <a:bodyPr/>
        <a:lstStyle/>
        <a:p>
          <a:endParaRPr lang="pt-BR"/>
        </a:p>
      </dgm:t>
    </dgm:pt>
    <dgm:pt modelId="{666F6AF2-7483-4E1E-A229-F00D21FEC832}" type="pres">
      <dgm:prSet presAssocID="{46E1D757-DD9F-425C-8258-98E867846933}" presName="textNode" presStyleLbl="bgShp" presStyleIdx="1" presStyleCnt="4"/>
      <dgm:spPr/>
      <dgm:t>
        <a:bodyPr/>
        <a:lstStyle/>
        <a:p>
          <a:endParaRPr lang="pt-BR"/>
        </a:p>
      </dgm:t>
    </dgm:pt>
    <dgm:pt modelId="{D017E9AC-B3CB-489A-AB08-236B98B90F1D}" type="pres">
      <dgm:prSet presAssocID="{46E1D757-DD9F-425C-8258-98E867846933}" presName="compChildNode" presStyleCnt="0"/>
      <dgm:spPr/>
    </dgm:pt>
    <dgm:pt modelId="{DB13BA2C-C3C0-49D1-A296-4AE240D0A7E4}" type="pres">
      <dgm:prSet presAssocID="{46E1D757-DD9F-425C-8258-98E867846933}" presName="theInnerList" presStyleCnt="0"/>
      <dgm:spPr/>
    </dgm:pt>
    <dgm:pt modelId="{BF5CBA9C-A435-43AA-8DB6-C7E160B26AEE}" type="pres">
      <dgm:prSet presAssocID="{0CE5CF9D-6DFB-4B3D-B692-67BCB2ED5986}" presName="childNode" presStyleLbl="node1" presStyleIdx="3" presStyleCnt="12">
        <dgm:presLayoutVars>
          <dgm:bulletEnabled val="1"/>
        </dgm:presLayoutVars>
      </dgm:prSet>
      <dgm:spPr/>
      <dgm:t>
        <a:bodyPr/>
        <a:lstStyle/>
        <a:p>
          <a:endParaRPr lang="pt-BR"/>
        </a:p>
      </dgm:t>
    </dgm:pt>
    <dgm:pt modelId="{69207703-0282-4A62-BA11-3F50C4A3ECF8}" type="pres">
      <dgm:prSet presAssocID="{0CE5CF9D-6DFB-4B3D-B692-67BCB2ED5986}" presName="aSpace2" presStyleCnt="0"/>
      <dgm:spPr/>
    </dgm:pt>
    <dgm:pt modelId="{096EECB4-177F-48BA-BC94-08C294099EE5}" type="pres">
      <dgm:prSet presAssocID="{CE8405E4-56DA-46D0-965E-F0472A6F5E8E}" presName="childNode" presStyleLbl="node1" presStyleIdx="4" presStyleCnt="12">
        <dgm:presLayoutVars>
          <dgm:bulletEnabled val="1"/>
        </dgm:presLayoutVars>
      </dgm:prSet>
      <dgm:spPr/>
      <dgm:t>
        <a:bodyPr/>
        <a:lstStyle/>
        <a:p>
          <a:endParaRPr lang="pt-BR"/>
        </a:p>
      </dgm:t>
    </dgm:pt>
    <dgm:pt modelId="{33678126-C0A8-4D2D-9013-2B5F98D6C498}" type="pres">
      <dgm:prSet presAssocID="{CE8405E4-56DA-46D0-965E-F0472A6F5E8E}" presName="aSpace2" presStyleCnt="0"/>
      <dgm:spPr/>
    </dgm:pt>
    <dgm:pt modelId="{15D1D0A3-CEE7-417B-8E49-A4075F8902AA}" type="pres">
      <dgm:prSet presAssocID="{0CDBE8DD-14F9-4B5B-B0A6-A0CD088BCFFB}" presName="childNode" presStyleLbl="node1" presStyleIdx="5" presStyleCnt="12">
        <dgm:presLayoutVars>
          <dgm:bulletEnabled val="1"/>
        </dgm:presLayoutVars>
      </dgm:prSet>
      <dgm:spPr/>
      <dgm:t>
        <a:bodyPr/>
        <a:lstStyle/>
        <a:p>
          <a:endParaRPr lang="pt-BR"/>
        </a:p>
      </dgm:t>
    </dgm:pt>
    <dgm:pt modelId="{EE600D2D-43D2-4AD7-9EF1-BCAB29CC5128}" type="pres">
      <dgm:prSet presAssocID="{46E1D757-DD9F-425C-8258-98E867846933}" presName="aSpace" presStyleCnt="0"/>
      <dgm:spPr/>
    </dgm:pt>
    <dgm:pt modelId="{871996BA-1E05-4ED7-B9FC-6F370C3BC3CF}" type="pres">
      <dgm:prSet presAssocID="{C92F5CE1-C9D1-4E43-A928-024ED5FE4407}" presName="compNode" presStyleCnt="0"/>
      <dgm:spPr/>
    </dgm:pt>
    <dgm:pt modelId="{AC82F242-5156-463B-933E-AF224892AB84}" type="pres">
      <dgm:prSet presAssocID="{C92F5CE1-C9D1-4E43-A928-024ED5FE4407}" presName="aNode" presStyleLbl="bgShp" presStyleIdx="2" presStyleCnt="4"/>
      <dgm:spPr/>
      <dgm:t>
        <a:bodyPr/>
        <a:lstStyle/>
        <a:p>
          <a:endParaRPr lang="pt-BR"/>
        </a:p>
      </dgm:t>
    </dgm:pt>
    <dgm:pt modelId="{6D6E8B18-79A9-4C1D-AD6A-49B7EF335DF5}" type="pres">
      <dgm:prSet presAssocID="{C92F5CE1-C9D1-4E43-A928-024ED5FE4407}" presName="textNode" presStyleLbl="bgShp" presStyleIdx="2" presStyleCnt="4"/>
      <dgm:spPr/>
      <dgm:t>
        <a:bodyPr/>
        <a:lstStyle/>
        <a:p>
          <a:endParaRPr lang="pt-BR"/>
        </a:p>
      </dgm:t>
    </dgm:pt>
    <dgm:pt modelId="{5DC11491-1EB4-41E3-8457-64CA7A183CD0}" type="pres">
      <dgm:prSet presAssocID="{C92F5CE1-C9D1-4E43-A928-024ED5FE4407}" presName="compChildNode" presStyleCnt="0"/>
      <dgm:spPr/>
    </dgm:pt>
    <dgm:pt modelId="{9B2D7B16-313B-4009-9043-0AF3EB84A95B}" type="pres">
      <dgm:prSet presAssocID="{C92F5CE1-C9D1-4E43-A928-024ED5FE4407}" presName="theInnerList" presStyleCnt="0"/>
      <dgm:spPr/>
    </dgm:pt>
    <dgm:pt modelId="{8DC86195-60B6-4D1F-ADE7-27B51F23E060}" type="pres">
      <dgm:prSet presAssocID="{2FE1BBC8-175E-4F2C-BC30-8978E317FB01}" presName="childNode" presStyleLbl="node1" presStyleIdx="6" presStyleCnt="12">
        <dgm:presLayoutVars>
          <dgm:bulletEnabled val="1"/>
        </dgm:presLayoutVars>
      </dgm:prSet>
      <dgm:spPr/>
      <dgm:t>
        <a:bodyPr/>
        <a:lstStyle/>
        <a:p>
          <a:endParaRPr lang="pt-BR"/>
        </a:p>
      </dgm:t>
    </dgm:pt>
    <dgm:pt modelId="{750EE044-E0CF-430D-B17F-114889008ABE}" type="pres">
      <dgm:prSet presAssocID="{2FE1BBC8-175E-4F2C-BC30-8978E317FB01}" presName="aSpace2" presStyleCnt="0"/>
      <dgm:spPr/>
    </dgm:pt>
    <dgm:pt modelId="{B0F4C89B-EE58-4003-9349-DA366D852373}" type="pres">
      <dgm:prSet presAssocID="{0B19C45F-EDBB-4A1E-9914-682E790044B6}" presName="childNode" presStyleLbl="node1" presStyleIdx="7" presStyleCnt="12">
        <dgm:presLayoutVars>
          <dgm:bulletEnabled val="1"/>
        </dgm:presLayoutVars>
      </dgm:prSet>
      <dgm:spPr/>
      <dgm:t>
        <a:bodyPr/>
        <a:lstStyle/>
        <a:p>
          <a:endParaRPr lang="pt-BR"/>
        </a:p>
      </dgm:t>
    </dgm:pt>
    <dgm:pt modelId="{444C380C-7F46-4645-B767-F4034EBA4CE3}" type="pres">
      <dgm:prSet presAssocID="{0B19C45F-EDBB-4A1E-9914-682E790044B6}" presName="aSpace2" presStyleCnt="0"/>
      <dgm:spPr/>
    </dgm:pt>
    <dgm:pt modelId="{B42C1D1F-3AA4-4BA9-B5E6-796BFF650E28}" type="pres">
      <dgm:prSet presAssocID="{DE1D6F8D-F57A-48C4-8652-CAF3CCD32864}" presName="childNode" presStyleLbl="node1" presStyleIdx="8" presStyleCnt="12">
        <dgm:presLayoutVars>
          <dgm:bulletEnabled val="1"/>
        </dgm:presLayoutVars>
      </dgm:prSet>
      <dgm:spPr/>
      <dgm:t>
        <a:bodyPr/>
        <a:lstStyle/>
        <a:p>
          <a:endParaRPr lang="pt-BR"/>
        </a:p>
      </dgm:t>
    </dgm:pt>
    <dgm:pt modelId="{20C3E0D5-0DEC-4842-9EC2-9F9C6A4E70B7}" type="pres">
      <dgm:prSet presAssocID="{C92F5CE1-C9D1-4E43-A928-024ED5FE4407}" presName="aSpace" presStyleCnt="0"/>
      <dgm:spPr/>
    </dgm:pt>
    <dgm:pt modelId="{67EA2DB5-F3B7-4F4D-9DA3-D83FBA10BD8B}" type="pres">
      <dgm:prSet presAssocID="{7C8F9A3A-42C9-4A71-9EE4-5E08293832F6}" presName="compNode" presStyleCnt="0"/>
      <dgm:spPr/>
    </dgm:pt>
    <dgm:pt modelId="{78503012-FB07-4877-8949-B15C6C93CEE2}" type="pres">
      <dgm:prSet presAssocID="{7C8F9A3A-42C9-4A71-9EE4-5E08293832F6}" presName="aNode" presStyleLbl="bgShp" presStyleIdx="3" presStyleCnt="4"/>
      <dgm:spPr/>
      <dgm:t>
        <a:bodyPr/>
        <a:lstStyle/>
        <a:p>
          <a:endParaRPr lang="pt-BR"/>
        </a:p>
      </dgm:t>
    </dgm:pt>
    <dgm:pt modelId="{B02AF87A-2F19-4456-AECA-1EA46536C866}" type="pres">
      <dgm:prSet presAssocID="{7C8F9A3A-42C9-4A71-9EE4-5E08293832F6}" presName="textNode" presStyleLbl="bgShp" presStyleIdx="3" presStyleCnt="4"/>
      <dgm:spPr/>
      <dgm:t>
        <a:bodyPr/>
        <a:lstStyle/>
        <a:p>
          <a:endParaRPr lang="pt-BR"/>
        </a:p>
      </dgm:t>
    </dgm:pt>
    <dgm:pt modelId="{24A32A7A-9AA8-4573-8EBD-E827EDAA6DC4}" type="pres">
      <dgm:prSet presAssocID="{7C8F9A3A-42C9-4A71-9EE4-5E08293832F6}" presName="compChildNode" presStyleCnt="0"/>
      <dgm:spPr/>
    </dgm:pt>
    <dgm:pt modelId="{5402896C-393E-4E4F-9798-88201DE115F0}" type="pres">
      <dgm:prSet presAssocID="{7C8F9A3A-42C9-4A71-9EE4-5E08293832F6}" presName="theInnerList" presStyleCnt="0"/>
      <dgm:spPr/>
    </dgm:pt>
    <dgm:pt modelId="{129ADEE1-DB76-4A16-8804-D11C7028E5CB}" type="pres">
      <dgm:prSet presAssocID="{88D43A0F-E70A-4969-8EC4-8C702AAFB544}" presName="childNode" presStyleLbl="node1" presStyleIdx="9" presStyleCnt="12">
        <dgm:presLayoutVars>
          <dgm:bulletEnabled val="1"/>
        </dgm:presLayoutVars>
      </dgm:prSet>
      <dgm:spPr/>
      <dgm:t>
        <a:bodyPr/>
        <a:lstStyle/>
        <a:p>
          <a:endParaRPr lang="pt-BR"/>
        </a:p>
      </dgm:t>
    </dgm:pt>
    <dgm:pt modelId="{BE642FB5-973D-4825-94AB-ABAD6E6A4C33}" type="pres">
      <dgm:prSet presAssocID="{88D43A0F-E70A-4969-8EC4-8C702AAFB544}" presName="aSpace2" presStyleCnt="0"/>
      <dgm:spPr/>
    </dgm:pt>
    <dgm:pt modelId="{46D7E170-4E10-4500-9D93-956991A88F7C}" type="pres">
      <dgm:prSet presAssocID="{8B77FCD7-BA87-42A1-A2A0-11AC0DFA95E6}" presName="childNode" presStyleLbl="node1" presStyleIdx="10" presStyleCnt="12">
        <dgm:presLayoutVars>
          <dgm:bulletEnabled val="1"/>
        </dgm:presLayoutVars>
      </dgm:prSet>
      <dgm:spPr/>
      <dgm:t>
        <a:bodyPr/>
        <a:lstStyle/>
        <a:p>
          <a:endParaRPr lang="pt-BR"/>
        </a:p>
      </dgm:t>
    </dgm:pt>
    <dgm:pt modelId="{8A055ABD-A061-482D-9535-A088351308DF}" type="pres">
      <dgm:prSet presAssocID="{8B77FCD7-BA87-42A1-A2A0-11AC0DFA95E6}" presName="aSpace2" presStyleCnt="0"/>
      <dgm:spPr/>
    </dgm:pt>
    <dgm:pt modelId="{140019F0-83EC-41CE-ACE5-A85E295EDB4F}" type="pres">
      <dgm:prSet presAssocID="{666ED7E7-387A-4C2C-A0FD-41E183973A18}" presName="childNode" presStyleLbl="node1" presStyleIdx="11" presStyleCnt="12">
        <dgm:presLayoutVars>
          <dgm:bulletEnabled val="1"/>
        </dgm:presLayoutVars>
      </dgm:prSet>
      <dgm:spPr/>
      <dgm:t>
        <a:bodyPr/>
        <a:lstStyle/>
        <a:p>
          <a:endParaRPr lang="pt-BR"/>
        </a:p>
      </dgm:t>
    </dgm:pt>
  </dgm:ptLst>
  <dgm:cxnLst>
    <dgm:cxn modelId="{8C576AB4-FBF0-44BB-9D6B-4E69140F0105}" srcId="{7C8F9A3A-42C9-4A71-9EE4-5E08293832F6}" destId="{666ED7E7-387A-4C2C-A0FD-41E183973A18}" srcOrd="2" destOrd="0" parTransId="{D07EEAFB-90A7-40C2-BF57-637193162C34}" sibTransId="{487AF153-1F5E-4031-B140-39F312C9D63D}"/>
    <dgm:cxn modelId="{D0DA5EBD-B82F-4A1E-AD15-B0F561CCC336}" type="presOf" srcId="{88D43A0F-E70A-4969-8EC4-8C702AAFB544}" destId="{129ADEE1-DB76-4A16-8804-D11C7028E5CB}" srcOrd="0" destOrd="0" presId="urn:microsoft.com/office/officeart/2005/8/layout/lProcess2"/>
    <dgm:cxn modelId="{125FBAA8-CBB9-421E-9002-80EDD7230843}" type="presOf" srcId="{DEE90632-77BD-481D-BE9D-A1AB4293EBCF}" destId="{DE653833-CC6C-446D-BCAA-779F84D337A4}" srcOrd="0" destOrd="0" presId="urn:microsoft.com/office/officeart/2005/8/layout/lProcess2"/>
    <dgm:cxn modelId="{BCD84127-BAC1-44B1-B0C9-828049506D13}" type="presOf" srcId="{0B19C45F-EDBB-4A1E-9914-682E790044B6}" destId="{B0F4C89B-EE58-4003-9349-DA366D852373}" srcOrd="0" destOrd="0" presId="urn:microsoft.com/office/officeart/2005/8/layout/lProcess2"/>
    <dgm:cxn modelId="{05BD708E-52D1-41D9-A4B4-BEAD1A2017A1}" type="presOf" srcId="{C92F5CE1-C9D1-4E43-A928-024ED5FE4407}" destId="{AC82F242-5156-463B-933E-AF224892AB84}" srcOrd="0" destOrd="0" presId="urn:microsoft.com/office/officeart/2005/8/layout/lProcess2"/>
    <dgm:cxn modelId="{BAE833D4-B8F3-4F48-8F1C-4F8F4AC6BC20}" type="presOf" srcId="{DEE90632-77BD-481D-BE9D-A1AB4293EBCF}" destId="{D467A031-159D-4B0F-9BAA-4C7B28EFFBA5}" srcOrd="1" destOrd="0" presId="urn:microsoft.com/office/officeart/2005/8/layout/lProcess2"/>
    <dgm:cxn modelId="{C5D64726-1A86-46DB-BA68-7E1F7D9434D5}" type="presOf" srcId="{BF37D140-D243-4198-AEC0-873CFBEF2969}" destId="{9577815D-8A64-4677-A84B-002B9D1686C0}" srcOrd="0" destOrd="0" presId="urn:microsoft.com/office/officeart/2005/8/layout/lProcess2"/>
    <dgm:cxn modelId="{82BB68DF-19E8-4F84-B121-6F30E7BA569D}" srcId="{C92F5CE1-C9D1-4E43-A928-024ED5FE4407}" destId="{2FE1BBC8-175E-4F2C-BC30-8978E317FB01}" srcOrd="0" destOrd="0" parTransId="{FBEB02DC-B5D2-4924-947C-B6D90E16C9D8}" sibTransId="{E78D2B85-09C9-48AA-8727-736A38606447}"/>
    <dgm:cxn modelId="{54CA9AE0-FAA4-4715-AB3A-ACD0C1D74999}" srcId="{C92F5CE1-C9D1-4E43-A928-024ED5FE4407}" destId="{DE1D6F8D-F57A-48C4-8652-CAF3CCD32864}" srcOrd="2" destOrd="0" parTransId="{3894B5A9-AA4B-44A8-8606-8B5B4EBD301E}" sibTransId="{C96CB1F5-36EF-4211-82EF-73F2DB20CF41}"/>
    <dgm:cxn modelId="{5DCCA86B-1F16-46A6-B842-BF37A5880B24}" srcId="{BF37D140-D243-4198-AEC0-873CFBEF2969}" destId="{7C8F9A3A-42C9-4A71-9EE4-5E08293832F6}" srcOrd="3" destOrd="0" parTransId="{18F1B9EB-B4F4-4175-813C-6C355A6DA5D4}" sibTransId="{CB8F1865-0890-4E66-B9C1-33E10D0CEC73}"/>
    <dgm:cxn modelId="{B65D121A-447C-45AF-95D2-80715FBBE996}" type="presOf" srcId="{C92F5CE1-C9D1-4E43-A928-024ED5FE4407}" destId="{6D6E8B18-79A9-4C1D-AD6A-49B7EF335DF5}" srcOrd="1" destOrd="0" presId="urn:microsoft.com/office/officeart/2005/8/layout/lProcess2"/>
    <dgm:cxn modelId="{57185B17-77F4-42FE-BE5C-E51CCF3E3173}" type="presOf" srcId="{46E1D757-DD9F-425C-8258-98E867846933}" destId="{83B8F4A5-9690-418F-8FB3-49F3A2A85B84}" srcOrd="0" destOrd="0" presId="urn:microsoft.com/office/officeart/2005/8/layout/lProcess2"/>
    <dgm:cxn modelId="{F354A12F-91A6-4B4E-9C3A-057715FAAA70}" srcId="{BF37D140-D243-4198-AEC0-873CFBEF2969}" destId="{C92F5CE1-C9D1-4E43-A928-024ED5FE4407}" srcOrd="2" destOrd="0" parTransId="{CFC94ADA-94BD-49EA-A83C-DC34523A7C10}" sibTransId="{33E9BFC2-9AD8-464B-A989-73BBFE4B72FA}"/>
    <dgm:cxn modelId="{EAA95D3A-B2F8-4E79-ADC5-348468D45764}" srcId="{DEE90632-77BD-481D-BE9D-A1AB4293EBCF}" destId="{27A36F46-5F78-4145-9912-15B6CB148E7C}" srcOrd="0" destOrd="0" parTransId="{0C0DE4DA-819E-437F-BAB3-807B9A73F5D0}" sibTransId="{B86A709A-3B48-4ACF-8A84-85D53BA2F608}"/>
    <dgm:cxn modelId="{C7005E49-1169-49F0-B311-6643C959E51A}" srcId="{46E1D757-DD9F-425C-8258-98E867846933}" destId="{CE8405E4-56DA-46D0-965E-F0472A6F5E8E}" srcOrd="1" destOrd="0" parTransId="{A27B6674-C7C1-4F64-A89A-189C6ED224FF}" sibTransId="{05512F90-872D-410A-920C-DF91A9B2EEAF}"/>
    <dgm:cxn modelId="{C8C3604E-F618-49CD-8115-DAC720BB61CE}" srcId="{DEE90632-77BD-481D-BE9D-A1AB4293EBCF}" destId="{D12B3704-E84A-4025-B400-27AC67F1E6DF}" srcOrd="1" destOrd="0" parTransId="{DBFBC6B7-505B-493B-A2F4-F85A6CB786EA}" sibTransId="{887CBE9D-0279-45EF-A15B-1C83DCDABA70}"/>
    <dgm:cxn modelId="{41BE7C4B-5570-4ABD-AC6B-050DD3B0A018}" type="presOf" srcId="{DE1D6F8D-F57A-48C4-8652-CAF3CCD32864}" destId="{B42C1D1F-3AA4-4BA9-B5E6-796BFF650E28}" srcOrd="0" destOrd="0" presId="urn:microsoft.com/office/officeart/2005/8/layout/lProcess2"/>
    <dgm:cxn modelId="{43817D7E-77EA-46B1-ABD9-331397A5BE1F}" type="presOf" srcId="{2FE1BBC8-175E-4F2C-BC30-8978E317FB01}" destId="{8DC86195-60B6-4D1F-ADE7-27B51F23E060}" srcOrd="0" destOrd="0" presId="urn:microsoft.com/office/officeart/2005/8/layout/lProcess2"/>
    <dgm:cxn modelId="{BD0D97EA-164E-47BA-BF3D-2FE391F89802}" type="presOf" srcId="{7C8F9A3A-42C9-4A71-9EE4-5E08293832F6}" destId="{B02AF87A-2F19-4456-AECA-1EA46536C866}" srcOrd="1" destOrd="0" presId="urn:microsoft.com/office/officeart/2005/8/layout/lProcess2"/>
    <dgm:cxn modelId="{63B472AB-372B-4953-BDBE-12D2BF748BC5}" srcId="{DEE90632-77BD-481D-BE9D-A1AB4293EBCF}" destId="{BCD9F229-312E-4B3A-8461-5997AD7485F4}" srcOrd="2" destOrd="0" parTransId="{40C52E94-22CD-4823-B87F-8551B7705287}" sibTransId="{B2219479-3E40-4BCB-BDB6-DA61F614DDC3}"/>
    <dgm:cxn modelId="{A45D5E6D-8E14-4C01-941A-E11B05703C32}" type="presOf" srcId="{8B77FCD7-BA87-42A1-A2A0-11AC0DFA95E6}" destId="{46D7E170-4E10-4500-9D93-956991A88F7C}" srcOrd="0" destOrd="0" presId="urn:microsoft.com/office/officeart/2005/8/layout/lProcess2"/>
    <dgm:cxn modelId="{37BC61A1-387D-4244-8CD8-CFC5CBBF05CB}" srcId="{7C8F9A3A-42C9-4A71-9EE4-5E08293832F6}" destId="{88D43A0F-E70A-4969-8EC4-8C702AAFB544}" srcOrd="0" destOrd="0" parTransId="{624B6B45-8EBA-40FE-980D-A0DE6A5963DC}" sibTransId="{F16BCF08-FDE4-463F-A0F0-562A1139471B}"/>
    <dgm:cxn modelId="{6C6FC923-A672-418E-BAF2-637599C69981}" type="presOf" srcId="{27A36F46-5F78-4145-9912-15B6CB148E7C}" destId="{39D593C2-72B7-4336-A16E-E196290894F4}" srcOrd="0" destOrd="0" presId="urn:microsoft.com/office/officeart/2005/8/layout/lProcess2"/>
    <dgm:cxn modelId="{4A067C47-402E-4ECE-877B-B241322B90A9}" srcId="{46E1D757-DD9F-425C-8258-98E867846933}" destId="{0CE5CF9D-6DFB-4B3D-B692-67BCB2ED5986}" srcOrd="0" destOrd="0" parTransId="{638431C0-0467-4E7A-BF9A-7DA38D0E0BBC}" sibTransId="{95867971-3FBF-4C67-83AF-C16CF2754547}"/>
    <dgm:cxn modelId="{17CAAA24-7890-437E-B4EF-E955E4DA5736}" type="presOf" srcId="{0CDBE8DD-14F9-4B5B-B0A6-A0CD088BCFFB}" destId="{15D1D0A3-CEE7-417B-8E49-A4075F8902AA}" srcOrd="0" destOrd="0" presId="urn:microsoft.com/office/officeart/2005/8/layout/lProcess2"/>
    <dgm:cxn modelId="{A379792A-B99B-45BC-BB68-ED7D55D56187}" type="presOf" srcId="{CE8405E4-56DA-46D0-965E-F0472A6F5E8E}" destId="{096EECB4-177F-48BA-BC94-08C294099EE5}" srcOrd="0" destOrd="0" presId="urn:microsoft.com/office/officeart/2005/8/layout/lProcess2"/>
    <dgm:cxn modelId="{431FD5A0-21FC-426A-8797-5EB30ADE5979}" type="presOf" srcId="{7C8F9A3A-42C9-4A71-9EE4-5E08293832F6}" destId="{78503012-FB07-4877-8949-B15C6C93CEE2}" srcOrd="0" destOrd="0" presId="urn:microsoft.com/office/officeart/2005/8/layout/lProcess2"/>
    <dgm:cxn modelId="{CDA3ECA9-6083-409C-86A6-2F2561BBCFF9}" srcId="{BF37D140-D243-4198-AEC0-873CFBEF2969}" destId="{DEE90632-77BD-481D-BE9D-A1AB4293EBCF}" srcOrd="0" destOrd="0" parTransId="{AC0CFB5B-5C8C-4472-B036-C3F0826493CF}" sibTransId="{A6CDEA8E-8994-42A4-A978-B4D47FEAB7BB}"/>
    <dgm:cxn modelId="{B4BA1F12-ED5C-4090-B1C5-1EB65D716195}" srcId="{C92F5CE1-C9D1-4E43-A928-024ED5FE4407}" destId="{0B19C45F-EDBB-4A1E-9914-682E790044B6}" srcOrd="1" destOrd="0" parTransId="{62F71547-8697-4D39-A238-6053D2FF15B6}" sibTransId="{26897C60-D948-4E6E-9CFC-562E9B551A6F}"/>
    <dgm:cxn modelId="{AF62B941-8405-479B-B1C8-D85910E51A0B}" srcId="{46E1D757-DD9F-425C-8258-98E867846933}" destId="{0CDBE8DD-14F9-4B5B-B0A6-A0CD088BCFFB}" srcOrd="2" destOrd="0" parTransId="{C6B5BAFF-2F9D-45B1-9355-21DA53953E74}" sibTransId="{5543032E-6099-45A9-B9BF-2B39FBB5B80B}"/>
    <dgm:cxn modelId="{4AD6E969-F50D-496B-9E06-0EBBE0B494C1}" type="presOf" srcId="{BCD9F229-312E-4B3A-8461-5997AD7485F4}" destId="{B0597E58-0FBB-4B79-930F-19DAD6FF5EE3}" srcOrd="0" destOrd="0" presId="urn:microsoft.com/office/officeart/2005/8/layout/lProcess2"/>
    <dgm:cxn modelId="{DB42B261-8914-4215-8CA5-C386401BBA3B}" type="presOf" srcId="{0CE5CF9D-6DFB-4B3D-B692-67BCB2ED5986}" destId="{BF5CBA9C-A435-43AA-8DB6-C7E160B26AEE}" srcOrd="0" destOrd="0" presId="urn:microsoft.com/office/officeart/2005/8/layout/lProcess2"/>
    <dgm:cxn modelId="{47E70320-8DE6-4912-98E8-4E1266482430}" type="presOf" srcId="{D12B3704-E84A-4025-B400-27AC67F1E6DF}" destId="{48C441B0-FB89-4915-B019-42304A5018EC}" srcOrd="0" destOrd="0" presId="urn:microsoft.com/office/officeart/2005/8/layout/lProcess2"/>
    <dgm:cxn modelId="{EC0BECCF-1CCF-4A97-A14F-E6B2E69FB4C2}" srcId="{7C8F9A3A-42C9-4A71-9EE4-5E08293832F6}" destId="{8B77FCD7-BA87-42A1-A2A0-11AC0DFA95E6}" srcOrd="1" destOrd="0" parTransId="{B84CDB27-C749-4E02-8CC5-EB80D0B65070}" sibTransId="{4DF82622-18F5-4873-9A5E-ADA24BF7AEF9}"/>
    <dgm:cxn modelId="{005EE742-8AEA-4B59-9182-ED571649272B}" type="presOf" srcId="{666ED7E7-387A-4C2C-A0FD-41E183973A18}" destId="{140019F0-83EC-41CE-ACE5-A85E295EDB4F}" srcOrd="0" destOrd="0" presId="urn:microsoft.com/office/officeart/2005/8/layout/lProcess2"/>
    <dgm:cxn modelId="{8E7B110F-FB70-4CFB-B179-AF2CAB00F0F0}" type="presOf" srcId="{46E1D757-DD9F-425C-8258-98E867846933}" destId="{666F6AF2-7483-4E1E-A229-F00D21FEC832}" srcOrd="1" destOrd="0" presId="urn:microsoft.com/office/officeart/2005/8/layout/lProcess2"/>
    <dgm:cxn modelId="{AC4D3645-458A-46F0-9E5D-39254AE6C129}" srcId="{BF37D140-D243-4198-AEC0-873CFBEF2969}" destId="{46E1D757-DD9F-425C-8258-98E867846933}" srcOrd="1" destOrd="0" parTransId="{22705945-390F-451A-8DBB-4BD88C4EBE6C}" sibTransId="{C79F15B5-B50F-4F06-84DD-A9B7A6F12DED}"/>
    <dgm:cxn modelId="{CC109D6C-3F1A-4FA6-9226-B96B7A92D9C3}" type="presParOf" srcId="{9577815D-8A64-4677-A84B-002B9D1686C0}" destId="{2C1A7F60-0E11-4388-82C8-7EE2F355A340}" srcOrd="0" destOrd="0" presId="urn:microsoft.com/office/officeart/2005/8/layout/lProcess2"/>
    <dgm:cxn modelId="{E8C9BA7E-4DA7-4044-A15F-579E9BAB491A}" type="presParOf" srcId="{2C1A7F60-0E11-4388-82C8-7EE2F355A340}" destId="{DE653833-CC6C-446D-BCAA-779F84D337A4}" srcOrd="0" destOrd="0" presId="urn:microsoft.com/office/officeart/2005/8/layout/lProcess2"/>
    <dgm:cxn modelId="{0C833E90-5803-41C6-B8DB-AA149962C9C0}" type="presParOf" srcId="{2C1A7F60-0E11-4388-82C8-7EE2F355A340}" destId="{D467A031-159D-4B0F-9BAA-4C7B28EFFBA5}" srcOrd="1" destOrd="0" presId="urn:microsoft.com/office/officeart/2005/8/layout/lProcess2"/>
    <dgm:cxn modelId="{9774A2BA-1F70-4912-BC95-9FC47B44F97E}" type="presParOf" srcId="{2C1A7F60-0E11-4388-82C8-7EE2F355A340}" destId="{24D4A400-D09E-498D-9A4A-E4C7B040155F}" srcOrd="2" destOrd="0" presId="urn:microsoft.com/office/officeart/2005/8/layout/lProcess2"/>
    <dgm:cxn modelId="{11902218-70EB-4C82-BC48-C31E4765A130}" type="presParOf" srcId="{24D4A400-D09E-498D-9A4A-E4C7B040155F}" destId="{6CDDC96B-39D7-4C1E-A603-919A4233B679}" srcOrd="0" destOrd="0" presId="urn:microsoft.com/office/officeart/2005/8/layout/lProcess2"/>
    <dgm:cxn modelId="{967D8E47-C9D3-4DA3-926E-C09A40764435}" type="presParOf" srcId="{6CDDC96B-39D7-4C1E-A603-919A4233B679}" destId="{39D593C2-72B7-4336-A16E-E196290894F4}" srcOrd="0" destOrd="0" presId="urn:microsoft.com/office/officeart/2005/8/layout/lProcess2"/>
    <dgm:cxn modelId="{5169B0BD-43FE-4DEC-91E5-35488C38464B}" type="presParOf" srcId="{6CDDC96B-39D7-4C1E-A603-919A4233B679}" destId="{C3E82B40-6703-489A-9581-9B6AA2D0C750}" srcOrd="1" destOrd="0" presId="urn:microsoft.com/office/officeart/2005/8/layout/lProcess2"/>
    <dgm:cxn modelId="{17EDC1F4-0A44-4A13-953C-EEBC31D04F0D}" type="presParOf" srcId="{6CDDC96B-39D7-4C1E-A603-919A4233B679}" destId="{48C441B0-FB89-4915-B019-42304A5018EC}" srcOrd="2" destOrd="0" presId="urn:microsoft.com/office/officeart/2005/8/layout/lProcess2"/>
    <dgm:cxn modelId="{A326692C-2584-41E7-98A4-B8932ACCEB8E}" type="presParOf" srcId="{6CDDC96B-39D7-4C1E-A603-919A4233B679}" destId="{EB6C04BE-3402-4AED-8F96-8EF53613E94F}" srcOrd="3" destOrd="0" presId="urn:microsoft.com/office/officeart/2005/8/layout/lProcess2"/>
    <dgm:cxn modelId="{C266C453-C344-4B0A-97E2-B298EA6D5DCB}" type="presParOf" srcId="{6CDDC96B-39D7-4C1E-A603-919A4233B679}" destId="{B0597E58-0FBB-4B79-930F-19DAD6FF5EE3}" srcOrd="4" destOrd="0" presId="urn:microsoft.com/office/officeart/2005/8/layout/lProcess2"/>
    <dgm:cxn modelId="{A55F5F09-F400-460D-A328-9D22880D836A}" type="presParOf" srcId="{9577815D-8A64-4677-A84B-002B9D1686C0}" destId="{DEBFCC9A-5AD7-494D-9061-DD47E9009AE8}" srcOrd="1" destOrd="0" presId="urn:microsoft.com/office/officeart/2005/8/layout/lProcess2"/>
    <dgm:cxn modelId="{F56F8D4D-2421-4E32-A7A0-C8E07C7949C4}" type="presParOf" srcId="{9577815D-8A64-4677-A84B-002B9D1686C0}" destId="{20A00326-BD2E-4EBC-AD4A-BFE92103E6AC}" srcOrd="2" destOrd="0" presId="urn:microsoft.com/office/officeart/2005/8/layout/lProcess2"/>
    <dgm:cxn modelId="{03F8F939-39B5-4537-83B5-E0BCFB1E2458}" type="presParOf" srcId="{20A00326-BD2E-4EBC-AD4A-BFE92103E6AC}" destId="{83B8F4A5-9690-418F-8FB3-49F3A2A85B84}" srcOrd="0" destOrd="0" presId="urn:microsoft.com/office/officeart/2005/8/layout/lProcess2"/>
    <dgm:cxn modelId="{61F23411-85D6-4704-9CE0-2541287C51E7}" type="presParOf" srcId="{20A00326-BD2E-4EBC-AD4A-BFE92103E6AC}" destId="{666F6AF2-7483-4E1E-A229-F00D21FEC832}" srcOrd="1" destOrd="0" presId="urn:microsoft.com/office/officeart/2005/8/layout/lProcess2"/>
    <dgm:cxn modelId="{56A12ED7-1C91-46EE-8B2F-31AED7AFAD30}" type="presParOf" srcId="{20A00326-BD2E-4EBC-AD4A-BFE92103E6AC}" destId="{D017E9AC-B3CB-489A-AB08-236B98B90F1D}" srcOrd="2" destOrd="0" presId="urn:microsoft.com/office/officeart/2005/8/layout/lProcess2"/>
    <dgm:cxn modelId="{EEA068E2-08DA-42FC-8483-202DED48994A}" type="presParOf" srcId="{D017E9AC-B3CB-489A-AB08-236B98B90F1D}" destId="{DB13BA2C-C3C0-49D1-A296-4AE240D0A7E4}" srcOrd="0" destOrd="0" presId="urn:microsoft.com/office/officeart/2005/8/layout/lProcess2"/>
    <dgm:cxn modelId="{1239D8C0-DA1C-4A66-8856-6FA7C475921F}" type="presParOf" srcId="{DB13BA2C-C3C0-49D1-A296-4AE240D0A7E4}" destId="{BF5CBA9C-A435-43AA-8DB6-C7E160B26AEE}" srcOrd="0" destOrd="0" presId="urn:microsoft.com/office/officeart/2005/8/layout/lProcess2"/>
    <dgm:cxn modelId="{9698EDCA-CA9D-4D67-94B6-36AA6E08430C}" type="presParOf" srcId="{DB13BA2C-C3C0-49D1-A296-4AE240D0A7E4}" destId="{69207703-0282-4A62-BA11-3F50C4A3ECF8}" srcOrd="1" destOrd="0" presId="urn:microsoft.com/office/officeart/2005/8/layout/lProcess2"/>
    <dgm:cxn modelId="{AF7B8304-B285-41FF-A72E-9B0276E2972F}" type="presParOf" srcId="{DB13BA2C-C3C0-49D1-A296-4AE240D0A7E4}" destId="{096EECB4-177F-48BA-BC94-08C294099EE5}" srcOrd="2" destOrd="0" presId="urn:microsoft.com/office/officeart/2005/8/layout/lProcess2"/>
    <dgm:cxn modelId="{ABE08CFE-4CB0-41B9-8843-EE1F96DBF3A1}" type="presParOf" srcId="{DB13BA2C-C3C0-49D1-A296-4AE240D0A7E4}" destId="{33678126-C0A8-4D2D-9013-2B5F98D6C498}" srcOrd="3" destOrd="0" presId="urn:microsoft.com/office/officeart/2005/8/layout/lProcess2"/>
    <dgm:cxn modelId="{578DE096-F7AE-41F9-BF78-B48B34A864DA}" type="presParOf" srcId="{DB13BA2C-C3C0-49D1-A296-4AE240D0A7E4}" destId="{15D1D0A3-CEE7-417B-8E49-A4075F8902AA}" srcOrd="4" destOrd="0" presId="urn:microsoft.com/office/officeart/2005/8/layout/lProcess2"/>
    <dgm:cxn modelId="{8FAC6D86-152C-410F-876B-325BB312B53B}" type="presParOf" srcId="{9577815D-8A64-4677-A84B-002B9D1686C0}" destId="{EE600D2D-43D2-4AD7-9EF1-BCAB29CC5128}" srcOrd="3" destOrd="0" presId="urn:microsoft.com/office/officeart/2005/8/layout/lProcess2"/>
    <dgm:cxn modelId="{8F829FD4-3E95-4026-A9C2-4FA3C31FF058}" type="presParOf" srcId="{9577815D-8A64-4677-A84B-002B9D1686C0}" destId="{871996BA-1E05-4ED7-B9FC-6F370C3BC3CF}" srcOrd="4" destOrd="0" presId="urn:microsoft.com/office/officeart/2005/8/layout/lProcess2"/>
    <dgm:cxn modelId="{34962860-8CC5-48FA-A158-CDFC969114BB}" type="presParOf" srcId="{871996BA-1E05-4ED7-B9FC-6F370C3BC3CF}" destId="{AC82F242-5156-463B-933E-AF224892AB84}" srcOrd="0" destOrd="0" presId="urn:microsoft.com/office/officeart/2005/8/layout/lProcess2"/>
    <dgm:cxn modelId="{3118022F-6D98-4AD8-9658-6083F1466E9F}" type="presParOf" srcId="{871996BA-1E05-4ED7-B9FC-6F370C3BC3CF}" destId="{6D6E8B18-79A9-4C1D-AD6A-49B7EF335DF5}" srcOrd="1" destOrd="0" presId="urn:microsoft.com/office/officeart/2005/8/layout/lProcess2"/>
    <dgm:cxn modelId="{C81DAFE4-EEB2-42E2-8C42-FCA86FDE2DBA}" type="presParOf" srcId="{871996BA-1E05-4ED7-B9FC-6F370C3BC3CF}" destId="{5DC11491-1EB4-41E3-8457-64CA7A183CD0}" srcOrd="2" destOrd="0" presId="urn:microsoft.com/office/officeart/2005/8/layout/lProcess2"/>
    <dgm:cxn modelId="{70C74FBF-F848-4442-A083-8A0B19C613F3}" type="presParOf" srcId="{5DC11491-1EB4-41E3-8457-64CA7A183CD0}" destId="{9B2D7B16-313B-4009-9043-0AF3EB84A95B}" srcOrd="0" destOrd="0" presId="urn:microsoft.com/office/officeart/2005/8/layout/lProcess2"/>
    <dgm:cxn modelId="{E712B66F-A3F2-4366-BF72-FE4DE90AE82C}" type="presParOf" srcId="{9B2D7B16-313B-4009-9043-0AF3EB84A95B}" destId="{8DC86195-60B6-4D1F-ADE7-27B51F23E060}" srcOrd="0" destOrd="0" presId="urn:microsoft.com/office/officeart/2005/8/layout/lProcess2"/>
    <dgm:cxn modelId="{C5C7EF20-8113-424F-AC47-BBFB12574BA9}" type="presParOf" srcId="{9B2D7B16-313B-4009-9043-0AF3EB84A95B}" destId="{750EE044-E0CF-430D-B17F-114889008ABE}" srcOrd="1" destOrd="0" presId="urn:microsoft.com/office/officeart/2005/8/layout/lProcess2"/>
    <dgm:cxn modelId="{DA0B84FA-0B54-4F5E-86DD-024E815CE204}" type="presParOf" srcId="{9B2D7B16-313B-4009-9043-0AF3EB84A95B}" destId="{B0F4C89B-EE58-4003-9349-DA366D852373}" srcOrd="2" destOrd="0" presId="urn:microsoft.com/office/officeart/2005/8/layout/lProcess2"/>
    <dgm:cxn modelId="{90DCF95A-7104-4F2D-8C3A-766C074122B4}" type="presParOf" srcId="{9B2D7B16-313B-4009-9043-0AF3EB84A95B}" destId="{444C380C-7F46-4645-B767-F4034EBA4CE3}" srcOrd="3" destOrd="0" presId="urn:microsoft.com/office/officeart/2005/8/layout/lProcess2"/>
    <dgm:cxn modelId="{317023F8-627F-41F2-B171-5E2489F7F27D}" type="presParOf" srcId="{9B2D7B16-313B-4009-9043-0AF3EB84A95B}" destId="{B42C1D1F-3AA4-4BA9-B5E6-796BFF650E28}" srcOrd="4" destOrd="0" presId="urn:microsoft.com/office/officeart/2005/8/layout/lProcess2"/>
    <dgm:cxn modelId="{C8AFCD43-4409-4262-81EB-67376550E877}" type="presParOf" srcId="{9577815D-8A64-4677-A84B-002B9D1686C0}" destId="{20C3E0D5-0DEC-4842-9EC2-9F9C6A4E70B7}" srcOrd="5" destOrd="0" presId="urn:microsoft.com/office/officeart/2005/8/layout/lProcess2"/>
    <dgm:cxn modelId="{53DFC0FD-4E99-4679-AB25-06210C6F4BBC}" type="presParOf" srcId="{9577815D-8A64-4677-A84B-002B9D1686C0}" destId="{67EA2DB5-F3B7-4F4D-9DA3-D83FBA10BD8B}" srcOrd="6" destOrd="0" presId="urn:microsoft.com/office/officeart/2005/8/layout/lProcess2"/>
    <dgm:cxn modelId="{A9A082EB-166F-4B66-8C63-3130DD1C53F3}" type="presParOf" srcId="{67EA2DB5-F3B7-4F4D-9DA3-D83FBA10BD8B}" destId="{78503012-FB07-4877-8949-B15C6C93CEE2}" srcOrd="0" destOrd="0" presId="urn:microsoft.com/office/officeart/2005/8/layout/lProcess2"/>
    <dgm:cxn modelId="{A4573F53-63BF-4B26-A868-14F1C5529D18}" type="presParOf" srcId="{67EA2DB5-F3B7-4F4D-9DA3-D83FBA10BD8B}" destId="{B02AF87A-2F19-4456-AECA-1EA46536C866}" srcOrd="1" destOrd="0" presId="urn:microsoft.com/office/officeart/2005/8/layout/lProcess2"/>
    <dgm:cxn modelId="{C762D2B9-A750-4A55-9B52-9499CC21331D}" type="presParOf" srcId="{67EA2DB5-F3B7-4F4D-9DA3-D83FBA10BD8B}" destId="{24A32A7A-9AA8-4573-8EBD-E827EDAA6DC4}" srcOrd="2" destOrd="0" presId="urn:microsoft.com/office/officeart/2005/8/layout/lProcess2"/>
    <dgm:cxn modelId="{F84EA12E-A3CD-4A70-90EA-E0E1D83B8349}" type="presParOf" srcId="{24A32A7A-9AA8-4573-8EBD-E827EDAA6DC4}" destId="{5402896C-393E-4E4F-9798-88201DE115F0}" srcOrd="0" destOrd="0" presId="urn:microsoft.com/office/officeart/2005/8/layout/lProcess2"/>
    <dgm:cxn modelId="{E797E258-9F03-4AFD-A3A2-570DA94EE41C}" type="presParOf" srcId="{5402896C-393E-4E4F-9798-88201DE115F0}" destId="{129ADEE1-DB76-4A16-8804-D11C7028E5CB}" srcOrd="0" destOrd="0" presId="urn:microsoft.com/office/officeart/2005/8/layout/lProcess2"/>
    <dgm:cxn modelId="{C7C42B1C-AAAD-40CD-A746-9FF173992FEA}" type="presParOf" srcId="{5402896C-393E-4E4F-9798-88201DE115F0}" destId="{BE642FB5-973D-4825-94AB-ABAD6E6A4C33}" srcOrd="1" destOrd="0" presId="urn:microsoft.com/office/officeart/2005/8/layout/lProcess2"/>
    <dgm:cxn modelId="{9C74FACE-C0AA-4636-9BEA-9BAD72803602}" type="presParOf" srcId="{5402896C-393E-4E4F-9798-88201DE115F0}" destId="{46D7E170-4E10-4500-9D93-956991A88F7C}" srcOrd="2" destOrd="0" presId="urn:microsoft.com/office/officeart/2005/8/layout/lProcess2"/>
    <dgm:cxn modelId="{F73A6FB9-93A0-4AE1-AF98-71891D6B8933}" type="presParOf" srcId="{5402896C-393E-4E4F-9798-88201DE115F0}" destId="{8A055ABD-A061-482D-9535-A088351308DF}" srcOrd="3" destOrd="0" presId="urn:microsoft.com/office/officeart/2005/8/layout/lProcess2"/>
    <dgm:cxn modelId="{64D8010C-747F-4724-8D9C-08FC7C539DD0}" type="presParOf" srcId="{5402896C-393E-4E4F-9798-88201DE115F0}" destId="{140019F0-83EC-41CE-ACE5-A85E295EDB4F}" srcOrd="4"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653833-CC6C-446D-BCAA-779F84D337A4}">
      <dsp:nvSpPr>
        <dsp:cNvPr id="0" name=""/>
        <dsp:cNvSpPr/>
      </dsp:nvSpPr>
      <dsp:spPr>
        <a:xfrm>
          <a:off x="0" y="0"/>
          <a:ext cx="2508536" cy="4563533"/>
        </a:xfrm>
        <a:prstGeom prst="roundRect">
          <a:avLst>
            <a:gd name="adj" fmla="val 10000"/>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kern="1200" dirty="0" smtClean="0">
              <a:effectLst>
                <a:outerShdw blurRad="38100" dist="38100" dir="2700000" algn="tl">
                  <a:srgbClr val="000000">
                    <a:alpha val="43137"/>
                  </a:srgbClr>
                </a:outerShdw>
              </a:effectLst>
            </a:rPr>
            <a:t>Estratégico</a:t>
          </a:r>
          <a:endParaRPr lang="pt-BR" sz="3000" kern="1200" dirty="0">
            <a:effectLst>
              <a:outerShdw blurRad="38100" dist="38100" dir="2700000" algn="tl">
                <a:srgbClr val="000000">
                  <a:alpha val="43137"/>
                </a:srgbClr>
              </a:outerShdw>
            </a:effectLst>
          </a:endParaRPr>
        </a:p>
      </dsp:txBody>
      <dsp:txXfrm>
        <a:off x="0" y="0"/>
        <a:ext cx="2508536" cy="1369059"/>
      </dsp:txXfrm>
    </dsp:sp>
    <dsp:sp modelId="{39D593C2-72B7-4336-A16E-E196290894F4}">
      <dsp:nvSpPr>
        <dsp:cNvPr id="0" name=""/>
        <dsp:cNvSpPr/>
      </dsp:nvSpPr>
      <dsp:spPr>
        <a:xfrm>
          <a:off x="253410" y="1369449"/>
          <a:ext cx="2006829" cy="896551"/>
        </a:xfrm>
        <a:prstGeom prst="roundRect">
          <a:avLst>
            <a:gd name="adj" fmla="val 1000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pt-BR" sz="1600" kern="1200" dirty="0" smtClean="0">
              <a:solidFill>
                <a:srgbClr val="002060"/>
              </a:solidFill>
            </a:rPr>
            <a:t> Posicionamento</a:t>
          </a:r>
        </a:p>
        <a:p>
          <a:pPr lvl="0" algn="ctr" defTabSz="711200">
            <a:lnSpc>
              <a:spcPct val="90000"/>
            </a:lnSpc>
            <a:spcBef>
              <a:spcPct val="0"/>
            </a:spcBef>
            <a:spcAft>
              <a:spcPct val="35000"/>
            </a:spcAft>
          </a:pPr>
          <a:r>
            <a:rPr lang="pt-BR" sz="1600" kern="1200" dirty="0" smtClean="0">
              <a:solidFill>
                <a:srgbClr val="002060"/>
              </a:solidFill>
            </a:rPr>
            <a:t>(3LOD)</a:t>
          </a:r>
          <a:endParaRPr lang="pt-BR" sz="1600" kern="1200" dirty="0">
            <a:solidFill>
              <a:srgbClr val="002060"/>
            </a:solidFill>
          </a:endParaRPr>
        </a:p>
      </dsp:txBody>
      <dsp:txXfrm>
        <a:off x="279669" y="1395708"/>
        <a:ext cx="1954311" cy="844033"/>
      </dsp:txXfrm>
    </dsp:sp>
    <dsp:sp modelId="{48C441B0-FB89-4915-B019-42304A5018EC}">
      <dsp:nvSpPr>
        <dsp:cNvPr id="0" name=""/>
        <dsp:cNvSpPr/>
      </dsp:nvSpPr>
      <dsp:spPr>
        <a:xfrm>
          <a:off x="253410" y="2403932"/>
          <a:ext cx="2006829" cy="896551"/>
        </a:xfrm>
        <a:prstGeom prst="roundRect">
          <a:avLst>
            <a:gd name="adj" fmla="val 10000"/>
          </a:avLst>
        </a:prstGeom>
        <a:gradFill rotWithShape="0">
          <a:gsLst>
            <a:gs pos="0">
              <a:schemeClr val="accent1">
                <a:shade val="50000"/>
                <a:hueOff val="55710"/>
                <a:satOff val="1493"/>
                <a:lumOff val="6576"/>
                <a:alphaOff val="0"/>
                <a:satMod val="103000"/>
                <a:lumMod val="102000"/>
                <a:tint val="94000"/>
              </a:schemeClr>
            </a:gs>
            <a:gs pos="50000">
              <a:schemeClr val="accent1">
                <a:shade val="50000"/>
                <a:hueOff val="55710"/>
                <a:satOff val="1493"/>
                <a:lumOff val="6576"/>
                <a:alphaOff val="0"/>
                <a:satMod val="110000"/>
                <a:lumMod val="100000"/>
                <a:shade val="100000"/>
              </a:schemeClr>
            </a:gs>
            <a:gs pos="100000">
              <a:schemeClr val="accent1">
                <a:shade val="50000"/>
                <a:hueOff val="55710"/>
                <a:satOff val="1493"/>
                <a:lumOff val="65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pt-BR" sz="1600" kern="1200" dirty="0" smtClean="0">
              <a:solidFill>
                <a:srgbClr val="002060"/>
              </a:solidFill>
            </a:rPr>
            <a:t>Alinhamento Estratégico</a:t>
          </a:r>
          <a:endParaRPr lang="pt-BR" sz="1600" kern="1200" dirty="0">
            <a:solidFill>
              <a:srgbClr val="002060"/>
            </a:solidFill>
          </a:endParaRPr>
        </a:p>
      </dsp:txBody>
      <dsp:txXfrm>
        <a:off x="279669" y="2430191"/>
        <a:ext cx="1954311" cy="844033"/>
      </dsp:txXfrm>
    </dsp:sp>
    <dsp:sp modelId="{B0597E58-0FBB-4B79-930F-19DAD6FF5EE3}">
      <dsp:nvSpPr>
        <dsp:cNvPr id="0" name=""/>
        <dsp:cNvSpPr/>
      </dsp:nvSpPr>
      <dsp:spPr>
        <a:xfrm>
          <a:off x="253410" y="3438414"/>
          <a:ext cx="2006829" cy="896551"/>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bg1"/>
              </a:solidFill>
            </a:rPr>
            <a:t>Gerenciamento: </a:t>
          </a:r>
          <a:r>
            <a:rPr lang="pt-BR" sz="1600" kern="1200" dirty="0" smtClean="0">
              <a:solidFill>
                <a:schemeClr val="bg1"/>
              </a:solidFill>
            </a:rPr>
            <a:t>Interação</a:t>
          </a:r>
          <a:r>
            <a:rPr lang="pt-BR" sz="1400" kern="1200" dirty="0" smtClean="0">
              <a:solidFill>
                <a:schemeClr val="bg1"/>
              </a:solidFill>
            </a:rPr>
            <a:t> com Governança; </a:t>
          </a:r>
          <a:r>
            <a:rPr lang="pt-BR" sz="1400" b="1" kern="1200" dirty="0" smtClean="0">
              <a:solidFill>
                <a:schemeClr val="bg1"/>
              </a:solidFill>
            </a:rPr>
            <a:t>Capacitação</a:t>
          </a:r>
          <a:endParaRPr lang="pt-BR" sz="1400" b="1" kern="1200" dirty="0">
            <a:solidFill>
              <a:schemeClr val="bg1"/>
            </a:solidFill>
          </a:endParaRPr>
        </a:p>
      </dsp:txBody>
      <dsp:txXfrm>
        <a:off x="279669" y="3464673"/>
        <a:ext cx="1954311" cy="844033"/>
      </dsp:txXfrm>
    </dsp:sp>
    <dsp:sp modelId="{83B8F4A5-9690-418F-8FB3-49F3A2A85B84}">
      <dsp:nvSpPr>
        <dsp:cNvPr id="0" name=""/>
        <dsp:cNvSpPr/>
      </dsp:nvSpPr>
      <dsp:spPr>
        <a:xfrm>
          <a:off x="2699233" y="0"/>
          <a:ext cx="2508536" cy="4563533"/>
        </a:xfrm>
        <a:prstGeom prst="roundRect">
          <a:avLst>
            <a:gd name="adj" fmla="val 10000"/>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kern="1200" dirty="0" smtClean="0">
              <a:effectLst>
                <a:outerShdw blurRad="38100" dist="38100" dir="2700000" algn="tl">
                  <a:srgbClr val="000000">
                    <a:alpha val="43137"/>
                  </a:srgbClr>
                </a:outerShdw>
              </a:effectLst>
            </a:rPr>
            <a:t>Reputação</a:t>
          </a:r>
          <a:r>
            <a:rPr lang="pt-BR" sz="3000" kern="1200" dirty="0" smtClean="0"/>
            <a:t> </a:t>
          </a:r>
          <a:endParaRPr lang="pt-BR" sz="3000" kern="1200" dirty="0"/>
        </a:p>
      </dsp:txBody>
      <dsp:txXfrm>
        <a:off x="2699233" y="0"/>
        <a:ext cx="2508536" cy="1369059"/>
      </dsp:txXfrm>
    </dsp:sp>
    <dsp:sp modelId="{BF5CBA9C-A435-43AA-8DB6-C7E160B26AEE}">
      <dsp:nvSpPr>
        <dsp:cNvPr id="0" name=""/>
        <dsp:cNvSpPr/>
      </dsp:nvSpPr>
      <dsp:spPr>
        <a:xfrm>
          <a:off x="2950086" y="1369449"/>
          <a:ext cx="2006829" cy="896551"/>
        </a:xfrm>
        <a:prstGeom prst="roundRect">
          <a:avLst>
            <a:gd name="adj" fmla="val 10000"/>
          </a:avLst>
        </a:prstGeom>
        <a:gradFill rotWithShape="0">
          <a:gsLst>
            <a:gs pos="0">
              <a:schemeClr val="accent1">
                <a:shade val="50000"/>
                <a:hueOff val="167129"/>
                <a:satOff val="4478"/>
                <a:lumOff val="19726"/>
                <a:alphaOff val="0"/>
                <a:satMod val="103000"/>
                <a:lumMod val="102000"/>
                <a:tint val="94000"/>
              </a:schemeClr>
            </a:gs>
            <a:gs pos="50000">
              <a:schemeClr val="accent1">
                <a:shade val="50000"/>
                <a:hueOff val="167129"/>
                <a:satOff val="4478"/>
                <a:lumOff val="19726"/>
                <a:alphaOff val="0"/>
                <a:satMod val="110000"/>
                <a:lumMod val="100000"/>
                <a:shade val="100000"/>
              </a:schemeClr>
            </a:gs>
            <a:gs pos="100000">
              <a:schemeClr val="accent1">
                <a:shade val="50000"/>
                <a:hueOff val="167129"/>
                <a:satOff val="4478"/>
                <a:lumOff val="1972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pt-BR" sz="1600" kern="1200" dirty="0" smtClean="0">
              <a:solidFill>
                <a:srgbClr val="002060"/>
              </a:solidFill>
            </a:rPr>
            <a:t>Declínio da Confiança </a:t>
          </a:r>
          <a:endParaRPr lang="pt-BR" sz="1600" kern="1200" dirty="0">
            <a:solidFill>
              <a:srgbClr val="002060"/>
            </a:solidFill>
          </a:endParaRPr>
        </a:p>
      </dsp:txBody>
      <dsp:txXfrm>
        <a:off x="2976345" y="1395708"/>
        <a:ext cx="1954311" cy="844033"/>
      </dsp:txXfrm>
    </dsp:sp>
    <dsp:sp modelId="{096EECB4-177F-48BA-BC94-08C294099EE5}">
      <dsp:nvSpPr>
        <dsp:cNvPr id="0" name=""/>
        <dsp:cNvSpPr/>
      </dsp:nvSpPr>
      <dsp:spPr>
        <a:xfrm>
          <a:off x="2950086" y="2403932"/>
          <a:ext cx="2006829" cy="896551"/>
        </a:xfrm>
        <a:prstGeom prst="roundRect">
          <a:avLst>
            <a:gd name="adj" fmla="val 10000"/>
          </a:avLst>
        </a:prstGeom>
        <a:gradFill rotWithShape="0">
          <a:gsLst>
            <a:gs pos="0">
              <a:schemeClr val="accent1">
                <a:shade val="50000"/>
                <a:hueOff val="222839"/>
                <a:satOff val="5970"/>
                <a:lumOff val="26302"/>
                <a:alphaOff val="0"/>
                <a:satMod val="103000"/>
                <a:lumMod val="102000"/>
                <a:tint val="94000"/>
              </a:schemeClr>
            </a:gs>
            <a:gs pos="50000">
              <a:schemeClr val="accent1">
                <a:shade val="50000"/>
                <a:hueOff val="222839"/>
                <a:satOff val="5970"/>
                <a:lumOff val="26302"/>
                <a:alphaOff val="0"/>
                <a:satMod val="110000"/>
                <a:lumMod val="100000"/>
                <a:shade val="100000"/>
              </a:schemeClr>
            </a:gs>
            <a:gs pos="100000">
              <a:schemeClr val="accent1">
                <a:shade val="50000"/>
                <a:hueOff val="222839"/>
                <a:satOff val="5970"/>
                <a:lumOff val="2630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pt-BR" sz="1600" i="1" kern="1200" dirty="0" err="1" smtClean="0">
              <a:solidFill>
                <a:srgbClr val="002060"/>
              </a:solidFill>
            </a:rPr>
            <a:t>Expectation</a:t>
          </a:r>
          <a:r>
            <a:rPr lang="pt-BR" sz="1600" i="1" kern="1200" dirty="0" smtClean="0">
              <a:solidFill>
                <a:srgbClr val="002060"/>
              </a:solidFill>
            </a:rPr>
            <a:t> Gap</a:t>
          </a:r>
          <a:endParaRPr lang="pt-BR" sz="1600" i="1" kern="1200" dirty="0">
            <a:solidFill>
              <a:srgbClr val="002060"/>
            </a:solidFill>
          </a:endParaRPr>
        </a:p>
      </dsp:txBody>
      <dsp:txXfrm>
        <a:off x="2976345" y="2430191"/>
        <a:ext cx="1954311" cy="844033"/>
      </dsp:txXfrm>
    </dsp:sp>
    <dsp:sp modelId="{15D1D0A3-CEE7-417B-8E49-A4075F8902AA}">
      <dsp:nvSpPr>
        <dsp:cNvPr id="0" name=""/>
        <dsp:cNvSpPr/>
      </dsp:nvSpPr>
      <dsp:spPr>
        <a:xfrm>
          <a:off x="2950086" y="3438414"/>
          <a:ext cx="2006829" cy="896551"/>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bg1"/>
              </a:solidFill>
            </a:rPr>
            <a:t>Gerenciamento: Comunicação com a Governança; </a:t>
          </a:r>
          <a:r>
            <a:rPr lang="pt-BR" sz="1400" b="1" kern="1200" dirty="0" smtClean="0">
              <a:solidFill>
                <a:schemeClr val="bg1"/>
              </a:solidFill>
            </a:rPr>
            <a:t>Capacitação</a:t>
          </a:r>
          <a:endParaRPr lang="pt-BR" sz="1400" kern="1200" dirty="0">
            <a:solidFill>
              <a:schemeClr val="bg1"/>
            </a:solidFill>
          </a:endParaRPr>
        </a:p>
      </dsp:txBody>
      <dsp:txXfrm>
        <a:off x="2976345" y="3464673"/>
        <a:ext cx="1954311" cy="844033"/>
      </dsp:txXfrm>
    </dsp:sp>
    <dsp:sp modelId="{AC82F242-5156-463B-933E-AF224892AB84}">
      <dsp:nvSpPr>
        <dsp:cNvPr id="0" name=""/>
        <dsp:cNvSpPr/>
      </dsp:nvSpPr>
      <dsp:spPr>
        <a:xfrm>
          <a:off x="5395910" y="0"/>
          <a:ext cx="2508536" cy="4563533"/>
        </a:xfrm>
        <a:prstGeom prst="roundRect">
          <a:avLst>
            <a:gd name="adj" fmla="val 10000"/>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kern="1200" dirty="0" smtClean="0">
              <a:effectLst>
                <a:outerShdw blurRad="38100" dist="38100" dir="2700000" algn="tl">
                  <a:srgbClr val="000000">
                    <a:alpha val="43137"/>
                  </a:srgbClr>
                </a:outerShdw>
              </a:effectLst>
            </a:rPr>
            <a:t>Conformidade</a:t>
          </a:r>
          <a:endParaRPr lang="pt-BR" sz="3000" kern="1200" dirty="0">
            <a:effectLst>
              <a:outerShdw blurRad="38100" dist="38100" dir="2700000" algn="tl">
                <a:srgbClr val="000000">
                  <a:alpha val="43137"/>
                </a:srgbClr>
              </a:outerShdw>
            </a:effectLst>
          </a:endParaRPr>
        </a:p>
      </dsp:txBody>
      <dsp:txXfrm>
        <a:off x="5395910" y="0"/>
        <a:ext cx="2508536" cy="1369059"/>
      </dsp:txXfrm>
    </dsp:sp>
    <dsp:sp modelId="{8DC86195-60B6-4D1F-ADE7-27B51F23E060}">
      <dsp:nvSpPr>
        <dsp:cNvPr id="0" name=""/>
        <dsp:cNvSpPr/>
      </dsp:nvSpPr>
      <dsp:spPr>
        <a:xfrm>
          <a:off x="5646763" y="1369449"/>
          <a:ext cx="2006829" cy="896551"/>
        </a:xfrm>
        <a:prstGeom prst="roundRect">
          <a:avLst>
            <a:gd name="adj" fmla="val 10000"/>
          </a:avLst>
        </a:prstGeom>
        <a:gradFill rotWithShape="0">
          <a:gsLst>
            <a:gs pos="0">
              <a:schemeClr val="accent1">
                <a:shade val="50000"/>
                <a:hueOff val="334258"/>
                <a:satOff val="8955"/>
                <a:lumOff val="39453"/>
                <a:alphaOff val="0"/>
                <a:satMod val="103000"/>
                <a:lumMod val="102000"/>
                <a:tint val="94000"/>
              </a:schemeClr>
            </a:gs>
            <a:gs pos="50000">
              <a:schemeClr val="accent1">
                <a:shade val="50000"/>
                <a:hueOff val="334258"/>
                <a:satOff val="8955"/>
                <a:lumOff val="39453"/>
                <a:alphaOff val="0"/>
                <a:satMod val="110000"/>
                <a:lumMod val="100000"/>
                <a:shade val="100000"/>
              </a:schemeClr>
            </a:gs>
            <a:gs pos="100000">
              <a:schemeClr val="accent1">
                <a:shade val="50000"/>
                <a:hueOff val="334258"/>
                <a:satOff val="8955"/>
                <a:lumOff val="394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tx1"/>
              </a:solidFill>
            </a:rPr>
            <a:t>Responsabilidade com observâncias de regras</a:t>
          </a:r>
          <a:endParaRPr lang="pt-BR" sz="1600" kern="1200" dirty="0">
            <a:solidFill>
              <a:schemeClr val="tx1"/>
            </a:solidFill>
          </a:endParaRPr>
        </a:p>
      </dsp:txBody>
      <dsp:txXfrm>
        <a:off x="5673022" y="1395708"/>
        <a:ext cx="1954311" cy="844033"/>
      </dsp:txXfrm>
    </dsp:sp>
    <dsp:sp modelId="{B0F4C89B-EE58-4003-9349-DA366D852373}">
      <dsp:nvSpPr>
        <dsp:cNvPr id="0" name=""/>
        <dsp:cNvSpPr/>
      </dsp:nvSpPr>
      <dsp:spPr>
        <a:xfrm>
          <a:off x="5646763" y="2403932"/>
          <a:ext cx="2006829" cy="896551"/>
        </a:xfrm>
        <a:prstGeom prst="roundRect">
          <a:avLst>
            <a:gd name="adj" fmla="val 10000"/>
          </a:avLst>
        </a:prstGeom>
        <a:gradFill rotWithShape="0">
          <a:gsLst>
            <a:gs pos="0">
              <a:schemeClr val="accent1">
                <a:shade val="50000"/>
                <a:hueOff val="278548"/>
                <a:satOff val="7463"/>
                <a:lumOff val="32877"/>
                <a:alphaOff val="0"/>
                <a:satMod val="103000"/>
                <a:lumMod val="102000"/>
                <a:tint val="94000"/>
              </a:schemeClr>
            </a:gs>
            <a:gs pos="50000">
              <a:schemeClr val="accent1">
                <a:shade val="50000"/>
                <a:hueOff val="278548"/>
                <a:satOff val="7463"/>
                <a:lumOff val="32877"/>
                <a:alphaOff val="0"/>
                <a:satMod val="110000"/>
                <a:lumMod val="100000"/>
                <a:shade val="100000"/>
              </a:schemeClr>
            </a:gs>
            <a:gs pos="100000">
              <a:schemeClr val="accent1">
                <a:shade val="50000"/>
                <a:hueOff val="278548"/>
                <a:satOff val="7463"/>
                <a:lumOff val="3287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tx1"/>
              </a:solidFill>
            </a:rPr>
            <a:t>Demonstrar conformidade com práticas de auditoria</a:t>
          </a:r>
          <a:endParaRPr lang="pt-BR" sz="1600" kern="1200" dirty="0">
            <a:solidFill>
              <a:schemeClr val="tx1"/>
            </a:solidFill>
          </a:endParaRPr>
        </a:p>
      </dsp:txBody>
      <dsp:txXfrm>
        <a:off x="5673022" y="2430191"/>
        <a:ext cx="1954311" cy="844033"/>
      </dsp:txXfrm>
    </dsp:sp>
    <dsp:sp modelId="{B42C1D1F-3AA4-4BA9-B5E6-796BFF650E28}">
      <dsp:nvSpPr>
        <dsp:cNvPr id="0" name=""/>
        <dsp:cNvSpPr/>
      </dsp:nvSpPr>
      <dsp:spPr>
        <a:xfrm>
          <a:off x="5646763" y="3438414"/>
          <a:ext cx="2006829" cy="896551"/>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bg1"/>
              </a:solidFill>
            </a:rPr>
            <a:t>Gerenciamento: uso de análise de dados; C</a:t>
          </a:r>
          <a:r>
            <a:rPr lang="pt-BR" sz="1400" b="1" kern="1200" dirty="0" smtClean="0">
              <a:solidFill>
                <a:schemeClr val="bg1"/>
              </a:solidFill>
            </a:rPr>
            <a:t>apacitaçã</a:t>
          </a:r>
          <a:r>
            <a:rPr lang="pt-BR" sz="1400" kern="1200" dirty="0" smtClean="0">
              <a:solidFill>
                <a:schemeClr val="bg1"/>
              </a:solidFill>
            </a:rPr>
            <a:t>o; Certificações (QA, CIA)</a:t>
          </a:r>
          <a:endParaRPr lang="pt-BR" sz="1400" kern="1200" dirty="0">
            <a:solidFill>
              <a:schemeClr val="bg1"/>
            </a:solidFill>
          </a:endParaRPr>
        </a:p>
      </dsp:txBody>
      <dsp:txXfrm>
        <a:off x="5673022" y="3464673"/>
        <a:ext cx="1954311" cy="844033"/>
      </dsp:txXfrm>
    </dsp:sp>
    <dsp:sp modelId="{78503012-FB07-4877-8949-B15C6C93CEE2}">
      <dsp:nvSpPr>
        <dsp:cNvPr id="0" name=""/>
        <dsp:cNvSpPr/>
      </dsp:nvSpPr>
      <dsp:spPr>
        <a:xfrm>
          <a:off x="8092586" y="0"/>
          <a:ext cx="2508536" cy="4563533"/>
        </a:xfrm>
        <a:prstGeom prst="roundRect">
          <a:avLst>
            <a:gd name="adj" fmla="val 10000"/>
          </a:avLst>
        </a:prstGeom>
        <a:gradFill rotWithShape="0">
          <a:gsLst>
            <a:gs pos="0">
              <a:schemeClr val="accent1">
                <a:tint val="55000"/>
                <a:hueOff val="0"/>
                <a:satOff val="0"/>
                <a:lumOff val="0"/>
                <a:alphaOff val="0"/>
                <a:satMod val="103000"/>
                <a:lumMod val="102000"/>
                <a:tint val="94000"/>
              </a:schemeClr>
            </a:gs>
            <a:gs pos="50000">
              <a:schemeClr val="accent1">
                <a:tint val="55000"/>
                <a:hueOff val="0"/>
                <a:satOff val="0"/>
                <a:lumOff val="0"/>
                <a:alphaOff val="0"/>
                <a:satMod val="110000"/>
                <a:lumMod val="100000"/>
                <a:shade val="100000"/>
              </a:schemeClr>
            </a:gs>
            <a:gs pos="100000">
              <a:schemeClr val="accent1">
                <a:tint val="55000"/>
                <a:hueOff val="0"/>
                <a:satOff val="0"/>
                <a:lumOff val="0"/>
                <a:alphaOff val="0"/>
                <a:lumMod val="99000"/>
                <a:satMod val="120000"/>
                <a:shade val="78000"/>
              </a:schemeClr>
            </a:gs>
          </a:gsLst>
          <a:lin ang="54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pt-BR" sz="3000" kern="1200" dirty="0" smtClean="0">
              <a:effectLst>
                <a:outerShdw blurRad="38100" dist="38100" dir="2700000" algn="tl">
                  <a:srgbClr val="000000">
                    <a:alpha val="43137"/>
                  </a:srgbClr>
                </a:outerShdw>
              </a:effectLst>
            </a:rPr>
            <a:t>Operaciona</a:t>
          </a:r>
          <a:r>
            <a:rPr lang="pt-BR" sz="3000" kern="1200" dirty="0" smtClean="0"/>
            <a:t>l</a:t>
          </a:r>
          <a:endParaRPr lang="pt-BR" sz="3000" kern="1200" dirty="0"/>
        </a:p>
      </dsp:txBody>
      <dsp:txXfrm>
        <a:off x="8092586" y="0"/>
        <a:ext cx="2508536" cy="1369059"/>
      </dsp:txXfrm>
    </dsp:sp>
    <dsp:sp modelId="{129ADEE1-DB76-4A16-8804-D11C7028E5CB}">
      <dsp:nvSpPr>
        <dsp:cNvPr id="0" name=""/>
        <dsp:cNvSpPr/>
      </dsp:nvSpPr>
      <dsp:spPr>
        <a:xfrm>
          <a:off x="8343440" y="1369449"/>
          <a:ext cx="2006829" cy="896551"/>
        </a:xfrm>
        <a:prstGeom prst="roundRect">
          <a:avLst>
            <a:gd name="adj" fmla="val 10000"/>
          </a:avLst>
        </a:prstGeom>
        <a:gradFill rotWithShape="0">
          <a:gsLst>
            <a:gs pos="0">
              <a:schemeClr val="accent1">
                <a:shade val="50000"/>
                <a:hueOff val="167129"/>
                <a:satOff val="4478"/>
                <a:lumOff val="19726"/>
                <a:alphaOff val="0"/>
                <a:satMod val="103000"/>
                <a:lumMod val="102000"/>
                <a:tint val="94000"/>
              </a:schemeClr>
            </a:gs>
            <a:gs pos="50000">
              <a:schemeClr val="accent1">
                <a:shade val="50000"/>
                <a:hueOff val="167129"/>
                <a:satOff val="4478"/>
                <a:lumOff val="19726"/>
                <a:alphaOff val="0"/>
                <a:satMod val="110000"/>
                <a:lumMod val="100000"/>
                <a:shade val="100000"/>
              </a:schemeClr>
            </a:gs>
            <a:gs pos="100000">
              <a:schemeClr val="accent1">
                <a:shade val="50000"/>
                <a:hueOff val="167129"/>
                <a:satOff val="4478"/>
                <a:lumOff val="1972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tx1"/>
              </a:solidFill>
            </a:rPr>
            <a:t>Deficiências decorrentes de pessoas ou processos</a:t>
          </a:r>
          <a:endParaRPr lang="pt-BR" sz="1600" kern="1200" dirty="0">
            <a:solidFill>
              <a:schemeClr val="tx1"/>
            </a:solidFill>
          </a:endParaRPr>
        </a:p>
      </dsp:txBody>
      <dsp:txXfrm>
        <a:off x="8369699" y="1395708"/>
        <a:ext cx="1954311" cy="844033"/>
      </dsp:txXfrm>
    </dsp:sp>
    <dsp:sp modelId="{46D7E170-4E10-4500-9D93-956991A88F7C}">
      <dsp:nvSpPr>
        <dsp:cNvPr id="0" name=""/>
        <dsp:cNvSpPr/>
      </dsp:nvSpPr>
      <dsp:spPr>
        <a:xfrm>
          <a:off x="8343440" y="2403932"/>
          <a:ext cx="2006829" cy="896551"/>
        </a:xfrm>
        <a:prstGeom prst="roundRect">
          <a:avLst>
            <a:gd name="adj" fmla="val 10000"/>
          </a:avLst>
        </a:prstGeom>
        <a:gradFill rotWithShape="0">
          <a:gsLst>
            <a:gs pos="0">
              <a:schemeClr val="accent1">
                <a:shade val="50000"/>
                <a:hueOff val="111419"/>
                <a:satOff val="2985"/>
                <a:lumOff val="13151"/>
                <a:alphaOff val="0"/>
                <a:satMod val="103000"/>
                <a:lumMod val="102000"/>
                <a:tint val="94000"/>
              </a:schemeClr>
            </a:gs>
            <a:gs pos="50000">
              <a:schemeClr val="accent1">
                <a:shade val="50000"/>
                <a:hueOff val="111419"/>
                <a:satOff val="2985"/>
                <a:lumOff val="13151"/>
                <a:alphaOff val="0"/>
                <a:satMod val="110000"/>
                <a:lumMod val="100000"/>
                <a:shade val="100000"/>
              </a:schemeClr>
            </a:gs>
            <a:gs pos="100000">
              <a:schemeClr val="accent1">
                <a:shade val="50000"/>
                <a:hueOff val="111419"/>
                <a:satOff val="2985"/>
                <a:lumOff val="1315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pt-BR" sz="1600" kern="1200" dirty="0" smtClean="0">
              <a:solidFill>
                <a:schemeClr val="tx1"/>
              </a:solidFill>
            </a:rPr>
            <a:t>Deficiências na aplicação ou uso de tecnologia</a:t>
          </a:r>
          <a:endParaRPr lang="pt-BR" sz="1600" kern="1200" dirty="0">
            <a:solidFill>
              <a:schemeClr val="tx1"/>
            </a:solidFill>
          </a:endParaRPr>
        </a:p>
      </dsp:txBody>
      <dsp:txXfrm>
        <a:off x="8369699" y="2430191"/>
        <a:ext cx="1954311" cy="844033"/>
      </dsp:txXfrm>
    </dsp:sp>
    <dsp:sp modelId="{140019F0-83EC-41CE-ACE5-A85E295EDB4F}">
      <dsp:nvSpPr>
        <dsp:cNvPr id="0" name=""/>
        <dsp:cNvSpPr/>
      </dsp:nvSpPr>
      <dsp:spPr>
        <a:xfrm>
          <a:off x="8343440" y="3438414"/>
          <a:ext cx="2006829" cy="896551"/>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pt-BR" sz="1400" kern="1200" dirty="0" smtClean="0">
              <a:solidFill>
                <a:schemeClr val="bg1"/>
              </a:solidFill>
            </a:rPr>
            <a:t>Gerenciamento:  Monitoramento; Apetite de riscos; </a:t>
          </a:r>
          <a:r>
            <a:rPr lang="pt-BR" sz="1400" b="1" kern="1200" dirty="0" err="1" smtClean="0">
              <a:solidFill>
                <a:schemeClr val="bg1"/>
              </a:solidFill>
            </a:rPr>
            <a:t>Capacitacão</a:t>
          </a:r>
          <a:endParaRPr lang="pt-BR" sz="1400" b="1" kern="1200" dirty="0">
            <a:solidFill>
              <a:schemeClr val="bg1"/>
            </a:solidFill>
          </a:endParaRPr>
        </a:p>
      </dsp:txBody>
      <dsp:txXfrm>
        <a:off x="8369699" y="3464673"/>
        <a:ext cx="1954311" cy="84403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05760" cy="493834"/>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798288" y="0"/>
            <a:ext cx="2905760" cy="493834"/>
          </a:xfrm>
          <a:prstGeom prst="rect">
            <a:avLst/>
          </a:prstGeom>
        </p:spPr>
        <p:txBody>
          <a:bodyPr vert="horz" lIns="91440" tIns="45720" rIns="91440" bIns="45720" rtlCol="0"/>
          <a:lstStyle>
            <a:lvl1pPr algn="r">
              <a:defRPr sz="1200"/>
            </a:lvl1pPr>
          </a:lstStyle>
          <a:p>
            <a:fld id="{C7B76448-BA6A-4037-A608-70F7BBA80DEE}" type="datetimeFigureOut">
              <a:rPr lang="pt-BR" smtClean="0"/>
              <a:t>04/10/2017</a:t>
            </a:fld>
            <a:endParaRPr lang="pt-BR"/>
          </a:p>
        </p:txBody>
      </p:sp>
      <p:sp>
        <p:nvSpPr>
          <p:cNvPr id="4" name="Espaço Reservado para Rodapé 3"/>
          <p:cNvSpPr>
            <a:spLocks noGrp="1"/>
          </p:cNvSpPr>
          <p:nvPr>
            <p:ph type="ftr" sz="quarter" idx="2"/>
          </p:nvPr>
        </p:nvSpPr>
        <p:spPr>
          <a:xfrm>
            <a:off x="0" y="9348667"/>
            <a:ext cx="2905760" cy="493833"/>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798288" y="9348667"/>
            <a:ext cx="2905760" cy="493833"/>
          </a:xfrm>
          <a:prstGeom prst="rect">
            <a:avLst/>
          </a:prstGeom>
        </p:spPr>
        <p:txBody>
          <a:bodyPr vert="horz" lIns="91440" tIns="45720" rIns="91440" bIns="45720" rtlCol="0" anchor="b"/>
          <a:lstStyle>
            <a:lvl1pPr algn="r">
              <a:defRPr sz="1200"/>
            </a:lvl1pPr>
          </a:lstStyle>
          <a:p>
            <a:fld id="{4FC36813-428D-4B09-A8AB-2547B2438651}" type="slidenum">
              <a:rPr lang="pt-BR" smtClean="0"/>
              <a:t>‹nº›</a:t>
            </a:fld>
            <a:endParaRPr lang="pt-BR"/>
          </a:p>
        </p:txBody>
      </p:sp>
    </p:spTree>
    <p:extLst>
      <p:ext uri="{BB962C8B-B14F-4D97-AF65-F5344CB8AC3E}">
        <p14:creationId xmlns:p14="http://schemas.microsoft.com/office/powerpoint/2010/main" val="2299663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05125" cy="492125"/>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798888" y="0"/>
            <a:ext cx="2905125" cy="492125"/>
          </a:xfrm>
          <a:prstGeom prst="rect">
            <a:avLst/>
          </a:prstGeom>
        </p:spPr>
        <p:txBody>
          <a:bodyPr vert="horz" lIns="91440" tIns="45720" rIns="91440" bIns="45720" rtlCol="0"/>
          <a:lstStyle>
            <a:lvl1pPr algn="r">
              <a:defRPr sz="1200"/>
            </a:lvl1pPr>
          </a:lstStyle>
          <a:p>
            <a:fld id="{44B45D8C-AA12-4D83-8D19-713AF78F3923}" type="datetimeFigureOut">
              <a:rPr lang="pt-BR" smtClean="0"/>
              <a:t>04/10/2017</a:t>
            </a:fld>
            <a:endParaRPr lang="pt-BR"/>
          </a:p>
        </p:txBody>
      </p:sp>
      <p:sp>
        <p:nvSpPr>
          <p:cNvPr id="4" name="Espaço Reservado para Imagem de Slide 3"/>
          <p:cNvSpPr>
            <a:spLocks noGrp="1" noRot="1" noChangeAspect="1"/>
          </p:cNvSpPr>
          <p:nvPr>
            <p:ph type="sldImg" idx="2"/>
          </p:nvPr>
        </p:nvSpPr>
        <p:spPr>
          <a:xfrm>
            <a:off x="73025" y="738188"/>
            <a:ext cx="6559550" cy="369093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69925" y="4675188"/>
            <a:ext cx="5365750" cy="4429125"/>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348788"/>
            <a:ext cx="2905125" cy="492125"/>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798888" y="9348788"/>
            <a:ext cx="2905125" cy="492125"/>
          </a:xfrm>
          <a:prstGeom prst="rect">
            <a:avLst/>
          </a:prstGeom>
        </p:spPr>
        <p:txBody>
          <a:bodyPr vert="horz" lIns="91440" tIns="45720" rIns="91440" bIns="45720" rtlCol="0" anchor="b"/>
          <a:lstStyle>
            <a:lvl1pPr algn="r">
              <a:defRPr sz="1200"/>
            </a:lvl1pPr>
          </a:lstStyle>
          <a:p>
            <a:fld id="{464EE906-C3CD-46D4-9009-5EB5D3619F3E}" type="slidenum">
              <a:rPr lang="pt-BR" smtClean="0"/>
              <a:t>‹nº›</a:t>
            </a:fld>
            <a:endParaRPr lang="pt-BR"/>
          </a:p>
        </p:txBody>
      </p:sp>
    </p:spTree>
    <p:extLst>
      <p:ext uri="{BB962C8B-B14F-4D97-AF65-F5344CB8AC3E}">
        <p14:creationId xmlns:p14="http://schemas.microsoft.com/office/powerpoint/2010/main" val="2697431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016D2A46-4664-47CB-9CB0-054877E9A78D}" type="slidenum">
              <a:rPr lang="pt-BR" smtClean="0"/>
              <a:t>2</a:t>
            </a:fld>
            <a:endParaRPr lang="pt-BR"/>
          </a:p>
        </p:txBody>
      </p:sp>
    </p:spTree>
    <p:extLst>
      <p:ext uri="{BB962C8B-B14F-4D97-AF65-F5344CB8AC3E}">
        <p14:creationId xmlns:p14="http://schemas.microsoft.com/office/powerpoint/2010/main" val="2042739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O departamento, setor ou qualquer outra nomenclatura funcional sob a qual a auditoria interna exerça sua função, está sujeita a riscos como qualquer outro segmento organizacional e como recomendamos, deve também ter seu programa e plano de risco adequadamente estruturado, seguindo, de preferência um framework consolidado como a NBR ISO 31000:2009 ( Em draft de alteração para 2018, com mudanças interessantes!!) (slide com modelo atual e futuro)</a:t>
            </a:r>
          </a:p>
          <a:p>
            <a:r>
              <a:rPr lang="pt-BR" sz="1200" kern="1200" dirty="0" smtClean="0">
                <a:solidFill>
                  <a:schemeClr val="tx1"/>
                </a:solidFill>
                <a:effectLst/>
                <a:latin typeface="+mn-lt"/>
                <a:ea typeface="+mn-ea"/>
                <a:cs typeface="+mn-cs"/>
              </a:rPr>
              <a:t>Como poderíamos então estruturar um plano de gestão de riscos para a auditoria interna?</a:t>
            </a:r>
          </a:p>
          <a:p>
            <a:pPr lvl="0"/>
            <a:r>
              <a:rPr lang="pt-BR" sz="1200" kern="1200" dirty="0" smtClean="0">
                <a:solidFill>
                  <a:schemeClr val="tx1"/>
                </a:solidFill>
                <a:effectLst/>
                <a:latin typeface="+mn-lt"/>
                <a:ea typeface="+mn-ea"/>
                <a:cs typeface="+mn-cs"/>
              </a:rPr>
              <a:t>Devemos começar observando as regras e estruturas definidas pela política de risco do ente, caso inexistente, ter claro e aprovado no plano de risco, ao menos qual estrutura base irá seguir. Não devemos conceber a gestão de riscos como uma lista de riscos e sua revisão protocolar anual. A estrutura do ERM 2017 e o Draft do  ISO 31000 apontam que isso deve ser superado e que o ‘espírito’ de risco e o pensar sobre o risco sejam incorporados culturalmente para surtir seus benefícios.</a:t>
            </a:r>
          </a:p>
          <a:p>
            <a:endParaRPr lang="pt-BR" sz="1200" kern="1200" dirty="0" smtClean="0">
              <a:solidFill>
                <a:schemeClr val="tx1"/>
              </a:solidFill>
              <a:effectLst/>
              <a:latin typeface="+mn-lt"/>
              <a:ea typeface="+mn-ea"/>
              <a:cs typeface="+mn-cs"/>
            </a:endParaRPr>
          </a:p>
          <a:p>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464EE906-C3CD-46D4-9009-5EB5D3619F3E}" type="slidenum">
              <a:rPr lang="pt-BR" smtClean="0"/>
              <a:t>11</a:t>
            </a:fld>
            <a:endParaRPr lang="pt-BR"/>
          </a:p>
        </p:txBody>
      </p:sp>
    </p:spTree>
    <p:extLst>
      <p:ext uri="{BB962C8B-B14F-4D97-AF65-F5344CB8AC3E}">
        <p14:creationId xmlns:p14="http://schemas.microsoft.com/office/powerpoint/2010/main" val="191595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Examinar claramente a missão da auditoria interna e seus objetivos, que em geral, estão descritos no estatuto ou manual de auditoria, ou na sua ausência pode ser utilizado como referência o constante das IPPF, como boas práticas aceitas. É preciso também que se tenha claro que se a missão não reflete mais os caminhos a serem traçados pela organização ou se os objetivos para seu atingimento foram mal formatados ou estão descritos adequadamente as estratégias para sua condução sofrerão do mesmo mal e contaminarão, de modo fatal todo o processo de gestão de riscos. É preciso lembrar que é necessário uma revisão periódica da missão e sua alteração, sempre que as condições mudam.</a:t>
            </a:r>
          </a:p>
          <a:p>
            <a:pPr lvl="0"/>
            <a:endParaRPr lang="pt-BR" sz="1200" kern="1200" dirty="0" smtClean="0">
              <a:solidFill>
                <a:schemeClr val="tx1"/>
              </a:solidFill>
              <a:effectLst/>
              <a:latin typeface="+mn-lt"/>
              <a:ea typeface="+mn-ea"/>
              <a:cs typeface="+mn-cs"/>
            </a:endParaRPr>
          </a:p>
          <a:p>
            <a:pPr lvl="0"/>
            <a:r>
              <a:rPr lang="pt-BR" sz="1200" kern="1200" dirty="0" smtClean="0">
                <a:solidFill>
                  <a:schemeClr val="tx1"/>
                </a:solidFill>
                <a:effectLst/>
                <a:latin typeface="+mn-lt"/>
                <a:ea typeface="+mn-ea"/>
                <a:cs typeface="+mn-cs"/>
              </a:rPr>
              <a:t>A identificação de riscos deve ser feita para os objetivos chaves com a relação de eventos que podem afetar seu atingimento. Questões relacionadas a dificuldades de cumprimento de princípios, da limitação ou inexistência dos elementos necessários a eficácia da auditoria interna e/ou  ao seu posicionamento no modelo de asseguração podem fornecer o caminho para um exame substancial do contexto de riscos de fonte interna.  </a:t>
            </a:r>
          </a:p>
          <a:p>
            <a:pPr lvl="0"/>
            <a:r>
              <a:rPr lang="pt-BR" sz="1200" kern="1200" dirty="0" smtClean="0">
                <a:solidFill>
                  <a:schemeClr val="tx1"/>
                </a:solidFill>
                <a:effectLst/>
                <a:latin typeface="+mn-lt"/>
                <a:ea typeface="+mn-ea"/>
                <a:cs typeface="+mn-cs"/>
              </a:rPr>
              <a:t>Estes fatores pode ser relacionados e ter impacto no ambiente interno do trabalho de auditoria e/ou  impactar no não atendimento das expectativas da organização e ainda trazer  desafios para lidar com as demandas da profissão para entregar os resultados esperados  e da integração do SCI. É preciso considerar que o processo deve ser dinâmico. Cada decisão da organização ou do departamento de auditoria interna CRIA e MODIFICA riscos. é preciso entender que a análise de riscos vai muito além de suas separação maniqueísta entre oportunidade e risco (bom e ruim). No mundo real os tomadores de decisão avaliam as várias ponderações existentes em um evento e não apenas seu potencial de impacto negativo e positivo sem correlação com outras variáveis.</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464EE906-C3CD-46D4-9009-5EB5D3619F3E}" type="slidenum">
              <a:rPr lang="pt-BR" smtClean="0"/>
              <a:t>12</a:t>
            </a:fld>
            <a:endParaRPr lang="pt-BR"/>
          </a:p>
        </p:txBody>
      </p:sp>
    </p:spTree>
    <p:extLst>
      <p:ext uri="{BB962C8B-B14F-4D97-AF65-F5344CB8AC3E}">
        <p14:creationId xmlns:p14="http://schemas.microsoft.com/office/powerpoint/2010/main" val="191595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Examinar claramente a missão da auditoria interna e seus objetivos, que em geral, estão descritos no estatuto ou manual de auditoria, ou na sua ausência pode ser utilizado como referência o constante das IPPF, como boas práticas aceitas. É preciso também que se tenha claro que se a missão não reflete mais os caminhos a serem traçados pela organização ou se os objetivos para seu atingimento foram mal formatados ou estão descritos adequadamente as estratégias para sua condução sofrerão do mesmo mal e contaminarão, de modo fatal todo o processo de gestão de riscos. É preciso lembrar que é necessário uma revisão periódica da missão e sua alteração, sempre que as condições mudam.</a:t>
            </a:r>
          </a:p>
          <a:p>
            <a:pPr lvl="0"/>
            <a:endParaRPr lang="pt-BR" sz="1200" kern="1200" dirty="0" smtClean="0">
              <a:solidFill>
                <a:schemeClr val="tx1"/>
              </a:solidFill>
              <a:effectLst/>
              <a:latin typeface="+mn-lt"/>
              <a:ea typeface="+mn-ea"/>
              <a:cs typeface="+mn-cs"/>
            </a:endParaRPr>
          </a:p>
          <a:p>
            <a:pPr lvl="0"/>
            <a:r>
              <a:rPr lang="pt-BR" sz="1200" kern="1200" dirty="0" smtClean="0">
                <a:solidFill>
                  <a:schemeClr val="tx1"/>
                </a:solidFill>
                <a:effectLst/>
                <a:latin typeface="+mn-lt"/>
                <a:ea typeface="+mn-ea"/>
                <a:cs typeface="+mn-cs"/>
              </a:rPr>
              <a:t>A identificação de riscos deve ser feita para os objetivos chaves com a relação de eventos que podem afetar seu atingimento. Questões relacionadas a dificuldades de cumprimento de princípios, da limitação ou inexistência dos elementos necessários a eficácia da auditoria interna e/ou  ao seu posicionamento no modelo de asseguração podem fornecer o caminho para um exame substancial do contexto de riscos de fonte interna.  </a:t>
            </a:r>
          </a:p>
          <a:p>
            <a:pPr lvl="0"/>
            <a:r>
              <a:rPr lang="pt-BR" sz="1200" kern="1200" dirty="0" smtClean="0">
                <a:solidFill>
                  <a:schemeClr val="tx1"/>
                </a:solidFill>
                <a:effectLst/>
                <a:latin typeface="+mn-lt"/>
                <a:ea typeface="+mn-ea"/>
                <a:cs typeface="+mn-cs"/>
              </a:rPr>
              <a:t>Estes fatores pode ser relacionados e ter impacto no ambiente interno do trabalho de auditoria e/ou  impactar no não atendimento das expectativas da organização e ainda trazer  desafios para lidar com as demandas da profissão para entregar os resultados esperados  e da integração do SCI. É preciso considerar que o processo deve ser dinâmico. Cada decisão da organização ou do departamento de auditoria interna CRIA e MODIFICA riscos. é preciso entender que a análise de riscos vai muito além de suas separação maniqueísta entre oportunidade e risco (bom e ruim). No mundo real os tomadores de decisão avaliam as várias ponderações existentes em um evento e não apenas seu potencial de impacto negativo e positivo sem correlação com outras variáveis.</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464EE906-C3CD-46D4-9009-5EB5D3619F3E}" type="slidenum">
              <a:rPr lang="pt-BR" smtClean="0"/>
              <a:t>15</a:t>
            </a:fld>
            <a:endParaRPr lang="pt-BR"/>
          </a:p>
        </p:txBody>
      </p:sp>
    </p:spTree>
    <p:extLst>
      <p:ext uri="{BB962C8B-B14F-4D97-AF65-F5344CB8AC3E}">
        <p14:creationId xmlns:p14="http://schemas.microsoft.com/office/powerpoint/2010/main" val="191595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Examinar claramente a missão da auditoria interna e seus objetivos, que em geral, estão descritos no estatuto ou manual de auditoria, ou na sua ausência pode ser utilizado como referência o constante das IPPF, como boas práticas aceitas. É preciso também que se tenha claro que se a missão não reflete mais os caminhos a serem traçados pela organização ou se os objetivos para seu atingimento foram mal formatados ou estão descritos adequadamente as estratégias para sua condução sofrerão do mesmo mal e contaminarão, de modo fatal todo o processo de gestão de riscos. É preciso lembrar que é necessário uma revisão periódica da missão e sua alteração, sempre que as condições mudam.</a:t>
            </a:r>
          </a:p>
          <a:p>
            <a:pPr lvl="0"/>
            <a:endParaRPr lang="pt-BR" sz="1200" kern="1200" dirty="0" smtClean="0">
              <a:solidFill>
                <a:schemeClr val="tx1"/>
              </a:solidFill>
              <a:effectLst/>
              <a:latin typeface="+mn-lt"/>
              <a:ea typeface="+mn-ea"/>
              <a:cs typeface="+mn-cs"/>
            </a:endParaRPr>
          </a:p>
          <a:p>
            <a:pPr lvl="0"/>
            <a:r>
              <a:rPr lang="pt-BR" sz="1200" kern="1200" dirty="0" smtClean="0">
                <a:solidFill>
                  <a:schemeClr val="tx1"/>
                </a:solidFill>
                <a:effectLst/>
                <a:latin typeface="+mn-lt"/>
                <a:ea typeface="+mn-ea"/>
                <a:cs typeface="+mn-cs"/>
              </a:rPr>
              <a:t>A identificação de riscos deve ser feita para os objetivos chaves com a relação de eventos que podem afetar seu atingimento. Questões relacionadas a dificuldades de cumprimento de princípios, da limitação ou inexistência dos elementos necessários a eficácia da auditoria interna e/ou  ao seu posicionamento no modelo de asseguração podem fornecer o caminho para um exame substancial do contexto de riscos de fonte interna.  </a:t>
            </a:r>
          </a:p>
          <a:p>
            <a:pPr lvl="0"/>
            <a:r>
              <a:rPr lang="pt-BR" sz="1200" kern="1200" dirty="0" smtClean="0">
                <a:solidFill>
                  <a:schemeClr val="tx1"/>
                </a:solidFill>
                <a:effectLst/>
                <a:latin typeface="+mn-lt"/>
                <a:ea typeface="+mn-ea"/>
                <a:cs typeface="+mn-cs"/>
              </a:rPr>
              <a:t>Estes fatores pode ser relacionados e ter impacto no ambiente interno do trabalho de auditoria e/ou  impactar no não atendimento das expectativas da organização e ainda trazer  desafios para lidar com as demandas da profissão para entregar os resultados esperados  e da integração do SCI. É preciso considerar que o processo deve ser dinâmico. Cada decisão da organização ou do departamento de auditoria interna CRIA e MODIFICA riscos. é preciso entender que a análise de riscos vai muito além de suas separação maniqueísta entre oportunidade e risco (bom e ruim). No mundo real os tomadores de decisão avaliam as várias ponderações existentes em um evento e não apenas seu potencial de impacto negativo e positivo sem correlação com outras variáveis.</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464EE906-C3CD-46D4-9009-5EB5D3619F3E}" type="slidenum">
              <a:rPr lang="pt-BR" smtClean="0"/>
              <a:t>17</a:t>
            </a:fld>
            <a:endParaRPr lang="pt-BR"/>
          </a:p>
        </p:txBody>
      </p:sp>
    </p:spTree>
    <p:extLst>
      <p:ext uri="{BB962C8B-B14F-4D97-AF65-F5344CB8AC3E}">
        <p14:creationId xmlns:p14="http://schemas.microsoft.com/office/powerpoint/2010/main" val="191595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Para a sistematização destes eventos, publicações do IIA sugerem que podemos utilizar as seguintes categorias básicas:</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464EE906-C3CD-46D4-9009-5EB5D3619F3E}" type="slidenum">
              <a:rPr lang="pt-BR" smtClean="0"/>
              <a:t>18</a:t>
            </a:fld>
            <a:endParaRPr lang="pt-BR"/>
          </a:p>
        </p:txBody>
      </p:sp>
    </p:spTree>
    <p:extLst>
      <p:ext uri="{BB962C8B-B14F-4D97-AF65-F5344CB8AC3E}">
        <p14:creationId xmlns:p14="http://schemas.microsoft.com/office/powerpoint/2010/main" val="191595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Para avaliar seu potencial de impacto e estabelecer os limites, monitoramento e estratégias de resposta ( mitigação) –  A utilização de matrizes de probabilidade e consequência, em geral a principal ferramenta para análise dos riscos  são um meio de combinar classificações qualitativas ou </a:t>
            </a:r>
            <a:r>
              <a:rPr lang="pt-BR" sz="1200" kern="1200" dirty="0" err="1" smtClean="0">
                <a:solidFill>
                  <a:schemeClr val="tx1"/>
                </a:solidFill>
                <a:effectLst/>
                <a:latin typeface="+mn-lt"/>
                <a:ea typeface="+mn-ea"/>
                <a:cs typeface="+mn-cs"/>
              </a:rPr>
              <a:t>semiquantitativas</a:t>
            </a:r>
            <a:r>
              <a:rPr lang="pt-BR" sz="1200" kern="1200" dirty="0" smtClean="0">
                <a:solidFill>
                  <a:schemeClr val="tx1"/>
                </a:solidFill>
                <a:effectLst/>
                <a:latin typeface="+mn-lt"/>
                <a:ea typeface="+mn-ea"/>
                <a:cs typeface="+mn-cs"/>
              </a:rPr>
              <a:t> de consequências e probabilidades, a fim de produzir um nível de risco ou classificação de risco, no entanto é preciso que outras considerações sejam feitas como critérios como duração, velocidade e início do risco.  Também é preciso lembrar que o formato da matriz e as definições a ela aplicadas dependem do contexto em que ela é utilizada. É comumente adotada como uma </a:t>
            </a:r>
            <a:r>
              <a:rPr lang="pt-BR" sz="1200" b="1" kern="1200" dirty="0" smtClean="0">
                <a:solidFill>
                  <a:schemeClr val="tx1"/>
                </a:solidFill>
                <a:effectLst/>
                <a:latin typeface="+mn-lt"/>
                <a:ea typeface="+mn-ea"/>
                <a:cs typeface="+mn-cs"/>
              </a:rPr>
              <a:t>ferramenta de seleção quando muitos riscos foram identificados</a:t>
            </a:r>
            <a:r>
              <a:rPr lang="pt-BR" sz="1200" kern="1200" dirty="0" smtClean="0">
                <a:solidFill>
                  <a:schemeClr val="tx1"/>
                </a:solidFill>
                <a:effectLst/>
                <a:latin typeface="+mn-lt"/>
                <a:ea typeface="+mn-ea"/>
                <a:cs typeface="+mn-cs"/>
              </a:rPr>
              <a:t>, por exemplo, para definir quais riscos necessitam de análise adicional ou mais detalhada, quais riscos necessitam primeiro de tratamento, ou quais riscos necessitam ser referidos a um nível mais alto de gestão. Também pode ser utilizada para selecionar quais riscos não precisam de maior consideração neste momento e para os pontos fortes e fracos da ferramenta (mais fracos que fortes): fortes: • relativamente fácil de usar;</a:t>
            </a:r>
            <a:br>
              <a:rPr lang="pt-BR" sz="1200" kern="1200" dirty="0" smtClean="0">
                <a:solidFill>
                  <a:schemeClr val="tx1"/>
                </a:solidFill>
                <a:effectLst/>
                <a:latin typeface="+mn-lt"/>
                <a:ea typeface="+mn-ea"/>
                <a:cs typeface="+mn-cs"/>
              </a:rPr>
            </a:br>
            <a:r>
              <a:rPr lang="pt-BR" sz="1200" kern="1200" dirty="0" smtClean="0">
                <a:solidFill>
                  <a:schemeClr val="tx1"/>
                </a:solidFill>
                <a:effectLst/>
                <a:latin typeface="+mn-lt"/>
                <a:ea typeface="+mn-ea"/>
                <a:cs typeface="+mn-cs"/>
              </a:rPr>
              <a:t>• fornece uma rápida classificação dos riscos em diferentes níveis de significância. Limitações(várias) : • uma matriz deve ser projetada para ser apropriada às circunstâncias de forma que pode ser difícil ter um sistema comum aplicável a uma faixa de circunstâncias pertinentes para uma organização; • é difícil definir as escalas de forma não ambígua: • a utilização é muito subjetiva e tende a haver uma variação significativa entre os classificadores; • os riscos não podem ser agregados (ou seja, não se pode definir que um número específico de baixos riscos ou um baixo risco identificado um número específico de vezes seja equivalente a um risco médio);• é difícil de combinar ou comparar o nível de risco para diferentes categorias de consequências.</a:t>
            </a: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464EE906-C3CD-46D4-9009-5EB5D3619F3E}" type="slidenum">
              <a:rPr lang="pt-BR" smtClean="0"/>
              <a:t>19</a:t>
            </a:fld>
            <a:endParaRPr lang="pt-BR"/>
          </a:p>
        </p:txBody>
      </p:sp>
    </p:spTree>
    <p:extLst>
      <p:ext uri="{BB962C8B-B14F-4D97-AF65-F5344CB8AC3E}">
        <p14:creationId xmlns:p14="http://schemas.microsoft.com/office/powerpoint/2010/main" val="1915958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smtClean="0">
                <a:solidFill>
                  <a:schemeClr val="tx1"/>
                </a:solidFill>
                <a:effectLst/>
                <a:latin typeface="+mn-lt"/>
                <a:ea typeface="+mn-ea"/>
                <a:cs typeface="+mn-cs"/>
              </a:rPr>
              <a:t>Benefícios da aplicação da gestão de riscos na auditoria interna – </a:t>
            </a:r>
          </a:p>
          <a:p>
            <a:pPr lvl="1"/>
            <a:r>
              <a:rPr lang="pt-BR" sz="1200" kern="1200" dirty="0" smtClean="0">
                <a:solidFill>
                  <a:schemeClr val="tx1"/>
                </a:solidFill>
                <a:effectLst/>
                <a:latin typeface="+mn-lt"/>
                <a:ea typeface="+mn-ea"/>
                <a:cs typeface="+mn-cs"/>
              </a:rPr>
              <a:t>Na integração do SCI  pode ser criada e compartilhada uma biblioteca de riscos e controles, contribuindo para a melhoria mais rápida de todo o sistema e para o aprendizado institucional;</a:t>
            </a:r>
          </a:p>
          <a:p>
            <a:pPr lvl="1"/>
            <a:r>
              <a:rPr lang="pt-BR" sz="1200" kern="1200" dirty="0" smtClean="0">
                <a:solidFill>
                  <a:schemeClr val="tx1"/>
                </a:solidFill>
                <a:effectLst/>
                <a:latin typeface="+mn-lt"/>
                <a:ea typeface="+mn-ea"/>
                <a:cs typeface="+mn-cs"/>
              </a:rPr>
              <a:t>Na inserção da tecnologia no processo – ajustar melhor o plano de migração do modelo atual até um mais tecnológico e a maturação da função da auditoria pelo adequado conhecimento de seus riscos;</a:t>
            </a:r>
          </a:p>
          <a:p>
            <a:pPr lvl="1"/>
            <a:r>
              <a:rPr lang="pt-BR" sz="1200" kern="1200" dirty="0" smtClean="0">
                <a:solidFill>
                  <a:schemeClr val="tx1"/>
                </a:solidFill>
                <a:effectLst/>
                <a:latin typeface="+mn-lt"/>
                <a:ea typeface="+mn-ea"/>
                <a:cs typeface="+mn-cs"/>
              </a:rPr>
              <a:t> Na melhoria da eficiência da auditoria - Uma abordagem holística e relativamente padronizada em sua execução ( não nos riscos) poderá contribuir para constituição do  monitoramento independente das funções de auditoria interna (revisão pelos pares) ou para realização do </a:t>
            </a:r>
            <a:r>
              <a:rPr lang="pt-BR" sz="1200" kern="1200" dirty="0" err="1" smtClean="0">
                <a:solidFill>
                  <a:schemeClr val="tx1"/>
                </a:solidFill>
                <a:effectLst/>
                <a:latin typeface="+mn-lt"/>
                <a:ea typeface="+mn-ea"/>
                <a:cs typeface="+mn-cs"/>
              </a:rPr>
              <a:t>control</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seff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assessment</a:t>
            </a:r>
            <a:r>
              <a:rPr lang="pt-BR" sz="1200" kern="1200" dirty="0" smtClean="0">
                <a:solidFill>
                  <a:schemeClr val="tx1"/>
                </a:solidFill>
                <a:effectLst/>
                <a:latin typeface="+mn-lt"/>
                <a:ea typeface="+mn-ea"/>
                <a:cs typeface="+mn-cs"/>
              </a:rPr>
              <a:t> (CSA) para avaliar a adequação dos controles do departamento de auditoria ou ainda como base para auto avaliações contínuas e periódicas e  para análise de causas raiz de problemas e sua prevenção no futuro.</a:t>
            </a:r>
          </a:p>
          <a:p>
            <a:pPr lvl="1"/>
            <a:r>
              <a:rPr lang="pt-BR" sz="1200" kern="1200" dirty="0" smtClean="0">
                <a:solidFill>
                  <a:schemeClr val="tx1"/>
                </a:solidFill>
                <a:effectLst/>
                <a:latin typeface="+mn-lt"/>
                <a:ea typeface="+mn-ea"/>
                <a:cs typeface="+mn-cs"/>
              </a:rPr>
              <a:t>No controle do </a:t>
            </a:r>
            <a:r>
              <a:rPr lang="pt-BR" sz="1200" kern="1200" dirty="0" err="1" smtClean="0">
                <a:solidFill>
                  <a:schemeClr val="tx1"/>
                </a:solidFill>
                <a:effectLst/>
                <a:latin typeface="+mn-lt"/>
                <a:ea typeface="+mn-ea"/>
                <a:cs typeface="+mn-cs"/>
              </a:rPr>
              <a:t>burnout</a:t>
            </a:r>
            <a:r>
              <a:rPr lang="pt-BR" sz="1200" kern="1200" dirty="0" smtClean="0">
                <a:solidFill>
                  <a:schemeClr val="tx1"/>
                </a:solidFill>
                <a:effectLst/>
                <a:latin typeface="+mn-lt"/>
                <a:ea typeface="+mn-ea"/>
                <a:cs typeface="+mn-cs"/>
              </a:rPr>
              <a:t> - Pode ainda contribuir para a redução da desmotivação, em alguns casos sentidas por membros de staff de auditoria, em geral com mais tempo de atuação, em decorrência da repetição ou limitação do alcance na mudança das organizações públicas do trabalho realizado, pela melhor compreensão de quais fatores afetam seus resultados;</a:t>
            </a:r>
          </a:p>
          <a:p>
            <a:pPr lvl="1"/>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 </a:t>
            </a:r>
          </a:p>
          <a:p>
            <a:pPr lvl="0"/>
            <a:r>
              <a:rPr lang="pt-BR" sz="1200" kern="1200" dirty="0" smtClean="0">
                <a:solidFill>
                  <a:schemeClr val="tx1"/>
                </a:solidFill>
                <a:effectLst/>
                <a:latin typeface="+mn-lt"/>
                <a:ea typeface="+mn-ea"/>
                <a:cs typeface="+mn-cs"/>
              </a:rPr>
              <a:t>Contribui para além da melhoria das funções e operações da auditoria interna, e sua avaliação de desempenho, pode também demonstrar na prática o que prega para os outros membros da organização e sentir também na pratica, os desafios de lidar com este valioso, mas difícil, instrumento de gestão.</a:t>
            </a:r>
          </a:p>
          <a:p>
            <a:r>
              <a:rPr lang="pt-BR" sz="1200" kern="1200" dirty="0" smtClean="0">
                <a:solidFill>
                  <a:schemeClr val="tx1"/>
                </a:solidFill>
                <a:effectLst/>
                <a:latin typeface="+mn-lt"/>
                <a:ea typeface="+mn-ea"/>
                <a:cs typeface="+mn-cs"/>
              </a:rPr>
              <a:t>#</a:t>
            </a:r>
            <a:r>
              <a:rPr lang="pt-BR" sz="1200" kern="1200" dirty="0" err="1" smtClean="0">
                <a:solidFill>
                  <a:schemeClr val="tx1"/>
                </a:solidFill>
                <a:effectLst/>
                <a:latin typeface="+mn-lt"/>
                <a:ea typeface="+mn-ea"/>
                <a:cs typeface="+mn-cs"/>
              </a:rPr>
              <a:t>ÉPrecisoPraticarOQueSePrega</a:t>
            </a:r>
            <a:r>
              <a:rPr lang="pt-BR" sz="1200" kern="1200" dirty="0" smtClean="0">
                <a:solidFill>
                  <a:schemeClr val="tx1"/>
                </a:solidFill>
                <a:effectLst/>
                <a:latin typeface="+mn-lt"/>
                <a:ea typeface="+mn-ea"/>
                <a:cs typeface="+mn-cs"/>
              </a:rPr>
              <a:t>.</a:t>
            </a:r>
          </a:p>
          <a:p>
            <a:r>
              <a:rPr lang="pt-BR" sz="1200" kern="1200" dirty="0" smtClean="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464EE906-C3CD-46D4-9009-5EB5D3619F3E}" type="slidenum">
              <a:rPr lang="pt-BR" smtClean="0"/>
              <a:t>20</a:t>
            </a:fld>
            <a:endParaRPr lang="pt-BR"/>
          </a:p>
        </p:txBody>
      </p:sp>
    </p:spTree>
    <p:extLst>
      <p:ext uri="{BB962C8B-B14F-4D97-AF65-F5344CB8AC3E}">
        <p14:creationId xmlns:p14="http://schemas.microsoft.com/office/powerpoint/2010/main" val="191595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lvl="0"/>
            <a:r>
              <a:rPr lang="pt-BR" sz="1200" kern="1200" dirty="0" smtClean="0">
                <a:solidFill>
                  <a:schemeClr val="tx1"/>
                </a:solidFill>
                <a:effectLst/>
                <a:latin typeface="+mn-lt"/>
                <a:ea typeface="+mn-ea"/>
                <a:cs typeface="+mn-cs"/>
              </a:rPr>
              <a:t>Benefícios da aplicação da gestão de riscos na auditoria interna – </a:t>
            </a:r>
          </a:p>
          <a:p>
            <a:pPr lvl="1"/>
            <a:r>
              <a:rPr lang="pt-BR" sz="1200" kern="1200" dirty="0" smtClean="0">
                <a:solidFill>
                  <a:schemeClr val="tx1"/>
                </a:solidFill>
                <a:effectLst/>
                <a:latin typeface="+mn-lt"/>
                <a:ea typeface="+mn-ea"/>
                <a:cs typeface="+mn-cs"/>
              </a:rPr>
              <a:t>Na integração do SCI  pode ser criada e compartilhada uma biblioteca de riscos e controles, contribuindo para a melhoria mais rápida de todo o sistema e para o aprendizado institucional;</a:t>
            </a:r>
          </a:p>
          <a:p>
            <a:pPr lvl="1"/>
            <a:r>
              <a:rPr lang="pt-BR" sz="1200" kern="1200" dirty="0" smtClean="0">
                <a:solidFill>
                  <a:schemeClr val="tx1"/>
                </a:solidFill>
                <a:effectLst/>
                <a:latin typeface="+mn-lt"/>
                <a:ea typeface="+mn-ea"/>
                <a:cs typeface="+mn-cs"/>
              </a:rPr>
              <a:t>Na inserção da tecnologia no processo – ajustar melhor o plano de migração do modelo atual até um mais tecnológico e a maturação da função da auditoria pelo adequado conhecimento de seus riscos;</a:t>
            </a:r>
          </a:p>
          <a:p>
            <a:pPr lvl="1"/>
            <a:r>
              <a:rPr lang="pt-BR" sz="1200" kern="1200" dirty="0" smtClean="0">
                <a:solidFill>
                  <a:schemeClr val="tx1"/>
                </a:solidFill>
                <a:effectLst/>
                <a:latin typeface="+mn-lt"/>
                <a:ea typeface="+mn-ea"/>
                <a:cs typeface="+mn-cs"/>
              </a:rPr>
              <a:t> Na melhoria da eficiência da auditoria - Uma abordagem holística e relativamente padronizada em sua execução ( não nos riscos) poderá contribuir para constituição do  monitoramento independente das funções de auditoria interna (revisão pelos pares) ou para realização do </a:t>
            </a:r>
            <a:r>
              <a:rPr lang="pt-BR" sz="1200" kern="1200" dirty="0" err="1" smtClean="0">
                <a:solidFill>
                  <a:schemeClr val="tx1"/>
                </a:solidFill>
                <a:effectLst/>
                <a:latin typeface="+mn-lt"/>
                <a:ea typeface="+mn-ea"/>
                <a:cs typeface="+mn-cs"/>
              </a:rPr>
              <a:t>control</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seff</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assessment</a:t>
            </a:r>
            <a:r>
              <a:rPr lang="pt-BR" sz="1200" kern="1200" dirty="0" smtClean="0">
                <a:solidFill>
                  <a:schemeClr val="tx1"/>
                </a:solidFill>
                <a:effectLst/>
                <a:latin typeface="+mn-lt"/>
                <a:ea typeface="+mn-ea"/>
                <a:cs typeface="+mn-cs"/>
              </a:rPr>
              <a:t> (CSA) para avaliar a adequação dos controles do departamento de auditoria ou ainda como base para auto avaliações contínuas e periódicas e  para análise de causas raiz de problemas e sua prevenção no futuro.</a:t>
            </a:r>
          </a:p>
          <a:p>
            <a:pPr lvl="1"/>
            <a:r>
              <a:rPr lang="pt-BR" sz="1200" kern="1200" dirty="0" smtClean="0">
                <a:solidFill>
                  <a:schemeClr val="tx1"/>
                </a:solidFill>
                <a:effectLst/>
                <a:latin typeface="+mn-lt"/>
                <a:ea typeface="+mn-ea"/>
                <a:cs typeface="+mn-cs"/>
              </a:rPr>
              <a:t>No controle do </a:t>
            </a:r>
            <a:r>
              <a:rPr lang="pt-BR" sz="1200" kern="1200" dirty="0" err="1" smtClean="0">
                <a:solidFill>
                  <a:schemeClr val="tx1"/>
                </a:solidFill>
                <a:effectLst/>
                <a:latin typeface="+mn-lt"/>
                <a:ea typeface="+mn-ea"/>
                <a:cs typeface="+mn-cs"/>
              </a:rPr>
              <a:t>burnout</a:t>
            </a:r>
            <a:r>
              <a:rPr lang="pt-BR" sz="1200" kern="1200" dirty="0" smtClean="0">
                <a:solidFill>
                  <a:schemeClr val="tx1"/>
                </a:solidFill>
                <a:effectLst/>
                <a:latin typeface="+mn-lt"/>
                <a:ea typeface="+mn-ea"/>
                <a:cs typeface="+mn-cs"/>
              </a:rPr>
              <a:t> - Pode ainda contribuir para a redução da desmotivação, em alguns casos sentidas por membros de staff de auditoria, em geral com mais tempo de atuação, em decorrência da repetição ou limitação do alcance na mudança das organizações públicas do trabalho realizado, pela melhor compreensão de quais fatores afetam seus resultados;</a:t>
            </a:r>
          </a:p>
          <a:p>
            <a:pPr lvl="1"/>
            <a:r>
              <a:rPr lang="pt-BR" sz="1200" kern="1200" dirty="0" smtClean="0">
                <a:solidFill>
                  <a:schemeClr val="tx1"/>
                </a:solidFill>
                <a:effectLst/>
                <a:latin typeface="+mn-lt"/>
                <a:ea typeface="+mn-ea"/>
                <a:cs typeface="+mn-cs"/>
              </a:rPr>
              <a:t> </a:t>
            </a:r>
          </a:p>
          <a:p>
            <a:r>
              <a:rPr lang="pt-BR" sz="1200" kern="1200" dirty="0" smtClean="0">
                <a:solidFill>
                  <a:schemeClr val="tx1"/>
                </a:solidFill>
                <a:effectLst/>
                <a:latin typeface="+mn-lt"/>
                <a:ea typeface="+mn-ea"/>
                <a:cs typeface="+mn-cs"/>
              </a:rPr>
              <a:t> </a:t>
            </a:r>
          </a:p>
          <a:p>
            <a:pPr lvl="0"/>
            <a:r>
              <a:rPr lang="pt-BR" sz="1200" kern="1200" dirty="0" smtClean="0">
                <a:solidFill>
                  <a:schemeClr val="tx1"/>
                </a:solidFill>
                <a:effectLst/>
                <a:latin typeface="+mn-lt"/>
                <a:ea typeface="+mn-ea"/>
                <a:cs typeface="+mn-cs"/>
              </a:rPr>
              <a:t>Contribui para além da melhoria das funções e operações da auditoria interna, e sua avaliação de desempenho, pode também demonstrar na prática o que prega para os outros membros da organização e sentir também na pratica, os desafios de lidar com este valioso, mas difícil, instrumento de gestão.</a:t>
            </a:r>
          </a:p>
          <a:p>
            <a:r>
              <a:rPr lang="pt-BR" sz="1200" kern="1200" dirty="0" smtClean="0">
                <a:solidFill>
                  <a:schemeClr val="tx1"/>
                </a:solidFill>
                <a:effectLst/>
                <a:latin typeface="+mn-lt"/>
                <a:ea typeface="+mn-ea"/>
                <a:cs typeface="+mn-cs"/>
              </a:rPr>
              <a:t>#</a:t>
            </a:r>
            <a:r>
              <a:rPr lang="pt-BR" sz="1200" kern="1200" dirty="0" err="1" smtClean="0">
                <a:solidFill>
                  <a:schemeClr val="tx1"/>
                </a:solidFill>
                <a:effectLst/>
                <a:latin typeface="+mn-lt"/>
                <a:ea typeface="+mn-ea"/>
                <a:cs typeface="+mn-cs"/>
              </a:rPr>
              <a:t>ÉPrecisoPraticarOQueSePrega</a:t>
            </a:r>
            <a:r>
              <a:rPr lang="pt-BR" sz="1200" kern="1200" dirty="0" smtClean="0">
                <a:solidFill>
                  <a:schemeClr val="tx1"/>
                </a:solidFill>
                <a:effectLst/>
                <a:latin typeface="+mn-lt"/>
                <a:ea typeface="+mn-ea"/>
                <a:cs typeface="+mn-cs"/>
              </a:rPr>
              <a:t>.</a:t>
            </a:r>
          </a:p>
          <a:p>
            <a:r>
              <a:rPr lang="pt-BR" sz="1200" kern="1200" dirty="0" smtClean="0">
                <a:solidFill>
                  <a:schemeClr val="tx1"/>
                </a:solidFill>
                <a:effectLst/>
                <a:latin typeface="+mn-lt"/>
                <a:ea typeface="+mn-ea"/>
                <a:cs typeface="+mn-cs"/>
              </a:rPr>
              <a:t> </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464EE906-C3CD-46D4-9009-5EB5D3619F3E}" type="slidenum">
              <a:rPr lang="pt-BR" smtClean="0"/>
              <a:t>21</a:t>
            </a:fld>
            <a:endParaRPr lang="pt-BR"/>
          </a:p>
        </p:txBody>
      </p:sp>
    </p:spTree>
    <p:extLst>
      <p:ext uri="{BB962C8B-B14F-4D97-AF65-F5344CB8AC3E}">
        <p14:creationId xmlns:p14="http://schemas.microsoft.com/office/powerpoint/2010/main" val="191595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A integração dos sistemas de controle interno, preservadas logicamente a manutenção da autonomia e não vinculação hierárquica dos entes,  requer um  alinhamento  das diversas estruturas de controle quanto a missão, diretrizes, conceitos, princípios, estruturas base (frameworks), modelos de asseguração, formas de compartilhamento de dados,  informações, conhecimentos, metodologias, ou seja, estão em curso, certamente, algumas  mudanças no ambiente das operações de controle, inclusive de auditoria, dos entes envolvidos nestes processo.</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Além deste movimento de integração e das mudanças inerentes a sua implementação, que aflora aqui e há de se expandir rapidamente, outra questão  estará envolvida neste processo de integração. Hoje os processos e sistemas de negócios são mediados por pela tecnologia, que tem  e tem impactado nas capacidades exigidas daqueles que lidam com controles, especialmente auditores, questões de TIC,  que, não mais se restringem a utilização de ferramentas para o trabalho, mas se expandem para a utilização destes recursos para atuação mais rápida do controle e deve ser muito mais demandada com sua integração, como compartilhamento de taxonomias, dados, sistemas, e uso de técnicas como auditoria preditiva, especialmente nas áreas de monitoramento de conformidade e fraudes, com técnicas de </a:t>
            </a:r>
            <a:r>
              <a:rPr lang="pt-BR" sz="1200" kern="1200" dirty="0" err="1" smtClean="0">
                <a:solidFill>
                  <a:schemeClr val="tx1"/>
                </a:solidFill>
                <a:effectLst/>
                <a:latin typeface="+mn-lt"/>
                <a:ea typeface="+mn-ea"/>
                <a:cs typeface="+mn-cs"/>
              </a:rPr>
              <a:t>Analytics</a:t>
            </a:r>
            <a:r>
              <a:rPr lang="pt-BR" sz="1200" kern="1200" dirty="0" smtClean="0">
                <a:solidFill>
                  <a:schemeClr val="tx1"/>
                </a:solidFill>
                <a:effectLst/>
                <a:latin typeface="+mn-lt"/>
                <a:ea typeface="+mn-ea"/>
                <a:cs typeface="+mn-cs"/>
              </a:rPr>
              <a:t> e </a:t>
            </a:r>
            <a:r>
              <a:rPr lang="pt-BR" sz="1200" kern="1200" dirty="0" err="1" smtClean="0">
                <a:solidFill>
                  <a:schemeClr val="tx1"/>
                </a:solidFill>
                <a:effectLst/>
                <a:latin typeface="+mn-lt"/>
                <a:ea typeface="+mn-ea"/>
                <a:cs typeface="+mn-cs"/>
              </a:rPr>
              <a:t>Machine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Learn</a:t>
            </a:r>
            <a:r>
              <a:rPr lang="pt-BR" sz="1200" kern="1200" dirty="0" smtClean="0">
                <a:solidFill>
                  <a:schemeClr val="tx1"/>
                </a:solidFill>
                <a:effectLst/>
                <a:latin typeface="+mn-lt"/>
                <a:ea typeface="+mn-ea"/>
                <a:cs typeface="+mn-cs"/>
              </a:rPr>
              <a:t>, que exigem a integração de  competências de programação, estatística, matemática, conhecimento do negócio e processos. Será certamente uma integração mediada e operado por tecnologia.</a:t>
            </a:r>
          </a:p>
          <a:p>
            <a:endParaRPr lang="pt-BR" dirty="0"/>
          </a:p>
        </p:txBody>
      </p:sp>
      <p:sp>
        <p:nvSpPr>
          <p:cNvPr id="4" name="Espaço Reservado para Número de Slide 3"/>
          <p:cNvSpPr>
            <a:spLocks noGrp="1"/>
          </p:cNvSpPr>
          <p:nvPr>
            <p:ph type="sldNum" sz="quarter" idx="10"/>
          </p:nvPr>
        </p:nvSpPr>
        <p:spPr/>
        <p:txBody>
          <a:bodyPr/>
          <a:lstStyle/>
          <a:p>
            <a:fld id="{016D2A46-4664-47CB-9CB0-054877E9A78D}" type="slidenum">
              <a:rPr lang="pt-BR" smtClean="0"/>
              <a:t>3</a:t>
            </a:fld>
            <a:endParaRPr lang="pt-BR"/>
          </a:p>
        </p:txBody>
      </p:sp>
    </p:spTree>
    <p:extLst>
      <p:ext uri="{BB962C8B-B14F-4D97-AF65-F5344CB8AC3E}">
        <p14:creationId xmlns:p14="http://schemas.microsoft.com/office/powerpoint/2010/main" val="204273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A integração dos sistemas de controle interno, preservadas logicamente a manutenção da autonomia e não vinculação hierárquica dos entes,  requer um  alinhamento  das diversas estruturas de controle quanto a missão, diretrizes, conceitos, princípios, estruturas base (frameworks), modelos de asseguração, formas de compartilhamento de dados,  informações, conhecimentos, metodologias, ou seja, estão em curso, certamente, algumas  mudanças no ambiente das operações de controle, inclusive de auditoria, dos entes envolvidos nestes processo.</a:t>
            </a:r>
          </a:p>
          <a:p>
            <a:endParaRPr lang="pt-BR" sz="1200" kern="1200" dirty="0" smtClean="0">
              <a:solidFill>
                <a:schemeClr val="tx1"/>
              </a:solidFill>
              <a:effectLst/>
              <a:latin typeface="+mn-lt"/>
              <a:ea typeface="+mn-ea"/>
              <a:cs typeface="+mn-cs"/>
            </a:endParaRPr>
          </a:p>
          <a:p>
            <a:r>
              <a:rPr lang="pt-BR" sz="1200" kern="1200" dirty="0" smtClean="0">
                <a:solidFill>
                  <a:schemeClr val="tx1"/>
                </a:solidFill>
                <a:effectLst/>
                <a:latin typeface="+mn-lt"/>
                <a:ea typeface="+mn-ea"/>
                <a:cs typeface="+mn-cs"/>
              </a:rPr>
              <a:t>Além deste movimento de integração e das mudanças inerentes a sua implementação, que aflora aqui e há de se expandir rapidamente, outra questão  estará envolvida neste processo de integração. Hoje os processos e sistemas de negócios são mediados por pela tecnologia, que tem  e tem impactado nas capacidades exigidas daqueles que lidam com controles, especialmente auditores, questões de TIC,  que, não mais se restringem a utilização de ferramentas para o trabalho, mas se expandem para a utilização destes recursos para atuação mais rápida do controle e deve ser muito mais demandada com sua integração, como compartilhamento de taxonomias, dados, sistemas, e uso de técnicas como auditoria preditiva, especialmente nas áreas de monitoramento de conformidade e fraudes, com técnicas de </a:t>
            </a:r>
            <a:r>
              <a:rPr lang="pt-BR" sz="1200" kern="1200" dirty="0" err="1" smtClean="0">
                <a:solidFill>
                  <a:schemeClr val="tx1"/>
                </a:solidFill>
                <a:effectLst/>
                <a:latin typeface="+mn-lt"/>
                <a:ea typeface="+mn-ea"/>
                <a:cs typeface="+mn-cs"/>
              </a:rPr>
              <a:t>Analytics</a:t>
            </a:r>
            <a:r>
              <a:rPr lang="pt-BR" sz="1200" kern="1200" dirty="0" smtClean="0">
                <a:solidFill>
                  <a:schemeClr val="tx1"/>
                </a:solidFill>
                <a:effectLst/>
                <a:latin typeface="+mn-lt"/>
                <a:ea typeface="+mn-ea"/>
                <a:cs typeface="+mn-cs"/>
              </a:rPr>
              <a:t> e </a:t>
            </a:r>
            <a:r>
              <a:rPr lang="pt-BR" sz="1200" kern="1200" dirty="0" err="1" smtClean="0">
                <a:solidFill>
                  <a:schemeClr val="tx1"/>
                </a:solidFill>
                <a:effectLst/>
                <a:latin typeface="+mn-lt"/>
                <a:ea typeface="+mn-ea"/>
                <a:cs typeface="+mn-cs"/>
              </a:rPr>
              <a:t>Machine</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Learn</a:t>
            </a:r>
            <a:r>
              <a:rPr lang="pt-BR" sz="1200" kern="1200" dirty="0" smtClean="0">
                <a:solidFill>
                  <a:schemeClr val="tx1"/>
                </a:solidFill>
                <a:effectLst/>
                <a:latin typeface="+mn-lt"/>
                <a:ea typeface="+mn-ea"/>
                <a:cs typeface="+mn-cs"/>
              </a:rPr>
              <a:t>, que exigem a integração de  competências de programação, estatística, matemática, conhecimento do negócio e processos. Será certamente uma integração mediada e operado por tecnologia.</a:t>
            </a:r>
          </a:p>
          <a:p>
            <a:endParaRPr lang="pt-BR" dirty="0"/>
          </a:p>
        </p:txBody>
      </p:sp>
      <p:sp>
        <p:nvSpPr>
          <p:cNvPr id="4" name="Espaço Reservado para Número de Slide 3"/>
          <p:cNvSpPr>
            <a:spLocks noGrp="1"/>
          </p:cNvSpPr>
          <p:nvPr>
            <p:ph type="sldNum" sz="quarter" idx="10"/>
          </p:nvPr>
        </p:nvSpPr>
        <p:spPr/>
        <p:txBody>
          <a:bodyPr/>
          <a:lstStyle/>
          <a:p>
            <a:fld id="{016D2A46-4664-47CB-9CB0-054877E9A78D}" type="slidenum">
              <a:rPr lang="pt-BR" smtClean="0"/>
              <a:t>4</a:t>
            </a:fld>
            <a:endParaRPr lang="pt-BR"/>
          </a:p>
        </p:txBody>
      </p:sp>
    </p:spTree>
    <p:extLst>
      <p:ext uri="{BB962C8B-B14F-4D97-AF65-F5344CB8AC3E}">
        <p14:creationId xmlns:p14="http://schemas.microsoft.com/office/powerpoint/2010/main" val="204273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Neste cenário de integração, alinhamento estratégico e novos desafios para a auditoria interna governamental, o IIA pode contribuir com o intercâmbio de conhecimentos, práticas profissionais e orientações, já que, como ente representativo da profissão de auditoria no mundo, congregamos com uma história de 70 anos de existência (1941), hoje, em mais de 160 países, mais de 185.000 associados, 70.000 certificados, em mais de 250 institutos locais.</a:t>
            </a:r>
          </a:p>
          <a:p>
            <a:r>
              <a:rPr lang="pt-BR" sz="1200" kern="1200" dirty="0" smtClean="0">
                <a:solidFill>
                  <a:schemeClr val="tx1"/>
                </a:solidFill>
                <a:effectLst/>
                <a:latin typeface="+mn-lt"/>
                <a:ea typeface="+mn-ea"/>
                <a:cs typeface="+mn-cs"/>
              </a:rPr>
              <a:t>Esta capilaridade nos permite absorver e disseminar rapidamente boas práticas de auditora interna e prover aos associados e as organizações,  reflexos, ferramentas, técnicas e propostas de atuação, como estruturas e outros modelos, que visam contribuir para a o aumento do valor organizacional através da promoção da profissão de auditoria interna através de um modelo cooperativo em uma rede de construção de conhecimento, formada por treinamentos, congressos e publicações.</a:t>
            </a:r>
          </a:p>
          <a:p>
            <a:endParaRPr lang="pt-BR" dirty="0"/>
          </a:p>
        </p:txBody>
      </p:sp>
      <p:sp>
        <p:nvSpPr>
          <p:cNvPr id="4" name="Espaço Reservado para Número de Slide 3"/>
          <p:cNvSpPr>
            <a:spLocks noGrp="1"/>
          </p:cNvSpPr>
          <p:nvPr>
            <p:ph type="sldNum" sz="quarter" idx="10"/>
          </p:nvPr>
        </p:nvSpPr>
        <p:spPr/>
        <p:txBody>
          <a:bodyPr/>
          <a:lstStyle/>
          <a:p>
            <a:fld id="{464EE906-C3CD-46D4-9009-5EB5D3619F3E}" type="slidenum">
              <a:rPr lang="pt-BR" smtClean="0"/>
              <a:t>5</a:t>
            </a:fld>
            <a:endParaRPr lang="pt-BR"/>
          </a:p>
        </p:txBody>
      </p:sp>
    </p:spTree>
    <p:extLst>
      <p:ext uri="{BB962C8B-B14F-4D97-AF65-F5344CB8AC3E}">
        <p14:creationId xmlns:p14="http://schemas.microsoft.com/office/powerpoint/2010/main" val="2796585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200" kern="1200" dirty="0" smtClean="0">
                <a:solidFill>
                  <a:schemeClr val="tx1"/>
                </a:solidFill>
                <a:effectLst/>
                <a:latin typeface="+mn-lt"/>
                <a:ea typeface="+mn-ea"/>
                <a:cs typeface="+mn-cs"/>
              </a:rPr>
              <a:t>Assim, agradeço em nome do IIA BRASIL o convite do CONACI para participarmos junto com vocês deste momento de reflexão, intercambio de ideias e conhecimentos sobre um tema tão relevante e complexo: A Integração dos Sistemas de Controle Interno e a  atuação da função da Auditoria Interna Governamental neste cenário, perfeitamente integrados com nossa missão no IIA BRASIL. (slide com missão)</a:t>
            </a:r>
          </a:p>
          <a:p>
            <a:endParaRPr lang="pt-BR" dirty="0"/>
          </a:p>
        </p:txBody>
      </p:sp>
      <p:sp>
        <p:nvSpPr>
          <p:cNvPr id="4" name="Espaço Reservado para Número de Slide 3"/>
          <p:cNvSpPr>
            <a:spLocks noGrp="1"/>
          </p:cNvSpPr>
          <p:nvPr>
            <p:ph type="sldNum" sz="quarter" idx="10"/>
          </p:nvPr>
        </p:nvSpPr>
        <p:spPr/>
        <p:txBody>
          <a:bodyPr/>
          <a:lstStyle/>
          <a:p>
            <a:fld id="{464EE906-C3CD-46D4-9009-5EB5D3619F3E}" type="slidenum">
              <a:rPr lang="pt-BR" smtClean="0"/>
              <a:t>6</a:t>
            </a:fld>
            <a:endParaRPr lang="pt-BR"/>
          </a:p>
        </p:txBody>
      </p:sp>
    </p:spTree>
    <p:extLst>
      <p:ext uri="{BB962C8B-B14F-4D97-AF65-F5344CB8AC3E}">
        <p14:creationId xmlns:p14="http://schemas.microsoft.com/office/powerpoint/2010/main" val="1110057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Em que pese todos os desafios da função de auditoria interna governamental, já comentados, no cenário de integração de ações do SCI ( mediado por tecnologia), temos que manter o foco no cumprimento da nossa missão, através do alcance de nossos objetivos no contexto do SCI (slide com missão AI) </a:t>
            </a:r>
          </a:p>
          <a:p>
            <a:endParaRPr lang="pt-BR" dirty="0"/>
          </a:p>
        </p:txBody>
      </p:sp>
      <p:sp>
        <p:nvSpPr>
          <p:cNvPr id="4" name="Espaço Reservado para Número de Slide 3"/>
          <p:cNvSpPr>
            <a:spLocks noGrp="1"/>
          </p:cNvSpPr>
          <p:nvPr>
            <p:ph type="sldNum" sz="quarter" idx="10"/>
          </p:nvPr>
        </p:nvSpPr>
        <p:spPr/>
        <p:txBody>
          <a:bodyPr/>
          <a:lstStyle/>
          <a:p>
            <a:fld id="{464EE906-C3CD-46D4-9009-5EB5D3619F3E}" type="slidenum">
              <a:rPr lang="pt-BR" smtClean="0"/>
              <a:t>7</a:t>
            </a:fld>
            <a:endParaRPr lang="pt-BR"/>
          </a:p>
        </p:txBody>
      </p:sp>
    </p:spTree>
    <p:extLst>
      <p:ext uri="{BB962C8B-B14F-4D97-AF65-F5344CB8AC3E}">
        <p14:creationId xmlns:p14="http://schemas.microsoft.com/office/powerpoint/2010/main" val="1915958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Fazemos isso através da realização de nosso trabalho (slide com definição)  e com o propósito que o SIC possa continuar em funcionamento e em operação, de forma eficiente e eficaz, ao longo do tempo, e assim, prover a asseguração razoável que os objetivos traçados para pela gestão pública serão alcançados. ( cubo do coso – definição de CI e destaque para o  componente monitoramento)</a:t>
            </a:r>
          </a:p>
          <a:p>
            <a:endParaRPr lang="pt-BR" dirty="0"/>
          </a:p>
        </p:txBody>
      </p:sp>
      <p:sp>
        <p:nvSpPr>
          <p:cNvPr id="4" name="Espaço Reservado para Número de Slide 3"/>
          <p:cNvSpPr>
            <a:spLocks noGrp="1"/>
          </p:cNvSpPr>
          <p:nvPr>
            <p:ph type="sldNum" sz="quarter" idx="10"/>
          </p:nvPr>
        </p:nvSpPr>
        <p:spPr/>
        <p:txBody>
          <a:bodyPr/>
          <a:lstStyle/>
          <a:p>
            <a:fld id="{464EE906-C3CD-46D4-9009-5EB5D3619F3E}" type="slidenum">
              <a:rPr lang="pt-BR" smtClean="0"/>
              <a:t>8</a:t>
            </a:fld>
            <a:endParaRPr lang="pt-BR"/>
          </a:p>
        </p:txBody>
      </p:sp>
    </p:spTree>
    <p:extLst>
      <p:ext uri="{BB962C8B-B14F-4D97-AF65-F5344CB8AC3E}">
        <p14:creationId xmlns:p14="http://schemas.microsoft.com/office/powerpoint/2010/main" val="191595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Parte do trabalho da auditoria interna consiste em assegurar que a organização tem uma governança efetiva e que gerencia seus riscos.</a:t>
            </a:r>
          </a:p>
          <a:p>
            <a:r>
              <a:rPr lang="pt-BR" sz="1200" kern="1200" dirty="0" smtClean="0">
                <a:solidFill>
                  <a:schemeClr val="tx1"/>
                </a:solidFill>
                <a:effectLst/>
                <a:latin typeface="+mn-lt"/>
                <a:ea typeface="+mn-ea"/>
                <a:cs typeface="+mn-cs"/>
              </a:rPr>
              <a:t>E nós auditores, como temos nos comportado no quesito de governança e risco, especialmente frente a este cenário de mudanças constantes? Como anda a avaliação de nossos controles internos para assegurar que nossos objetivos serão atingidos? Em não tendo a auditoria interna este processo desenvolvido e em funcionamento como poderá indicar a outros tal solução?</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464EE906-C3CD-46D4-9009-5EB5D3619F3E}" type="slidenum">
              <a:rPr lang="pt-BR" smtClean="0"/>
              <a:t>9</a:t>
            </a:fld>
            <a:endParaRPr lang="pt-BR"/>
          </a:p>
        </p:txBody>
      </p:sp>
    </p:spTree>
    <p:extLst>
      <p:ext uri="{BB962C8B-B14F-4D97-AF65-F5344CB8AC3E}">
        <p14:creationId xmlns:p14="http://schemas.microsoft.com/office/powerpoint/2010/main" val="191595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sz="1200" kern="1200" dirty="0" smtClean="0">
                <a:solidFill>
                  <a:schemeClr val="tx1"/>
                </a:solidFill>
                <a:effectLst/>
                <a:latin typeface="+mn-lt"/>
                <a:ea typeface="+mn-ea"/>
                <a:cs typeface="+mn-cs"/>
              </a:rPr>
              <a:t>Parte do trabalho da auditoria interna consiste em assegurar que a organização tem uma governança efetiva e que gerencia seus riscos.</a:t>
            </a:r>
          </a:p>
          <a:p>
            <a:r>
              <a:rPr lang="pt-BR" sz="1200" kern="1200" dirty="0" smtClean="0">
                <a:solidFill>
                  <a:schemeClr val="tx1"/>
                </a:solidFill>
                <a:effectLst/>
                <a:latin typeface="+mn-lt"/>
                <a:ea typeface="+mn-ea"/>
                <a:cs typeface="+mn-cs"/>
              </a:rPr>
              <a:t>E nós auditores, como temos nos comportado no quesito de governança e risco, especialmente frente a este cenário de mudanças constantes? Como anda a avaliação de nossos controles internos para assegurar que nossos objetivos serão atingidos? Em não tendo a auditoria interna este processo desenvolvido e em funcionamento como poderá indicar a outros tal solução?</a:t>
            </a:r>
            <a:endParaRPr lang="pt-BR" sz="1200" kern="1200" dirty="0">
              <a:solidFill>
                <a:schemeClr val="tx1"/>
              </a:solidFill>
              <a:effectLst/>
              <a:latin typeface="+mn-lt"/>
              <a:ea typeface="+mn-ea"/>
              <a:cs typeface="+mn-cs"/>
            </a:endParaRPr>
          </a:p>
        </p:txBody>
      </p:sp>
      <p:sp>
        <p:nvSpPr>
          <p:cNvPr id="4" name="Espaço Reservado para Número de Slide 3"/>
          <p:cNvSpPr>
            <a:spLocks noGrp="1"/>
          </p:cNvSpPr>
          <p:nvPr>
            <p:ph type="sldNum" sz="quarter" idx="10"/>
          </p:nvPr>
        </p:nvSpPr>
        <p:spPr/>
        <p:txBody>
          <a:bodyPr/>
          <a:lstStyle/>
          <a:p>
            <a:fld id="{464EE906-C3CD-46D4-9009-5EB5D3619F3E}" type="slidenum">
              <a:rPr lang="pt-BR" smtClean="0"/>
              <a:t>10</a:t>
            </a:fld>
            <a:endParaRPr lang="pt-BR"/>
          </a:p>
        </p:txBody>
      </p:sp>
    </p:spTree>
    <p:extLst>
      <p:ext uri="{BB962C8B-B14F-4D97-AF65-F5344CB8AC3E}">
        <p14:creationId xmlns:p14="http://schemas.microsoft.com/office/powerpoint/2010/main" val="191595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4F166A8E-D5E6-4E8B-8E6D-22A5C4FB2FE3}" type="datetimeFigureOut">
              <a:rPr lang="pt-BR" smtClean="0">
                <a:solidFill>
                  <a:prstClr val="black">
                    <a:tint val="75000"/>
                  </a:prstClr>
                </a:solidFill>
              </a:rPr>
              <a:pPr/>
              <a:t>04/10/2017</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92B61BD-5970-4DD7-A29A-041AD52CFD9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184821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F166A8E-D5E6-4E8B-8E6D-22A5C4FB2FE3}" type="datetimeFigureOut">
              <a:rPr lang="pt-BR" smtClean="0">
                <a:solidFill>
                  <a:prstClr val="black">
                    <a:tint val="75000"/>
                  </a:prstClr>
                </a:solidFill>
              </a:rPr>
              <a:pPr/>
              <a:t>04/10/2017</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92B61BD-5970-4DD7-A29A-041AD52CFD9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250784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F166A8E-D5E6-4E8B-8E6D-22A5C4FB2FE3}" type="datetimeFigureOut">
              <a:rPr lang="pt-BR" smtClean="0">
                <a:solidFill>
                  <a:prstClr val="black">
                    <a:tint val="75000"/>
                  </a:prstClr>
                </a:solidFill>
              </a:rPr>
              <a:pPr/>
              <a:t>04/10/2017</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92B61BD-5970-4DD7-A29A-041AD52CFD9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9225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4F166A8E-D5E6-4E8B-8E6D-22A5C4FB2FE3}" type="datetimeFigureOut">
              <a:rPr lang="pt-BR" smtClean="0">
                <a:solidFill>
                  <a:prstClr val="black">
                    <a:tint val="75000"/>
                  </a:prstClr>
                </a:solidFill>
              </a:rPr>
              <a:pPr/>
              <a:t>04/10/2017</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92B61BD-5970-4DD7-A29A-041AD52CFD9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10484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4F166A8E-D5E6-4E8B-8E6D-22A5C4FB2FE3}" type="datetimeFigureOut">
              <a:rPr lang="pt-BR" smtClean="0">
                <a:solidFill>
                  <a:prstClr val="black">
                    <a:tint val="75000"/>
                  </a:prstClr>
                </a:solidFill>
              </a:rPr>
              <a:pPr/>
              <a:t>04/10/2017</a:t>
            </a:fld>
            <a:endParaRPr lang="pt-BR">
              <a:solidFill>
                <a:prstClr val="black">
                  <a:tint val="75000"/>
                </a:prstClr>
              </a:solidFill>
            </a:endParaRPr>
          </a:p>
        </p:txBody>
      </p:sp>
      <p:sp>
        <p:nvSpPr>
          <p:cNvPr id="5" name="Footer Placeholder 4"/>
          <p:cNvSpPr>
            <a:spLocks noGrp="1"/>
          </p:cNvSpPr>
          <p:nvPr>
            <p:ph type="ftr" sz="quarter" idx="11"/>
          </p:nvPr>
        </p:nvSpPr>
        <p:spPr/>
        <p:txBody>
          <a:bodyPr/>
          <a:lstStyle/>
          <a:p>
            <a:endParaRPr lang="pt-BR">
              <a:solidFill>
                <a:prstClr val="black">
                  <a:tint val="75000"/>
                </a:prstClr>
              </a:solidFill>
            </a:endParaRPr>
          </a:p>
        </p:txBody>
      </p:sp>
      <p:sp>
        <p:nvSpPr>
          <p:cNvPr id="6" name="Slide Number Placeholder 5"/>
          <p:cNvSpPr>
            <a:spLocks noGrp="1"/>
          </p:cNvSpPr>
          <p:nvPr>
            <p:ph type="sldNum" sz="quarter" idx="12"/>
          </p:nvPr>
        </p:nvSpPr>
        <p:spPr/>
        <p:txBody>
          <a:bodyPr/>
          <a:lstStyle/>
          <a:p>
            <a:fld id="{B92B61BD-5970-4DD7-A29A-041AD52CFD9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023151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4F166A8E-D5E6-4E8B-8E6D-22A5C4FB2FE3}" type="datetimeFigureOut">
              <a:rPr lang="pt-BR" smtClean="0">
                <a:solidFill>
                  <a:prstClr val="black">
                    <a:tint val="75000"/>
                  </a:prstClr>
                </a:solidFill>
              </a:rPr>
              <a:pPr/>
              <a:t>04/10/2017</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B92B61BD-5970-4DD7-A29A-041AD52CFD9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781942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t-BR" smtClean="0"/>
              <a:t>Clique para editar o título mestre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4F166A8E-D5E6-4E8B-8E6D-22A5C4FB2FE3}" type="datetimeFigureOut">
              <a:rPr lang="pt-BR" smtClean="0">
                <a:solidFill>
                  <a:prstClr val="black">
                    <a:tint val="75000"/>
                  </a:prstClr>
                </a:solidFill>
              </a:rPr>
              <a:pPr/>
              <a:t>04/10/2017</a:t>
            </a:fld>
            <a:endParaRPr lang="pt-BR">
              <a:solidFill>
                <a:prstClr val="black">
                  <a:tint val="75000"/>
                </a:prstClr>
              </a:solidFill>
            </a:endParaRPr>
          </a:p>
        </p:txBody>
      </p:sp>
      <p:sp>
        <p:nvSpPr>
          <p:cNvPr id="8" name="Footer Placeholder 7"/>
          <p:cNvSpPr>
            <a:spLocks noGrp="1"/>
          </p:cNvSpPr>
          <p:nvPr>
            <p:ph type="ftr" sz="quarter" idx="11"/>
          </p:nvPr>
        </p:nvSpPr>
        <p:spPr/>
        <p:txBody>
          <a:bodyPr/>
          <a:lstStyle/>
          <a:p>
            <a:endParaRPr lang="pt-BR">
              <a:solidFill>
                <a:prstClr val="black">
                  <a:tint val="75000"/>
                </a:prstClr>
              </a:solidFill>
            </a:endParaRPr>
          </a:p>
        </p:txBody>
      </p:sp>
      <p:sp>
        <p:nvSpPr>
          <p:cNvPr id="9" name="Slide Number Placeholder 8"/>
          <p:cNvSpPr>
            <a:spLocks noGrp="1"/>
          </p:cNvSpPr>
          <p:nvPr>
            <p:ph type="sldNum" sz="quarter" idx="12"/>
          </p:nvPr>
        </p:nvSpPr>
        <p:spPr/>
        <p:txBody>
          <a:bodyPr/>
          <a:lstStyle/>
          <a:p>
            <a:fld id="{B92B61BD-5970-4DD7-A29A-041AD52CFD9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55017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4F166A8E-D5E6-4E8B-8E6D-22A5C4FB2FE3}" type="datetimeFigureOut">
              <a:rPr lang="pt-BR" smtClean="0">
                <a:solidFill>
                  <a:prstClr val="black">
                    <a:tint val="75000"/>
                  </a:prstClr>
                </a:solidFill>
              </a:rPr>
              <a:pPr/>
              <a:t>04/10/2017</a:t>
            </a:fld>
            <a:endParaRPr lang="pt-BR">
              <a:solidFill>
                <a:prstClr val="black">
                  <a:tint val="75000"/>
                </a:prstClr>
              </a:solidFill>
            </a:endParaRPr>
          </a:p>
        </p:txBody>
      </p:sp>
      <p:sp>
        <p:nvSpPr>
          <p:cNvPr id="4" name="Footer Placeholder 3"/>
          <p:cNvSpPr>
            <a:spLocks noGrp="1"/>
          </p:cNvSpPr>
          <p:nvPr>
            <p:ph type="ftr" sz="quarter" idx="11"/>
          </p:nvPr>
        </p:nvSpPr>
        <p:spPr/>
        <p:txBody>
          <a:bodyPr/>
          <a:lstStyle/>
          <a:p>
            <a:endParaRPr lang="pt-BR">
              <a:solidFill>
                <a:prstClr val="black">
                  <a:tint val="75000"/>
                </a:prstClr>
              </a:solidFill>
            </a:endParaRPr>
          </a:p>
        </p:txBody>
      </p:sp>
      <p:sp>
        <p:nvSpPr>
          <p:cNvPr id="5" name="Slide Number Placeholder 4"/>
          <p:cNvSpPr>
            <a:spLocks noGrp="1"/>
          </p:cNvSpPr>
          <p:nvPr>
            <p:ph type="sldNum" sz="quarter" idx="12"/>
          </p:nvPr>
        </p:nvSpPr>
        <p:spPr/>
        <p:txBody>
          <a:bodyPr/>
          <a:lstStyle/>
          <a:p>
            <a:fld id="{B92B61BD-5970-4DD7-A29A-041AD52CFD9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5962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166A8E-D5E6-4E8B-8E6D-22A5C4FB2FE3}" type="datetimeFigureOut">
              <a:rPr lang="pt-BR" smtClean="0">
                <a:solidFill>
                  <a:prstClr val="black">
                    <a:tint val="75000"/>
                  </a:prstClr>
                </a:solidFill>
              </a:rPr>
              <a:pPr/>
              <a:t>04/10/2017</a:t>
            </a:fld>
            <a:endParaRPr lang="pt-BR">
              <a:solidFill>
                <a:prstClr val="black">
                  <a:tint val="75000"/>
                </a:prstClr>
              </a:solidFill>
            </a:endParaRPr>
          </a:p>
        </p:txBody>
      </p:sp>
      <p:sp>
        <p:nvSpPr>
          <p:cNvPr id="3" name="Footer Placeholder 2"/>
          <p:cNvSpPr>
            <a:spLocks noGrp="1"/>
          </p:cNvSpPr>
          <p:nvPr>
            <p:ph type="ftr" sz="quarter" idx="11"/>
          </p:nvPr>
        </p:nvSpPr>
        <p:spPr/>
        <p:txBody>
          <a:bodyPr/>
          <a:lstStyle/>
          <a:p>
            <a:endParaRPr lang="pt-BR">
              <a:solidFill>
                <a:prstClr val="black">
                  <a:tint val="75000"/>
                </a:prstClr>
              </a:solidFill>
            </a:endParaRPr>
          </a:p>
        </p:txBody>
      </p:sp>
      <p:sp>
        <p:nvSpPr>
          <p:cNvPr id="4" name="Slide Number Placeholder 3"/>
          <p:cNvSpPr>
            <a:spLocks noGrp="1"/>
          </p:cNvSpPr>
          <p:nvPr>
            <p:ph type="sldNum" sz="quarter" idx="12"/>
          </p:nvPr>
        </p:nvSpPr>
        <p:spPr/>
        <p:txBody>
          <a:bodyPr/>
          <a:lstStyle/>
          <a:p>
            <a:fld id="{B92B61BD-5970-4DD7-A29A-041AD52CFD9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796482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F166A8E-D5E6-4E8B-8E6D-22A5C4FB2FE3}" type="datetimeFigureOut">
              <a:rPr lang="pt-BR" smtClean="0">
                <a:solidFill>
                  <a:prstClr val="black">
                    <a:tint val="75000"/>
                  </a:prstClr>
                </a:solidFill>
              </a:rPr>
              <a:pPr/>
              <a:t>04/10/2017</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B92B61BD-5970-4DD7-A29A-041AD52CFD9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236829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4F166A8E-D5E6-4E8B-8E6D-22A5C4FB2FE3}" type="datetimeFigureOut">
              <a:rPr lang="pt-BR" smtClean="0">
                <a:solidFill>
                  <a:prstClr val="black">
                    <a:tint val="75000"/>
                  </a:prstClr>
                </a:solidFill>
              </a:rPr>
              <a:pPr/>
              <a:t>04/10/2017</a:t>
            </a:fld>
            <a:endParaRPr lang="pt-BR">
              <a:solidFill>
                <a:prstClr val="black">
                  <a:tint val="75000"/>
                </a:prstClr>
              </a:solidFill>
            </a:endParaRPr>
          </a:p>
        </p:txBody>
      </p:sp>
      <p:sp>
        <p:nvSpPr>
          <p:cNvPr id="6" name="Footer Placeholder 5"/>
          <p:cNvSpPr>
            <a:spLocks noGrp="1"/>
          </p:cNvSpPr>
          <p:nvPr>
            <p:ph type="ftr" sz="quarter" idx="11"/>
          </p:nvPr>
        </p:nvSpPr>
        <p:spPr/>
        <p:txBody>
          <a:bodyPr/>
          <a:lstStyle/>
          <a:p>
            <a:endParaRPr lang="pt-BR">
              <a:solidFill>
                <a:prstClr val="black">
                  <a:tint val="75000"/>
                </a:prstClr>
              </a:solidFill>
            </a:endParaRPr>
          </a:p>
        </p:txBody>
      </p:sp>
      <p:sp>
        <p:nvSpPr>
          <p:cNvPr id="7" name="Slide Number Placeholder 6"/>
          <p:cNvSpPr>
            <a:spLocks noGrp="1"/>
          </p:cNvSpPr>
          <p:nvPr>
            <p:ph type="sldNum" sz="quarter" idx="12"/>
          </p:nvPr>
        </p:nvSpPr>
        <p:spPr/>
        <p:txBody>
          <a:bodyPr/>
          <a:lstStyle/>
          <a:p>
            <a:fld id="{B92B61BD-5970-4DD7-A29A-041AD52CFD9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1320411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166A8E-D5E6-4E8B-8E6D-22A5C4FB2FE3}" type="datetimeFigureOut">
              <a:rPr lang="pt-BR" smtClean="0">
                <a:solidFill>
                  <a:prstClr val="black">
                    <a:tint val="75000"/>
                  </a:prstClr>
                </a:solidFill>
              </a:rPr>
              <a:pPr/>
              <a:t>04/10/2017</a:t>
            </a:fld>
            <a:endParaRPr lang="pt-BR">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B61BD-5970-4DD7-A29A-041AD52CFD92}"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val="352539442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google.com.br/search?sa=X&amp;biw=1366&amp;bih=637&amp;q=carolyn+taylor&amp;stick=H4sIAAAAAAAAAOPgE-LRT9c3NCqLr7Koyq5UAvMMjcuyck2NsrRkspOt9JPy87P1y4syS0pS8-LL84uyrRJLSzLyiwCpKOoLPAAAAA&amp;ved=0ahUKEwjO6IO5_NbWAhXEhJAKHZw-CmwQmxMIoAEoATAT" TargetMode="External"/><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jpeg"/><Relationship Id="rId3" Type="http://schemas.openxmlformats.org/officeDocument/2006/relationships/image" Target="../media/image6.png"/><Relationship Id="rId7" Type="http://schemas.openxmlformats.org/officeDocument/2006/relationships/image" Target="../media/image12.png"/><Relationship Id="rId12"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2">
            <a:duotone>
              <a:schemeClr val="accent3">
                <a:shade val="45000"/>
                <a:satMod val="135000"/>
              </a:schemeClr>
              <a:prstClr val="white"/>
            </a:duotone>
          </a:blip>
          <a:stretch>
            <a:fillRect/>
          </a:stretch>
        </p:blipFill>
        <p:spPr>
          <a:xfrm>
            <a:off x="2383951" y="318188"/>
            <a:ext cx="7255349" cy="5941990"/>
          </a:xfrm>
          <a:prstGeom prst="rect">
            <a:avLst/>
          </a:prstGeom>
        </p:spPr>
      </p:pic>
      <p:sp>
        <p:nvSpPr>
          <p:cNvPr id="6" name="Triângulo retângulo 5"/>
          <p:cNvSpPr/>
          <p:nvPr/>
        </p:nvSpPr>
        <p:spPr>
          <a:xfrm rot="10800000">
            <a:off x="5005048" y="2"/>
            <a:ext cx="7186951" cy="1526769"/>
          </a:xfrm>
          <a:prstGeom prst="rtTriangle">
            <a:avLst/>
          </a:prstGeom>
          <a:solidFill>
            <a:srgbClr val="6FA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46">
              <a:solidFill>
                <a:prstClr val="white"/>
              </a:solidFill>
            </a:endParaRPr>
          </a:p>
        </p:txBody>
      </p:sp>
      <p:sp>
        <p:nvSpPr>
          <p:cNvPr id="5" name="Triângulo retângulo 4"/>
          <p:cNvSpPr/>
          <p:nvPr/>
        </p:nvSpPr>
        <p:spPr>
          <a:xfrm rot="5400000">
            <a:off x="3011614" y="-3011611"/>
            <a:ext cx="1362076" cy="7385304"/>
          </a:xfrm>
          <a:prstGeom prst="rtTriangle">
            <a:avLst/>
          </a:prstGeom>
          <a:solidFill>
            <a:srgbClr val="BAB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46">
              <a:solidFill>
                <a:prstClr val="white"/>
              </a:solidFill>
            </a:endParaRPr>
          </a:p>
        </p:txBody>
      </p:sp>
      <p:sp>
        <p:nvSpPr>
          <p:cNvPr id="7" name="Triângulo retângulo 6"/>
          <p:cNvSpPr/>
          <p:nvPr/>
        </p:nvSpPr>
        <p:spPr>
          <a:xfrm>
            <a:off x="0" y="5372103"/>
            <a:ext cx="7186953" cy="1484699"/>
          </a:xfrm>
          <a:prstGeom prst="rtTriangle">
            <a:avLst/>
          </a:prstGeom>
          <a:solidFill>
            <a:srgbClr val="6C9F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46">
              <a:solidFill>
                <a:prstClr val="white"/>
              </a:solidFill>
            </a:endParaRPr>
          </a:p>
        </p:txBody>
      </p:sp>
      <p:sp>
        <p:nvSpPr>
          <p:cNvPr id="8" name="Triângulo retângulo 7"/>
          <p:cNvSpPr/>
          <p:nvPr/>
        </p:nvSpPr>
        <p:spPr>
          <a:xfrm rot="16200000">
            <a:off x="7742230" y="2407030"/>
            <a:ext cx="1484696" cy="7414842"/>
          </a:xfrm>
          <a:prstGeom prst="rtTriangle">
            <a:avLst/>
          </a:prstGeom>
          <a:solidFill>
            <a:srgbClr val="BABC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246">
              <a:solidFill>
                <a:prstClr val="white"/>
              </a:solidFill>
            </a:endParaRPr>
          </a:p>
        </p:txBody>
      </p:sp>
      <p:pic>
        <p:nvPicPr>
          <p:cNvPr id="10" name="Imagem 9"/>
          <p:cNvPicPr>
            <a:picLocks noChangeAspect="1"/>
          </p:cNvPicPr>
          <p:nvPr/>
        </p:nvPicPr>
        <p:blipFill rotWithShape="1">
          <a:blip r:embed="rId3" cstate="print">
            <a:extLst>
              <a:ext uri="{28A0092B-C50C-407E-A947-70E740481C1C}">
                <a14:useLocalDpi xmlns:a14="http://schemas.microsoft.com/office/drawing/2010/main" val="0"/>
              </a:ext>
            </a:extLst>
          </a:blip>
          <a:srcRect b="24194"/>
          <a:stretch/>
        </p:blipFill>
        <p:spPr>
          <a:xfrm>
            <a:off x="2162925" y="1671230"/>
            <a:ext cx="7818789" cy="2383663"/>
          </a:xfrm>
          <a:prstGeom prst="rect">
            <a:avLst/>
          </a:prstGeom>
        </p:spPr>
      </p:pic>
      <p:pic>
        <p:nvPicPr>
          <p:cNvPr id="11" name="Imagem 10"/>
          <p:cNvPicPr>
            <a:picLocks noChangeAspect="1"/>
          </p:cNvPicPr>
          <p:nvPr/>
        </p:nvPicPr>
        <p:blipFill rotWithShape="1">
          <a:blip r:embed="rId4" cstate="print">
            <a:extLst>
              <a:ext uri="{28A0092B-C50C-407E-A947-70E740481C1C}">
                <a14:useLocalDpi xmlns:a14="http://schemas.microsoft.com/office/drawing/2010/main" val="0"/>
              </a:ext>
            </a:extLst>
          </a:blip>
          <a:srcRect l="18735" t="78363" r="19732" b="-1152"/>
          <a:stretch/>
        </p:blipFill>
        <p:spPr>
          <a:xfrm>
            <a:off x="4196828" y="4217804"/>
            <a:ext cx="3750985" cy="558657"/>
          </a:xfrm>
          <a:prstGeom prst="rect">
            <a:avLst/>
          </a:prstGeom>
        </p:spPr>
      </p:pic>
    </p:spTree>
    <p:extLst>
      <p:ext uri="{BB962C8B-B14F-4D97-AF65-F5344CB8AC3E}">
        <p14:creationId xmlns:p14="http://schemas.microsoft.com/office/powerpoint/2010/main" val="8847839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m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0450" y="2696964"/>
            <a:ext cx="3479800" cy="3488204"/>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p:cNvSpPr txBox="1"/>
          <p:nvPr/>
        </p:nvSpPr>
        <p:spPr>
          <a:xfrm>
            <a:off x="668739" y="388422"/>
            <a:ext cx="8789159" cy="5693866"/>
          </a:xfrm>
          <a:prstGeom prst="rect">
            <a:avLst/>
          </a:prstGeom>
          <a:noFill/>
        </p:spPr>
        <p:txBody>
          <a:bodyPr wrap="square" rtlCol="0">
            <a:spAutoFit/>
          </a:bodyPr>
          <a:lstStyle/>
          <a:p>
            <a:r>
              <a:rPr lang="pt-BR" sz="2800" b="1" dirty="0" smtClean="0">
                <a:solidFill>
                  <a:schemeClr val="accent1">
                    <a:lumMod val="50000"/>
                  </a:schemeClr>
                </a:solidFill>
              </a:rPr>
              <a:t>Governança e Gestão do Risco da Auditoria Interna</a:t>
            </a:r>
          </a:p>
          <a:p>
            <a:endParaRPr lang="pt-BR" sz="2400" dirty="0" smtClean="0">
              <a:solidFill>
                <a:schemeClr val="accent1">
                  <a:lumMod val="50000"/>
                </a:schemeClr>
              </a:solidFill>
            </a:endParaRPr>
          </a:p>
          <a:p>
            <a:pPr marL="342900" indent="-342900" algn="just">
              <a:buFont typeface="Arial" panose="020B0604020202020204" pitchFamily="34" charset="0"/>
              <a:buChar char="•"/>
            </a:pPr>
            <a:r>
              <a:rPr lang="pt-BR" sz="2400" dirty="0">
                <a:solidFill>
                  <a:schemeClr val="accent1">
                    <a:lumMod val="50000"/>
                  </a:schemeClr>
                </a:solidFill>
              </a:rPr>
              <a:t>O nosso processo de gestão de riscos (1ºLOD) serve de </a:t>
            </a:r>
            <a:r>
              <a:rPr lang="pt-BR" sz="2400" b="1" dirty="0">
                <a:solidFill>
                  <a:schemeClr val="accent1">
                    <a:lumMod val="50000"/>
                  </a:schemeClr>
                </a:solidFill>
              </a:rPr>
              <a:t>modelo, inspiração e exemplo</a:t>
            </a:r>
            <a:r>
              <a:rPr lang="pt-BR" sz="2400" dirty="0">
                <a:solidFill>
                  <a:schemeClr val="accent1">
                    <a:lumMod val="50000"/>
                  </a:schemeClr>
                </a:solidFill>
              </a:rPr>
              <a:t> para os outros segmentos da </a:t>
            </a:r>
            <a:r>
              <a:rPr lang="pt-BR" sz="2400" dirty="0" smtClean="0">
                <a:solidFill>
                  <a:schemeClr val="accent1">
                    <a:lumMod val="50000"/>
                  </a:schemeClr>
                </a:solidFill>
              </a:rPr>
              <a:t>organização?</a:t>
            </a:r>
          </a:p>
          <a:p>
            <a:pPr algn="just"/>
            <a:endParaRPr lang="pt-BR" sz="2400" dirty="0">
              <a:solidFill>
                <a:schemeClr val="accent1">
                  <a:lumMod val="50000"/>
                </a:schemeClr>
              </a:solidFill>
            </a:endParaRPr>
          </a:p>
          <a:p>
            <a:pPr marL="342900" indent="-342900" algn="just">
              <a:buFont typeface="Arial" panose="020B0604020202020204" pitchFamily="34" charset="0"/>
              <a:buChar char="•"/>
            </a:pPr>
            <a:r>
              <a:rPr lang="pt-BR" sz="2400" dirty="0" smtClean="0">
                <a:solidFill>
                  <a:schemeClr val="accent1">
                    <a:lumMod val="50000"/>
                  </a:schemeClr>
                </a:solidFill>
              </a:rPr>
              <a:t>Como estamos </a:t>
            </a:r>
            <a:r>
              <a:rPr lang="pt-BR" sz="2400" b="1" dirty="0" smtClean="0">
                <a:solidFill>
                  <a:schemeClr val="accent1">
                    <a:lumMod val="50000"/>
                  </a:schemeClr>
                </a:solidFill>
              </a:rPr>
              <a:t>gerenciando os riscos da Auditoria Interna </a:t>
            </a:r>
            <a:r>
              <a:rPr lang="pt-BR" sz="2400" dirty="0" smtClean="0">
                <a:solidFill>
                  <a:schemeClr val="accent1">
                    <a:lumMod val="50000"/>
                  </a:schemeClr>
                </a:solidFill>
              </a:rPr>
              <a:t>para assegurar o atingimento dos objetivos?</a:t>
            </a:r>
          </a:p>
          <a:p>
            <a:pPr algn="just"/>
            <a:endParaRPr lang="pt-BR" sz="2400" dirty="0" smtClean="0">
              <a:solidFill>
                <a:schemeClr val="accent1">
                  <a:lumMod val="50000"/>
                </a:schemeClr>
              </a:solidFill>
            </a:endParaRPr>
          </a:p>
          <a:p>
            <a:pPr algn="just"/>
            <a:endParaRPr lang="pt-BR" sz="2400" dirty="0" smtClean="0">
              <a:solidFill>
                <a:schemeClr val="accent1">
                  <a:lumMod val="50000"/>
                </a:schemeClr>
              </a:solidFill>
            </a:endParaRPr>
          </a:p>
          <a:p>
            <a:pPr marL="342900" indent="-342900" algn="just">
              <a:buFont typeface="Arial" panose="020B0604020202020204" pitchFamily="34" charset="0"/>
              <a:buChar char="•"/>
            </a:pPr>
            <a:r>
              <a:rPr lang="pt-BR" sz="2400" dirty="0" smtClean="0">
                <a:solidFill>
                  <a:schemeClr val="accent1">
                    <a:lumMod val="50000"/>
                  </a:schemeClr>
                </a:solidFill>
              </a:rPr>
              <a:t>Como selecionamos e desenhamos </a:t>
            </a:r>
            <a:r>
              <a:rPr lang="pt-BR" sz="2400" b="1" dirty="0" smtClean="0">
                <a:solidFill>
                  <a:schemeClr val="accent1">
                    <a:lumMod val="50000"/>
                  </a:schemeClr>
                </a:solidFill>
              </a:rPr>
              <a:t>controles internos </a:t>
            </a:r>
            <a:r>
              <a:rPr lang="pt-BR" sz="2400" dirty="0" smtClean="0">
                <a:solidFill>
                  <a:schemeClr val="accent1">
                    <a:lumMod val="50000"/>
                  </a:schemeClr>
                </a:solidFill>
              </a:rPr>
              <a:t>para responder aos nossos riscos?</a:t>
            </a:r>
          </a:p>
          <a:p>
            <a:pPr algn="just"/>
            <a:endParaRPr lang="pt-BR" sz="2400" dirty="0" smtClean="0">
              <a:solidFill>
                <a:schemeClr val="accent1">
                  <a:lumMod val="50000"/>
                </a:schemeClr>
              </a:solidFill>
            </a:endParaRPr>
          </a:p>
          <a:p>
            <a:pPr marL="342900" indent="-342900" algn="just">
              <a:buFont typeface="Arial" panose="020B0604020202020204" pitchFamily="34" charset="0"/>
              <a:buChar char="•"/>
            </a:pPr>
            <a:r>
              <a:rPr lang="pt-BR" sz="2400" dirty="0" smtClean="0">
                <a:solidFill>
                  <a:schemeClr val="accent1">
                    <a:lumMod val="50000"/>
                  </a:schemeClr>
                </a:solidFill>
              </a:rPr>
              <a:t>Como podemos </a:t>
            </a:r>
            <a:r>
              <a:rPr lang="pt-BR" sz="2400" b="1" dirty="0" smtClean="0">
                <a:solidFill>
                  <a:schemeClr val="accent1">
                    <a:lumMod val="50000"/>
                  </a:schemeClr>
                </a:solidFill>
              </a:rPr>
              <a:t>ordenar o processo de gestão de riscos da auditoria</a:t>
            </a:r>
            <a:r>
              <a:rPr lang="pt-BR" sz="2400" dirty="0" smtClean="0">
                <a:solidFill>
                  <a:schemeClr val="accent1">
                    <a:lumMod val="50000"/>
                  </a:schemeClr>
                </a:solidFill>
              </a:rPr>
              <a:t> para otimizar o </a:t>
            </a:r>
            <a:r>
              <a:rPr lang="pt-BR" sz="2400" b="1" dirty="0" smtClean="0">
                <a:solidFill>
                  <a:schemeClr val="accent1">
                    <a:lumMod val="50000"/>
                  </a:schemeClr>
                </a:solidFill>
              </a:rPr>
              <a:t>processo de integração do SCI</a:t>
            </a:r>
            <a:r>
              <a:rPr lang="pt-BR" sz="2400" dirty="0" smtClean="0">
                <a:solidFill>
                  <a:schemeClr val="accent1">
                    <a:lumMod val="50000"/>
                  </a:schemeClr>
                </a:solidFill>
              </a:rPr>
              <a:t>?</a:t>
            </a:r>
          </a:p>
          <a:p>
            <a:pPr algn="just"/>
            <a:endParaRPr lang="pt-BR" sz="2400" dirty="0" smtClean="0">
              <a:solidFill>
                <a:schemeClr val="accent1">
                  <a:lumMod val="50000"/>
                </a:schemeClr>
              </a:solidFill>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o explicativo em forma de nuvem 3"/>
          <p:cNvSpPr/>
          <p:nvPr/>
        </p:nvSpPr>
        <p:spPr>
          <a:xfrm>
            <a:off x="7861300" y="2616200"/>
            <a:ext cx="1993900" cy="863600"/>
          </a:xfrm>
          <a:prstGeom prst="cloudCallout">
            <a:avLst>
              <a:gd name="adj1" fmla="val 66667"/>
              <a:gd name="adj2" fmla="val -5147"/>
            </a:avLst>
          </a:prstGeom>
          <a:ln>
            <a:solidFill>
              <a:schemeClr val="accent1">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smtClean="0"/>
              <a:t>Parece adequado!!</a:t>
            </a:r>
            <a:endParaRPr lang="pt-BR" dirty="0"/>
          </a:p>
        </p:txBody>
      </p:sp>
      <p:sp>
        <p:nvSpPr>
          <p:cNvPr id="7" name="Retângulo 6"/>
          <p:cNvSpPr/>
          <p:nvPr/>
        </p:nvSpPr>
        <p:spPr>
          <a:xfrm rot="718073">
            <a:off x="10229425" y="5760035"/>
            <a:ext cx="1447800" cy="186614"/>
          </a:xfrm>
          <a:prstGeom prst="rect">
            <a:avLst/>
          </a:prstGeom>
          <a:solidFill>
            <a:srgbClr val="99CCFF"/>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pt-BR"/>
          </a:p>
        </p:txBody>
      </p:sp>
    </p:spTree>
    <p:extLst>
      <p:ext uri="{BB962C8B-B14F-4D97-AF65-F5344CB8AC3E}">
        <p14:creationId xmlns:p14="http://schemas.microsoft.com/office/powerpoint/2010/main" val="7805163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descr="http://www.byaz.be/wp-content/uploads/2017/02/ISO31000-Graphics-2017.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54900" y="2788940"/>
            <a:ext cx="4457700" cy="3043554"/>
          </a:xfrm>
          <a:prstGeom prst="rect">
            <a:avLst/>
          </a:prstGeom>
          <a:noFill/>
          <a:ln>
            <a:noFill/>
          </a:ln>
        </p:spPr>
      </p:pic>
      <p:sp>
        <p:nvSpPr>
          <p:cNvPr id="5" name="CaixaDeTexto 4"/>
          <p:cNvSpPr txBox="1"/>
          <p:nvPr/>
        </p:nvSpPr>
        <p:spPr>
          <a:xfrm>
            <a:off x="788220" y="1572019"/>
            <a:ext cx="10165105" cy="1261884"/>
          </a:xfrm>
          <a:prstGeom prst="rect">
            <a:avLst/>
          </a:prstGeom>
          <a:noFill/>
        </p:spPr>
        <p:txBody>
          <a:bodyPr wrap="square" rtlCol="0">
            <a:spAutoFit/>
          </a:bodyPr>
          <a:lstStyle/>
          <a:p>
            <a:r>
              <a:rPr lang="pt-BR" sz="2800" b="1" dirty="0" smtClean="0">
                <a:solidFill>
                  <a:schemeClr val="accent1">
                    <a:lumMod val="50000"/>
                  </a:schemeClr>
                </a:solidFill>
              </a:rPr>
              <a:t>Estruturando o Plano de Risco da Auditoria Interna</a:t>
            </a:r>
          </a:p>
          <a:p>
            <a:pPr marL="457200" indent="-457200">
              <a:buFont typeface="Arial" panose="020B0604020202020204" pitchFamily="34" charset="0"/>
              <a:buChar char="•"/>
            </a:pPr>
            <a:r>
              <a:rPr lang="pt-BR" sz="2400" dirty="0" smtClean="0">
                <a:solidFill>
                  <a:schemeClr val="accent1">
                    <a:lumMod val="50000"/>
                  </a:schemeClr>
                </a:solidFill>
              </a:rPr>
              <a:t>Base em um modelo consolidado – NBR ISO 3100:2009</a:t>
            </a:r>
          </a:p>
          <a:p>
            <a:endParaRPr lang="pt-BR" sz="2400" dirty="0" smtClean="0">
              <a:solidFill>
                <a:schemeClr val="accent1">
                  <a:lumMod val="50000"/>
                </a:schemeClr>
              </a:solidFill>
            </a:endParaRP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descr="Imagem relacionad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101" y="341946"/>
            <a:ext cx="1206499" cy="1206499"/>
          </a:xfrm>
          <a:prstGeom prst="rect">
            <a:avLst/>
          </a:prstGeom>
          <a:noFill/>
          <a:extLst>
            <a:ext uri="{909E8E84-426E-40DD-AFC4-6F175D3DCCD1}">
              <a14:hiddenFill xmlns:a14="http://schemas.microsoft.com/office/drawing/2010/main">
                <a:solidFill>
                  <a:srgbClr val="FFFFFF"/>
                </a:solidFill>
              </a14:hiddenFill>
            </a:ext>
          </a:extLst>
        </p:spPr>
      </p:pic>
      <p:sp>
        <p:nvSpPr>
          <p:cNvPr id="2" name="Retângulo 1"/>
          <p:cNvSpPr/>
          <p:nvPr/>
        </p:nvSpPr>
        <p:spPr>
          <a:xfrm>
            <a:off x="1491643" y="640037"/>
            <a:ext cx="8183202" cy="830997"/>
          </a:xfrm>
          <a:prstGeom prst="rect">
            <a:avLst/>
          </a:prstGeom>
          <a:noFill/>
        </p:spPr>
        <p:txBody>
          <a:bodyPr wrap="none" lIns="91440" tIns="45720" rIns="91440" bIns="45720">
            <a:spAutoFit/>
          </a:bodyPr>
          <a:lstStyle/>
          <a:p>
            <a:pPr algn="ctr"/>
            <a:r>
              <a:rPr lang="pt-BR" sz="48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AIPrecisadeGestãoDeRiscos</a:t>
            </a:r>
            <a:endParaRPr lang="pt-BR" sz="4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9" name="Imagem 8" descr="http://www.byaz.be/wp-content/uploads/2017/02/ISO_31000_Flow_Diagram-2009.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54100" y="2802234"/>
            <a:ext cx="6045199" cy="3043555"/>
          </a:xfrm>
          <a:prstGeom prst="rect">
            <a:avLst/>
          </a:prstGeom>
          <a:noFill/>
          <a:ln>
            <a:noFill/>
          </a:ln>
        </p:spPr>
      </p:pic>
      <p:sp>
        <p:nvSpPr>
          <p:cNvPr id="12" name="CaixaDeTexto 11"/>
          <p:cNvSpPr txBox="1"/>
          <p:nvPr/>
        </p:nvSpPr>
        <p:spPr>
          <a:xfrm>
            <a:off x="2729216" y="5871210"/>
            <a:ext cx="2049810" cy="369332"/>
          </a:xfrm>
          <a:prstGeom prst="rect">
            <a:avLst/>
          </a:prstGeom>
          <a:solidFill>
            <a:schemeClr val="bg1"/>
          </a:solidFill>
        </p:spPr>
        <p:txBody>
          <a:bodyPr wrap="square" rtlCol="0">
            <a:spAutoFit/>
          </a:bodyPr>
          <a:lstStyle/>
          <a:p>
            <a:r>
              <a:rPr lang="pt-BR" b="1" dirty="0" smtClean="0">
                <a:ln w="12700">
                  <a:solidFill>
                    <a:schemeClr val="tx2">
                      <a:satMod val="155000"/>
                    </a:schemeClr>
                  </a:solidFill>
                  <a:prstDash val="solid"/>
                </a:ln>
                <a:solidFill>
                  <a:schemeClr val="tx1">
                    <a:lumMod val="65000"/>
                    <a:lumOff val="35000"/>
                  </a:schemeClr>
                </a:solidFill>
              </a:rPr>
              <a:t>31000:2009</a:t>
            </a:r>
            <a:endParaRPr lang="pt-BR" b="1" dirty="0">
              <a:ln w="12700">
                <a:solidFill>
                  <a:schemeClr val="tx2">
                    <a:satMod val="155000"/>
                  </a:schemeClr>
                </a:solidFill>
                <a:prstDash val="solid"/>
              </a:ln>
              <a:solidFill>
                <a:schemeClr val="tx1">
                  <a:lumMod val="65000"/>
                  <a:lumOff val="35000"/>
                </a:schemeClr>
              </a:solidFill>
            </a:endParaRPr>
          </a:p>
        </p:txBody>
      </p:sp>
      <p:sp>
        <p:nvSpPr>
          <p:cNvPr id="13" name="CaixaDeTexto 12"/>
          <p:cNvSpPr txBox="1"/>
          <p:nvPr/>
        </p:nvSpPr>
        <p:spPr>
          <a:xfrm>
            <a:off x="8884890" y="5711923"/>
            <a:ext cx="1922810" cy="369332"/>
          </a:xfrm>
          <a:prstGeom prst="rect">
            <a:avLst/>
          </a:prstGeom>
          <a:solidFill>
            <a:schemeClr val="bg1"/>
          </a:solidFill>
        </p:spPr>
        <p:txBody>
          <a:bodyPr wrap="square" rtlCol="0">
            <a:spAutoFit/>
          </a:bodyPr>
          <a:lstStyle/>
          <a:p>
            <a:r>
              <a:rPr lang="pt-BR" b="1" dirty="0" smtClean="0">
                <a:ln w="12700">
                  <a:solidFill>
                    <a:schemeClr val="tx2">
                      <a:satMod val="155000"/>
                    </a:schemeClr>
                  </a:solidFill>
                  <a:prstDash val="solid"/>
                </a:ln>
                <a:solidFill>
                  <a:schemeClr val="tx1">
                    <a:lumMod val="65000"/>
                    <a:lumOff val="35000"/>
                  </a:schemeClr>
                </a:solidFill>
              </a:rPr>
              <a:t>31000: Draft 2018</a:t>
            </a:r>
            <a:endParaRPr lang="pt-BR" b="1" dirty="0">
              <a:ln w="12700">
                <a:solidFill>
                  <a:schemeClr val="tx2">
                    <a:satMod val="155000"/>
                  </a:schemeClr>
                </a:solidFill>
                <a:prstDash val="solid"/>
              </a:ln>
              <a:solidFill>
                <a:schemeClr val="tx1">
                  <a:lumMod val="65000"/>
                  <a:lumOff val="35000"/>
                </a:schemeClr>
              </a:solidFill>
            </a:endParaRPr>
          </a:p>
        </p:txBody>
      </p:sp>
    </p:spTree>
    <p:extLst>
      <p:ext uri="{BB962C8B-B14F-4D97-AF65-F5344CB8AC3E}">
        <p14:creationId xmlns:p14="http://schemas.microsoft.com/office/powerpoint/2010/main" val="17052154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99320" y="579458"/>
            <a:ext cx="10324280" cy="3416320"/>
          </a:xfrm>
          <a:prstGeom prst="rect">
            <a:avLst/>
          </a:prstGeom>
          <a:noFill/>
        </p:spPr>
        <p:txBody>
          <a:bodyPr wrap="square" rtlCol="0">
            <a:spAutoFit/>
          </a:bodyPr>
          <a:lstStyle/>
          <a:p>
            <a:r>
              <a:rPr lang="pt-BR" sz="2800" b="1" dirty="0" smtClean="0">
                <a:solidFill>
                  <a:schemeClr val="accent1">
                    <a:lumMod val="50000"/>
                  </a:schemeClr>
                </a:solidFill>
              </a:rPr>
              <a:t>Estruturando o Plano de Risco da Auditoria Interna – Integração SCI</a:t>
            </a:r>
          </a:p>
          <a:p>
            <a:endParaRPr lang="pt-BR" sz="2800" b="1" dirty="0">
              <a:solidFill>
                <a:schemeClr val="accent1">
                  <a:lumMod val="50000"/>
                </a:schemeClr>
              </a:solidFill>
            </a:endParaRPr>
          </a:p>
          <a:p>
            <a:endParaRPr lang="pt-BR" sz="2800" b="1" dirty="0" smtClean="0">
              <a:solidFill>
                <a:schemeClr val="accent1">
                  <a:lumMod val="50000"/>
                </a:schemeClr>
              </a:solidFill>
            </a:endParaRPr>
          </a:p>
          <a:p>
            <a:pPr marL="457200" indent="-457200" algn="just">
              <a:buFont typeface="Arial" panose="020B0604020202020204" pitchFamily="34" charset="0"/>
              <a:buChar char="•"/>
            </a:pPr>
            <a:r>
              <a:rPr lang="pt-BR" sz="2400" dirty="0" smtClean="0">
                <a:solidFill>
                  <a:schemeClr val="accent1">
                    <a:lumMod val="50000"/>
                  </a:schemeClr>
                </a:solidFill>
              </a:rPr>
              <a:t>Examinar Missão e Objetivos, </a:t>
            </a:r>
            <a:r>
              <a:rPr lang="pt-BR" sz="2400" b="1" dirty="0" smtClean="0">
                <a:solidFill>
                  <a:schemeClr val="accent1">
                    <a:lumMod val="50000"/>
                  </a:schemeClr>
                </a:solidFill>
              </a:rPr>
              <a:t>sua atualização e adequação</a:t>
            </a:r>
            <a:r>
              <a:rPr lang="pt-BR" sz="2400" dirty="0" smtClean="0">
                <a:solidFill>
                  <a:schemeClr val="accent1">
                    <a:lumMod val="50000"/>
                  </a:schemeClr>
                </a:solidFill>
              </a:rPr>
              <a:t> à realidade institucional</a:t>
            </a:r>
          </a:p>
          <a:p>
            <a:pPr algn="just"/>
            <a:endParaRPr lang="pt-BR" sz="2400" dirty="0" smtClean="0">
              <a:solidFill>
                <a:schemeClr val="accent1">
                  <a:lumMod val="50000"/>
                </a:schemeClr>
              </a:solidFill>
            </a:endParaRPr>
          </a:p>
          <a:p>
            <a:pPr marL="914400" lvl="1" indent="-457200" algn="just">
              <a:buFont typeface="Courier New" panose="02070309020205020404" pitchFamily="49" charset="0"/>
              <a:buChar char="o"/>
            </a:pPr>
            <a:r>
              <a:rPr lang="pt-BR" sz="2000" dirty="0" smtClean="0">
                <a:solidFill>
                  <a:schemeClr val="accent1">
                    <a:lumMod val="50000"/>
                  </a:schemeClr>
                </a:solidFill>
              </a:rPr>
              <a:t>Condições do ambiente interno</a:t>
            </a:r>
          </a:p>
          <a:p>
            <a:pPr marL="914400" lvl="1" indent="-457200" algn="just">
              <a:buFont typeface="Courier New" panose="02070309020205020404" pitchFamily="49" charset="0"/>
              <a:buChar char="o"/>
            </a:pPr>
            <a:r>
              <a:rPr lang="pt-BR" sz="2000" dirty="0" smtClean="0">
                <a:solidFill>
                  <a:schemeClr val="accent1">
                    <a:lumMod val="50000"/>
                  </a:schemeClr>
                </a:solidFill>
              </a:rPr>
              <a:t>Transformações da  </a:t>
            </a:r>
            <a:r>
              <a:rPr lang="pt-BR" sz="2000" dirty="0">
                <a:solidFill>
                  <a:schemeClr val="accent1">
                    <a:lumMod val="50000"/>
                  </a:schemeClr>
                </a:solidFill>
              </a:rPr>
              <a:t>Auditoria Interna</a:t>
            </a:r>
          </a:p>
          <a:p>
            <a:pPr algn="just"/>
            <a:endParaRPr lang="pt-BR" sz="2000" dirty="0" smtClean="0">
              <a:solidFill>
                <a:schemeClr val="accent1">
                  <a:lumMod val="50000"/>
                </a:schemeClr>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http://www.iiabrasil.org.br/new/2015/images/selo_ippf_2015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9393" y="3559229"/>
            <a:ext cx="2562607" cy="267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8283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ixaDeTexto 4"/>
          <p:cNvSpPr txBox="1"/>
          <p:nvPr/>
        </p:nvSpPr>
        <p:spPr>
          <a:xfrm>
            <a:off x="219700" y="678282"/>
            <a:ext cx="9084532" cy="5632311"/>
          </a:xfrm>
          <a:prstGeom prst="rect">
            <a:avLst/>
          </a:prstGeom>
          <a:noFill/>
        </p:spPr>
        <p:txBody>
          <a:bodyPr wrap="square" rtlCol="0">
            <a:spAutoFit/>
          </a:bodyPr>
          <a:lstStyle/>
          <a:p>
            <a:pPr algn="just"/>
            <a:r>
              <a:rPr lang="pt-BR" sz="2400" b="1" dirty="0" smtClean="0">
                <a:solidFill>
                  <a:schemeClr val="accent1">
                    <a:lumMod val="50000"/>
                  </a:schemeClr>
                </a:solidFill>
              </a:rPr>
              <a:t>Condições do Ambiente Interno</a:t>
            </a:r>
          </a:p>
          <a:p>
            <a:pPr marL="342900" indent="-342900" algn="just">
              <a:buFont typeface="Arial" panose="020B0604020202020204" pitchFamily="34" charset="0"/>
              <a:buChar char="•"/>
            </a:pPr>
            <a:r>
              <a:rPr lang="pt-BR" sz="2400" dirty="0" smtClean="0">
                <a:solidFill>
                  <a:schemeClr val="accent1">
                    <a:lumMod val="50000"/>
                  </a:schemeClr>
                </a:solidFill>
              </a:rPr>
              <a:t>Escassez de financiamento para a AI e TIC;</a:t>
            </a:r>
          </a:p>
          <a:p>
            <a:pPr marL="342900" indent="-342900" algn="just">
              <a:buFont typeface="Arial" panose="020B0604020202020204" pitchFamily="34" charset="0"/>
              <a:buChar char="•"/>
            </a:pPr>
            <a:r>
              <a:rPr lang="pt-BR" sz="2400" dirty="0" smtClean="0">
                <a:solidFill>
                  <a:schemeClr val="accent1">
                    <a:lumMod val="50000"/>
                  </a:schemeClr>
                </a:solidFill>
              </a:rPr>
              <a:t>Ameaças à Independência e Objetividade – Posição e forma de provimento dos cargos de auditores;</a:t>
            </a:r>
          </a:p>
          <a:p>
            <a:pPr marL="342900" indent="-342900" algn="just">
              <a:buFont typeface="Arial" panose="020B0604020202020204" pitchFamily="34" charset="0"/>
              <a:buChar char="•"/>
            </a:pPr>
            <a:r>
              <a:rPr lang="pt-BR" sz="2400" dirty="0" smtClean="0">
                <a:solidFill>
                  <a:schemeClr val="accent1">
                    <a:lumMod val="50000"/>
                  </a:schemeClr>
                </a:solidFill>
              </a:rPr>
              <a:t>Dificuldades em atrair e reter talentos;</a:t>
            </a:r>
          </a:p>
          <a:p>
            <a:pPr marL="342900" indent="-342900" algn="just">
              <a:buFont typeface="Arial" panose="020B0604020202020204" pitchFamily="34" charset="0"/>
              <a:buChar char="•"/>
            </a:pPr>
            <a:r>
              <a:rPr lang="pt-BR" sz="2400" dirty="0" smtClean="0">
                <a:solidFill>
                  <a:schemeClr val="accent1">
                    <a:lumMod val="50000"/>
                  </a:schemeClr>
                </a:solidFill>
              </a:rPr>
              <a:t>Baixo foco nos objetivos estratégicos da organização e alta concentração em conformidade;</a:t>
            </a:r>
          </a:p>
          <a:p>
            <a:pPr marL="342900" indent="-342900" algn="just">
              <a:buFont typeface="Arial" panose="020B0604020202020204" pitchFamily="34" charset="0"/>
              <a:buChar char="•"/>
            </a:pPr>
            <a:r>
              <a:rPr lang="pt-BR" sz="2400" dirty="0" smtClean="0">
                <a:solidFill>
                  <a:schemeClr val="accent1">
                    <a:lumMod val="50000"/>
                  </a:schemeClr>
                </a:solidFill>
              </a:rPr>
              <a:t>Riscos e diretrizes novos e mutáveis rapidamente devido às visões de curto prazo das gestões.</a:t>
            </a:r>
          </a:p>
          <a:p>
            <a:pPr marL="342900" lvl="0" indent="-342900" algn="just">
              <a:buFont typeface="Arial" panose="020B0604020202020204" pitchFamily="34" charset="0"/>
              <a:buChar char="•"/>
            </a:pPr>
            <a:r>
              <a:rPr lang="pt-BR" sz="2400" dirty="0">
                <a:solidFill>
                  <a:schemeClr val="accent1">
                    <a:lumMod val="50000"/>
                  </a:schemeClr>
                </a:solidFill>
              </a:rPr>
              <a:t>Uso de normas profissionais em conjunto com normas regulatórias;</a:t>
            </a:r>
          </a:p>
          <a:p>
            <a:pPr marL="342900" lvl="0" indent="-342900" algn="just">
              <a:buFont typeface="Arial" panose="020B0604020202020204" pitchFamily="34" charset="0"/>
              <a:buChar char="•"/>
            </a:pPr>
            <a:r>
              <a:rPr lang="pt-BR" sz="2400" dirty="0">
                <a:solidFill>
                  <a:schemeClr val="accent1">
                    <a:lumMod val="50000"/>
                  </a:schemeClr>
                </a:solidFill>
              </a:rPr>
              <a:t>Redução da eficácia do modelo quando a função é mandatória e não de decisão da gestão;</a:t>
            </a:r>
          </a:p>
          <a:p>
            <a:pPr marL="342900" lvl="0" indent="-342900" algn="just">
              <a:buFont typeface="Arial" panose="020B0604020202020204" pitchFamily="34" charset="0"/>
              <a:buChar char="•"/>
            </a:pPr>
            <a:r>
              <a:rPr lang="pt-BR" sz="2400" dirty="0">
                <a:solidFill>
                  <a:schemeClr val="accent1">
                    <a:lumMod val="50000"/>
                  </a:schemeClr>
                </a:solidFill>
              </a:rPr>
              <a:t>Aumento da </a:t>
            </a:r>
            <a:r>
              <a:rPr lang="pt-BR" sz="2400" i="1" dirty="0" err="1">
                <a:solidFill>
                  <a:schemeClr val="accent1">
                    <a:lumMod val="50000"/>
                  </a:schemeClr>
                </a:solidFill>
              </a:rPr>
              <a:t>Expectation</a:t>
            </a:r>
            <a:r>
              <a:rPr lang="pt-BR" sz="2400" i="1" dirty="0">
                <a:solidFill>
                  <a:schemeClr val="accent1">
                    <a:lumMod val="50000"/>
                  </a:schemeClr>
                </a:solidFill>
              </a:rPr>
              <a:t> Gap </a:t>
            </a:r>
            <a:r>
              <a:rPr lang="pt-BR" sz="2400" dirty="0">
                <a:solidFill>
                  <a:schemeClr val="accent1">
                    <a:lumMod val="50000"/>
                  </a:schemeClr>
                </a:solidFill>
              </a:rPr>
              <a:t>em ambientes com baixa maturidade da estrutura de governança;</a:t>
            </a:r>
          </a:p>
          <a:p>
            <a:pPr marL="342900" indent="-342900" algn="just">
              <a:buFont typeface="Arial" panose="020B0604020202020204" pitchFamily="34" charset="0"/>
              <a:buChar char="•"/>
            </a:pPr>
            <a:endParaRPr lang="pt-BR" sz="2400" dirty="0" smtClean="0">
              <a:solidFill>
                <a:schemeClr val="accent1">
                  <a:lumMod val="50000"/>
                </a:scheme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5564" y="2070101"/>
            <a:ext cx="2736436" cy="37778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9054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101600" y="449007"/>
            <a:ext cx="9182100" cy="5940088"/>
          </a:xfrm>
          <a:prstGeom prst="rect">
            <a:avLst/>
          </a:prstGeom>
          <a:noFill/>
        </p:spPr>
        <p:txBody>
          <a:bodyPr wrap="square" rtlCol="0">
            <a:spAutoFit/>
          </a:bodyPr>
          <a:lstStyle/>
          <a:p>
            <a:pPr algn="just"/>
            <a:r>
              <a:rPr lang="pt-BR" sz="2400" b="1" dirty="0" smtClean="0">
                <a:solidFill>
                  <a:schemeClr val="accent1">
                    <a:lumMod val="50000"/>
                  </a:schemeClr>
                </a:solidFill>
              </a:rPr>
              <a:t>Transformações da Auditoria Interna</a:t>
            </a:r>
          </a:p>
          <a:p>
            <a:pPr algn="just"/>
            <a:endParaRPr lang="pt-BR" sz="2400" b="1" dirty="0" smtClean="0">
              <a:solidFill>
                <a:schemeClr val="accent1">
                  <a:lumMod val="50000"/>
                </a:schemeClr>
              </a:solidFill>
            </a:endParaRPr>
          </a:p>
          <a:p>
            <a:pPr marL="342900" indent="-342900" algn="just">
              <a:buFont typeface="Arial" panose="020B0604020202020204" pitchFamily="34" charset="0"/>
              <a:buChar char="•"/>
            </a:pPr>
            <a:r>
              <a:rPr lang="pt-BR" sz="2400" dirty="0" smtClean="0">
                <a:solidFill>
                  <a:schemeClr val="accent1">
                    <a:lumMod val="50000"/>
                  </a:schemeClr>
                </a:solidFill>
              </a:rPr>
              <a:t>Expansão de </a:t>
            </a:r>
            <a:r>
              <a:rPr lang="pt-BR" sz="2400" i="1" dirty="0" err="1" smtClean="0">
                <a:solidFill>
                  <a:schemeClr val="accent1">
                    <a:lumMod val="50000"/>
                  </a:schemeClr>
                </a:solidFill>
              </a:rPr>
              <a:t>Advisory</a:t>
            </a:r>
            <a:r>
              <a:rPr lang="pt-BR" sz="2400" dirty="0" smtClean="0">
                <a:solidFill>
                  <a:schemeClr val="accent1">
                    <a:lumMod val="50000"/>
                  </a:schemeClr>
                </a:solidFill>
              </a:rPr>
              <a:t> e </a:t>
            </a:r>
            <a:r>
              <a:rPr lang="pt-BR" sz="2400" i="1" dirty="0" smtClean="0">
                <a:solidFill>
                  <a:schemeClr val="accent1">
                    <a:lumMod val="50000"/>
                  </a:schemeClr>
                </a:solidFill>
              </a:rPr>
              <a:t>Insight</a:t>
            </a:r>
            <a:r>
              <a:rPr lang="pt-BR" sz="2400" dirty="0" smtClean="0">
                <a:solidFill>
                  <a:schemeClr val="accent1">
                    <a:lumMod val="50000"/>
                  </a:schemeClr>
                </a:solidFill>
              </a:rPr>
              <a:t> e redução de </a:t>
            </a:r>
            <a:r>
              <a:rPr lang="pt-BR" sz="2400" i="1" dirty="0" err="1" smtClean="0">
                <a:solidFill>
                  <a:schemeClr val="accent1">
                    <a:lumMod val="50000"/>
                  </a:schemeClr>
                </a:solidFill>
              </a:rPr>
              <a:t>Assuranc</a:t>
            </a:r>
            <a:r>
              <a:rPr lang="pt-BR" sz="2400" dirty="0" err="1" smtClean="0">
                <a:solidFill>
                  <a:schemeClr val="accent1">
                    <a:lumMod val="50000"/>
                  </a:schemeClr>
                </a:solidFill>
              </a:rPr>
              <a:t>e</a:t>
            </a:r>
            <a:r>
              <a:rPr lang="pt-BR" sz="2400" dirty="0" smtClean="0">
                <a:solidFill>
                  <a:schemeClr val="accent1">
                    <a:lumMod val="50000"/>
                  </a:schemeClr>
                </a:solidFill>
              </a:rPr>
              <a:t>;</a:t>
            </a:r>
          </a:p>
          <a:p>
            <a:pPr marL="342900" indent="-342900" algn="just">
              <a:buFont typeface="Arial" panose="020B0604020202020204" pitchFamily="34" charset="0"/>
              <a:buChar char="•"/>
            </a:pPr>
            <a:r>
              <a:rPr lang="pt-BR" sz="2400" dirty="0" smtClean="0">
                <a:solidFill>
                  <a:schemeClr val="accent1">
                    <a:lumMod val="50000"/>
                  </a:schemeClr>
                </a:solidFill>
              </a:rPr>
              <a:t>Expansão de modelos alternativos de organização da AI para prover novas demandas dos negócios ( Função dual 2ª e 3ªLOD);</a:t>
            </a:r>
          </a:p>
          <a:p>
            <a:pPr marL="342900" indent="-342900" algn="just">
              <a:buFont typeface="Arial" panose="020B0604020202020204" pitchFamily="34" charset="0"/>
              <a:buChar char="•"/>
            </a:pPr>
            <a:r>
              <a:rPr lang="pt-BR" sz="2400" dirty="0">
                <a:solidFill>
                  <a:schemeClr val="accent1">
                    <a:lumMod val="50000"/>
                  </a:schemeClr>
                </a:solidFill>
              </a:rPr>
              <a:t>Inspirar mudanças cruciais para a melhoria da cultura da </a:t>
            </a:r>
            <a:r>
              <a:rPr lang="pt-BR" sz="2400" dirty="0" smtClean="0">
                <a:solidFill>
                  <a:schemeClr val="accent1">
                    <a:lumMod val="50000"/>
                  </a:schemeClr>
                </a:solidFill>
              </a:rPr>
              <a:t>organização;</a:t>
            </a:r>
          </a:p>
          <a:p>
            <a:pPr marL="342900" indent="-342900" algn="just">
              <a:buFont typeface="Arial" panose="020B0604020202020204" pitchFamily="34" charset="0"/>
              <a:buChar char="•"/>
            </a:pPr>
            <a:r>
              <a:rPr lang="pt-BR" sz="2400" dirty="0" smtClean="0">
                <a:solidFill>
                  <a:schemeClr val="accent1">
                    <a:lumMod val="50000"/>
                  </a:schemeClr>
                </a:solidFill>
              </a:rPr>
              <a:t>Relatórios dinâmicos para a alta governança, baseados em uso de </a:t>
            </a:r>
            <a:r>
              <a:rPr lang="pt-BR" sz="2400" i="1" dirty="0" smtClean="0">
                <a:solidFill>
                  <a:schemeClr val="accent1">
                    <a:lumMod val="50000"/>
                  </a:schemeClr>
                </a:solidFill>
              </a:rPr>
              <a:t>Data </a:t>
            </a:r>
            <a:r>
              <a:rPr lang="pt-BR" sz="2400" i="1" dirty="0" err="1" smtClean="0">
                <a:solidFill>
                  <a:schemeClr val="accent1">
                    <a:lumMod val="50000"/>
                  </a:schemeClr>
                </a:solidFill>
              </a:rPr>
              <a:t>Analyti</a:t>
            </a:r>
            <a:r>
              <a:rPr lang="pt-BR" sz="2400" dirty="0" err="1" smtClean="0">
                <a:solidFill>
                  <a:schemeClr val="accent1">
                    <a:lumMod val="50000"/>
                  </a:schemeClr>
                </a:solidFill>
              </a:rPr>
              <a:t>cs</a:t>
            </a:r>
            <a:r>
              <a:rPr lang="pt-BR" sz="2400" dirty="0" smtClean="0">
                <a:solidFill>
                  <a:schemeClr val="accent1">
                    <a:lumMod val="50000"/>
                  </a:schemeClr>
                </a:solidFill>
              </a:rPr>
              <a:t> e </a:t>
            </a:r>
            <a:r>
              <a:rPr lang="pt-BR" sz="2400" i="1" dirty="0" smtClean="0">
                <a:solidFill>
                  <a:schemeClr val="accent1">
                    <a:lumMod val="50000"/>
                  </a:schemeClr>
                </a:solidFill>
              </a:rPr>
              <a:t>Data </a:t>
            </a:r>
            <a:r>
              <a:rPr lang="pt-BR" sz="2400" i="1" dirty="0" err="1" smtClean="0">
                <a:solidFill>
                  <a:schemeClr val="accent1">
                    <a:lumMod val="50000"/>
                  </a:schemeClr>
                </a:solidFill>
              </a:rPr>
              <a:t>Visualization</a:t>
            </a:r>
            <a:r>
              <a:rPr lang="pt-BR" sz="2400" dirty="0" smtClean="0">
                <a:solidFill>
                  <a:schemeClr val="accent1">
                    <a:lumMod val="50000"/>
                  </a:schemeClr>
                </a:solidFill>
              </a:rPr>
              <a:t>;</a:t>
            </a:r>
          </a:p>
          <a:p>
            <a:pPr algn="just"/>
            <a:endParaRPr lang="pt-BR" sz="2400" dirty="0" smtClean="0">
              <a:solidFill>
                <a:schemeClr val="accent1">
                  <a:lumMod val="50000"/>
                </a:schemeClr>
              </a:solidFill>
            </a:endParaRPr>
          </a:p>
          <a:p>
            <a:pPr marL="342900" indent="-342900" algn="just">
              <a:buFont typeface="Arial" panose="020B0604020202020204" pitchFamily="34" charset="0"/>
              <a:buChar char="•"/>
            </a:pPr>
            <a:r>
              <a:rPr lang="pt-BR" sz="2400" dirty="0">
                <a:solidFill>
                  <a:schemeClr val="accent1">
                    <a:lumMod val="50000"/>
                  </a:schemeClr>
                </a:solidFill>
              </a:rPr>
              <a:t>Demandas </a:t>
            </a:r>
            <a:r>
              <a:rPr lang="pt-BR" sz="2400" dirty="0" smtClean="0">
                <a:solidFill>
                  <a:schemeClr val="accent1">
                    <a:lumMod val="50000"/>
                  </a:schemeClr>
                </a:solidFill>
              </a:rPr>
              <a:t>ao </a:t>
            </a:r>
            <a:r>
              <a:rPr lang="pt-BR" sz="2400" b="1" dirty="0">
                <a:solidFill>
                  <a:schemeClr val="accent1">
                    <a:lumMod val="50000"/>
                  </a:schemeClr>
                </a:solidFill>
              </a:rPr>
              <a:t>Chefe da Auditoria </a:t>
            </a:r>
            <a:r>
              <a:rPr lang="pt-BR" sz="2400" dirty="0">
                <a:solidFill>
                  <a:schemeClr val="accent1">
                    <a:lumMod val="50000"/>
                  </a:schemeClr>
                </a:solidFill>
              </a:rPr>
              <a:t>para continuar entregando valor:</a:t>
            </a:r>
          </a:p>
          <a:p>
            <a:pPr marL="800100" lvl="1" indent="-342900" algn="just">
              <a:buFont typeface="Arial" panose="020B0604020202020204" pitchFamily="34" charset="0"/>
              <a:buChar char="•"/>
            </a:pPr>
            <a:r>
              <a:rPr lang="pt-BR" sz="2000" dirty="0">
                <a:solidFill>
                  <a:schemeClr val="accent1">
                    <a:lumMod val="50000"/>
                  </a:schemeClr>
                </a:solidFill>
              </a:rPr>
              <a:t>Experiência suficiente para oferecer conhecimento profundo de consultoria para o </a:t>
            </a:r>
            <a:r>
              <a:rPr lang="pt-BR" sz="2000" dirty="0" smtClean="0">
                <a:solidFill>
                  <a:schemeClr val="accent1">
                    <a:lumMod val="50000"/>
                  </a:schemeClr>
                </a:solidFill>
              </a:rPr>
              <a:t>negócio;</a:t>
            </a:r>
          </a:p>
          <a:p>
            <a:pPr marL="800100" lvl="1" indent="-342900" algn="just">
              <a:buFont typeface="Arial" panose="020B0604020202020204" pitchFamily="34" charset="0"/>
              <a:buChar char="•"/>
            </a:pPr>
            <a:r>
              <a:rPr lang="pt-BR" sz="2000" dirty="0" smtClean="0">
                <a:solidFill>
                  <a:schemeClr val="accent1">
                    <a:lumMod val="50000"/>
                  </a:schemeClr>
                </a:solidFill>
              </a:rPr>
              <a:t>Habilidade </a:t>
            </a:r>
            <a:r>
              <a:rPr lang="pt-BR" sz="2000" dirty="0">
                <a:solidFill>
                  <a:schemeClr val="accent1">
                    <a:lumMod val="50000"/>
                  </a:schemeClr>
                </a:solidFill>
              </a:rPr>
              <a:t>de liderança, competência técnica e foco na inovação</a:t>
            </a:r>
            <a:r>
              <a:rPr lang="pt-BR" sz="2000" dirty="0" smtClean="0">
                <a:solidFill>
                  <a:schemeClr val="accent1">
                    <a:lumMod val="50000"/>
                  </a:schemeClr>
                </a:solidFill>
              </a:rPr>
              <a:t>.</a:t>
            </a:r>
          </a:p>
          <a:p>
            <a:pPr marL="800100" lvl="1" indent="-342900" algn="just">
              <a:buFont typeface="Arial" panose="020B0604020202020204" pitchFamily="34" charset="0"/>
              <a:buChar char="•"/>
            </a:pPr>
            <a:r>
              <a:rPr lang="pt-BR" sz="2000" dirty="0">
                <a:solidFill>
                  <a:schemeClr val="accent1">
                    <a:lumMod val="50000"/>
                  </a:schemeClr>
                </a:solidFill>
              </a:rPr>
              <a:t>Gerenciamento de prioridades concorrentes, demandas e conflitos, incluindo comunicação com todas as áreas da organização;</a:t>
            </a:r>
          </a:p>
          <a:p>
            <a:pPr marL="800100" lvl="1" indent="-342900" algn="just">
              <a:buFont typeface="Arial" panose="020B0604020202020204" pitchFamily="34" charset="0"/>
              <a:buChar char="•"/>
            </a:pPr>
            <a:r>
              <a:rPr lang="pt-BR" sz="2000" dirty="0">
                <a:solidFill>
                  <a:schemeClr val="accent1">
                    <a:lumMod val="50000"/>
                  </a:schemeClr>
                </a:solidFill>
              </a:rPr>
              <a:t>Servir de modelo de comportamento e mentalidade corretos para toda a organização</a:t>
            </a:r>
            <a:r>
              <a:rPr lang="pt-BR" sz="2000" dirty="0" smtClean="0">
                <a:solidFill>
                  <a:schemeClr val="accent1">
                    <a:lumMod val="50000"/>
                  </a:schemeClr>
                </a:solidFill>
              </a:rPr>
              <a:t>.</a:t>
            </a:r>
            <a:endParaRPr lang="pt-BR" sz="2400" dirty="0">
              <a:solidFill>
                <a:schemeClr val="accent1">
                  <a:lumMod val="50000"/>
                </a:schemeClr>
              </a:solidFill>
            </a:endParaRPr>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3700" y="1909752"/>
            <a:ext cx="2785101" cy="3901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5190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99320" y="579458"/>
            <a:ext cx="10324280" cy="3785652"/>
          </a:xfrm>
          <a:prstGeom prst="rect">
            <a:avLst/>
          </a:prstGeom>
          <a:noFill/>
        </p:spPr>
        <p:txBody>
          <a:bodyPr wrap="square" rtlCol="0">
            <a:spAutoFit/>
          </a:bodyPr>
          <a:lstStyle/>
          <a:p>
            <a:r>
              <a:rPr lang="pt-BR" sz="2800" b="1" dirty="0" smtClean="0">
                <a:solidFill>
                  <a:schemeClr val="accent1">
                    <a:lumMod val="50000"/>
                  </a:schemeClr>
                </a:solidFill>
              </a:rPr>
              <a:t>Estruturando o Plano de Risco da Auditoria Interna</a:t>
            </a:r>
          </a:p>
          <a:p>
            <a:pPr marL="457200" indent="-457200" algn="just">
              <a:buFont typeface="Arial" panose="020B0604020202020204" pitchFamily="34" charset="0"/>
              <a:buChar char="•"/>
            </a:pPr>
            <a:r>
              <a:rPr lang="pt-BR" sz="2400" dirty="0" smtClean="0">
                <a:solidFill>
                  <a:srgbClr val="99CCFF"/>
                </a:solidFill>
              </a:rPr>
              <a:t>Examinar Missão e Objetivos, sua atualização e adequação à realidade institucional</a:t>
            </a:r>
          </a:p>
          <a:p>
            <a:pPr marL="914400" lvl="1" indent="-457200" algn="just">
              <a:buFont typeface="Courier New" panose="02070309020205020404" pitchFamily="49" charset="0"/>
              <a:buChar char="o"/>
            </a:pPr>
            <a:r>
              <a:rPr lang="pt-BR" sz="2000" dirty="0" smtClean="0">
                <a:solidFill>
                  <a:srgbClr val="99CCFF"/>
                </a:solidFill>
              </a:rPr>
              <a:t>Condições do ambiente interno</a:t>
            </a:r>
          </a:p>
          <a:p>
            <a:pPr marL="914400" lvl="1" indent="-457200" algn="just">
              <a:buFont typeface="Courier New" panose="02070309020205020404" pitchFamily="49" charset="0"/>
              <a:buChar char="o"/>
            </a:pPr>
            <a:r>
              <a:rPr lang="pt-BR" sz="2000" dirty="0" smtClean="0">
                <a:solidFill>
                  <a:srgbClr val="99CCFF"/>
                </a:solidFill>
              </a:rPr>
              <a:t>Transformações da  </a:t>
            </a:r>
            <a:r>
              <a:rPr lang="pt-BR" sz="2000" dirty="0">
                <a:solidFill>
                  <a:srgbClr val="99CCFF"/>
                </a:solidFill>
              </a:rPr>
              <a:t>Auditoria Interna</a:t>
            </a:r>
          </a:p>
          <a:p>
            <a:pPr algn="just"/>
            <a:endParaRPr lang="pt-BR" sz="2000" dirty="0" smtClean="0">
              <a:solidFill>
                <a:schemeClr val="accent1">
                  <a:lumMod val="50000"/>
                </a:schemeClr>
              </a:solidFill>
            </a:endParaRPr>
          </a:p>
          <a:p>
            <a:pPr marL="457200" indent="-457200" algn="just">
              <a:buFont typeface="Arial" panose="020B0604020202020204" pitchFamily="34" charset="0"/>
              <a:buChar char="•"/>
            </a:pPr>
            <a:r>
              <a:rPr lang="pt-BR" sz="2400" dirty="0" smtClean="0">
                <a:solidFill>
                  <a:schemeClr val="accent1">
                    <a:lumMod val="50000"/>
                  </a:schemeClr>
                </a:solidFill>
              </a:rPr>
              <a:t>Identificar os fatores que podem impactar à Auditoria</a:t>
            </a:r>
          </a:p>
          <a:p>
            <a:pPr marL="914400" lvl="1" indent="-457200" algn="just">
              <a:buFont typeface="Courier New" panose="02070309020205020404" pitchFamily="49" charset="0"/>
              <a:buChar char="o"/>
            </a:pPr>
            <a:r>
              <a:rPr lang="pt-BR" sz="2000" dirty="0" smtClean="0">
                <a:solidFill>
                  <a:schemeClr val="accent1">
                    <a:lumMod val="50000"/>
                  </a:schemeClr>
                </a:solidFill>
              </a:rPr>
              <a:t>Princípios Fundamentais </a:t>
            </a:r>
            <a:r>
              <a:rPr lang="pt-BR" sz="2000" b="1" dirty="0" smtClean="0">
                <a:solidFill>
                  <a:schemeClr val="accent1">
                    <a:lumMod val="50000"/>
                  </a:schemeClr>
                </a:solidFill>
              </a:rPr>
              <a:t>- IPPF</a:t>
            </a:r>
          </a:p>
          <a:p>
            <a:pPr marL="914400" lvl="1" indent="-457200" algn="just">
              <a:buFont typeface="Courier New" panose="02070309020205020404" pitchFamily="49" charset="0"/>
              <a:buChar char="o"/>
            </a:pPr>
            <a:r>
              <a:rPr lang="pt-BR" sz="2000" dirty="0" smtClean="0">
                <a:solidFill>
                  <a:schemeClr val="accent1">
                    <a:lumMod val="50000"/>
                  </a:schemeClr>
                </a:solidFill>
              </a:rPr>
              <a:t>Posicionamento – </a:t>
            </a:r>
            <a:r>
              <a:rPr lang="pt-BR" sz="2000" b="1" dirty="0" smtClean="0">
                <a:solidFill>
                  <a:schemeClr val="accent1">
                    <a:lumMod val="50000"/>
                  </a:schemeClr>
                </a:solidFill>
              </a:rPr>
              <a:t>3 Linhas de Defesa</a:t>
            </a:r>
          </a:p>
          <a:p>
            <a:pPr marL="914400" lvl="1" indent="-457200" algn="just">
              <a:buFont typeface="Courier New" panose="02070309020205020404" pitchFamily="49" charset="0"/>
              <a:buChar char="o"/>
            </a:pPr>
            <a:r>
              <a:rPr lang="pt-BR" sz="2000" dirty="0" smtClean="0">
                <a:solidFill>
                  <a:schemeClr val="accent1">
                    <a:lumMod val="50000"/>
                  </a:schemeClr>
                </a:solidFill>
              </a:rPr>
              <a:t>Elementos para eficácia da Auditoria Interna </a:t>
            </a:r>
          </a:p>
          <a:p>
            <a:pPr lvl="1" algn="just"/>
            <a:endParaRPr lang="pt-BR" sz="2000" dirty="0" smtClean="0">
              <a:solidFill>
                <a:schemeClr val="accent1">
                  <a:lumMod val="50000"/>
                </a:schemeClr>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http://www.iiabrasil.org.br/new/2015/images/selo_ippf_2015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9393" y="3559229"/>
            <a:ext cx="2562607" cy="267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6381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203200" y="540921"/>
            <a:ext cx="6096000" cy="4093428"/>
          </a:xfrm>
          <a:prstGeom prst="rect">
            <a:avLst/>
          </a:prstGeom>
          <a:noFill/>
        </p:spPr>
        <p:txBody>
          <a:bodyPr wrap="square" rtlCol="0">
            <a:spAutoFit/>
          </a:bodyPr>
          <a:lstStyle/>
          <a:p>
            <a:r>
              <a:rPr lang="pt-BR" sz="2000" b="1" dirty="0" smtClean="0">
                <a:solidFill>
                  <a:schemeClr val="accent1">
                    <a:lumMod val="50000"/>
                  </a:schemeClr>
                </a:solidFill>
              </a:rPr>
              <a:t>       Princípios Fundamentais</a:t>
            </a:r>
          </a:p>
          <a:p>
            <a:pPr marL="800100" lvl="1" indent="-342900" algn="just">
              <a:buFont typeface="Arial" panose="020B0604020202020204" pitchFamily="34" charset="0"/>
              <a:buChar char="•"/>
            </a:pPr>
            <a:r>
              <a:rPr lang="pt-BR" sz="2000" dirty="0" smtClean="0">
                <a:solidFill>
                  <a:schemeClr val="accent1">
                    <a:lumMod val="50000"/>
                  </a:schemeClr>
                </a:solidFill>
              </a:rPr>
              <a:t>Demonstrar integridade;</a:t>
            </a:r>
          </a:p>
          <a:p>
            <a:pPr marL="800100" lvl="1" indent="-342900" algn="just">
              <a:buFont typeface="Arial" panose="020B0604020202020204" pitchFamily="34" charset="0"/>
              <a:buChar char="•"/>
            </a:pPr>
            <a:r>
              <a:rPr lang="pt-BR" sz="2000" dirty="0" smtClean="0">
                <a:solidFill>
                  <a:schemeClr val="accent1">
                    <a:lumMod val="50000"/>
                  </a:schemeClr>
                </a:solidFill>
              </a:rPr>
              <a:t>Demonstrar proficiência </a:t>
            </a:r>
            <a:r>
              <a:rPr lang="pt-BR" sz="2000" dirty="0">
                <a:solidFill>
                  <a:schemeClr val="accent1">
                    <a:lumMod val="50000"/>
                  </a:schemeClr>
                </a:solidFill>
              </a:rPr>
              <a:t>e </a:t>
            </a:r>
            <a:r>
              <a:rPr lang="pt-BR" sz="2000" dirty="0" smtClean="0">
                <a:solidFill>
                  <a:schemeClr val="accent1">
                    <a:lumMod val="50000"/>
                  </a:schemeClr>
                </a:solidFill>
              </a:rPr>
              <a:t>zelo profissional;</a:t>
            </a:r>
          </a:p>
          <a:p>
            <a:pPr marL="800100" lvl="1" indent="-342900" algn="just">
              <a:buFont typeface="Arial" panose="020B0604020202020204" pitchFamily="34" charset="0"/>
              <a:buChar char="•"/>
            </a:pPr>
            <a:r>
              <a:rPr lang="pt-BR" sz="2000" dirty="0" smtClean="0">
                <a:solidFill>
                  <a:schemeClr val="accent1">
                    <a:lumMod val="50000"/>
                  </a:schemeClr>
                </a:solidFill>
              </a:rPr>
              <a:t>Ser </a:t>
            </a:r>
            <a:r>
              <a:rPr lang="pt-BR" sz="2000" dirty="0">
                <a:solidFill>
                  <a:schemeClr val="accent1">
                    <a:lumMod val="50000"/>
                  </a:schemeClr>
                </a:solidFill>
              </a:rPr>
              <a:t>objetivo e livre de influências </a:t>
            </a:r>
            <a:r>
              <a:rPr lang="pt-BR" sz="2000" dirty="0" smtClean="0">
                <a:solidFill>
                  <a:schemeClr val="accent1">
                    <a:lumMod val="50000"/>
                  </a:schemeClr>
                </a:solidFill>
              </a:rPr>
              <a:t>indevidas; </a:t>
            </a:r>
          </a:p>
          <a:p>
            <a:pPr marL="800100" lvl="1" indent="-342900" algn="just">
              <a:buFont typeface="Arial" panose="020B0604020202020204" pitchFamily="34" charset="0"/>
              <a:buChar char="•"/>
            </a:pPr>
            <a:r>
              <a:rPr lang="pt-BR" sz="2000" dirty="0" smtClean="0">
                <a:solidFill>
                  <a:schemeClr val="accent1">
                    <a:lumMod val="50000"/>
                  </a:schemeClr>
                </a:solidFill>
              </a:rPr>
              <a:t>Estar </a:t>
            </a:r>
            <a:r>
              <a:rPr lang="pt-BR" sz="2000" dirty="0">
                <a:solidFill>
                  <a:schemeClr val="accent1">
                    <a:lumMod val="50000"/>
                  </a:schemeClr>
                </a:solidFill>
              </a:rPr>
              <a:t>alinhado com as estratégias, </a:t>
            </a:r>
            <a:r>
              <a:rPr lang="pt-BR" sz="2000" dirty="0" smtClean="0">
                <a:solidFill>
                  <a:schemeClr val="accent1">
                    <a:lumMod val="50000"/>
                  </a:schemeClr>
                </a:solidFill>
              </a:rPr>
              <a:t>os objetivos </a:t>
            </a:r>
            <a:r>
              <a:rPr lang="pt-BR" sz="2000" dirty="0">
                <a:solidFill>
                  <a:schemeClr val="accent1">
                    <a:lumMod val="50000"/>
                  </a:schemeClr>
                </a:solidFill>
              </a:rPr>
              <a:t>e riscos da </a:t>
            </a:r>
            <a:r>
              <a:rPr lang="pt-BR" sz="2000" dirty="0" smtClean="0">
                <a:solidFill>
                  <a:schemeClr val="accent1">
                    <a:lumMod val="50000"/>
                  </a:schemeClr>
                </a:solidFill>
              </a:rPr>
              <a:t>organização;</a:t>
            </a:r>
          </a:p>
          <a:p>
            <a:pPr marL="800100" lvl="1" indent="-342900" algn="just">
              <a:buFont typeface="Arial" panose="020B0604020202020204" pitchFamily="34" charset="0"/>
              <a:buChar char="•"/>
            </a:pPr>
            <a:r>
              <a:rPr lang="pt-BR" sz="2000" dirty="0" smtClean="0">
                <a:solidFill>
                  <a:schemeClr val="accent1">
                    <a:lumMod val="50000"/>
                  </a:schemeClr>
                </a:solidFill>
              </a:rPr>
              <a:t>Estar </a:t>
            </a:r>
            <a:r>
              <a:rPr lang="pt-BR" sz="2000" dirty="0">
                <a:solidFill>
                  <a:schemeClr val="accent1">
                    <a:lumMod val="50000"/>
                  </a:schemeClr>
                </a:solidFill>
              </a:rPr>
              <a:t>devidamente </a:t>
            </a:r>
            <a:r>
              <a:rPr lang="pt-BR" dirty="0">
                <a:solidFill>
                  <a:schemeClr val="accent1">
                    <a:lumMod val="50000"/>
                  </a:schemeClr>
                </a:solidFill>
              </a:rPr>
              <a:t>posicionado</a:t>
            </a:r>
            <a:r>
              <a:rPr lang="pt-BR" sz="2000" dirty="0">
                <a:solidFill>
                  <a:schemeClr val="accent1">
                    <a:lumMod val="50000"/>
                  </a:schemeClr>
                </a:solidFill>
              </a:rPr>
              <a:t> e com recursos </a:t>
            </a:r>
            <a:r>
              <a:rPr lang="pt-BR" sz="2000" dirty="0" smtClean="0">
                <a:solidFill>
                  <a:schemeClr val="accent1">
                    <a:lumMod val="50000"/>
                  </a:schemeClr>
                </a:solidFill>
              </a:rPr>
              <a:t>adequados</a:t>
            </a:r>
            <a:r>
              <a:rPr lang="pt-BR" sz="2000" dirty="0">
                <a:solidFill>
                  <a:schemeClr val="accent1">
                    <a:lumMod val="50000"/>
                  </a:schemeClr>
                </a:solidFill>
              </a:rPr>
              <a:t>;</a:t>
            </a:r>
            <a:endParaRPr lang="pt-BR" sz="2000" dirty="0" smtClean="0">
              <a:solidFill>
                <a:schemeClr val="accent1">
                  <a:lumMod val="50000"/>
                </a:schemeClr>
              </a:solidFill>
            </a:endParaRPr>
          </a:p>
          <a:p>
            <a:pPr marL="800100" lvl="1" indent="-342900" algn="just">
              <a:buFont typeface="Arial" panose="020B0604020202020204" pitchFamily="34" charset="0"/>
              <a:buChar char="•"/>
            </a:pPr>
            <a:r>
              <a:rPr lang="pt-BR" sz="2000" dirty="0" smtClean="0">
                <a:solidFill>
                  <a:schemeClr val="accent1">
                    <a:lumMod val="50000"/>
                  </a:schemeClr>
                </a:solidFill>
              </a:rPr>
              <a:t>Demonstrar </a:t>
            </a:r>
            <a:r>
              <a:rPr lang="pt-BR" sz="2000" dirty="0">
                <a:solidFill>
                  <a:schemeClr val="accent1">
                    <a:lumMod val="50000"/>
                  </a:schemeClr>
                </a:solidFill>
              </a:rPr>
              <a:t>qualidade e melhoria </a:t>
            </a:r>
            <a:r>
              <a:rPr lang="pt-BR" sz="2000" dirty="0" smtClean="0">
                <a:solidFill>
                  <a:schemeClr val="accent1">
                    <a:lumMod val="50000"/>
                  </a:schemeClr>
                </a:solidFill>
              </a:rPr>
              <a:t>contínua;</a:t>
            </a:r>
          </a:p>
          <a:p>
            <a:pPr marL="800100" lvl="1" indent="-342900" algn="just">
              <a:buFont typeface="Arial" panose="020B0604020202020204" pitchFamily="34" charset="0"/>
              <a:buChar char="•"/>
            </a:pPr>
            <a:r>
              <a:rPr lang="pt-BR" sz="2000" dirty="0" smtClean="0">
                <a:solidFill>
                  <a:schemeClr val="accent1">
                    <a:lumMod val="50000"/>
                  </a:schemeClr>
                </a:solidFill>
              </a:rPr>
              <a:t>Comunicar-se </a:t>
            </a:r>
            <a:r>
              <a:rPr lang="pt-BR" sz="2000" dirty="0">
                <a:solidFill>
                  <a:schemeClr val="accent1">
                    <a:lumMod val="50000"/>
                  </a:schemeClr>
                </a:solidFill>
              </a:rPr>
              <a:t>de modo </a:t>
            </a:r>
            <a:r>
              <a:rPr lang="pt-BR" sz="2000" dirty="0" smtClean="0">
                <a:solidFill>
                  <a:schemeClr val="accent1">
                    <a:lumMod val="50000"/>
                  </a:schemeClr>
                </a:solidFill>
              </a:rPr>
              <a:t>efetivo</a:t>
            </a:r>
            <a:r>
              <a:rPr lang="pt-BR" sz="2000" dirty="0">
                <a:solidFill>
                  <a:schemeClr val="accent1">
                    <a:lumMod val="50000"/>
                  </a:schemeClr>
                </a:solidFill>
              </a:rPr>
              <a:t>;</a:t>
            </a:r>
            <a:endParaRPr lang="pt-BR" sz="2000" dirty="0" smtClean="0">
              <a:solidFill>
                <a:schemeClr val="accent1">
                  <a:lumMod val="50000"/>
                </a:schemeClr>
              </a:solidFill>
            </a:endParaRPr>
          </a:p>
          <a:p>
            <a:pPr marL="800100" lvl="1" indent="-342900" algn="just">
              <a:buFont typeface="Arial" panose="020B0604020202020204" pitchFamily="34" charset="0"/>
              <a:buChar char="•"/>
            </a:pPr>
            <a:r>
              <a:rPr lang="pt-BR" sz="2000" dirty="0" smtClean="0">
                <a:solidFill>
                  <a:schemeClr val="accent1">
                    <a:lumMod val="50000"/>
                  </a:schemeClr>
                </a:solidFill>
              </a:rPr>
              <a:t>Fornecer </a:t>
            </a:r>
            <a:r>
              <a:rPr lang="pt-BR" sz="2000" dirty="0">
                <a:solidFill>
                  <a:schemeClr val="accent1">
                    <a:lumMod val="50000"/>
                  </a:schemeClr>
                </a:solidFill>
              </a:rPr>
              <a:t>avaliações baseadas em </a:t>
            </a:r>
            <a:r>
              <a:rPr lang="pt-BR" sz="2000" dirty="0" smtClean="0">
                <a:solidFill>
                  <a:schemeClr val="accent1">
                    <a:lumMod val="50000"/>
                  </a:schemeClr>
                </a:solidFill>
              </a:rPr>
              <a:t>risco</a:t>
            </a:r>
            <a:r>
              <a:rPr lang="pt-BR" sz="2000" dirty="0">
                <a:solidFill>
                  <a:schemeClr val="accent1">
                    <a:lumMod val="50000"/>
                  </a:schemeClr>
                </a:solidFill>
              </a:rPr>
              <a:t>;</a:t>
            </a:r>
            <a:endParaRPr lang="pt-BR" sz="2000" dirty="0" smtClean="0">
              <a:solidFill>
                <a:schemeClr val="accent1">
                  <a:lumMod val="50000"/>
                </a:schemeClr>
              </a:solidFill>
            </a:endParaRPr>
          </a:p>
          <a:p>
            <a:pPr marL="800100" lvl="1" indent="-342900" algn="just">
              <a:buFont typeface="Arial" panose="020B0604020202020204" pitchFamily="34" charset="0"/>
              <a:buChar char="•"/>
            </a:pPr>
            <a:r>
              <a:rPr lang="pt-BR" sz="2000" dirty="0" smtClean="0">
                <a:solidFill>
                  <a:schemeClr val="accent1">
                    <a:lumMod val="50000"/>
                  </a:schemeClr>
                </a:solidFill>
              </a:rPr>
              <a:t>Ser </a:t>
            </a:r>
            <a:r>
              <a:rPr lang="pt-BR" sz="2000" dirty="0">
                <a:solidFill>
                  <a:schemeClr val="accent1">
                    <a:lumMod val="50000"/>
                  </a:schemeClr>
                </a:solidFill>
              </a:rPr>
              <a:t>perspicaz, proativo e focado no </a:t>
            </a:r>
            <a:r>
              <a:rPr lang="pt-BR" sz="2000" dirty="0" smtClean="0">
                <a:solidFill>
                  <a:schemeClr val="accent1">
                    <a:lumMod val="50000"/>
                  </a:schemeClr>
                </a:solidFill>
              </a:rPr>
              <a:t>futuro</a:t>
            </a:r>
            <a:r>
              <a:rPr lang="pt-BR" sz="2000" dirty="0">
                <a:solidFill>
                  <a:schemeClr val="accent1">
                    <a:lumMod val="50000"/>
                  </a:schemeClr>
                </a:solidFill>
              </a:rPr>
              <a:t>;</a:t>
            </a:r>
            <a:endParaRPr lang="pt-BR" sz="2000" dirty="0" smtClean="0">
              <a:solidFill>
                <a:schemeClr val="accent1">
                  <a:lumMod val="50000"/>
                </a:schemeClr>
              </a:solidFill>
            </a:endParaRPr>
          </a:p>
          <a:p>
            <a:pPr marL="800100" lvl="1" indent="-342900" algn="just">
              <a:buFont typeface="Arial" panose="020B0604020202020204" pitchFamily="34" charset="0"/>
              <a:buChar char="•"/>
            </a:pPr>
            <a:r>
              <a:rPr lang="pt-BR" sz="2000" dirty="0" smtClean="0">
                <a:solidFill>
                  <a:schemeClr val="accent1">
                    <a:lumMod val="50000"/>
                  </a:schemeClr>
                </a:solidFill>
              </a:rPr>
              <a:t>Promover </a:t>
            </a:r>
            <a:r>
              <a:rPr lang="pt-BR" sz="2000" dirty="0">
                <a:solidFill>
                  <a:schemeClr val="accent1">
                    <a:lumMod val="50000"/>
                  </a:schemeClr>
                </a:solidFill>
              </a:rPr>
              <a:t>a melhoria organizacional</a:t>
            </a:r>
            <a:r>
              <a:rPr lang="pt-BR" sz="2000" dirty="0" smtClean="0">
                <a:solidFill>
                  <a:schemeClr val="accent1">
                    <a:lumMod val="50000"/>
                  </a:schemeClr>
                </a:solidFill>
              </a:rPr>
              <a:t>.</a:t>
            </a:r>
            <a:endParaRPr lang="pt-BR" sz="2400" dirty="0" smtClean="0">
              <a:solidFill>
                <a:schemeClr val="accent1">
                  <a:lumMod val="50000"/>
                </a:schemeClr>
              </a:solidFill>
            </a:endParaRPr>
          </a:p>
        </p:txBody>
      </p:sp>
      <p:sp>
        <p:nvSpPr>
          <p:cNvPr id="6" name="CaixaDeTexto 5"/>
          <p:cNvSpPr txBox="1"/>
          <p:nvPr/>
        </p:nvSpPr>
        <p:spPr>
          <a:xfrm>
            <a:off x="6096000" y="540921"/>
            <a:ext cx="5943600" cy="3477875"/>
          </a:xfrm>
          <a:prstGeom prst="rect">
            <a:avLst/>
          </a:prstGeom>
          <a:noFill/>
        </p:spPr>
        <p:txBody>
          <a:bodyPr wrap="square" rtlCol="0">
            <a:spAutoFit/>
          </a:bodyPr>
          <a:lstStyle/>
          <a:p>
            <a:pPr algn="just"/>
            <a:r>
              <a:rPr lang="pt-BR" sz="2000" b="1" dirty="0" smtClean="0">
                <a:solidFill>
                  <a:schemeClr val="accent1">
                    <a:lumMod val="50000"/>
                  </a:schemeClr>
                </a:solidFill>
              </a:rPr>
              <a:t>Elementos para Eficácia</a:t>
            </a:r>
            <a:endParaRPr lang="pt-BR" sz="2000" b="1" dirty="0">
              <a:solidFill>
                <a:schemeClr val="accent1">
                  <a:lumMod val="50000"/>
                </a:schemeClr>
              </a:solidFill>
            </a:endParaRPr>
          </a:p>
          <a:p>
            <a:pPr algn="just"/>
            <a:endParaRPr lang="pt-BR" sz="2000" dirty="0">
              <a:solidFill>
                <a:schemeClr val="accent1">
                  <a:lumMod val="50000"/>
                </a:schemeClr>
              </a:solidFill>
            </a:endParaRPr>
          </a:p>
          <a:p>
            <a:pPr marL="450850" indent="-450850" algn="just">
              <a:buFont typeface="Arial" panose="020B0604020202020204" pitchFamily="34" charset="0"/>
              <a:buChar char="•"/>
            </a:pPr>
            <a:r>
              <a:rPr lang="pt-BR" sz="2000" dirty="0">
                <a:solidFill>
                  <a:schemeClr val="accent1">
                    <a:lumMod val="50000"/>
                  </a:schemeClr>
                </a:solidFill>
              </a:rPr>
              <a:t>Independência Organizacional</a:t>
            </a:r>
          </a:p>
          <a:p>
            <a:pPr marL="450850" indent="-450850" algn="just">
              <a:buFont typeface="Arial" panose="020B0604020202020204" pitchFamily="34" charset="0"/>
              <a:buChar char="•"/>
            </a:pPr>
            <a:r>
              <a:rPr lang="pt-BR" sz="2000" dirty="0">
                <a:solidFill>
                  <a:schemeClr val="accent1">
                    <a:lumMod val="50000"/>
                  </a:schemeClr>
                </a:solidFill>
              </a:rPr>
              <a:t>Regulação das </a:t>
            </a:r>
            <a:r>
              <a:rPr lang="pt-BR" sz="2000" dirty="0" smtClean="0">
                <a:solidFill>
                  <a:schemeClr val="accent1">
                    <a:lumMod val="50000"/>
                  </a:schemeClr>
                </a:solidFill>
              </a:rPr>
              <a:t>Atividades </a:t>
            </a:r>
            <a:endParaRPr lang="pt-BR" sz="2000" i="1" dirty="0">
              <a:solidFill>
                <a:schemeClr val="accent1">
                  <a:lumMod val="50000"/>
                </a:schemeClr>
              </a:solidFill>
            </a:endParaRPr>
          </a:p>
          <a:p>
            <a:pPr marL="450850" indent="-450850" algn="just">
              <a:buFont typeface="Arial" panose="020B0604020202020204" pitchFamily="34" charset="0"/>
              <a:buChar char="•"/>
            </a:pPr>
            <a:r>
              <a:rPr lang="pt-BR" sz="2000" dirty="0">
                <a:solidFill>
                  <a:schemeClr val="accent1">
                    <a:lumMod val="50000"/>
                  </a:schemeClr>
                </a:solidFill>
              </a:rPr>
              <a:t>Acesso Irrestrito</a:t>
            </a:r>
          </a:p>
          <a:p>
            <a:pPr marL="450850" indent="-450850" algn="just">
              <a:buFont typeface="Arial" panose="020B0604020202020204" pitchFamily="34" charset="0"/>
              <a:buChar char="•"/>
            </a:pPr>
            <a:r>
              <a:rPr lang="pt-BR" sz="2000" dirty="0">
                <a:solidFill>
                  <a:schemeClr val="accent1">
                    <a:lumMod val="50000"/>
                  </a:schemeClr>
                </a:solidFill>
              </a:rPr>
              <a:t>Fundos Suficientes</a:t>
            </a:r>
          </a:p>
          <a:p>
            <a:pPr marL="450850" indent="-450850" algn="just">
              <a:buFont typeface="Arial" panose="020B0604020202020204" pitchFamily="34" charset="0"/>
              <a:buChar char="•"/>
            </a:pPr>
            <a:r>
              <a:rPr lang="pt-BR" sz="2000" dirty="0">
                <a:solidFill>
                  <a:schemeClr val="accent1">
                    <a:lumMod val="50000"/>
                  </a:schemeClr>
                </a:solidFill>
              </a:rPr>
              <a:t>Liderança Competente</a:t>
            </a:r>
          </a:p>
          <a:p>
            <a:pPr marL="450850" indent="-450850" algn="just">
              <a:buFont typeface="Arial" panose="020B0604020202020204" pitchFamily="34" charset="0"/>
              <a:buChar char="•"/>
            </a:pPr>
            <a:r>
              <a:rPr lang="pt-BR" sz="2000" dirty="0">
                <a:solidFill>
                  <a:schemeClr val="accent1">
                    <a:lumMod val="50000"/>
                  </a:schemeClr>
                </a:solidFill>
              </a:rPr>
              <a:t>Técnicos imparciais </a:t>
            </a:r>
            <a:r>
              <a:rPr lang="pt-BR" sz="2000" i="1" dirty="0" smtClean="0">
                <a:solidFill>
                  <a:schemeClr val="accent1">
                    <a:lumMod val="50000"/>
                  </a:schemeClr>
                </a:solidFill>
              </a:rPr>
              <a:t>(</a:t>
            </a:r>
            <a:r>
              <a:rPr lang="pt-BR" sz="2000" i="1" dirty="0" err="1" smtClean="0">
                <a:solidFill>
                  <a:schemeClr val="accent1">
                    <a:lumMod val="50000"/>
                  </a:schemeClr>
                </a:solidFill>
              </a:rPr>
              <a:t>Objective</a:t>
            </a:r>
            <a:r>
              <a:rPr lang="pt-BR" sz="2000" i="1" dirty="0" smtClean="0">
                <a:solidFill>
                  <a:schemeClr val="accent1">
                    <a:lumMod val="50000"/>
                  </a:schemeClr>
                </a:solidFill>
              </a:rPr>
              <a:t> </a:t>
            </a:r>
            <a:r>
              <a:rPr lang="pt-BR" sz="2000" i="1" dirty="0">
                <a:solidFill>
                  <a:schemeClr val="accent1">
                    <a:lumMod val="50000"/>
                  </a:schemeClr>
                </a:solidFill>
              </a:rPr>
              <a:t>Staff)</a:t>
            </a:r>
          </a:p>
          <a:p>
            <a:pPr marL="450850" indent="-450850" algn="just">
              <a:buFont typeface="Arial" panose="020B0604020202020204" pitchFamily="34" charset="0"/>
              <a:buChar char="•"/>
            </a:pPr>
            <a:r>
              <a:rPr lang="pt-BR" sz="2000" dirty="0">
                <a:solidFill>
                  <a:schemeClr val="accent1">
                    <a:lumMod val="50000"/>
                  </a:schemeClr>
                </a:solidFill>
              </a:rPr>
              <a:t>Técnicos qualificados</a:t>
            </a:r>
          </a:p>
          <a:p>
            <a:pPr marL="450850" indent="-450850" algn="just">
              <a:buFont typeface="Arial" panose="020B0604020202020204" pitchFamily="34" charset="0"/>
              <a:buChar char="•"/>
            </a:pPr>
            <a:r>
              <a:rPr lang="pt-BR" sz="2000" dirty="0">
                <a:solidFill>
                  <a:schemeClr val="accent1">
                    <a:lumMod val="50000"/>
                  </a:schemeClr>
                </a:solidFill>
              </a:rPr>
              <a:t>Suporte </a:t>
            </a:r>
            <a:r>
              <a:rPr lang="pt-BR" sz="2000" dirty="0" smtClean="0">
                <a:solidFill>
                  <a:schemeClr val="accent1">
                    <a:lumMod val="50000"/>
                  </a:schemeClr>
                </a:solidFill>
              </a:rPr>
              <a:t>Institucional</a:t>
            </a:r>
            <a:endParaRPr lang="pt-BR" sz="2000" i="1" dirty="0">
              <a:solidFill>
                <a:schemeClr val="accent1">
                  <a:lumMod val="50000"/>
                </a:schemeClr>
              </a:solidFill>
            </a:endParaRPr>
          </a:p>
          <a:p>
            <a:pPr marL="450850" indent="-450850" algn="just">
              <a:buFont typeface="Arial" panose="020B0604020202020204" pitchFamily="34" charset="0"/>
              <a:buChar char="•"/>
            </a:pPr>
            <a:r>
              <a:rPr lang="pt-BR" sz="2000" dirty="0">
                <a:solidFill>
                  <a:schemeClr val="accent1">
                    <a:lumMod val="50000"/>
                  </a:schemeClr>
                </a:solidFill>
              </a:rPr>
              <a:t>Padrões Profissionais de Auditoria</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10" y="4634349"/>
            <a:ext cx="8222890" cy="1889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446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99320" y="579458"/>
            <a:ext cx="10324280" cy="6063198"/>
          </a:xfrm>
          <a:prstGeom prst="rect">
            <a:avLst/>
          </a:prstGeom>
          <a:noFill/>
        </p:spPr>
        <p:txBody>
          <a:bodyPr wrap="square" rtlCol="0">
            <a:spAutoFit/>
          </a:bodyPr>
          <a:lstStyle/>
          <a:p>
            <a:r>
              <a:rPr lang="pt-BR" sz="2800" b="1" dirty="0" smtClean="0">
                <a:solidFill>
                  <a:schemeClr val="accent1">
                    <a:lumMod val="50000"/>
                  </a:schemeClr>
                </a:solidFill>
              </a:rPr>
              <a:t>Estruturando o Plano de Risco da Auditoria Interna</a:t>
            </a:r>
          </a:p>
          <a:p>
            <a:pPr marL="457200" indent="-457200" algn="just">
              <a:buFont typeface="Arial" panose="020B0604020202020204" pitchFamily="34" charset="0"/>
              <a:buChar char="•"/>
            </a:pPr>
            <a:r>
              <a:rPr lang="pt-BR" sz="2400" dirty="0" smtClean="0">
                <a:solidFill>
                  <a:srgbClr val="98C0E4"/>
                </a:solidFill>
              </a:rPr>
              <a:t>Examinar Missão e Objetivos, sua atualização e adequação à realidade institucional</a:t>
            </a:r>
          </a:p>
          <a:p>
            <a:pPr marL="914400" lvl="1" indent="-457200" algn="just">
              <a:buFont typeface="Courier New" panose="02070309020205020404" pitchFamily="49" charset="0"/>
              <a:buChar char="o"/>
            </a:pPr>
            <a:r>
              <a:rPr lang="pt-BR" sz="2000" dirty="0" smtClean="0">
                <a:solidFill>
                  <a:srgbClr val="98C0E4"/>
                </a:solidFill>
              </a:rPr>
              <a:t>Condições do ambiente interno</a:t>
            </a:r>
          </a:p>
          <a:p>
            <a:pPr marL="914400" lvl="1" indent="-457200" algn="just">
              <a:buFont typeface="Courier New" panose="02070309020205020404" pitchFamily="49" charset="0"/>
              <a:buChar char="o"/>
            </a:pPr>
            <a:r>
              <a:rPr lang="pt-BR" sz="2000" dirty="0" smtClean="0">
                <a:solidFill>
                  <a:srgbClr val="98C0E4"/>
                </a:solidFill>
              </a:rPr>
              <a:t>Transformações da  </a:t>
            </a:r>
            <a:r>
              <a:rPr lang="pt-BR" sz="2000" dirty="0">
                <a:solidFill>
                  <a:srgbClr val="98C0E4"/>
                </a:solidFill>
              </a:rPr>
              <a:t>Auditoria Interna</a:t>
            </a:r>
          </a:p>
          <a:p>
            <a:pPr algn="just"/>
            <a:endParaRPr lang="pt-BR" sz="2000" dirty="0" smtClean="0">
              <a:solidFill>
                <a:srgbClr val="98C0E4"/>
              </a:solidFill>
            </a:endParaRPr>
          </a:p>
          <a:p>
            <a:pPr marL="457200" indent="-457200" algn="just">
              <a:buFont typeface="Arial" panose="020B0604020202020204" pitchFamily="34" charset="0"/>
              <a:buChar char="•"/>
            </a:pPr>
            <a:r>
              <a:rPr lang="pt-BR" sz="2400" dirty="0" smtClean="0">
                <a:solidFill>
                  <a:srgbClr val="98C0E4"/>
                </a:solidFill>
              </a:rPr>
              <a:t>Identificar os fatores que podem impactar à Auditoria</a:t>
            </a:r>
          </a:p>
          <a:p>
            <a:pPr marL="914400" lvl="1" indent="-457200" algn="just">
              <a:buFont typeface="Courier New" panose="02070309020205020404" pitchFamily="49" charset="0"/>
              <a:buChar char="o"/>
            </a:pPr>
            <a:r>
              <a:rPr lang="pt-BR" sz="2000" dirty="0" smtClean="0">
                <a:solidFill>
                  <a:srgbClr val="98C0E4"/>
                </a:solidFill>
              </a:rPr>
              <a:t>Princípios Fundamentais </a:t>
            </a:r>
            <a:r>
              <a:rPr lang="pt-BR" sz="2000" b="1" dirty="0" smtClean="0">
                <a:solidFill>
                  <a:srgbClr val="98C0E4"/>
                </a:solidFill>
              </a:rPr>
              <a:t>- IPPF</a:t>
            </a:r>
          </a:p>
          <a:p>
            <a:pPr marL="914400" lvl="1" indent="-457200" algn="just">
              <a:buFont typeface="Courier New" panose="02070309020205020404" pitchFamily="49" charset="0"/>
              <a:buChar char="o"/>
            </a:pPr>
            <a:r>
              <a:rPr lang="pt-BR" sz="2000" dirty="0" smtClean="0">
                <a:solidFill>
                  <a:srgbClr val="98C0E4"/>
                </a:solidFill>
              </a:rPr>
              <a:t>Posicionamento – </a:t>
            </a:r>
            <a:r>
              <a:rPr lang="pt-BR" sz="2000" b="1" dirty="0" smtClean="0">
                <a:solidFill>
                  <a:srgbClr val="98C0E4"/>
                </a:solidFill>
              </a:rPr>
              <a:t>3 Linhas de Defesa</a:t>
            </a:r>
          </a:p>
          <a:p>
            <a:pPr marL="914400" lvl="1" indent="-457200" algn="just">
              <a:buFont typeface="Courier New" panose="02070309020205020404" pitchFamily="49" charset="0"/>
              <a:buChar char="o"/>
            </a:pPr>
            <a:r>
              <a:rPr lang="pt-BR" sz="2000" dirty="0" smtClean="0">
                <a:solidFill>
                  <a:srgbClr val="98C0E4"/>
                </a:solidFill>
              </a:rPr>
              <a:t>Elementos para eficácia da Auditoria Interna </a:t>
            </a:r>
          </a:p>
          <a:p>
            <a:pPr lvl="1" algn="just"/>
            <a:endParaRPr lang="pt-BR" sz="2000" dirty="0" smtClean="0">
              <a:solidFill>
                <a:schemeClr val="accent1">
                  <a:lumMod val="50000"/>
                </a:schemeClr>
              </a:solidFill>
            </a:endParaRPr>
          </a:p>
          <a:p>
            <a:pPr lvl="1" indent="-457200" algn="just">
              <a:buFont typeface="Arial" panose="020B0604020202020204" pitchFamily="34" charset="0"/>
              <a:buChar char="•"/>
            </a:pPr>
            <a:r>
              <a:rPr lang="pt-BR" sz="2400" dirty="0" smtClean="0">
                <a:solidFill>
                  <a:schemeClr val="accent1">
                    <a:lumMod val="50000"/>
                  </a:schemeClr>
                </a:solidFill>
              </a:rPr>
              <a:t>Considerar:</a:t>
            </a:r>
          </a:p>
          <a:p>
            <a:pPr marL="914400" lvl="1" indent="-457200" algn="just">
              <a:buFont typeface="Courier New" panose="02070309020205020404" pitchFamily="49" charset="0"/>
              <a:buChar char="o"/>
            </a:pPr>
            <a:r>
              <a:rPr lang="pt-BR" sz="2000" dirty="0" smtClean="0">
                <a:solidFill>
                  <a:schemeClr val="accent1">
                    <a:lumMod val="50000"/>
                  </a:schemeClr>
                </a:solidFill>
              </a:rPr>
              <a:t>O dinamismo das decisões  (cria e modifica) eventos;</a:t>
            </a:r>
          </a:p>
          <a:p>
            <a:pPr marL="914400" lvl="1" indent="-457200" algn="just">
              <a:buFont typeface="Courier New" panose="02070309020205020404" pitchFamily="49" charset="0"/>
              <a:buChar char="o"/>
            </a:pPr>
            <a:r>
              <a:rPr lang="pt-BR" sz="2000" dirty="0" smtClean="0">
                <a:solidFill>
                  <a:schemeClr val="accent1">
                    <a:lumMod val="50000"/>
                  </a:schemeClr>
                </a:solidFill>
              </a:rPr>
              <a:t>Superar o  maniqueísmo – Risco/Oportunidade;</a:t>
            </a:r>
          </a:p>
          <a:p>
            <a:pPr lvl="1" algn="just"/>
            <a:endParaRPr lang="pt-BR" sz="2000" dirty="0" smtClean="0">
              <a:solidFill>
                <a:schemeClr val="accent1">
                  <a:lumMod val="50000"/>
                </a:schemeClr>
              </a:solidFill>
            </a:endParaRPr>
          </a:p>
          <a:p>
            <a:pPr marL="457200" indent="-457200" algn="just">
              <a:buFont typeface="Arial" panose="020B0604020202020204" pitchFamily="34" charset="0"/>
              <a:buChar char="•"/>
            </a:pPr>
            <a:r>
              <a:rPr lang="pt-BR" sz="2400" dirty="0" smtClean="0">
                <a:solidFill>
                  <a:schemeClr val="accent1">
                    <a:lumMod val="50000"/>
                  </a:schemeClr>
                </a:solidFill>
              </a:rPr>
              <a:t>Identificar os possíveis impactos destes fatores nos objetivos:</a:t>
            </a:r>
          </a:p>
          <a:p>
            <a:pPr marL="914400" lvl="1" indent="-457200" algn="just">
              <a:buFont typeface="Courier New" panose="02070309020205020404" pitchFamily="49" charset="0"/>
              <a:buChar char="o"/>
            </a:pPr>
            <a:r>
              <a:rPr lang="pt-BR" sz="2000" dirty="0" smtClean="0">
                <a:solidFill>
                  <a:schemeClr val="accent1">
                    <a:lumMod val="50000"/>
                  </a:schemeClr>
                </a:solidFill>
              </a:rPr>
              <a:t>Não atendimento às expectativas da gestão;</a:t>
            </a:r>
          </a:p>
          <a:p>
            <a:pPr marL="914400" lvl="1" indent="-457200" algn="just">
              <a:buFont typeface="Courier New" panose="02070309020205020404" pitchFamily="49" charset="0"/>
              <a:buChar char="o"/>
            </a:pPr>
            <a:r>
              <a:rPr lang="pt-BR" sz="2000" dirty="0" smtClean="0">
                <a:solidFill>
                  <a:schemeClr val="accent1">
                    <a:lumMod val="50000"/>
                  </a:schemeClr>
                </a:solidFill>
              </a:rPr>
              <a:t>Impossibilidade de entregar resultados;</a:t>
            </a: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descr="http://www.iiabrasil.org.br/new/2015/images/selo_ippf_2015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29393" y="3559229"/>
            <a:ext cx="2562607" cy="267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2056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88219" y="333872"/>
            <a:ext cx="10895781" cy="2369880"/>
          </a:xfrm>
          <a:prstGeom prst="rect">
            <a:avLst/>
          </a:prstGeom>
          <a:noFill/>
        </p:spPr>
        <p:txBody>
          <a:bodyPr wrap="square" rtlCol="0">
            <a:spAutoFit/>
          </a:bodyPr>
          <a:lstStyle/>
          <a:p>
            <a:r>
              <a:rPr lang="pt-BR" sz="2800" b="1" dirty="0">
                <a:solidFill>
                  <a:schemeClr val="accent1">
                    <a:lumMod val="50000"/>
                  </a:schemeClr>
                </a:solidFill>
              </a:rPr>
              <a:t>Estruturando o Plano de Risco da Auditoria Interna – Integração SCI</a:t>
            </a:r>
          </a:p>
          <a:p>
            <a:pPr marL="457200" indent="-457200">
              <a:buFont typeface="Arial" panose="020B0604020202020204" pitchFamily="34" charset="0"/>
              <a:buChar char="•"/>
            </a:pPr>
            <a:r>
              <a:rPr lang="pt-BR" sz="2400" dirty="0" smtClean="0">
                <a:solidFill>
                  <a:schemeClr val="accent1">
                    <a:lumMod val="50000"/>
                  </a:schemeClr>
                </a:solidFill>
              </a:rPr>
              <a:t>Sistematizar e entender de onde </a:t>
            </a:r>
            <a:r>
              <a:rPr lang="pt-BR" sz="2400" dirty="0">
                <a:solidFill>
                  <a:schemeClr val="accent1">
                    <a:lumMod val="50000"/>
                  </a:schemeClr>
                </a:solidFill>
              </a:rPr>
              <a:t>podem surgir os eventos para melhor gerenciar</a:t>
            </a:r>
            <a:endParaRPr lang="pt-BR" sz="2400" dirty="0" smtClean="0">
              <a:solidFill>
                <a:schemeClr val="accent1">
                  <a:lumMod val="50000"/>
                </a:schemeClr>
              </a:solidFill>
            </a:endParaRPr>
          </a:p>
          <a:p>
            <a:endParaRPr lang="pt-BR" sz="2400" dirty="0" smtClean="0">
              <a:solidFill>
                <a:schemeClr val="accent1">
                  <a:lumMod val="50000"/>
                </a:schemeClr>
              </a:solidFill>
            </a:endParaRPr>
          </a:p>
          <a:p>
            <a:pPr marL="457200" indent="-457200">
              <a:buFont typeface="Arial" panose="020B0604020202020204" pitchFamily="34" charset="0"/>
              <a:buChar char="•"/>
            </a:pPr>
            <a:endParaRPr lang="pt-BR" sz="2400" dirty="0" smtClean="0">
              <a:solidFill>
                <a:schemeClr val="accent1">
                  <a:lumMod val="50000"/>
                </a:schemeClr>
              </a:solidFill>
            </a:endParaRPr>
          </a:p>
          <a:p>
            <a:pPr marL="457200" indent="-457200">
              <a:buFont typeface="Arial" panose="020B0604020202020204" pitchFamily="34" charset="0"/>
              <a:buChar char="•"/>
            </a:pPr>
            <a:endParaRPr lang="pt-BR" sz="2400" dirty="0" smtClean="0">
              <a:solidFill>
                <a:schemeClr val="accent1">
                  <a:lumMod val="50000"/>
                </a:schemeClr>
              </a:solidFill>
            </a:endParaRPr>
          </a:p>
          <a:p>
            <a:endParaRPr lang="pt-BR" sz="2400" dirty="0" smtClean="0">
              <a:solidFill>
                <a:schemeClr val="accent1">
                  <a:lumMod val="50000"/>
                </a:schemeClr>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Diagrama 2"/>
          <p:cNvGraphicFramePr/>
          <p:nvPr>
            <p:extLst>
              <p:ext uri="{D42A27DB-BD31-4B8C-83A1-F6EECF244321}">
                <p14:modId xmlns:p14="http://schemas.microsoft.com/office/powerpoint/2010/main" val="2916818392"/>
              </p:ext>
            </p:extLst>
          </p:nvPr>
        </p:nvGraphicFramePr>
        <p:xfrm>
          <a:off x="788219" y="1518755"/>
          <a:ext cx="10603680" cy="45635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9952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648520" y="441769"/>
            <a:ext cx="11073580" cy="6186309"/>
          </a:xfrm>
          <a:prstGeom prst="rect">
            <a:avLst/>
          </a:prstGeom>
          <a:noFill/>
        </p:spPr>
        <p:txBody>
          <a:bodyPr wrap="square" rtlCol="0">
            <a:spAutoFit/>
          </a:bodyPr>
          <a:lstStyle/>
          <a:p>
            <a:r>
              <a:rPr lang="pt-BR" sz="2800" b="1" dirty="0">
                <a:solidFill>
                  <a:schemeClr val="accent1">
                    <a:lumMod val="50000"/>
                  </a:schemeClr>
                </a:solidFill>
              </a:rPr>
              <a:t>Estruturando o Plano de Risco da Auditoria Interna – Integração SCI</a:t>
            </a:r>
          </a:p>
          <a:p>
            <a:pPr marL="457200" indent="-457200">
              <a:buFont typeface="Arial" panose="020B0604020202020204" pitchFamily="34" charset="0"/>
              <a:buChar char="•"/>
            </a:pPr>
            <a:r>
              <a:rPr lang="pt-BR" sz="2400" dirty="0" smtClean="0">
                <a:solidFill>
                  <a:schemeClr val="accent1">
                    <a:lumMod val="50000"/>
                  </a:schemeClr>
                </a:solidFill>
              </a:rPr>
              <a:t>Avaliar, Responder</a:t>
            </a:r>
            <a:r>
              <a:rPr lang="pt-BR" sz="2400" dirty="0">
                <a:solidFill>
                  <a:schemeClr val="accent1">
                    <a:lumMod val="50000"/>
                  </a:schemeClr>
                </a:solidFill>
              </a:rPr>
              <a:t> </a:t>
            </a:r>
            <a:r>
              <a:rPr lang="pt-BR" sz="2400" dirty="0" smtClean="0">
                <a:solidFill>
                  <a:schemeClr val="accent1">
                    <a:lumMod val="50000"/>
                  </a:schemeClr>
                </a:solidFill>
              </a:rPr>
              <a:t>e Melhorar o Processo.</a:t>
            </a:r>
          </a:p>
          <a:p>
            <a:pPr marL="914400" lvl="1" indent="-457200">
              <a:buFont typeface="Courier New" panose="02070309020205020404" pitchFamily="49" charset="0"/>
              <a:buChar char="o"/>
            </a:pPr>
            <a:r>
              <a:rPr lang="pt-BR" sz="2400" dirty="0" smtClean="0">
                <a:solidFill>
                  <a:schemeClr val="accent1">
                    <a:lumMod val="50000"/>
                  </a:schemeClr>
                </a:solidFill>
              </a:rPr>
              <a:t>Utilizar matrizes de probabilidade e consequência e </a:t>
            </a:r>
            <a:r>
              <a:rPr lang="pt-BR" sz="2400" b="1" dirty="0" smtClean="0">
                <a:solidFill>
                  <a:schemeClr val="accent1">
                    <a:lumMod val="50000"/>
                  </a:schemeClr>
                </a:solidFill>
              </a:rPr>
              <a:t>considerar suas limitações</a:t>
            </a:r>
          </a:p>
          <a:p>
            <a:pPr marL="1371600" lvl="2" indent="-457200">
              <a:buFont typeface="Wingdings" panose="05000000000000000000" pitchFamily="2" charset="2"/>
              <a:buChar char="§"/>
            </a:pPr>
            <a:r>
              <a:rPr lang="pt-BR" sz="2000" dirty="0" smtClean="0">
                <a:solidFill>
                  <a:schemeClr val="accent1">
                    <a:lumMod val="50000"/>
                  </a:schemeClr>
                </a:solidFill>
              </a:rPr>
              <a:t>Deve ter critérios de classificação (limites para mitigar e monitorar) projetados para cada circunstância de uso (apetites diversos);</a:t>
            </a:r>
          </a:p>
          <a:p>
            <a:pPr marL="1371600" lvl="2" indent="-457200">
              <a:buFont typeface="Wingdings" panose="05000000000000000000" pitchFamily="2" charset="2"/>
              <a:buChar char="§"/>
            </a:pPr>
            <a:r>
              <a:rPr lang="pt-BR" sz="2000" dirty="0" smtClean="0">
                <a:solidFill>
                  <a:schemeClr val="accent1">
                    <a:lumMod val="50000"/>
                  </a:schemeClr>
                </a:solidFill>
              </a:rPr>
              <a:t>Classificações subjetivas com variações significativas entre classificadores;</a:t>
            </a:r>
          </a:p>
          <a:p>
            <a:pPr marL="1371600" lvl="2" indent="-457200">
              <a:buFont typeface="Wingdings" panose="05000000000000000000" pitchFamily="2" charset="2"/>
              <a:buChar char="§"/>
            </a:pPr>
            <a:r>
              <a:rPr lang="pt-BR" sz="2000" dirty="0" smtClean="0">
                <a:solidFill>
                  <a:schemeClr val="accent1">
                    <a:lumMod val="50000"/>
                  </a:schemeClr>
                </a:solidFill>
              </a:rPr>
              <a:t>Não permite a agregação de riscos;</a:t>
            </a:r>
          </a:p>
          <a:p>
            <a:pPr marL="1371600" lvl="2" indent="-457200">
              <a:buFont typeface="Wingdings" panose="05000000000000000000" pitchFamily="2" charset="2"/>
              <a:buChar char="§"/>
            </a:pPr>
            <a:r>
              <a:rPr lang="pt-BR" sz="2000" dirty="0" smtClean="0">
                <a:solidFill>
                  <a:schemeClr val="accent1">
                    <a:lumMod val="50000"/>
                  </a:schemeClr>
                </a:solidFill>
              </a:rPr>
              <a:t>Difícil comparar o nível de risco para categorias diferentes e organizações diferentes</a:t>
            </a:r>
            <a:r>
              <a:rPr lang="pt-BR" sz="2400" dirty="0" smtClean="0">
                <a:solidFill>
                  <a:schemeClr val="accent1">
                    <a:lumMod val="50000"/>
                  </a:schemeClr>
                </a:solidFill>
              </a:rPr>
              <a:t>.</a:t>
            </a:r>
          </a:p>
          <a:p>
            <a:pPr marL="1371600" lvl="2" indent="-457200">
              <a:buFont typeface="Arial" panose="020B0604020202020204" pitchFamily="34" charset="0"/>
              <a:buChar char="•"/>
            </a:pPr>
            <a:endParaRPr lang="pt-BR" sz="2400" dirty="0">
              <a:solidFill>
                <a:schemeClr val="accent1">
                  <a:lumMod val="50000"/>
                </a:schemeClr>
              </a:solidFill>
            </a:endParaRPr>
          </a:p>
          <a:p>
            <a:pPr marL="914400" lvl="1" indent="-457200">
              <a:buFont typeface="Courier New" panose="02070309020205020404" pitchFamily="49" charset="0"/>
              <a:buChar char="o"/>
            </a:pPr>
            <a:r>
              <a:rPr lang="pt-BR" sz="2400" dirty="0" smtClean="0">
                <a:solidFill>
                  <a:schemeClr val="accent1">
                    <a:lumMod val="50000"/>
                  </a:schemeClr>
                </a:solidFill>
              </a:rPr>
              <a:t>Considerar outros critérios na avaliação</a:t>
            </a:r>
          </a:p>
          <a:p>
            <a:pPr marL="1371600" lvl="2" indent="-457200">
              <a:buFont typeface="Wingdings" panose="05000000000000000000" pitchFamily="2" charset="2"/>
              <a:buChar char="§"/>
            </a:pPr>
            <a:r>
              <a:rPr lang="pt-BR" sz="2000" dirty="0" smtClean="0">
                <a:solidFill>
                  <a:schemeClr val="accent1">
                    <a:lumMod val="50000"/>
                  </a:schemeClr>
                </a:solidFill>
              </a:rPr>
              <a:t>Duração, velocidade e residual;</a:t>
            </a:r>
          </a:p>
          <a:p>
            <a:pPr marL="1371600" lvl="2" indent="-457200">
              <a:buFont typeface="Wingdings" panose="05000000000000000000" pitchFamily="2" charset="2"/>
              <a:buChar char="§"/>
            </a:pPr>
            <a:r>
              <a:rPr lang="pt-BR" sz="2000" b="1" dirty="0" smtClean="0">
                <a:solidFill>
                  <a:schemeClr val="accent1">
                    <a:lumMod val="50000"/>
                  </a:schemeClr>
                </a:solidFill>
              </a:rPr>
              <a:t>Maturidade</a:t>
            </a:r>
            <a:r>
              <a:rPr lang="pt-BR" sz="2000" dirty="0" smtClean="0">
                <a:solidFill>
                  <a:schemeClr val="accent1">
                    <a:lumMod val="50000"/>
                  </a:schemeClr>
                </a:solidFill>
              </a:rPr>
              <a:t> da  Gestão e da função Auditoria Interna.</a:t>
            </a:r>
          </a:p>
          <a:p>
            <a:pPr lvl="2"/>
            <a:endParaRPr lang="pt-BR" sz="2000" dirty="0" smtClean="0">
              <a:solidFill>
                <a:schemeClr val="accent1">
                  <a:lumMod val="50000"/>
                </a:schemeClr>
              </a:solidFill>
            </a:endParaRPr>
          </a:p>
          <a:p>
            <a:pPr marL="901700" indent="-457200">
              <a:buFont typeface="Courier New" panose="02070309020205020404" pitchFamily="49" charset="0"/>
              <a:buChar char="o"/>
            </a:pPr>
            <a:r>
              <a:rPr lang="pt-BR" sz="2400" dirty="0" smtClean="0">
                <a:solidFill>
                  <a:schemeClr val="accent1">
                    <a:lumMod val="50000"/>
                  </a:schemeClr>
                </a:solidFill>
              </a:rPr>
              <a:t>Definir as respostas: mitigar ou monitorar</a:t>
            </a:r>
          </a:p>
          <a:p>
            <a:pPr marL="901700" indent="-457200">
              <a:buFont typeface="Courier New" panose="02070309020205020404" pitchFamily="49" charset="0"/>
              <a:buChar char="o"/>
            </a:pPr>
            <a:r>
              <a:rPr lang="pt-BR" sz="2400" dirty="0" smtClean="0">
                <a:solidFill>
                  <a:schemeClr val="accent1">
                    <a:lumMod val="50000"/>
                  </a:schemeClr>
                </a:solidFill>
              </a:rPr>
              <a:t>Aplicar a Política de Risco da Organização  (?)</a:t>
            </a:r>
          </a:p>
          <a:p>
            <a:pPr marL="1358900" lvl="1" indent="-457200">
              <a:buFont typeface="Wingdings" panose="05000000000000000000" pitchFamily="2" charset="2"/>
              <a:buChar char="§"/>
            </a:pPr>
            <a:r>
              <a:rPr lang="pt-BR" sz="2000" dirty="0" smtClean="0">
                <a:solidFill>
                  <a:schemeClr val="accent1">
                    <a:lumMod val="50000"/>
                  </a:schemeClr>
                </a:solidFill>
              </a:rPr>
              <a:t>Comunicados de materialização (</a:t>
            </a:r>
            <a:r>
              <a:rPr lang="pt-BR" sz="2000" i="1" dirty="0" err="1" smtClean="0">
                <a:solidFill>
                  <a:schemeClr val="accent1">
                    <a:lumMod val="50000"/>
                  </a:schemeClr>
                </a:solidFill>
              </a:rPr>
              <a:t>Report</a:t>
            </a:r>
            <a:r>
              <a:rPr lang="pt-BR" sz="2000" i="1" dirty="0" smtClean="0">
                <a:solidFill>
                  <a:schemeClr val="accent1">
                    <a:lumMod val="50000"/>
                  </a:schemeClr>
                </a:solidFill>
              </a:rPr>
              <a:t> </a:t>
            </a:r>
            <a:r>
              <a:rPr lang="pt-BR" sz="2000" dirty="0" smtClean="0">
                <a:solidFill>
                  <a:schemeClr val="accent1">
                    <a:lumMod val="50000"/>
                  </a:schemeClr>
                </a:solidFill>
              </a:rPr>
              <a:t>de incidentes);</a:t>
            </a:r>
          </a:p>
          <a:p>
            <a:pPr marL="1358900" lvl="1" indent="-457200">
              <a:buFont typeface="Wingdings" panose="05000000000000000000" pitchFamily="2" charset="2"/>
              <a:buChar char="§"/>
            </a:pPr>
            <a:r>
              <a:rPr lang="pt-BR" sz="2000" dirty="0" smtClean="0">
                <a:solidFill>
                  <a:schemeClr val="accent1">
                    <a:lumMod val="50000"/>
                  </a:schemeClr>
                </a:solidFill>
              </a:rPr>
              <a:t>Análise de causa raiz ( </a:t>
            </a:r>
            <a:r>
              <a:rPr lang="pt-BR" sz="2000" i="1" dirty="0" smtClean="0">
                <a:solidFill>
                  <a:schemeClr val="accent1">
                    <a:lumMod val="50000"/>
                  </a:schemeClr>
                </a:solidFill>
              </a:rPr>
              <a:t>Root Cause</a:t>
            </a:r>
            <a:r>
              <a:rPr lang="pt-BR" sz="2000" dirty="0" smtClean="0">
                <a:solidFill>
                  <a:schemeClr val="accent1">
                    <a:lumMod val="50000"/>
                  </a:schemeClr>
                </a:solidFill>
              </a:rPr>
              <a:t>);</a:t>
            </a:r>
          </a:p>
          <a:p>
            <a:pPr marL="1358900" lvl="1" indent="-457200">
              <a:buFont typeface="Wingdings" panose="05000000000000000000" pitchFamily="2" charset="2"/>
              <a:buChar char="§"/>
            </a:pPr>
            <a:r>
              <a:rPr lang="pt-BR" sz="2000" dirty="0" smtClean="0">
                <a:solidFill>
                  <a:schemeClr val="accent1">
                    <a:lumMod val="50000"/>
                  </a:schemeClr>
                </a:solidFill>
              </a:rPr>
              <a:t>Ajuste do processo e análise dos riscos para o futuro.</a:t>
            </a:r>
            <a:endParaRPr lang="pt-BR" sz="2400" dirty="0" smtClean="0">
              <a:solidFill>
                <a:schemeClr val="accent1">
                  <a:lumMod val="50000"/>
                </a:schemeClr>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1200" y="3956440"/>
            <a:ext cx="3708400" cy="209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3113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720286" y="790972"/>
            <a:ext cx="10020502" cy="513215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00305E"/>
                </a:solidFill>
                <a:latin typeface="TradeGothicNo.2" panose="020B0800000000000000" pitchFamily="34" charset="0"/>
                <a:ea typeface="+mj-ea"/>
                <a:cs typeface="+mj-cs"/>
              </a:defRPr>
            </a:lvl1pPr>
          </a:lstStyle>
          <a:p>
            <a:pPr marL="457200" indent="-457200" algn="just">
              <a:lnSpc>
                <a:spcPct val="100000"/>
              </a:lnSpc>
              <a:buFont typeface="Arial" panose="020B0604020202020204" pitchFamily="34" charset="0"/>
              <a:buChar char="•"/>
            </a:pPr>
            <a:r>
              <a:rPr lang="pt-BR" sz="2400" dirty="0" smtClean="0">
                <a:latin typeface="+mn-lt"/>
              </a:rPr>
              <a:t>29 anos da CF/88 e não institucionalização efetiva do SICI ;</a:t>
            </a:r>
          </a:p>
          <a:p>
            <a:pPr algn="just">
              <a:lnSpc>
                <a:spcPct val="100000"/>
              </a:lnSpc>
            </a:pPr>
            <a:endParaRPr lang="pt-BR" sz="2400" dirty="0" smtClean="0">
              <a:latin typeface="+mn-lt"/>
            </a:endParaRPr>
          </a:p>
          <a:p>
            <a:pPr marL="457200" indent="-457200" algn="just">
              <a:lnSpc>
                <a:spcPct val="100000"/>
              </a:lnSpc>
              <a:buFont typeface="Arial" panose="020B0604020202020204" pitchFamily="34" charset="0"/>
              <a:buChar char="•"/>
            </a:pPr>
            <a:r>
              <a:rPr lang="pt-BR" sz="2400" dirty="0">
                <a:latin typeface="+mn-lt"/>
              </a:rPr>
              <a:t>Processo de implementação e maturação ( IPPF 1998/IA-CM) </a:t>
            </a:r>
            <a:r>
              <a:rPr lang="pt-BR" sz="2400" dirty="0" smtClean="0">
                <a:latin typeface="+mn-lt"/>
              </a:rPr>
              <a:t> dos </a:t>
            </a:r>
            <a:r>
              <a:rPr lang="pt-BR" sz="2400" dirty="0">
                <a:latin typeface="+mn-lt"/>
              </a:rPr>
              <a:t>Sistemas de Governança , Gestão de Riscos , Controle </a:t>
            </a:r>
            <a:r>
              <a:rPr lang="pt-BR" sz="2400" dirty="0" smtClean="0">
                <a:latin typeface="+mn-lt"/>
              </a:rPr>
              <a:t>e </a:t>
            </a:r>
            <a:r>
              <a:rPr lang="pt-BR" sz="2400" dirty="0">
                <a:latin typeface="+mn-lt"/>
              </a:rPr>
              <a:t>Auditoria.</a:t>
            </a:r>
          </a:p>
          <a:p>
            <a:pPr marL="457200" indent="-457200" algn="just">
              <a:lnSpc>
                <a:spcPct val="100000"/>
              </a:lnSpc>
              <a:buFont typeface="Arial" panose="020B0604020202020204" pitchFamily="34" charset="0"/>
              <a:buChar char="•"/>
            </a:pPr>
            <a:endParaRPr lang="pt-BR" sz="2400" dirty="0" smtClean="0">
              <a:latin typeface="+mn-lt"/>
            </a:endParaRPr>
          </a:p>
          <a:p>
            <a:pPr marL="457200" indent="-457200" algn="just">
              <a:lnSpc>
                <a:spcPct val="100000"/>
              </a:lnSpc>
              <a:buFont typeface="Arial" panose="020B0604020202020204" pitchFamily="34" charset="0"/>
              <a:buChar char="•"/>
            </a:pPr>
            <a:r>
              <a:rPr lang="pt-BR" sz="2400" dirty="0" smtClean="0">
                <a:latin typeface="+mn-lt"/>
              </a:rPr>
              <a:t>Benefícios Potenciais: </a:t>
            </a:r>
          </a:p>
          <a:p>
            <a:pPr marL="990600" indent="-546100" algn="just">
              <a:lnSpc>
                <a:spcPct val="100000"/>
              </a:lnSpc>
              <a:buFont typeface="Courier New" panose="02070309020205020404" pitchFamily="49" charset="0"/>
              <a:buChar char="o"/>
            </a:pPr>
            <a:r>
              <a:rPr lang="pt-BR" sz="2400" dirty="0" smtClean="0">
                <a:latin typeface="+mn-lt"/>
              </a:rPr>
              <a:t>Maximização das aplicação de recursos na função </a:t>
            </a:r>
          </a:p>
          <a:p>
            <a:pPr marL="444500" algn="just">
              <a:lnSpc>
                <a:spcPct val="100000"/>
              </a:lnSpc>
            </a:pPr>
            <a:r>
              <a:rPr lang="pt-BR" sz="2400" dirty="0">
                <a:latin typeface="+mn-lt"/>
              </a:rPr>
              <a:t> </a:t>
            </a:r>
            <a:r>
              <a:rPr lang="pt-BR" sz="2400" dirty="0" smtClean="0">
                <a:latin typeface="+mn-lt"/>
              </a:rPr>
              <a:t>       controle;</a:t>
            </a:r>
          </a:p>
          <a:p>
            <a:pPr marL="990600" indent="-546100" algn="just">
              <a:lnSpc>
                <a:spcPct val="100000"/>
              </a:lnSpc>
              <a:buFont typeface="Courier New" panose="02070309020205020404" pitchFamily="49" charset="0"/>
              <a:buChar char="o"/>
            </a:pPr>
            <a:r>
              <a:rPr lang="pt-BR" sz="2400" dirty="0" smtClean="0">
                <a:latin typeface="+mn-lt"/>
              </a:rPr>
              <a:t>Aprendizagem e evolução organizacional;</a:t>
            </a:r>
          </a:p>
          <a:p>
            <a:pPr marL="990600" indent="-546100" algn="just">
              <a:lnSpc>
                <a:spcPct val="100000"/>
              </a:lnSpc>
              <a:buFont typeface="Courier New" panose="02070309020205020404" pitchFamily="49" charset="0"/>
              <a:buChar char="o"/>
            </a:pPr>
            <a:r>
              <a:rPr lang="pt-BR" sz="2400" dirty="0" smtClean="0">
                <a:latin typeface="+mn-lt"/>
              </a:rPr>
              <a:t>Minimização de lacunas, sobreposições – ineficiências</a:t>
            </a:r>
          </a:p>
          <a:p>
            <a:pPr marL="444500" algn="just">
              <a:lnSpc>
                <a:spcPct val="100000"/>
              </a:lnSpc>
            </a:pPr>
            <a:r>
              <a:rPr lang="pt-BR" sz="2400" dirty="0">
                <a:latin typeface="+mn-lt"/>
              </a:rPr>
              <a:t> </a:t>
            </a:r>
            <a:r>
              <a:rPr lang="pt-BR" sz="2400" dirty="0" smtClean="0">
                <a:latin typeface="+mn-lt"/>
              </a:rPr>
              <a:t>        e fadigas</a:t>
            </a:r>
          </a:p>
          <a:p>
            <a:pPr marL="990600" indent="-546100" algn="just">
              <a:lnSpc>
                <a:spcPct val="100000"/>
              </a:lnSpc>
              <a:buFont typeface="Courier New" panose="02070309020205020404" pitchFamily="49" charset="0"/>
              <a:buChar char="o"/>
            </a:pPr>
            <a:r>
              <a:rPr lang="pt-BR" sz="2400" dirty="0" smtClean="0">
                <a:latin typeface="+mn-lt"/>
              </a:rPr>
              <a:t>Disseminação do ‘espírito’ de controle;</a:t>
            </a:r>
          </a:p>
          <a:p>
            <a:pPr marL="444500" algn="just">
              <a:lnSpc>
                <a:spcPct val="100000"/>
              </a:lnSpc>
            </a:pPr>
            <a:endParaRPr lang="pt-BR" sz="2000" dirty="0" smtClean="0">
              <a:latin typeface="+mn-lt"/>
            </a:endParaRPr>
          </a:p>
          <a:p>
            <a:pPr algn="just">
              <a:lnSpc>
                <a:spcPct val="100000"/>
              </a:lnSpc>
            </a:pPr>
            <a:r>
              <a:rPr lang="pt-BR" sz="2200" dirty="0" smtClean="0">
                <a:latin typeface="+mn-lt"/>
              </a:rPr>
              <a:t>    </a:t>
            </a:r>
            <a:endParaRPr lang="pt-BR" sz="4000" dirty="0">
              <a:latin typeface="+mn-lt"/>
            </a:endParaRPr>
          </a:p>
        </p:txBody>
      </p:sp>
      <p:pic>
        <p:nvPicPr>
          <p:cNvPr id="1028" name="Picture 4" descr="Resultado de imagem para constituição federal de 19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3000" y="2929489"/>
            <a:ext cx="3429000" cy="31527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48364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88219" y="349983"/>
            <a:ext cx="10165105" cy="4647426"/>
          </a:xfrm>
          <a:prstGeom prst="rect">
            <a:avLst/>
          </a:prstGeom>
          <a:noFill/>
        </p:spPr>
        <p:txBody>
          <a:bodyPr wrap="square" rtlCol="0">
            <a:spAutoFit/>
          </a:bodyPr>
          <a:lstStyle/>
          <a:p>
            <a:r>
              <a:rPr lang="pt-BR" sz="2800" b="1" dirty="0">
                <a:solidFill>
                  <a:schemeClr val="accent1">
                    <a:lumMod val="50000"/>
                  </a:schemeClr>
                </a:solidFill>
              </a:rPr>
              <a:t>Estruturando o Plano de Risco da Auditoria Interna – Integração </a:t>
            </a:r>
            <a:r>
              <a:rPr lang="pt-BR" sz="2800" b="1" dirty="0" smtClean="0">
                <a:solidFill>
                  <a:schemeClr val="accent1">
                    <a:lumMod val="50000"/>
                  </a:schemeClr>
                </a:solidFill>
              </a:rPr>
              <a:t>SCI</a:t>
            </a:r>
          </a:p>
          <a:p>
            <a:r>
              <a:rPr lang="pt-BR" sz="2800" b="1" dirty="0" smtClean="0">
                <a:solidFill>
                  <a:schemeClr val="accent1">
                    <a:lumMod val="50000"/>
                  </a:schemeClr>
                </a:solidFill>
              </a:rPr>
              <a:t>Ganhos:</a:t>
            </a:r>
          </a:p>
          <a:p>
            <a:endParaRPr lang="pt-BR" sz="2800" b="1" dirty="0">
              <a:solidFill>
                <a:schemeClr val="accent1">
                  <a:lumMod val="50000"/>
                </a:schemeClr>
              </a:solidFill>
            </a:endParaRPr>
          </a:p>
          <a:p>
            <a:pPr marL="457200" indent="-457200" algn="just">
              <a:buFont typeface="Arial" panose="020B0604020202020204" pitchFamily="34" charset="0"/>
              <a:buChar char="•"/>
            </a:pPr>
            <a:r>
              <a:rPr lang="pt-BR" sz="2400" dirty="0" smtClean="0">
                <a:solidFill>
                  <a:schemeClr val="accent1">
                    <a:lumMod val="50000"/>
                  </a:schemeClr>
                </a:solidFill>
              </a:rPr>
              <a:t>Na integração dos SCI:</a:t>
            </a:r>
          </a:p>
          <a:p>
            <a:pPr algn="just"/>
            <a:endParaRPr lang="pt-BR" sz="2400" dirty="0" smtClean="0">
              <a:solidFill>
                <a:schemeClr val="accent1">
                  <a:lumMod val="50000"/>
                </a:schemeClr>
              </a:solidFill>
            </a:endParaRPr>
          </a:p>
          <a:p>
            <a:pPr marL="914400" lvl="1" indent="-457200" algn="just">
              <a:buFont typeface="Courier New" panose="02070309020205020404" pitchFamily="49" charset="0"/>
              <a:buChar char="o"/>
            </a:pPr>
            <a:r>
              <a:rPr lang="pt-BR" sz="2000" dirty="0">
                <a:solidFill>
                  <a:schemeClr val="accent1">
                    <a:lumMod val="50000"/>
                  </a:schemeClr>
                </a:solidFill>
              </a:rPr>
              <a:t>C</a:t>
            </a:r>
            <a:r>
              <a:rPr lang="pt-BR" sz="2000" dirty="0" smtClean="0">
                <a:solidFill>
                  <a:schemeClr val="accent1">
                    <a:lumMod val="50000"/>
                  </a:schemeClr>
                </a:solidFill>
              </a:rPr>
              <a:t>ompartilhamento das visões de riscos/fatores comuns para uma melhoria e ação mais rápida de todo o sistema e para o aprendizado organizacional;</a:t>
            </a:r>
          </a:p>
          <a:p>
            <a:pPr marL="914400" lvl="1" indent="-457200" algn="just">
              <a:buFont typeface="Courier New" panose="02070309020205020404" pitchFamily="49" charset="0"/>
              <a:buChar char="o"/>
            </a:pPr>
            <a:r>
              <a:rPr lang="pt-BR" sz="2000" dirty="0" smtClean="0">
                <a:solidFill>
                  <a:schemeClr val="accent1">
                    <a:lumMod val="50000"/>
                  </a:schemeClr>
                </a:solidFill>
              </a:rPr>
              <a:t>Plano de Integração mais eficaz com o conhecimento  dos riscos ;</a:t>
            </a:r>
          </a:p>
          <a:p>
            <a:pPr marL="914400" lvl="1" indent="-457200" algn="just">
              <a:buFont typeface="Courier New" panose="02070309020205020404" pitchFamily="49" charset="0"/>
              <a:buChar char="o"/>
            </a:pPr>
            <a:r>
              <a:rPr lang="pt-BR" sz="2000" dirty="0" smtClean="0">
                <a:solidFill>
                  <a:schemeClr val="accent1">
                    <a:lumMod val="50000"/>
                  </a:schemeClr>
                </a:solidFill>
              </a:rPr>
              <a:t>Eficácia na aplicação de recursos quando da adoção conjunta de respostas a riscos comuns </a:t>
            </a:r>
            <a:r>
              <a:rPr lang="pt-BR" sz="2000" b="1" dirty="0" smtClean="0">
                <a:solidFill>
                  <a:schemeClr val="accent1">
                    <a:lumMod val="50000"/>
                  </a:schemeClr>
                </a:solidFill>
              </a:rPr>
              <a:t>( comunicação/capacitação)</a:t>
            </a:r>
            <a:r>
              <a:rPr lang="pt-BR" sz="2000" dirty="0" smtClean="0">
                <a:solidFill>
                  <a:schemeClr val="accent1">
                    <a:lumMod val="50000"/>
                  </a:schemeClr>
                </a:solidFill>
              </a:rPr>
              <a:t> entre os entes;</a:t>
            </a:r>
          </a:p>
          <a:p>
            <a:pPr marL="914400" lvl="1" indent="-457200" algn="just">
              <a:buFont typeface="Courier New" panose="02070309020205020404" pitchFamily="49" charset="0"/>
              <a:buChar char="o"/>
            </a:pPr>
            <a:r>
              <a:rPr lang="pt-BR" sz="2000" dirty="0" smtClean="0">
                <a:solidFill>
                  <a:schemeClr val="accent1">
                    <a:lumMod val="50000"/>
                  </a:schemeClr>
                </a:solidFill>
              </a:rPr>
              <a:t>Possibilidade de operacionalização do monitoramento independente (entre pares) da função auditoria no âmbito do SICI;</a:t>
            </a:r>
          </a:p>
          <a:p>
            <a:endParaRPr lang="pt-BR" sz="2400" dirty="0" smtClean="0">
              <a:solidFill>
                <a:schemeClr val="accent1">
                  <a:lumMod val="50000"/>
                </a:schemeClr>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40385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88219" y="349983"/>
            <a:ext cx="10165105" cy="4708981"/>
          </a:xfrm>
          <a:prstGeom prst="rect">
            <a:avLst/>
          </a:prstGeom>
          <a:noFill/>
        </p:spPr>
        <p:txBody>
          <a:bodyPr wrap="square" rtlCol="0">
            <a:spAutoFit/>
          </a:bodyPr>
          <a:lstStyle/>
          <a:p>
            <a:r>
              <a:rPr lang="pt-BR" sz="2800" b="1" dirty="0">
                <a:solidFill>
                  <a:schemeClr val="accent1">
                    <a:lumMod val="50000"/>
                  </a:schemeClr>
                </a:solidFill>
              </a:rPr>
              <a:t>Estruturando o Plano de Risco da Auditoria Interna – Integração </a:t>
            </a:r>
            <a:r>
              <a:rPr lang="pt-BR" sz="2800" b="1" dirty="0" smtClean="0">
                <a:solidFill>
                  <a:schemeClr val="accent1">
                    <a:lumMod val="50000"/>
                  </a:schemeClr>
                </a:solidFill>
              </a:rPr>
              <a:t>SCI</a:t>
            </a:r>
          </a:p>
          <a:p>
            <a:r>
              <a:rPr lang="pt-BR" sz="2800" b="1" dirty="0" smtClean="0">
                <a:solidFill>
                  <a:schemeClr val="accent1">
                    <a:lumMod val="50000"/>
                  </a:schemeClr>
                </a:solidFill>
              </a:rPr>
              <a:t>Ganhos:</a:t>
            </a:r>
          </a:p>
          <a:p>
            <a:endParaRPr lang="pt-BR" sz="2800" b="1" dirty="0">
              <a:solidFill>
                <a:schemeClr val="accent1">
                  <a:lumMod val="50000"/>
                </a:schemeClr>
              </a:solidFill>
            </a:endParaRPr>
          </a:p>
          <a:p>
            <a:pPr lvl="1" indent="-457200" algn="just">
              <a:buFont typeface="Arial" panose="020B0604020202020204" pitchFamily="34" charset="0"/>
              <a:buChar char="•"/>
            </a:pPr>
            <a:r>
              <a:rPr lang="pt-BR" sz="2400" dirty="0" smtClean="0">
                <a:solidFill>
                  <a:schemeClr val="accent1">
                    <a:lumMod val="50000"/>
                  </a:schemeClr>
                </a:solidFill>
              </a:rPr>
              <a:t>Na entrega de valor organizacional:</a:t>
            </a:r>
          </a:p>
          <a:p>
            <a:pPr marL="0" lvl="1" algn="just"/>
            <a:endParaRPr lang="pt-BR" sz="2400" dirty="0" smtClean="0">
              <a:solidFill>
                <a:schemeClr val="accent1">
                  <a:lumMod val="50000"/>
                </a:schemeClr>
              </a:solidFill>
            </a:endParaRPr>
          </a:p>
          <a:p>
            <a:pPr lvl="2" indent="-457200" algn="just">
              <a:buFont typeface="Arial" panose="020B0604020202020204" pitchFamily="34" charset="0"/>
              <a:buChar char="•"/>
            </a:pPr>
            <a:r>
              <a:rPr lang="pt-BR" sz="2000" dirty="0" smtClean="0">
                <a:solidFill>
                  <a:schemeClr val="accent1">
                    <a:lumMod val="50000"/>
                  </a:schemeClr>
                </a:solidFill>
              </a:rPr>
              <a:t>Possibilitar o monitoramento contínuo da atividade de auditoria interna com uso do CSA;</a:t>
            </a:r>
          </a:p>
          <a:p>
            <a:pPr lvl="2" indent="-457200" algn="just">
              <a:buFont typeface="Arial" panose="020B0604020202020204" pitchFamily="34" charset="0"/>
              <a:buChar char="•"/>
            </a:pPr>
            <a:r>
              <a:rPr lang="pt-BR" sz="2000" dirty="0" smtClean="0">
                <a:solidFill>
                  <a:schemeClr val="accent1">
                    <a:lumMod val="50000"/>
                  </a:schemeClr>
                </a:solidFill>
              </a:rPr>
              <a:t>Potencial redução do </a:t>
            </a:r>
            <a:r>
              <a:rPr lang="pt-BR" sz="2000" i="1" dirty="0" err="1" smtClean="0">
                <a:solidFill>
                  <a:schemeClr val="accent1">
                    <a:lumMod val="50000"/>
                  </a:schemeClr>
                </a:solidFill>
              </a:rPr>
              <a:t>Burnout</a:t>
            </a:r>
            <a:r>
              <a:rPr lang="pt-BR" sz="2000" i="1" dirty="0" smtClean="0">
                <a:solidFill>
                  <a:schemeClr val="accent1">
                    <a:lumMod val="50000"/>
                  </a:schemeClr>
                </a:solidFill>
              </a:rPr>
              <a:t> </a:t>
            </a:r>
            <a:r>
              <a:rPr lang="pt-BR" sz="2000" dirty="0" smtClean="0">
                <a:solidFill>
                  <a:schemeClr val="accent1">
                    <a:lumMod val="50000"/>
                  </a:schemeClr>
                </a:solidFill>
              </a:rPr>
              <a:t>do corpo de auditores pela maior compreensão do que afeta seus resultados e da participação em capacitações e congressos, como decorrência da implementação de respostas a riscos;</a:t>
            </a:r>
          </a:p>
          <a:p>
            <a:pPr lvl="2" indent="-457200" algn="just">
              <a:buFont typeface="Arial" panose="020B0604020202020204" pitchFamily="34" charset="0"/>
              <a:buChar char="•"/>
            </a:pPr>
            <a:r>
              <a:rPr lang="pt-BR" sz="2000" dirty="0" smtClean="0">
                <a:solidFill>
                  <a:schemeClr val="accent1">
                    <a:lumMod val="50000"/>
                  </a:schemeClr>
                </a:solidFill>
              </a:rPr>
              <a:t>Redução do </a:t>
            </a:r>
            <a:r>
              <a:rPr lang="pt-BR" sz="2000" i="1" dirty="0" err="1" smtClean="0">
                <a:solidFill>
                  <a:schemeClr val="accent1">
                    <a:lumMod val="50000"/>
                  </a:schemeClr>
                </a:solidFill>
              </a:rPr>
              <a:t>expectation</a:t>
            </a:r>
            <a:r>
              <a:rPr lang="pt-BR" sz="2000" i="1" dirty="0" smtClean="0">
                <a:solidFill>
                  <a:schemeClr val="accent1">
                    <a:lumMod val="50000"/>
                  </a:schemeClr>
                </a:solidFill>
              </a:rPr>
              <a:t> gap </a:t>
            </a:r>
            <a:r>
              <a:rPr lang="pt-BR" sz="2000" dirty="0" smtClean="0">
                <a:solidFill>
                  <a:schemeClr val="accent1">
                    <a:lumMod val="50000"/>
                  </a:schemeClr>
                </a:solidFill>
              </a:rPr>
              <a:t>da estrutura de governança com manutenção da confiança na função da Auditoria Interna</a:t>
            </a:r>
            <a:r>
              <a:rPr lang="pt-BR" sz="2400" dirty="0" smtClean="0">
                <a:solidFill>
                  <a:schemeClr val="accent1">
                    <a:lumMod val="50000"/>
                  </a:schemeClr>
                </a:solidFill>
              </a:rPr>
              <a:t>.</a:t>
            </a:r>
          </a:p>
          <a:p>
            <a:endParaRPr lang="pt-BR" sz="2400" dirty="0" smtClean="0">
              <a:solidFill>
                <a:schemeClr val="accent1">
                  <a:lumMod val="50000"/>
                </a:schemeClr>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96925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4552950" y="1857068"/>
            <a:ext cx="7148666" cy="42770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00305E"/>
                </a:solidFill>
                <a:latin typeface="TradeGothicNo.2" panose="020B0800000000000000" pitchFamily="34" charset="0"/>
                <a:ea typeface="+mj-ea"/>
                <a:cs typeface="+mj-cs"/>
              </a:defRPr>
            </a:lvl1pPr>
          </a:lstStyle>
          <a:p>
            <a:pPr algn="just">
              <a:lnSpc>
                <a:spcPct val="170000"/>
              </a:lnSpc>
            </a:pPr>
            <a:endParaRPr lang="pt-BR" sz="1400" b="1" dirty="0" smtClean="0">
              <a:latin typeface="+mn-lt"/>
            </a:endParaRPr>
          </a:p>
        </p:txBody>
      </p:sp>
      <p:sp>
        <p:nvSpPr>
          <p:cNvPr id="3" name="AutoShape 2" descr="Resultado de imagem para IIA BRAS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4" descr="Resultado de imagem para IIA BRAS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4653887"/>
            <a:ext cx="1581506" cy="1581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descr="Imagem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2775" y="452285"/>
            <a:ext cx="1206499" cy="1206499"/>
          </a:xfrm>
          <a:prstGeom prst="rect">
            <a:avLst/>
          </a:prstGeom>
          <a:noFill/>
          <a:extLst>
            <a:ext uri="{909E8E84-426E-40DD-AFC4-6F175D3DCCD1}">
              <a14:hiddenFill xmlns:a14="http://schemas.microsoft.com/office/drawing/2010/main">
                <a:solidFill>
                  <a:srgbClr val="FFFFFF"/>
                </a:solidFill>
              </a14:hiddenFill>
            </a:ext>
          </a:extLst>
        </p:spPr>
      </p:pic>
      <p:sp>
        <p:nvSpPr>
          <p:cNvPr id="10" name="Retângulo 9"/>
          <p:cNvSpPr/>
          <p:nvPr/>
        </p:nvSpPr>
        <p:spPr>
          <a:xfrm>
            <a:off x="1819274" y="593870"/>
            <a:ext cx="9060494" cy="923330"/>
          </a:xfrm>
          <a:prstGeom prst="rect">
            <a:avLst/>
          </a:prstGeom>
          <a:noFill/>
        </p:spPr>
        <p:txBody>
          <a:bodyPr wrap="none" lIns="91440" tIns="45720" rIns="91440" bIns="45720">
            <a:spAutoFit/>
          </a:bodyPr>
          <a:lstStyle/>
          <a:p>
            <a:pPr algn="ctr"/>
            <a:r>
              <a:rPr lang="pt-BR" sz="540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AIPrecisadeGestãoDeRiscos</a:t>
            </a:r>
            <a:endParaRPr lang="pt-B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CaixaDeTexto 7"/>
          <p:cNvSpPr txBox="1"/>
          <p:nvPr/>
        </p:nvSpPr>
        <p:spPr>
          <a:xfrm>
            <a:off x="1216024" y="1857068"/>
            <a:ext cx="8047547" cy="4524315"/>
          </a:xfrm>
          <a:prstGeom prst="rect">
            <a:avLst/>
          </a:prstGeom>
          <a:noFill/>
        </p:spPr>
        <p:txBody>
          <a:bodyPr wrap="square" rtlCol="0">
            <a:spAutoFit/>
          </a:bodyPr>
          <a:lstStyle/>
          <a:p>
            <a:pPr marL="0" lvl="2" algn="just"/>
            <a:endParaRPr lang="pt-BR" sz="2400" dirty="0" smtClean="0">
              <a:solidFill>
                <a:schemeClr val="accent1">
                  <a:lumMod val="50000"/>
                </a:schemeClr>
              </a:solidFill>
            </a:endParaRPr>
          </a:p>
          <a:p>
            <a:pPr marL="431800" lvl="3" indent="-342900" algn="just">
              <a:buFont typeface="Arial" panose="020B0604020202020204" pitchFamily="34" charset="0"/>
              <a:buChar char="•"/>
            </a:pPr>
            <a:r>
              <a:rPr lang="pt-BR" sz="2400" dirty="0" smtClean="0">
                <a:solidFill>
                  <a:schemeClr val="accent1">
                    <a:lumMod val="50000"/>
                  </a:schemeClr>
                </a:solidFill>
              </a:rPr>
              <a:t>SER </a:t>
            </a:r>
            <a:r>
              <a:rPr lang="pt-BR" sz="2400" dirty="0">
                <a:solidFill>
                  <a:schemeClr val="accent1">
                    <a:lumMod val="50000"/>
                  </a:schemeClr>
                </a:solidFill>
              </a:rPr>
              <a:t>EXEMPLO de funcionamento e gestão de riscos para a ORGANIZAÇÃO, fazendo e que deve ser </a:t>
            </a:r>
            <a:r>
              <a:rPr lang="pt-BR" sz="2400" dirty="0" smtClean="0">
                <a:solidFill>
                  <a:schemeClr val="accent1">
                    <a:lumMod val="50000"/>
                  </a:schemeClr>
                </a:solidFill>
              </a:rPr>
              <a:t>feito, o que recomendamos, praticar o que acreditamos!</a:t>
            </a:r>
          </a:p>
          <a:p>
            <a:pPr marL="88900" lvl="3" algn="just"/>
            <a:endParaRPr lang="pt-BR" sz="2400" dirty="0" smtClean="0">
              <a:solidFill>
                <a:schemeClr val="accent1">
                  <a:lumMod val="50000"/>
                </a:schemeClr>
              </a:solidFill>
            </a:endParaRPr>
          </a:p>
          <a:p>
            <a:pPr marL="431800" lvl="3" indent="-342900" algn="just">
              <a:buFont typeface="Arial" panose="020B0604020202020204" pitchFamily="34" charset="0"/>
              <a:buChar char="•"/>
            </a:pPr>
            <a:r>
              <a:rPr lang="pt-BR" sz="2400" dirty="0" smtClean="0">
                <a:solidFill>
                  <a:schemeClr val="accent1">
                    <a:lumMod val="50000"/>
                  </a:schemeClr>
                </a:solidFill>
              </a:rPr>
              <a:t>Fornecer a direção, agindo de dentro para fora da organização!</a:t>
            </a:r>
          </a:p>
          <a:p>
            <a:pPr marL="88900" lvl="3" algn="just"/>
            <a:endParaRPr lang="pt-BR" sz="2400" dirty="0" smtClean="0">
              <a:solidFill>
                <a:schemeClr val="accent1">
                  <a:lumMod val="50000"/>
                </a:schemeClr>
              </a:solidFill>
            </a:endParaRPr>
          </a:p>
          <a:p>
            <a:pPr marL="88900" lvl="3" algn="just"/>
            <a:r>
              <a:rPr lang="pt-BR" sz="2400" dirty="0">
                <a:solidFill>
                  <a:schemeClr val="accent1">
                    <a:lumMod val="50000"/>
                  </a:schemeClr>
                </a:solidFill>
              </a:rPr>
              <a:t>	</a:t>
            </a:r>
            <a:r>
              <a:rPr lang="pt-BR" sz="2400" dirty="0" smtClean="0">
                <a:solidFill>
                  <a:schemeClr val="accent1">
                    <a:lumMod val="50000"/>
                  </a:schemeClr>
                </a:solidFill>
              </a:rPr>
              <a:t>Assim é possível contribuir para  revolucionar comportamentos e melhorar o SCI como um todo;</a:t>
            </a:r>
          </a:p>
          <a:p>
            <a:pPr marL="457200" lvl="3" algn="just"/>
            <a:endParaRPr lang="pt-BR" sz="2400" dirty="0">
              <a:solidFill>
                <a:schemeClr val="accent1">
                  <a:lumMod val="50000"/>
                </a:schemeClr>
              </a:solidFill>
            </a:endParaRPr>
          </a:p>
          <a:p>
            <a:pPr marL="457200" indent="-457200" algn="just">
              <a:buFont typeface="Arial" panose="020B0604020202020204" pitchFamily="34" charset="0"/>
              <a:buChar char="•"/>
            </a:pPr>
            <a:endParaRPr lang="pt-BR" sz="2400" dirty="0" smtClean="0">
              <a:solidFill>
                <a:schemeClr val="accent1">
                  <a:lumMod val="50000"/>
                </a:schemeClr>
              </a:solidFill>
            </a:endParaRPr>
          </a:p>
        </p:txBody>
      </p:sp>
      <p:sp>
        <p:nvSpPr>
          <p:cNvPr id="2" name="AutoShape 2" descr="Resultado de imagem para walking to tal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5" descr="Resultado de imagem para walking the tal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2495" y="1517200"/>
            <a:ext cx="28670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Resultado de imagem para walking the tal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5069" y="3696504"/>
            <a:ext cx="2502704" cy="2213330"/>
          </a:xfrm>
          <a:prstGeom prst="rect">
            <a:avLst/>
          </a:prstGeom>
          <a:noFill/>
          <a:extLst>
            <a:ext uri="{909E8E84-426E-40DD-AFC4-6F175D3DCCD1}">
              <a14:hiddenFill xmlns:a14="http://schemas.microsoft.com/office/drawing/2010/main">
                <a:solidFill>
                  <a:srgbClr val="FFFFFF"/>
                </a:solidFill>
              </a14:hiddenFill>
            </a:ext>
          </a:extLst>
        </p:spPr>
      </p:pic>
      <p:sp>
        <p:nvSpPr>
          <p:cNvPr id="11" name="Retângulo 10"/>
          <p:cNvSpPr/>
          <p:nvPr/>
        </p:nvSpPr>
        <p:spPr>
          <a:xfrm>
            <a:off x="9681807" y="5725168"/>
            <a:ext cx="1508362" cy="369332"/>
          </a:xfrm>
          <a:prstGeom prst="rect">
            <a:avLst/>
          </a:prstGeom>
        </p:spPr>
        <p:txBody>
          <a:bodyPr wrap="none">
            <a:spAutoFit/>
          </a:bodyPr>
          <a:lstStyle/>
          <a:p>
            <a:r>
              <a:rPr lang="pt-BR" dirty="0">
                <a:hlinkClick r:id="rId6"/>
              </a:rPr>
              <a:t>Carolyn Taylor</a:t>
            </a:r>
            <a:endParaRPr lang="pt-BR" dirty="0"/>
          </a:p>
        </p:txBody>
      </p:sp>
    </p:spTree>
    <p:extLst>
      <p:ext uri="{BB962C8B-B14F-4D97-AF65-F5344CB8AC3E}">
        <p14:creationId xmlns:p14="http://schemas.microsoft.com/office/powerpoint/2010/main" val="36141902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4552950" y="1857068"/>
            <a:ext cx="7148666" cy="42770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00305E"/>
                </a:solidFill>
                <a:latin typeface="TradeGothicNo.2" panose="020B0800000000000000" pitchFamily="34" charset="0"/>
                <a:ea typeface="+mj-ea"/>
                <a:cs typeface="+mj-cs"/>
              </a:defRPr>
            </a:lvl1pPr>
          </a:lstStyle>
          <a:p>
            <a:pPr algn="just">
              <a:lnSpc>
                <a:spcPct val="170000"/>
              </a:lnSpc>
            </a:pPr>
            <a:endParaRPr lang="pt-BR" sz="1400" b="1" dirty="0" smtClean="0">
              <a:latin typeface="+mn-lt"/>
            </a:endParaRPr>
          </a:p>
        </p:txBody>
      </p:sp>
      <p:sp>
        <p:nvSpPr>
          <p:cNvPr id="3" name="AutoShape 2" descr="Resultado de imagem para IIA BRAS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4" descr="Resultado de imagem para IIA BRAS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4653887"/>
            <a:ext cx="1581506" cy="15815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917575" y="1658784"/>
            <a:ext cx="8047547" cy="5016758"/>
          </a:xfrm>
          <a:prstGeom prst="rect">
            <a:avLst/>
          </a:prstGeom>
          <a:noFill/>
        </p:spPr>
        <p:txBody>
          <a:bodyPr wrap="square" rtlCol="0">
            <a:spAutoFit/>
          </a:bodyPr>
          <a:lstStyle/>
          <a:p>
            <a:pPr marL="0" lvl="2" algn="just"/>
            <a:endParaRPr lang="pt-BR" sz="2400" dirty="0" smtClean="0">
              <a:solidFill>
                <a:schemeClr val="accent1">
                  <a:lumMod val="50000"/>
                </a:schemeClr>
              </a:solidFill>
            </a:endParaRPr>
          </a:p>
          <a:p>
            <a:pPr marL="88900" lvl="3" algn="ctr"/>
            <a:r>
              <a:rPr lang="pt-BR" sz="2800" dirty="0" smtClean="0">
                <a:solidFill>
                  <a:schemeClr val="accent1">
                    <a:lumMod val="50000"/>
                  </a:schemeClr>
                </a:solidFill>
              </a:rPr>
              <a:t>Ambientes arquitetados </a:t>
            </a:r>
          </a:p>
          <a:p>
            <a:pPr marL="88900" lvl="3" algn="ctr"/>
            <a:r>
              <a:rPr lang="pt-BR" sz="2800" dirty="0" smtClean="0">
                <a:solidFill>
                  <a:schemeClr val="accent1">
                    <a:lumMod val="50000"/>
                  </a:schemeClr>
                </a:solidFill>
              </a:rPr>
              <a:t>para favorecer a prática da integridade</a:t>
            </a:r>
          </a:p>
          <a:p>
            <a:pPr marL="88900" lvl="3" algn="ctr"/>
            <a:endParaRPr lang="pt-BR" sz="2800" dirty="0">
              <a:solidFill>
                <a:schemeClr val="accent1">
                  <a:lumMod val="50000"/>
                </a:schemeClr>
              </a:solidFill>
            </a:endParaRPr>
          </a:p>
          <a:p>
            <a:pPr marL="88900" lvl="3" algn="ctr"/>
            <a:r>
              <a:rPr lang="pt-BR" sz="2800" b="1" dirty="0" smtClean="0">
                <a:solidFill>
                  <a:schemeClr val="accent1">
                    <a:lumMod val="50000"/>
                  </a:schemeClr>
                </a:solidFill>
              </a:rPr>
              <a:t>são mais bem construídos com </a:t>
            </a:r>
          </a:p>
          <a:p>
            <a:pPr marL="88900" lvl="3" algn="ctr"/>
            <a:r>
              <a:rPr lang="pt-BR" sz="2800" b="1" dirty="0" smtClean="0">
                <a:solidFill>
                  <a:schemeClr val="accent1">
                    <a:lumMod val="50000"/>
                  </a:schemeClr>
                </a:solidFill>
              </a:rPr>
              <a:t>os tijolos do exemplo e a argamassa da reflexão</a:t>
            </a:r>
          </a:p>
          <a:p>
            <a:pPr marL="88900" lvl="3" algn="ctr"/>
            <a:endParaRPr lang="pt-BR" sz="2800" dirty="0">
              <a:solidFill>
                <a:schemeClr val="accent1">
                  <a:lumMod val="50000"/>
                </a:schemeClr>
              </a:solidFill>
            </a:endParaRPr>
          </a:p>
          <a:p>
            <a:pPr marL="88900" lvl="3" algn="ctr"/>
            <a:r>
              <a:rPr lang="pt-BR" sz="2800" dirty="0" smtClean="0">
                <a:solidFill>
                  <a:schemeClr val="accent1">
                    <a:lumMod val="50000"/>
                  </a:schemeClr>
                </a:solidFill>
              </a:rPr>
              <a:t>do que com as paredes </a:t>
            </a:r>
            <a:r>
              <a:rPr lang="pt-BR" sz="2800" dirty="0" err="1" smtClean="0">
                <a:solidFill>
                  <a:schemeClr val="accent1">
                    <a:lumMod val="50000"/>
                  </a:schemeClr>
                </a:solidFill>
              </a:rPr>
              <a:t>drywall</a:t>
            </a:r>
            <a:endParaRPr lang="pt-BR" sz="2800" dirty="0" smtClean="0">
              <a:solidFill>
                <a:schemeClr val="accent1">
                  <a:lumMod val="50000"/>
                </a:schemeClr>
              </a:solidFill>
            </a:endParaRPr>
          </a:p>
          <a:p>
            <a:pPr marL="88900" lvl="3" algn="ctr"/>
            <a:r>
              <a:rPr lang="pt-BR" sz="2800" dirty="0" smtClean="0">
                <a:solidFill>
                  <a:schemeClr val="accent1">
                    <a:lumMod val="50000"/>
                  </a:schemeClr>
                </a:solidFill>
              </a:rPr>
              <a:t>de soluções prontas e mecaniza</a:t>
            </a:r>
            <a:r>
              <a:rPr lang="pt-BR" sz="2400" dirty="0" smtClean="0">
                <a:solidFill>
                  <a:schemeClr val="accent1">
                    <a:lumMod val="50000"/>
                  </a:schemeClr>
                </a:solidFill>
              </a:rPr>
              <a:t>das</a:t>
            </a:r>
          </a:p>
          <a:p>
            <a:pPr marL="88900" lvl="3" algn="ctr"/>
            <a:endParaRPr lang="pt-BR" sz="2400" dirty="0">
              <a:solidFill>
                <a:schemeClr val="accent1">
                  <a:lumMod val="50000"/>
                </a:schemeClr>
              </a:solidFill>
            </a:endParaRPr>
          </a:p>
          <a:p>
            <a:pPr marL="88900" lvl="3" algn="ctr"/>
            <a:r>
              <a:rPr lang="pt-BR" sz="2400" dirty="0" smtClean="0">
                <a:solidFill>
                  <a:schemeClr val="accent1">
                    <a:lumMod val="50000"/>
                  </a:schemeClr>
                </a:solidFill>
              </a:rPr>
              <a:t>George </a:t>
            </a:r>
            <a:r>
              <a:rPr lang="pt-BR" sz="2400" dirty="0" err="1" smtClean="0">
                <a:solidFill>
                  <a:schemeClr val="accent1">
                    <a:lumMod val="50000"/>
                  </a:schemeClr>
                </a:solidFill>
              </a:rPr>
              <a:t>Barcart</a:t>
            </a:r>
            <a:endParaRPr lang="pt-BR" sz="2400" dirty="0">
              <a:solidFill>
                <a:schemeClr val="accent1">
                  <a:lumMod val="50000"/>
                </a:schemeClr>
              </a:solidFill>
            </a:endParaRPr>
          </a:p>
          <a:p>
            <a:pPr marL="457200" indent="-457200" algn="just">
              <a:buFont typeface="Arial" panose="020B0604020202020204" pitchFamily="34" charset="0"/>
              <a:buChar char="•"/>
            </a:pPr>
            <a:endParaRPr lang="pt-BR" sz="2400" dirty="0" smtClean="0">
              <a:solidFill>
                <a:schemeClr val="accent1">
                  <a:lumMod val="50000"/>
                </a:schemeClr>
              </a:solidFill>
            </a:endParaRPr>
          </a:p>
        </p:txBody>
      </p:sp>
      <p:sp>
        <p:nvSpPr>
          <p:cNvPr id="2" name="AutoShape 2" descr="Resultado de imagem para walking to tal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5" name="AutoShape 5" descr="Resultado de imagem para walking the tal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52495" y="1517200"/>
            <a:ext cx="2867025"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descr="Resultado de imagem para walking the tal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35069" y="3696504"/>
            <a:ext cx="2502704" cy="2213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34433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4552950" y="1857068"/>
            <a:ext cx="7148666" cy="427703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00305E"/>
                </a:solidFill>
                <a:latin typeface="TradeGothicNo.2" panose="020B0800000000000000" pitchFamily="34" charset="0"/>
                <a:ea typeface="+mj-ea"/>
                <a:cs typeface="+mj-cs"/>
              </a:defRPr>
            </a:lvl1pPr>
          </a:lstStyle>
          <a:p>
            <a:pPr algn="just">
              <a:lnSpc>
                <a:spcPct val="170000"/>
              </a:lnSpc>
            </a:pPr>
            <a:r>
              <a:rPr lang="pt-BR" sz="4000" dirty="0" smtClean="0">
                <a:latin typeface="+mn-lt"/>
              </a:rPr>
              <a:t>Contem com nossa parceria nesta busca, esta é a nossa MISSÃO!!!</a:t>
            </a:r>
          </a:p>
          <a:p>
            <a:pPr algn="just">
              <a:lnSpc>
                <a:spcPct val="170000"/>
              </a:lnSpc>
            </a:pPr>
            <a:endParaRPr lang="pt-BR" sz="1400" b="1" dirty="0" smtClean="0">
              <a:latin typeface="+mn-lt"/>
            </a:endParaRPr>
          </a:p>
        </p:txBody>
      </p:sp>
      <p:sp>
        <p:nvSpPr>
          <p:cNvPr id="3" name="AutoShape 2" descr="Resultado de imagem para IIA BRAS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4" descr="Resultado de imagem para IIA BRAS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857068"/>
            <a:ext cx="4378325" cy="437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42626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ângulo 11"/>
          <p:cNvSpPr/>
          <p:nvPr/>
        </p:nvSpPr>
        <p:spPr>
          <a:xfrm>
            <a:off x="8382383" y="6110348"/>
            <a:ext cx="3809617" cy="466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pic>
        <p:nvPicPr>
          <p:cNvPr id="3" name="Imagem 2"/>
          <p:cNvPicPr>
            <a:picLocks noChangeAspect="1"/>
          </p:cNvPicPr>
          <p:nvPr/>
        </p:nvPicPr>
        <p:blipFill rotWithShape="1">
          <a:blip r:embed="rId2" cstate="print">
            <a:extLst>
              <a:ext uri="{28A0092B-C50C-407E-A947-70E740481C1C}">
                <a14:useLocalDpi xmlns:a14="http://schemas.microsoft.com/office/drawing/2010/main" val="0"/>
              </a:ext>
            </a:extLst>
          </a:blip>
          <a:srcRect b="24194"/>
          <a:stretch/>
        </p:blipFill>
        <p:spPr>
          <a:xfrm>
            <a:off x="10061229" y="472493"/>
            <a:ext cx="1781175" cy="565483"/>
          </a:xfrm>
          <a:prstGeom prst="rect">
            <a:avLst/>
          </a:prstGeom>
        </p:spPr>
      </p:pic>
      <p:sp>
        <p:nvSpPr>
          <p:cNvPr id="5" name="CaixaDeTexto 4"/>
          <p:cNvSpPr txBox="1"/>
          <p:nvPr/>
        </p:nvSpPr>
        <p:spPr>
          <a:xfrm>
            <a:off x="1524000" y="4692505"/>
            <a:ext cx="9144000" cy="307777"/>
          </a:xfrm>
          <a:prstGeom prst="rect">
            <a:avLst/>
          </a:prstGeom>
          <a:noFill/>
        </p:spPr>
        <p:txBody>
          <a:bodyPr wrap="square" rtlCol="0">
            <a:spAutoFit/>
          </a:bodyPr>
          <a:lstStyle/>
          <a:p>
            <a:pPr algn="ctr"/>
            <a:r>
              <a:rPr lang="pt-BR" sz="1400" dirty="0"/>
              <a:t>Promoção:</a:t>
            </a:r>
          </a:p>
        </p:txBody>
      </p:sp>
      <p:pic>
        <p:nvPicPr>
          <p:cNvPr id="6" name="Image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49853" y="5082717"/>
            <a:ext cx="1718497" cy="488142"/>
          </a:xfrm>
          <a:prstGeom prst="rect">
            <a:avLst/>
          </a:prstGeom>
        </p:spPr>
      </p:pic>
      <p:pic>
        <p:nvPicPr>
          <p:cNvPr id="7" name="Imagem 6"/>
          <p:cNvPicPr>
            <a:picLocks noChangeAspect="1"/>
          </p:cNvPicPr>
          <p:nvPr/>
        </p:nvPicPr>
        <p:blipFill rotWithShape="1">
          <a:blip r:embed="rId4"/>
          <a:srcRect l="34739" t="48453" r="38862" b="37338"/>
          <a:stretch/>
        </p:blipFill>
        <p:spPr>
          <a:xfrm>
            <a:off x="5417627" y="5056075"/>
            <a:ext cx="1756152" cy="590779"/>
          </a:xfrm>
          <a:prstGeom prst="rect">
            <a:avLst/>
          </a:prstGeom>
        </p:spPr>
      </p:pic>
      <p:pic>
        <p:nvPicPr>
          <p:cNvPr id="8" name="Picture 2" descr="Resultado de imagem para governo amazona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83021" y="5016835"/>
            <a:ext cx="1756216" cy="650710"/>
          </a:xfrm>
          <a:prstGeom prst="rect">
            <a:avLst/>
          </a:prstGeom>
          <a:noFill/>
          <a:extLst>
            <a:ext uri="{909E8E84-426E-40DD-AFC4-6F175D3DCCD1}">
              <a14:hiddenFill xmlns:a14="http://schemas.microsoft.com/office/drawing/2010/main">
                <a:solidFill>
                  <a:srgbClr val="FFFFFF"/>
                </a:solidFill>
              </a14:hiddenFill>
            </a:ext>
          </a:extLst>
        </p:spPr>
      </p:pic>
      <p:sp>
        <p:nvSpPr>
          <p:cNvPr id="9" name="CaixaDeTexto 8"/>
          <p:cNvSpPr txBox="1"/>
          <p:nvPr/>
        </p:nvSpPr>
        <p:spPr>
          <a:xfrm>
            <a:off x="1523999" y="5815994"/>
            <a:ext cx="9144003" cy="307777"/>
          </a:xfrm>
          <a:prstGeom prst="rect">
            <a:avLst/>
          </a:prstGeom>
          <a:noFill/>
        </p:spPr>
        <p:txBody>
          <a:bodyPr wrap="square" rtlCol="0">
            <a:spAutoFit/>
          </a:bodyPr>
          <a:lstStyle/>
          <a:p>
            <a:pPr algn="ctr"/>
            <a:r>
              <a:rPr lang="pt-BR" sz="1400" dirty="0"/>
              <a:t>Apoio:</a:t>
            </a:r>
          </a:p>
        </p:txBody>
      </p:sp>
      <p:pic>
        <p:nvPicPr>
          <p:cNvPr id="10" name="Imagem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45996" y="6193557"/>
            <a:ext cx="857562" cy="571708"/>
          </a:xfrm>
          <a:prstGeom prst="rect">
            <a:avLst/>
          </a:prstGeom>
        </p:spPr>
      </p:pic>
      <p:pic>
        <p:nvPicPr>
          <p:cNvPr id="11" name="Imagem 10"/>
          <p:cNvPicPr>
            <a:picLocks noChangeAspect="1"/>
          </p:cNvPicPr>
          <p:nvPr/>
        </p:nvPicPr>
        <p:blipFill rotWithShape="1">
          <a:blip r:embed="rId7" cstate="print">
            <a:extLst>
              <a:ext uri="{28A0092B-C50C-407E-A947-70E740481C1C}">
                <a14:useLocalDpi xmlns:a14="http://schemas.microsoft.com/office/drawing/2010/main" val="0"/>
              </a:ext>
            </a:extLst>
          </a:blip>
          <a:srcRect b="10818"/>
          <a:stretch/>
        </p:blipFill>
        <p:spPr>
          <a:xfrm>
            <a:off x="5995642" y="6125970"/>
            <a:ext cx="1283939" cy="621320"/>
          </a:xfrm>
          <a:prstGeom prst="rect">
            <a:avLst/>
          </a:prstGeom>
        </p:spPr>
      </p:pic>
      <p:sp>
        <p:nvSpPr>
          <p:cNvPr id="13" name="CaixaDeTexto 12"/>
          <p:cNvSpPr txBox="1"/>
          <p:nvPr/>
        </p:nvSpPr>
        <p:spPr>
          <a:xfrm>
            <a:off x="2695229" y="1965023"/>
            <a:ext cx="6600825" cy="923330"/>
          </a:xfrm>
          <a:prstGeom prst="rect">
            <a:avLst/>
          </a:prstGeom>
          <a:noFill/>
        </p:spPr>
        <p:txBody>
          <a:bodyPr wrap="square" rtlCol="0">
            <a:spAutoFit/>
          </a:bodyPr>
          <a:lstStyle/>
          <a:p>
            <a:pPr algn="ctr"/>
            <a:r>
              <a:rPr lang="pt-BR" sz="5400" b="1" dirty="0"/>
              <a:t>OBRIGADO!</a:t>
            </a:r>
          </a:p>
        </p:txBody>
      </p:sp>
      <p:sp>
        <p:nvSpPr>
          <p:cNvPr id="14" name="CaixaDeTexto 13"/>
          <p:cNvSpPr txBox="1"/>
          <p:nvPr/>
        </p:nvSpPr>
        <p:spPr>
          <a:xfrm>
            <a:off x="2833721" y="3086068"/>
            <a:ext cx="4772025" cy="1477328"/>
          </a:xfrm>
          <a:prstGeom prst="rect">
            <a:avLst/>
          </a:prstGeom>
          <a:noFill/>
        </p:spPr>
        <p:txBody>
          <a:bodyPr wrap="square" rtlCol="0">
            <a:spAutoFit/>
          </a:bodyPr>
          <a:lstStyle/>
          <a:p>
            <a:r>
              <a:rPr lang="pt-BR" dirty="0" smtClean="0"/>
              <a:t>Nome: </a:t>
            </a:r>
            <a:r>
              <a:rPr lang="pt-BR" dirty="0" err="1" smtClean="0"/>
              <a:t>Rossana</a:t>
            </a:r>
            <a:r>
              <a:rPr lang="pt-BR" dirty="0" smtClean="0"/>
              <a:t> Guerra de Sousa</a:t>
            </a:r>
            <a:endParaRPr lang="pt-BR" dirty="0"/>
          </a:p>
          <a:p>
            <a:r>
              <a:rPr lang="pt-BR" dirty="0"/>
              <a:t>Cargo</a:t>
            </a:r>
            <a:r>
              <a:rPr lang="pt-BR" dirty="0" smtClean="0"/>
              <a:t>: Diretora de Treinamentos e Eventos IIA BRASIL</a:t>
            </a:r>
            <a:endParaRPr lang="pt-BR" dirty="0"/>
          </a:p>
          <a:p>
            <a:r>
              <a:rPr lang="pt-BR" dirty="0"/>
              <a:t>Contato: </a:t>
            </a:r>
            <a:r>
              <a:rPr lang="pt-BR" dirty="0" smtClean="0"/>
              <a:t>83 988120977/ rossana.guerra@iiabrasil.org.br</a:t>
            </a:r>
            <a:endParaRPr lang="pt-BR" dirty="0"/>
          </a:p>
        </p:txBody>
      </p:sp>
      <p:sp>
        <p:nvSpPr>
          <p:cNvPr id="15" name="Retângulo 14"/>
          <p:cNvSpPr/>
          <p:nvPr/>
        </p:nvSpPr>
        <p:spPr>
          <a:xfrm>
            <a:off x="8261129" y="6184762"/>
            <a:ext cx="776637" cy="4667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pt-BR"/>
          </a:p>
        </p:txBody>
      </p:sp>
    </p:spTree>
    <p:extLst>
      <p:ext uri="{BB962C8B-B14F-4D97-AF65-F5344CB8AC3E}">
        <p14:creationId xmlns:p14="http://schemas.microsoft.com/office/powerpoint/2010/main" val="1835778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C:\DOUTORADO\LIVRO CONTROLE INTERNO CORRUPCAO\IMAGEM ROSSAN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19168" y="775875"/>
            <a:ext cx="5572832" cy="4110024"/>
          </a:xfrm>
          <a:prstGeom prst="rect">
            <a:avLst/>
          </a:prstGeom>
          <a:noFill/>
          <a:ln>
            <a:noFill/>
          </a:ln>
        </p:spPr>
      </p:pic>
      <p:sp>
        <p:nvSpPr>
          <p:cNvPr id="6" name="Título 1"/>
          <p:cNvSpPr txBox="1">
            <a:spLocks/>
          </p:cNvSpPr>
          <p:nvPr/>
        </p:nvSpPr>
        <p:spPr>
          <a:xfrm>
            <a:off x="1" y="152854"/>
            <a:ext cx="10515600" cy="56385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00305E"/>
                </a:solidFill>
                <a:latin typeface="TradeGothicNo.2" panose="020B0800000000000000" pitchFamily="34" charset="0"/>
                <a:ea typeface="+mj-ea"/>
                <a:cs typeface="+mj-cs"/>
              </a:defRPr>
            </a:lvl1pPr>
          </a:lstStyle>
          <a:p>
            <a:pPr algn="just">
              <a:lnSpc>
                <a:spcPct val="100000"/>
              </a:lnSpc>
            </a:pPr>
            <a:r>
              <a:rPr lang="pt-BR" sz="2400" b="1" dirty="0" smtClean="0">
                <a:latin typeface="+mn-lt"/>
              </a:rPr>
              <a:t>	Integração SCI - </a:t>
            </a:r>
            <a:r>
              <a:rPr lang="pt-BR" sz="2400" b="1" dirty="0">
                <a:latin typeface="+mn-lt"/>
              </a:rPr>
              <a:t>Cenário de mudanças para a Auditoria </a:t>
            </a:r>
            <a:endParaRPr lang="pt-BR" sz="2400" b="1" dirty="0" smtClean="0">
              <a:latin typeface="+mn-lt"/>
            </a:endParaRPr>
          </a:p>
          <a:p>
            <a:pPr algn="just">
              <a:lnSpc>
                <a:spcPct val="100000"/>
              </a:lnSpc>
            </a:pPr>
            <a:endParaRPr lang="pt-BR" sz="2400" b="1" dirty="0" smtClean="0">
              <a:latin typeface="+mn-lt"/>
            </a:endParaRPr>
          </a:p>
          <a:p>
            <a:pPr marL="723900" indent="-279400" algn="just">
              <a:lnSpc>
                <a:spcPct val="100000"/>
              </a:lnSpc>
              <a:buFont typeface="Courier New" panose="02070309020205020404" pitchFamily="49" charset="0"/>
              <a:buChar char="o"/>
            </a:pPr>
            <a:r>
              <a:rPr lang="pt-BR" sz="2200" dirty="0" smtClean="0">
                <a:latin typeface="+mn-lt"/>
              </a:rPr>
              <a:t>Manutenção da autonomia e não vinculação hierárquica.</a:t>
            </a:r>
          </a:p>
          <a:p>
            <a:pPr marL="444500" algn="just">
              <a:lnSpc>
                <a:spcPct val="100000"/>
              </a:lnSpc>
            </a:pPr>
            <a:endParaRPr lang="pt-BR" sz="2200" dirty="0" smtClean="0">
              <a:latin typeface="+mn-lt"/>
            </a:endParaRPr>
          </a:p>
          <a:p>
            <a:pPr marL="723900" indent="-279400" algn="just">
              <a:lnSpc>
                <a:spcPct val="100000"/>
              </a:lnSpc>
              <a:buFont typeface="Courier New" panose="02070309020205020404" pitchFamily="49" charset="0"/>
              <a:buChar char="o"/>
            </a:pPr>
            <a:r>
              <a:rPr lang="pt-BR" sz="2200" dirty="0" smtClean="0">
                <a:latin typeface="+mn-lt"/>
              </a:rPr>
              <a:t>Alinhamento de estruturas de controle/auditoria  </a:t>
            </a:r>
          </a:p>
          <a:p>
            <a:pPr marL="444500" algn="just">
              <a:lnSpc>
                <a:spcPct val="100000"/>
              </a:lnSpc>
            </a:pPr>
            <a:r>
              <a:rPr lang="pt-BR" sz="2200" dirty="0">
                <a:latin typeface="+mn-lt"/>
              </a:rPr>
              <a:t> </a:t>
            </a:r>
            <a:r>
              <a:rPr lang="pt-BR" sz="2200" dirty="0" smtClean="0">
                <a:latin typeface="+mn-lt"/>
              </a:rPr>
              <a:t>    quanto a:</a:t>
            </a:r>
          </a:p>
          <a:p>
            <a:pPr marL="444500" algn="just">
              <a:lnSpc>
                <a:spcPct val="100000"/>
              </a:lnSpc>
            </a:pPr>
            <a:endParaRPr lang="pt-BR" sz="2200" dirty="0" smtClean="0">
              <a:latin typeface="+mn-lt"/>
            </a:endParaRPr>
          </a:p>
          <a:p>
            <a:pPr marL="990600" indent="-342900" algn="just">
              <a:lnSpc>
                <a:spcPct val="100000"/>
              </a:lnSpc>
              <a:buFont typeface="Wingdings" panose="05000000000000000000" pitchFamily="2" charset="2"/>
              <a:buChar char="§"/>
            </a:pPr>
            <a:r>
              <a:rPr lang="pt-BR" sz="2200" dirty="0" smtClean="0">
                <a:latin typeface="+mn-lt"/>
              </a:rPr>
              <a:t>Missão;</a:t>
            </a:r>
          </a:p>
          <a:p>
            <a:pPr marL="990600" indent="-342900" algn="just">
              <a:lnSpc>
                <a:spcPct val="100000"/>
              </a:lnSpc>
              <a:buFont typeface="Wingdings" panose="05000000000000000000" pitchFamily="2" charset="2"/>
              <a:buChar char="§"/>
            </a:pPr>
            <a:r>
              <a:rPr lang="pt-BR" sz="2200" dirty="0" smtClean="0">
                <a:latin typeface="+mn-lt"/>
              </a:rPr>
              <a:t>Diretrizes de trabalho – Coordenação;</a:t>
            </a:r>
          </a:p>
          <a:p>
            <a:pPr marL="990600" indent="-342900" algn="just">
              <a:lnSpc>
                <a:spcPct val="100000"/>
              </a:lnSpc>
              <a:buFont typeface="Wingdings" panose="05000000000000000000" pitchFamily="2" charset="2"/>
              <a:buChar char="§"/>
            </a:pPr>
            <a:r>
              <a:rPr lang="pt-BR" sz="2200" i="1" dirty="0" smtClean="0">
                <a:latin typeface="+mn-lt"/>
              </a:rPr>
              <a:t>Frameworks</a:t>
            </a:r>
            <a:r>
              <a:rPr lang="pt-BR" sz="2200" dirty="0" smtClean="0">
                <a:latin typeface="+mn-lt"/>
              </a:rPr>
              <a:t>, conceitos e princípios;</a:t>
            </a:r>
          </a:p>
          <a:p>
            <a:pPr marL="990600" indent="-342900" algn="just">
              <a:lnSpc>
                <a:spcPct val="100000"/>
              </a:lnSpc>
              <a:buFont typeface="Wingdings" panose="05000000000000000000" pitchFamily="2" charset="2"/>
              <a:buChar char="§"/>
            </a:pPr>
            <a:r>
              <a:rPr lang="pt-BR" sz="2200" dirty="0" smtClean="0">
                <a:latin typeface="+mn-lt"/>
              </a:rPr>
              <a:t>Modelos de asseguração;</a:t>
            </a:r>
          </a:p>
          <a:p>
            <a:pPr marL="990600" indent="-342900" algn="just">
              <a:lnSpc>
                <a:spcPct val="100000"/>
              </a:lnSpc>
              <a:buFont typeface="Wingdings" panose="05000000000000000000" pitchFamily="2" charset="2"/>
              <a:buChar char="§"/>
            </a:pPr>
            <a:r>
              <a:rPr lang="pt-BR" sz="2200" dirty="0" smtClean="0">
                <a:latin typeface="+mn-lt"/>
              </a:rPr>
              <a:t>Padrões de trabalho (auditoria).</a:t>
            </a:r>
          </a:p>
          <a:p>
            <a:pPr marL="647700" algn="just">
              <a:lnSpc>
                <a:spcPct val="100000"/>
              </a:lnSpc>
            </a:pPr>
            <a:endParaRPr lang="pt-BR" sz="2400" dirty="0" smtClean="0">
              <a:latin typeface="+mn-lt"/>
            </a:endParaRPr>
          </a:p>
          <a:p>
            <a:pPr algn="just">
              <a:lnSpc>
                <a:spcPct val="100000"/>
              </a:lnSpc>
            </a:pPr>
            <a:endParaRPr lang="pt-BR" sz="2400" dirty="0" smtClean="0">
              <a:latin typeface="+mn-lt"/>
            </a:endParaRP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6002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m 6" descr="C:\DOUTORADO\LIVRO CONTROLE INTERNO CORRUPCAO\IMAGEM ROSSANA.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05584" y="353261"/>
            <a:ext cx="2786416" cy="2361063"/>
          </a:xfrm>
          <a:prstGeom prst="rect">
            <a:avLst/>
          </a:prstGeom>
          <a:noFill/>
          <a:ln>
            <a:noFill/>
          </a:ln>
        </p:spPr>
      </p:pic>
      <p:sp>
        <p:nvSpPr>
          <p:cNvPr id="6" name="Título 1"/>
          <p:cNvSpPr txBox="1">
            <a:spLocks/>
          </p:cNvSpPr>
          <p:nvPr/>
        </p:nvSpPr>
        <p:spPr>
          <a:xfrm>
            <a:off x="1" y="335984"/>
            <a:ext cx="10515600" cy="563857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4400" kern="1200">
                <a:solidFill>
                  <a:srgbClr val="00305E"/>
                </a:solidFill>
                <a:latin typeface="TradeGothicNo.2" panose="020B0800000000000000" pitchFamily="34" charset="0"/>
                <a:ea typeface="+mj-ea"/>
                <a:cs typeface="+mj-cs"/>
              </a:defRPr>
            </a:lvl1pPr>
          </a:lstStyle>
          <a:p>
            <a:pPr algn="just">
              <a:lnSpc>
                <a:spcPct val="100000"/>
              </a:lnSpc>
            </a:pPr>
            <a:r>
              <a:rPr lang="pt-BR" sz="2400" b="1" dirty="0" smtClean="0">
                <a:latin typeface="+mn-lt"/>
              </a:rPr>
              <a:t>	Integração SCI - </a:t>
            </a:r>
            <a:r>
              <a:rPr lang="pt-BR" sz="2400" b="1" dirty="0">
                <a:latin typeface="+mn-lt"/>
              </a:rPr>
              <a:t>Cenário de mudanças para a Auditoria </a:t>
            </a:r>
            <a:endParaRPr lang="pt-BR" sz="2400" b="1" dirty="0" smtClean="0">
              <a:latin typeface="+mn-lt"/>
            </a:endParaRPr>
          </a:p>
          <a:p>
            <a:pPr algn="just">
              <a:lnSpc>
                <a:spcPct val="100000"/>
              </a:lnSpc>
            </a:pPr>
            <a:endParaRPr lang="pt-BR" sz="2400" b="1" dirty="0" smtClean="0">
              <a:latin typeface="+mn-lt"/>
            </a:endParaRPr>
          </a:p>
          <a:p>
            <a:pPr marL="723900" indent="-355600" algn="just">
              <a:lnSpc>
                <a:spcPct val="100000"/>
              </a:lnSpc>
              <a:buFont typeface="Courier New" panose="02070309020205020404" pitchFamily="49" charset="0"/>
              <a:buChar char="o"/>
              <a:tabLst>
                <a:tab pos="444500" algn="l"/>
              </a:tabLst>
            </a:pPr>
            <a:r>
              <a:rPr lang="pt-BR" sz="2200" dirty="0">
                <a:latin typeface="+mn-lt"/>
              </a:rPr>
              <a:t>Uso de recursos de TIC para operacionalização e efetividade do </a:t>
            </a:r>
            <a:r>
              <a:rPr lang="pt-BR" sz="2200" dirty="0" smtClean="0">
                <a:latin typeface="+mn-lt"/>
              </a:rPr>
              <a:t>SCI</a:t>
            </a:r>
          </a:p>
          <a:p>
            <a:pPr marL="368300" algn="just">
              <a:lnSpc>
                <a:spcPct val="100000"/>
              </a:lnSpc>
              <a:tabLst>
                <a:tab pos="444500" algn="l"/>
              </a:tabLst>
            </a:pPr>
            <a:endParaRPr lang="pt-BR" sz="2200" dirty="0">
              <a:latin typeface="+mn-lt"/>
            </a:endParaRPr>
          </a:p>
          <a:p>
            <a:pPr marL="990600" indent="-355600" algn="just">
              <a:lnSpc>
                <a:spcPct val="100000"/>
              </a:lnSpc>
              <a:buFont typeface="Wingdings" panose="05000000000000000000" pitchFamily="2" charset="2"/>
              <a:buChar char="§"/>
              <a:tabLst>
                <a:tab pos="444500" algn="l"/>
              </a:tabLst>
            </a:pPr>
            <a:r>
              <a:rPr lang="pt-BR" sz="2200" dirty="0">
                <a:latin typeface="+mn-lt"/>
              </a:rPr>
              <a:t>Compartilhamentos (padrões para taxonomias, dados, sistemas, avaliações);</a:t>
            </a:r>
          </a:p>
          <a:p>
            <a:pPr marL="990600" indent="-355600" algn="just">
              <a:lnSpc>
                <a:spcPct val="100000"/>
              </a:lnSpc>
              <a:buFont typeface="Wingdings" panose="05000000000000000000" pitchFamily="2" charset="2"/>
              <a:buChar char="§"/>
              <a:tabLst>
                <a:tab pos="444500" algn="l"/>
              </a:tabLst>
            </a:pPr>
            <a:r>
              <a:rPr lang="pt-BR" sz="2200" dirty="0">
                <a:latin typeface="+mn-lt"/>
              </a:rPr>
              <a:t>Uso comum e compartilhado de </a:t>
            </a:r>
            <a:r>
              <a:rPr lang="pt-BR" sz="2200" i="1" dirty="0">
                <a:latin typeface="+mn-lt"/>
              </a:rPr>
              <a:t>Big Data</a:t>
            </a:r>
            <a:r>
              <a:rPr lang="pt-BR" sz="2200" dirty="0">
                <a:latin typeface="+mn-lt"/>
              </a:rPr>
              <a:t> e </a:t>
            </a:r>
            <a:r>
              <a:rPr lang="pt-BR" sz="2200" dirty="0" smtClean="0">
                <a:latin typeface="+mn-lt"/>
              </a:rPr>
              <a:t> de técnicas </a:t>
            </a:r>
            <a:r>
              <a:rPr lang="pt-BR" sz="2200" dirty="0">
                <a:latin typeface="+mn-lt"/>
              </a:rPr>
              <a:t>preditivas (conformidade e fraude</a:t>
            </a:r>
            <a:r>
              <a:rPr lang="pt-BR" sz="2200" dirty="0" smtClean="0">
                <a:latin typeface="+mn-lt"/>
              </a:rPr>
              <a:t>) como  </a:t>
            </a:r>
            <a:r>
              <a:rPr lang="pt-BR" sz="2200" i="1" dirty="0" err="1" smtClean="0">
                <a:latin typeface="+mn-lt"/>
              </a:rPr>
              <a:t>Audit</a:t>
            </a:r>
            <a:r>
              <a:rPr lang="pt-BR" sz="2200" i="1" dirty="0" smtClean="0">
                <a:latin typeface="+mn-lt"/>
              </a:rPr>
              <a:t> </a:t>
            </a:r>
            <a:r>
              <a:rPr lang="pt-BR" sz="2200" i="1" dirty="0" err="1">
                <a:latin typeface="+mn-lt"/>
              </a:rPr>
              <a:t>Analytics</a:t>
            </a:r>
            <a:r>
              <a:rPr lang="pt-BR" sz="2200" i="1" dirty="0">
                <a:latin typeface="+mn-lt"/>
              </a:rPr>
              <a:t> e </a:t>
            </a:r>
            <a:r>
              <a:rPr lang="pt-BR" sz="2200" i="1" dirty="0" err="1">
                <a:latin typeface="+mn-lt"/>
              </a:rPr>
              <a:t>Machine</a:t>
            </a:r>
            <a:r>
              <a:rPr lang="pt-BR" sz="2200" i="1" dirty="0">
                <a:latin typeface="+mn-lt"/>
              </a:rPr>
              <a:t> </a:t>
            </a:r>
            <a:r>
              <a:rPr lang="pt-BR" sz="2200" i="1" dirty="0" err="1">
                <a:latin typeface="+mn-lt"/>
              </a:rPr>
              <a:t>Learn</a:t>
            </a:r>
            <a:r>
              <a:rPr lang="pt-BR" sz="2200" i="1" dirty="0">
                <a:latin typeface="+mn-lt"/>
              </a:rPr>
              <a:t>  </a:t>
            </a:r>
            <a:r>
              <a:rPr lang="pt-BR" sz="2200" dirty="0">
                <a:latin typeface="+mn-lt"/>
              </a:rPr>
              <a:t>e seus riscos;</a:t>
            </a:r>
          </a:p>
          <a:p>
            <a:pPr marL="635000" algn="just">
              <a:lnSpc>
                <a:spcPct val="100000"/>
              </a:lnSpc>
              <a:tabLst>
                <a:tab pos="444500" algn="l"/>
              </a:tabLst>
            </a:pPr>
            <a:endParaRPr lang="pt-BR" sz="2200" dirty="0">
              <a:latin typeface="+mn-lt"/>
            </a:endParaRPr>
          </a:p>
          <a:p>
            <a:pPr marL="531813" indent="-176213" algn="just">
              <a:lnSpc>
                <a:spcPct val="100000"/>
              </a:lnSpc>
              <a:buFont typeface="Courier New" panose="02070309020205020404" pitchFamily="49" charset="0"/>
              <a:buChar char="o"/>
              <a:tabLst>
                <a:tab pos="444500" algn="l"/>
              </a:tabLst>
            </a:pPr>
            <a:r>
              <a:rPr lang="pt-BR" sz="2200" dirty="0">
                <a:latin typeface="+mn-lt"/>
              </a:rPr>
              <a:t>    Entrega e Comunicação de Valor </a:t>
            </a:r>
            <a:endParaRPr lang="pt-BR" sz="2200" dirty="0" smtClean="0">
              <a:latin typeface="+mn-lt"/>
            </a:endParaRPr>
          </a:p>
          <a:p>
            <a:pPr marL="355600" algn="just">
              <a:lnSpc>
                <a:spcPct val="100000"/>
              </a:lnSpc>
              <a:tabLst>
                <a:tab pos="444500" algn="l"/>
              </a:tabLst>
            </a:pPr>
            <a:endParaRPr lang="pt-BR" sz="2200" dirty="0">
              <a:latin typeface="+mn-lt"/>
            </a:endParaRPr>
          </a:p>
          <a:p>
            <a:pPr marL="698500" indent="-71438" algn="just">
              <a:lnSpc>
                <a:spcPct val="100000"/>
              </a:lnSpc>
              <a:buFont typeface="Wingdings" panose="05000000000000000000" pitchFamily="2" charset="2"/>
              <a:buChar char="§"/>
              <a:tabLst>
                <a:tab pos="444500" algn="l"/>
              </a:tabLst>
            </a:pPr>
            <a:r>
              <a:rPr lang="pt-BR" sz="2200" dirty="0">
                <a:latin typeface="+mn-lt"/>
              </a:rPr>
              <a:t>   Controle Social com os mesmos dados – mais eficientes no uso de TIC – </a:t>
            </a:r>
            <a:r>
              <a:rPr lang="pt-BR" sz="2200" i="1" dirty="0" err="1">
                <a:latin typeface="+mn-lt"/>
              </a:rPr>
              <a:t>Hackfest</a:t>
            </a:r>
            <a:endParaRPr lang="pt-BR" sz="2200" i="1" dirty="0">
              <a:latin typeface="+mn-lt"/>
            </a:endParaRPr>
          </a:p>
          <a:p>
            <a:pPr marL="698500" indent="-71438" algn="just">
              <a:lnSpc>
                <a:spcPct val="100000"/>
              </a:lnSpc>
              <a:buFont typeface="Wingdings" panose="05000000000000000000" pitchFamily="2" charset="2"/>
              <a:buChar char="§"/>
              <a:tabLst>
                <a:tab pos="444500" algn="l"/>
              </a:tabLst>
            </a:pPr>
            <a:r>
              <a:rPr lang="pt-BR" sz="2200" dirty="0">
                <a:latin typeface="+mn-lt"/>
              </a:rPr>
              <a:t>    Questões </a:t>
            </a:r>
            <a:r>
              <a:rPr lang="pt-BR" sz="2200" dirty="0" smtClean="0">
                <a:latin typeface="+mn-lt"/>
              </a:rPr>
              <a:t>de cultura e </a:t>
            </a:r>
            <a:r>
              <a:rPr lang="pt-BR" sz="2200" dirty="0">
                <a:latin typeface="+mn-lt"/>
              </a:rPr>
              <a:t>poder na </a:t>
            </a:r>
            <a:r>
              <a:rPr lang="pt-BR" sz="2200" dirty="0" smtClean="0">
                <a:latin typeface="+mn-lt"/>
              </a:rPr>
              <a:t>integração do </a:t>
            </a:r>
            <a:r>
              <a:rPr lang="pt-BR" sz="2200" dirty="0">
                <a:latin typeface="+mn-lt"/>
              </a:rPr>
              <a:t>SCI– Lado-a-lado (?) ou o mais  ‘forte’ impõe modelo?</a:t>
            </a:r>
          </a:p>
          <a:p>
            <a:pPr marL="647700" algn="just">
              <a:lnSpc>
                <a:spcPct val="100000"/>
              </a:lnSpc>
            </a:pPr>
            <a:endParaRPr lang="pt-BR" sz="2400" dirty="0" smtClean="0">
              <a:latin typeface="+mn-lt"/>
            </a:endParaRPr>
          </a:p>
          <a:p>
            <a:pPr algn="just">
              <a:lnSpc>
                <a:spcPct val="100000"/>
              </a:lnSpc>
            </a:pPr>
            <a:endParaRPr lang="pt-BR" sz="2400" dirty="0" smtClean="0">
              <a:latin typeface="+mn-lt"/>
            </a:endParaRPr>
          </a:p>
        </p:txBody>
      </p:sp>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43968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Resultado de imagem para IIA BRAS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sp>
        <p:nvSpPr>
          <p:cNvPr id="4" name="AutoShape 4" descr="Resultado de imagem para IIA BRAS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2105" y="264771"/>
            <a:ext cx="2781499" cy="2781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http://www.iiabrasil.org.br/conbrai/_imagens/topo_ne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775" y="4308997"/>
            <a:ext cx="4149394" cy="1669996"/>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m 3" descr="09357-CERT-Footer-CIA.png"/>
          <p:cNvPicPr>
            <a:picLocks noChangeAspect="1"/>
          </p:cNvPicPr>
          <p:nvPr/>
        </p:nvPicPr>
        <p:blipFill>
          <a:blip r:embed="rId5" cstate="print"/>
          <a:srcRect/>
          <a:stretch>
            <a:fillRect/>
          </a:stretch>
        </p:blipFill>
        <p:spPr bwMode="auto">
          <a:xfrm>
            <a:off x="0" y="4773381"/>
            <a:ext cx="1453187" cy="1613253"/>
          </a:xfrm>
          <a:prstGeom prst="rect">
            <a:avLst/>
          </a:prstGeom>
          <a:noFill/>
          <a:ln w="9525">
            <a:noFill/>
            <a:miter lim="800000"/>
            <a:headEnd/>
            <a:tailEnd/>
          </a:ln>
        </p:spPr>
      </p:pic>
      <p:pic>
        <p:nvPicPr>
          <p:cNvPr id="10" name="Imagem 4" descr="09357-CERT-Footer-CCSA.png"/>
          <p:cNvPicPr>
            <a:picLocks noChangeAspect="1"/>
          </p:cNvPicPr>
          <p:nvPr/>
        </p:nvPicPr>
        <p:blipFill>
          <a:blip r:embed="rId6" cstate="print"/>
          <a:srcRect/>
          <a:stretch>
            <a:fillRect/>
          </a:stretch>
        </p:blipFill>
        <p:spPr bwMode="auto">
          <a:xfrm>
            <a:off x="1533018" y="5708938"/>
            <a:ext cx="777736" cy="667925"/>
          </a:xfrm>
          <a:prstGeom prst="rect">
            <a:avLst/>
          </a:prstGeom>
          <a:noFill/>
          <a:ln w="9525">
            <a:noFill/>
            <a:miter lim="800000"/>
            <a:headEnd/>
            <a:tailEnd/>
          </a:ln>
        </p:spPr>
      </p:pic>
      <p:pic>
        <p:nvPicPr>
          <p:cNvPr id="11" name="Imagem 5" descr="09357-CERT-Footer-CFSA.png"/>
          <p:cNvPicPr>
            <a:picLocks noChangeAspect="1"/>
          </p:cNvPicPr>
          <p:nvPr/>
        </p:nvPicPr>
        <p:blipFill>
          <a:blip r:embed="rId7" cstate="print"/>
          <a:srcRect/>
          <a:stretch>
            <a:fillRect/>
          </a:stretch>
        </p:blipFill>
        <p:spPr bwMode="auto">
          <a:xfrm>
            <a:off x="2441278" y="5714242"/>
            <a:ext cx="775275" cy="665824"/>
          </a:xfrm>
          <a:prstGeom prst="rect">
            <a:avLst/>
          </a:prstGeom>
          <a:noFill/>
          <a:ln w="9525">
            <a:noFill/>
            <a:miter lim="800000"/>
            <a:headEnd/>
            <a:tailEnd/>
          </a:ln>
        </p:spPr>
      </p:pic>
      <p:pic>
        <p:nvPicPr>
          <p:cNvPr id="12" name="Imagem 6" descr="09357-CERT-Footer-CGAP.png"/>
          <p:cNvPicPr>
            <a:picLocks noChangeAspect="1"/>
          </p:cNvPicPr>
          <p:nvPr/>
        </p:nvPicPr>
        <p:blipFill>
          <a:blip r:embed="rId8" cstate="print"/>
          <a:srcRect/>
          <a:stretch>
            <a:fillRect/>
          </a:stretch>
        </p:blipFill>
        <p:spPr bwMode="auto">
          <a:xfrm>
            <a:off x="2440047" y="4908060"/>
            <a:ext cx="777736" cy="665824"/>
          </a:xfrm>
          <a:prstGeom prst="rect">
            <a:avLst/>
          </a:prstGeom>
          <a:noFill/>
          <a:ln w="9525">
            <a:noFill/>
            <a:miter lim="800000"/>
            <a:headEnd/>
            <a:tailEnd/>
          </a:ln>
        </p:spPr>
      </p:pic>
      <p:pic>
        <p:nvPicPr>
          <p:cNvPr id="13" name="Picture 2"/>
          <p:cNvPicPr>
            <a:picLocks noChangeAspect="1" noChangeArrowheads="1"/>
          </p:cNvPicPr>
          <p:nvPr/>
        </p:nvPicPr>
        <p:blipFill>
          <a:blip r:embed="rId9" cstate="print"/>
          <a:srcRect/>
          <a:stretch>
            <a:fillRect/>
          </a:stretch>
        </p:blipFill>
        <p:spPr bwMode="auto">
          <a:xfrm>
            <a:off x="1528849" y="4887656"/>
            <a:ext cx="777736" cy="666793"/>
          </a:xfrm>
          <a:prstGeom prst="rect">
            <a:avLst/>
          </a:prstGeom>
          <a:noFill/>
          <a:ln w="9525">
            <a:noFill/>
            <a:miter lim="800000"/>
            <a:headEnd/>
            <a:tailEnd/>
          </a:ln>
          <a:effectLst/>
        </p:spPr>
      </p:pic>
      <p:pic>
        <p:nvPicPr>
          <p:cNvPr id="14" name="Imagem 13"/>
          <p:cNvPicPr>
            <a:picLocks noChangeAspect="1"/>
          </p:cNvPicPr>
          <p:nvPr/>
        </p:nvPicPr>
        <p:blipFill>
          <a:blip r:embed="rId10"/>
          <a:stretch>
            <a:fillRect/>
          </a:stretch>
        </p:blipFill>
        <p:spPr>
          <a:xfrm>
            <a:off x="7693449" y="1080111"/>
            <a:ext cx="4272226" cy="1552302"/>
          </a:xfrm>
          <a:prstGeom prst="rect">
            <a:avLst/>
          </a:prstGeom>
        </p:spPr>
      </p:pic>
      <p:pic>
        <p:nvPicPr>
          <p:cNvPr id="15" name="Picture 2" descr="Ia Magazin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7022" y="4603794"/>
            <a:ext cx="1297734" cy="1776272"/>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descr="Imagem relacionada"/>
          <p:cNvPicPr/>
          <p:nvPr/>
        </p:nvPicPr>
        <p:blipFill rotWithShape="1">
          <a:blip r:embed="rId12">
            <a:extLst>
              <a:ext uri="{28A0092B-C50C-407E-A947-70E740481C1C}">
                <a14:useLocalDpi xmlns:a14="http://schemas.microsoft.com/office/drawing/2010/main" val="0"/>
              </a:ext>
            </a:extLst>
          </a:blip>
          <a:srcRect l="25107" t="18869" r="5744" b="15472"/>
          <a:stretch/>
        </p:blipFill>
        <p:spPr bwMode="auto">
          <a:xfrm>
            <a:off x="90984" y="442478"/>
            <a:ext cx="3095625" cy="1657350"/>
          </a:xfrm>
          <a:prstGeom prst="rect">
            <a:avLst/>
          </a:prstGeom>
          <a:noFill/>
          <a:ln>
            <a:noFill/>
          </a:ln>
          <a:extLst>
            <a:ext uri="{53640926-AAD7-44D8-BBD7-CCE9431645EC}">
              <a14:shadowObscured xmlns:a14="http://schemas.microsoft.com/office/drawing/2010/main"/>
            </a:ext>
          </a:extLst>
        </p:spPr>
      </p:pic>
      <p:sp>
        <p:nvSpPr>
          <p:cNvPr id="5" name="CaixaDeTexto 4"/>
          <p:cNvSpPr txBox="1"/>
          <p:nvPr/>
        </p:nvSpPr>
        <p:spPr>
          <a:xfrm>
            <a:off x="542225" y="2325570"/>
            <a:ext cx="1362203" cy="369332"/>
          </a:xfrm>
          <a:prstGeom prst="rect">
            <a:avLst/>
          </a:prstGeom>
          <a:solidFill>
            <a:schemeClr val="bg1"/>
          </a:solidFill>
        </p:spPr>
        <p:txBody>
          <a:bodyPr wrap="square" rtlCol="0">
            <a:spAutoFit/>
          </a:bodyPr>
          <a:lstStyle/>
          <a:p>
            <a:r>
              <a:rPr lang="pt-BR"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160 países </a:t>
            </a:r>
            <a:endParaRPr lang="pt-BR"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19" name="CaixaDeTexto 18"/>
          <p:cNvSpPr txBox="1"/>
          <p:nvPr/>
        </p:nvSpPr>
        <p:spPr>
          <a:xfrm>
            <a:off x="896981" y="2728840"/>
            <a:ext cx="2049810" cy="369332"/>
          </a:xfrm>
          <a:prstGeom prst="rect">
            <a:avLst/>
          </a:prstGeom>
          <a:solidFill>
            <a:schemeClr val="bg1"/>
          </a:solidFill>
        </p:spPr>
        <p:txBody>
          <a:bodyPr wrap="square" rtlCol="0">
            <a:spAutoFit/>
          </a:bodyPr>
          <a:lstStyle/>
          <a:p>
            <a:r>
              <a:rPr lang="pt-BR"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250 institutos</a:t>
            </a:r>
            <a:endParaRPr lang="pt-BR"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20" name="CaixaDeTexto 19"/>
          <p:cNvSpPr txBox="1"/>
          <p:nvPr/>
        </p:nvSpPr>
        <p:spPr>
          <a:xfrm>
            <a:off x="1453187" y="3101904"/>
            <a:ext cx="2293835" cy="369332"/>
          </a:xfrm>
          <a:prstGeom prst="rect">
            <a:avLst/>
          </a:prstGeom>
          <a:solidFill>
            <a:schemeClr val="bg1"/>
          </a:solidFill>
        </p:spPr>
        <p:txBody>
          <a:bodyPr wrap="square" rtlCol="0">
            <a:spAutoFit/>
          </a:bodyPr>
          <a:lstStyle/>
          <a:p>
            <a:r>
              <a:rPr lang="pt-BR"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70.000 Certificados</a:t>
            </a:r>
            <a:endParaRPr lang="pt-BR"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pic>
        <p:nvPicPr>
          <p:cNvPr id="7" name="Picture 2" descr="https://na.theiia.org/standards-guidance/PublishingImages/IPPF-2017.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5168" y="4773381"/>
            <a:ext cx="2078586" cy="1603482"/>
          </a:xfrm>
          <a:prstGeom prst="rect">
            <a:avLst/>
          </a:prstGeom>
          <a:noFill/>
          <a:extLst>
            <a:ext uri="{909E8E84-426E-40DD-AFC4-6F175D3DCCD1}">
              <a14:hiddenFill xmlns:a14="http://schemas.microsoft.com/office/drawing/2010/main">
                <a:solidFill>
                  <a:srgbClr val="FFFFFF"/>
                </a:solidFill>
              </a14:hiddenFill>
            </a:ext>
          </a:extLst>
        </p:spPr>
      </p:pic>
      <p:sp>
        <p:nvSpPr>
          <p:cNvPr id="22" name="CaixaDeTexto 21"/>
          <p:cNvSpPr txBox="1"/>
          <p:nvPr/>
        </p:nvSpPr>
        <p:spPr>
          <a:xfrm>
            <a:off x="4515043" y="4124331"/>
            <a:ext cx="2049810" cy="369332"/>
          </a:xfrm>
          <a:prstGeom prst="rect">
            <a:avLst/>
          </a:prstGeom>
          <a:solidFill>
            <a:schemeClr val="bg1"/>
          </a:solidFill>
        </p:spPr>
        <p:txBody>
          <a:bodyPr wrap="square" rtlCol="0">
            <a:spAutoFit/>
          </a:bodyPr>
          <a:lstStyle/>
          <a:p>
            <a:pPr algn="ctr"/>
            <a:r>
              <a:rPr lang="pt-BR" b="1" dirty="0">
                <a:ln w="12700">
                  <a:solidFill>
                    <a:schemeClr val="tx2">
                      <a:satMod val="155000"/>
                    </a:schemeClr>
                  </a:solidFill>
                  <a:prstDash val="solid"/>
                </a:ln>
                <a:solidFill>
                  <a:schemeClr val="tx1">
                    <a:lumMod val="65000"/>
                    <a:lumOff val="35000"/>
                  </a:schemeClr>
                </a:solidFill>
              </a:rPr>
              <a:t>P</a:t>
            </a:r>
            <a:r>
              <a:rPr lang="pt-BR" b="1" dirty="0" smtClean="0">
                <a:ln w="12700">
                  <a:solidFill>
                    <a:schemeClr val="tx2">
                      <a:satMod val="155000"/>
                    </a:schemeClr>
                  </a:solidFill>
                  <a:prstDash val="solid"/>
                </a:ln>
                <a:solidFill>
                  <a:schemeClr val="tx1">
                    <a:lumMod val="65000"/>
                    <a:lumOff val="35000"/>
                  </a:schemeClr>
                </a:solidFill>
              </a:rPr>
              <a:t>ublicações</a:t>
            </a:r>
            <a:endParaRPr lang="pt-BR" b="1" dirty="0">
              <a:ln w="12700">
                <a:solidFill>
                  <a:schemeClr val="tx2">
                    <a:satMod val="155000"/>
                  </a:schemeClr>
                </a:solidFill>
                <a:prstDash val="solid"/>
              </a:ln>
              <a:solidFill>
                <a:schemeClr val="tx1">
                  <a:lumMod val="65000"/>
                  <a:lumOff val="35000"/>
                </a:schemeClr>
              </a:solidFill>
            </a:endParaRPr>
          </a:p>
        </p:txBody>
      </p:sp>
      <p:sp>
        <p:nvSpPr>
          <p:cNvPr id="23" name="CaixaDeTexto 22"/>
          <p:cNvSpPr txBox="1"/>
          <p:nvPr/>
        </p:nvSpPr>
        <p:spPr>
          <a:xfrm>
            <a:off x="7093604" y="2824905"/>
            <a:ext cx="5138257" cy="923330"/>
          </a:xfrm>
          <a:prstGeom prst="rect">
            <a:avLst/>
          </a:prstGeom>
          <a:solidFill>
            <a:schemeClr val="bg1"/>
          </a:solidFill>
        </p:spPr>
        <p:txBody>
          <a:bodyPr wrap="square" rtlCol="0">
            <a:spAutoFit/>
          </a:bodyPr>
          <a:lstStyle/>
          <a:p>
            <a:pPr algn="ctr"/>
            <a:r>
              <a:rPr lang="pt-BR"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REDE COOPERATIVA DE CONSTRUÇÃO DE CONHECIMENTO</a:t>
            </a:r>
          </a:p>
          <a:p>
            <a:pPr algn="ctr"/>
            <a:r>
              <a:rPr lang="pt-BR" dirty="0" smtClean="0">
                <a:ln w="12700">
                  <a:solidFill>
                    <a:schemeClr val="tx2">
                      <a:satMod val="155000"/>
                    </a:schemeClr>
                  </a:solidFill>
                  <a:prstDash val="solid"/>
                </a:ln>
                <a:solidFill>
                  <a:schemeClr val="tx1">
                    <a:lumMod val="65000"/>
                    <a:lumOff val="35000"/>
                  </a:schemeClr>
                </a:solidFill>
              </a:rPr>
              <a:t>Capacitação, Práticas e Intercâmbio de Ideias</a:t>
            </a:r>
            <a:endParaRPr lang="pt-BR" dirty="0">
              <a:ln w="12700">
                <a:solidFill>
                  <a:schemeClr val="tx2">
                    <a:satMod val="155000"/>
                  </a:schemeClr>
                </a:solidFill>
                <a:prstDash val="solid"/>
              </a:ln>
              <a:solidFill>
                <a:schemeClr val="tx1">
                  <a:lumMod val="65000"/>
                  <a:lumOff val="35000"/>
                </a:schemeClr>
              </a:solidFill>
            </a:endParaRPr>
          </a:p>
        </p:txBody>
      </p:sp>
      <p:sp>
        <p:nvSpPr>
          <p:cNvPr id="21" name="CaixaDeTexto 20"/>
          <p:cNvSpPr txBox="1"/>
          <p:nvPr/>
        </p:nvSpPr>
        <p:spPr>
          <a:xfrm>
            <a:off x="84351" y="1956238"/>
            <a:ext cx="3102257" cy="369332"/>
          </a:xfrm>
          <a:prstGeom prst="rect">
            <a:avLst/>
          </a:prstGeom>
          <a:solidFill>
            <a:schemeClr val="bg1"/>
          </a:solidFill>
        </p:spPr>
        <p:txBody>
          <a:bodyPr wrap="square" rtlCol="0">
            <a:spAutoFit/>
          </a:bodyPr>
          <a:lstStyle/>
          <a:p>
            <a:r>
              <a:rPr lang="pt-BR"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76 anos (1941)</a:t>
            </a:r>
            <a:endParaRPr lang="pt-BR"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24" name="CaixaDeTexto 23"/>
          <p:cNvSpPr txBox="1"/>
          <p:nvPr/>
        </p:nvSpPr>
        <p:spPr>
          <a:xfrm>
            <a:off x="2236675" y="3478936"/>
            <a:ext cx="2075430" cy="369332"/>
          </a:xfrm>
          <a:prstGeom prst="rect">
            <a:avLst/>
          </a:prstGeom>
          <a:solidFill>
            <a:schemeClr val="bg1"/>
          </a:solidFill>
        </p:spPr>
        <p:txBody>
          <a:bodyPr wrap="square" rtlCol="0">
            <a:spAutoFit/>
          </a:bodyPr>
          <a:lstStyle/>
          <a:p>
            <a:r>
              <a:rPr lang="pt-BR" b="1" dirty="0" smtClean="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rPr>
              <a:t>185. 000 associados</a:t>
            </a:r>
            <a:endParaRPr lang="pt-BR" b="1" dirty="0">
              <a:ln w="12700">
                <a:solidFill>
                  <a:schemeClr val="tx2">
                    <a:satMod val="155000"/>
                  </a:schemeClr>
                </a:solidFill>
                <a:prstDash val="solid"/>
              </a:ln>
              <a:solidFill>
                <a:schemeClr val="tx1">
                  <a:lumMod val="65000"/>
                  <a:lumOff val="35000"/>
                </a:schemeClr>
              </a:solidFill>
              <a:effectLst>
                <a:outerShdw blurRad="41275" dist="20320" dir="1800000" algn="tl" rotWithShape="0">
                  <a:srgbClr val="000000">
                    <a:alpha val="40000"/>
                  </a:srgbClr>
                </a:outerShdw>
              </a:effectLst>
            </a:endParaRPr>
          </a:p>
        </p:txBody>
      </p:sp>
      <p:sp>
        <p:nvSpPr>
          <p:cNvPr id="25" name="CaixaDeTexto 24"/>
          <p:cNvSpPr txBox="1"/>
          <p:nvPr/>
        </p:nvSpPr>
        <p:spPr>
          <a:xfrm>
            <a:off x="307975" y="4173063"/>
            <a:ext cx="2520940" cy="369332"/>
          </a:xfrm>
          <a:prstGeom prst="rect">
            <a:avLst/>
          </a:prstGeom>
          <a:solidFill>
            <a:schemeClr val="bg1"/>
          </a:solidFill>
        </p:spPr>
        <p:txBody>
          <a:bodyPr wrap="square" rtlCol="0">
            <a:spAutoFit/>
          </a:bodyPr>
          <a:lstStyle/>
          <a:p>
            <a:pPr algn="ctr"/>
            <a:r>
              <a:rPr lang="pt-BR" b="1" dirty="0" smtClean="0">
                <a:ln w="12700">
                  <a:solidFill>
                    <a:schemeClr val="tx2">
                      <a:satMod val="155000"/>
                    </a:schemeClr>
                  </a:solidFill>
                  <a:prstDash val="solid"/>
                </a:ln>
                <a:solidFill>
                  <a:schemeClr val="tx1">
                    <a:lumMod val="65000"/>
                    <a:lumOff val="35000"/>
                  </a:schemeClr>
                </a:solidFill>
              </a:rPr>
              <a:t>Certificações</a:t>
            </a:r>
            <a:endParaRPr lang="pt-BR" b="1" dirty="0">
              <a:ln w="12700">
                <a:solidFill>
                  <a:schemeClr val="tx2">
                    <a:satMod val="155000"/>
                  </a:schemeClr>
                </a:solidFill>
                <a:prstDash val="solid"/>
              </a:ln>
              <a:solidFill>
                <a:schemeClr val="tx1">
                  <a:lumMod val="65000"/>
                  <a:lumOff val="35000"/>
                </a:schemeClr>
              </a:solidFill>
            </a:endParaRPr>
          </a:p>
        </p:txBody>
      </p:sp>
    </p:spTree>
    <p:extLst>
      <p:ext uri="{BB962C8B-B14F-4D97-AF65-F5344CB8AC3E}">
        <p14:creationId xmlns:p14="http://schemas.microsoft.com/office/powerpoint/2010/main" val="2126462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932016" y="1279551"/>
            <a:ext cx="10515600" cy="427703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rgbClr val="00305E"/>
                </a:solidFill>
                <a:latin typeface="TradeGothicNo.2" panose="020B0800000000000000" pitchFamily="34" charset="0"/>
                <a:ea typeface="+mj-ea"/>
                <a:cs typeface="+mj-cs"/>
              </a:defRPr>
            </a:lvl1pPr>
          </a:lstStyle>
          <a:p>
            <a:pPr algn="just">
              <a:lnSpc>
                <a:spcPct val="170000"/>
              </a:lnSpc>
            </a:pPr>
            <a:r>
              <a:rPr lang="pt-BR" sz="2800" b="1" u="sng" dirty="0" smtClean="0">
                <a:latin typeface="+mn-lt"/>
              </a:rPr>
              <a:t>Missão </a:t>
            </a:r>
            <a:r>
              <a:rPr lang="pt-BR" sz="2800" b="1" u="sng" dirty="0">
                <a:latin typeface="+mn-lt"/>
              </a:rPr>
              <a:t>– IIA Brasil</a:t>
            </a:r>
          </a:p>
          <a:p>
            <a:pPr algn="just">
              <a:lnSpc>
                <a:spcPct val="170000"/>
              </a:lnSpc>
            </a:pPr>
            <a:r>
              <a:rPr lang="pt-BR" sz="2400" b="1" dirty="0" smtClean="0">
                <a:latin typeface="+mj-lt"/>
              </a:rPr>
              <a:t>	Promover </a:t>
            </a:r>
            <a:r>
              <a:rPr lang="pt-BR" sz="2400" b="1" dirty="0">
                <a:latin typeface="+mj-lt"/>
              </a:rPr>
              <a:t>o valor e disseminar o papel do Auditor Interno </a:t>
            </a:r>
            <a:r>
              <a:rPr lang="pt-BR" sz="2400" dirty="0">
                <a:latin typeface="+mj-lt"/>
              </a:rPr>
              <a:t>no âmbito dos setores público e privado, por meio de cursos, seminários, congressos e artigos técnicos, estabelecendo, assim, a qualificação desse profissional e o </a:t>
            </a:r>
            <a:r>
              <a:rPr lang="pt-BR" sz="2400" b="1" dirty="0">
                <a:latin typeface="+mj-lt"/>
              </a:rPr>
              <a:t>intercâmbio de ideias em assuntos referentes à atividade de Auditoria Interna</a:t>
            </a:r>
            <a:r>
              <a:rPr lang="pt-BR" sz="2400" dirty="0">
                <a:latin typeface="+mj-lt"/>
              </a:rPr>
              <a:t>. </a:t>
            </a:r>
            <a:endParaRPr lang="pt-BR" sz="2400" b="1" dirty="0" smtClean="0">
              <a:latin typeface="+mj-lt"/>
            </a:endParaRPr>
          </a:p>
        </p:txBody>
      </p:sp>
      <p:pic>
        <p:nvPicPr>
          <p:cNvPr id="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90270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88220" y="1188641"/>
            <a:ext cx="8038280" cy="4585871"/>
          </a:xfrm>
          <a:prstGeom prst="rect">
            <a:avLst/>
          </a:prstGeom>
          <a:noFill/>
        </p:spPr>
        <p:txBody>
          <a:bodyPr wrap="square" rtlCol="0">
            <a:spAutoFit/>
          </a:bodyPr>
          <a:lstStyle/>
          <a:p>
            <a:r>
              <a:rPr lang="pt-BR" sz="2800" b="1" dirty="0" smtClean="0">
                <a:solidFill>
                  <a:schemeClr val="accent1">
                    <a:lumMod val="50000"/>
                  </a:schemeClr>
                </a:solidFill>
              </a:rPr>
              <a:t>     Missão da Auditoria Interna</a:t>
            </a:r>
          </a:p>
          <a:p>
            <a:endParaRPr lang="pt-BR" sz="2400" dirty="0" smtClean="0">
              <a:solidFill>
                <a:schemeClr val="accent1">
                  <a:lumMod val="50000"/>
                </a:schemeClr>
              </a:solidFill>
            </a:endParaRPr>
          </a:p>
          <a:p>
            <a:pPr lvl="1" algn="just"/>
            <a:r>
              <a:rPr lang="pt-BR" sz="2400" dirty="0" smtClean="0">
                <a:solidFill>
                  <a:schemeClr val="accent1">
                    <a:lumMod val="50000"/>
                  </a:schemeClr>
                </a:solidFill>
              </a:rPr>
              <a:t>	Aumentar e proteger o valor organizacional, fornecendo avaliação (</a:t>
            </a:r>
            <a:r>
              <a:rPr lang="pt-BR" sz="2400" i="1" dirty="0" err="1" smtClean="0">
                <a:solidFill>
                  <a:schemeClr val="accent1">
                    <a:lumMod val="50000"/>
                  </a:schemeClr>
                </a:solidFill>
              </a:rPr>
              <a:t>assurance</a:t>
            </a:r>
            <a:r>
              <a:rPr lang="pt-BR" sz="2400" dirty="0" smtClean="0">
                <a:solidFill>
                  <a:schemeClr val="accent1">
                    <a:lumMod val="50000"/>
                  </a:schemeClr>
                </a:solidFill>
              </a:rPr>
              <a:t>), assessoria (</a:t>
            </a:r>
            <a:r>
              <a:rPr lang="pt-BR" sz="2400" i="1" dirty="0" err="1" smtClean="0">
                <a:solidFill>
                  <a:schemeClr val="accent1">
                    <a:lumMod val="50000"/>
                  </a:schemeClr>
                </a:solidFill>
              </a:rPr>
              <a:t>advisory</a:t>
            </a:r>
            <a:r>
              <a:rPr lang="pt-BR" sz="2400" dirty="0" smtClean="0">
                <a:solidFill>
                  <a:schemeClr val="accent1">
                    <a:lumMod val="50000"/>
                  </a:schemeClr>
                </a:solidFill>
              </a:rPr>
              <a:t>) e conhecimento (</a:t>
            </a:r>
            <a:r>
              <a:rPr lang="pt-BR" sz="2400" i="1" dirty="0" smtClean="0">
                <a:solidFill>
                  <a:schemeClr val="accent1">
                    <a:lumMod val="50000"/>
                  </a:schemeClr>
                </a:solidFill>
              </a:rPr>
              <a:t>insight</a:t>
            </a:r>
            <a:r>
              <a:rPr lang="pt-BR" sz="2400" dirty="0" smtClean="0">
                <a:solidFill>
                  <a:schemeClr val="accent1">
                    <a:lumMod val="50000"/>
                  </a:schemeClr>
                </a:solidFill>
              </a:rPr>
              <a:t>) objetivos baseados em risco.</a:t>
            </a:r>
          </a:p>
          <a:p>
            <a:pPr lvl="1"/>
            <a:endParaRPr lang="pt-BR" sz="2400" dirty="0" smtClean="0">
              <a:solidFill>
                <a:schemeClr val="accent1">
                  <a:lumMod val="50000"/>
                </a:schemeClr>
              </a:solidFill>
            </a:endParaRPr>
          </a:p>
          <a:p>
            <a:pPr lvl="1"/>
            <a:r>
              <a:rPr lang="pt-BR" sz="2400" dirty="0" smtClean="0">
                <a:solidFill>
                  <a:schemeClr val="accent1">
                    <a:lumMod val="50000"/>
                  </a:schemeClr>
                </a:solidFill>
              </a:rPr>
              <a:t> </a:t>
            </a:r>
          </a:p>
          <a:p>
            <a:pPr lvl="1"/>
            <a:endParaRPr lang="pt-BR" sz="2400" dirty="0" smtClean="0">
              <a:solidFill>
                <a:schemeClr val="accent1">
                  <a:lumMod val="50000"/>
                </a:schemeClr>
              </a:solidFill>
            </a:endParaRPr>
          </a:p>
          <a:p>
            <a:pPr lvl="1"/>
            <a:endParaRPr lang="pt-BR" sz="2400" dirty="0" smtClean="0">
              <a:solidFill>
                <a:schemeClr val="accent1">
                  <a:lumMod val="50000"/>
                </a:schemeClr>
              </a:solidFill>
            </a:endParaRPr>
          </a:p>
          <a:p>
            <a:pPr lvl="1"/>
            <a:endParaRPr lang="pt-BR" sz="2400" dirty="0">
              <a:solidFill>
                <a:schemeClr val="accent1">
                  <a:lumMod val="50000"/>
                </a:schemeClr>
              </a:solidFill>
            </a:endParaRPr>
          </a:p>
          <a:p>
            <a:pPr lvl="1"/>
            <a:endParaRPr lang="pt-BR" sz="2400" dirty="0" smtClean="0">
              <a:solidFill>
                <a:schemeClr val="accent1">
                  <a:lumMod val="50000"/>
                </a:schemeClr>
              </a:solidFill>
            </a:endParaRPr>
          </a:p>
          <a:p>
            <a:pPr lvl="1"/>
            <a:endParaRPr lang="pt-BR" sz="2400" dirty="0" smtClean="0">
              <a:solidFill>
                <a:schemeClr val="accent1">
                  <a:lumMod val="50000"/>
                </a:schemeClr>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descr="Imagem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2809" y="3666242"/>
            <a:ext cx="5181602" cy="29008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iiabrasil.org.br/new/2015/images/selo_ippf_2015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02392" y="537642"/>
            <a:ext cx="2562607" cy="2675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3047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355600" y="671076"/>
            <a:ext cx="6883400" cy="4955203"/>
          </a:xfrm>
          <a:prstGeom prst="rect">
            <a:avLst/>
          </a:prstGeom>
          <a:noFill/>
        </p:spPr>
        <p:txBody>
          <a:bodyPr wrap="square" rtlCol="0">
            <a:spAutoFit/>
          </a:bodyPr>
          <a:lstStyle/>
          <a:p>
            <a:r>
              <a:rPr lang="pt-BR" sz="2800" b="1" dirty="0" smtClean="0">
                <a:solidFill>
                  <a:schemeClr val="accent1">
                    <a:lumMod val="50000"/>
                  </a:schemeClr>
                </a:solidFill>
              </a:rPr>
              <a:t>Definição da Auditoria Interna</a:t>
            </a:r>
          </a:p>
          <a:p>
            <a:endParaRPr lang="pt-BR" sz="2400" dirty="0" smtClean="0">
              <a:solidFill>
                <a:schemeClr val="accent1">
                  <a:lumMod val="50000"/>
                </a:schemeClr>
              </a:solidFill>
            </a:endParaRPr>
          </a:p>
          <a:p>
            <a:pPr lvl="1" algn="just"/>
            <a:r>
              <a:rPr lang="pt-BR" sz="2400" i="1" dirty="0" smtClean="0">
                <a:solidFill>
                  <a:srgbClr val="002060"/>
                </a:solidFill>
              </a:rPr>
              <a:t>	A </a:t>
            </a:r>
            <a:r>
              <a:rPr lang="pt-BR" sz="2400" i="1" dirty="0">
                <a:solidFill>
                  <a:srgbClr val="002060"/>
                </a:solidFill>
              </a:rPr>
              <a:t>auditoria interna é uma atividade independente e objetiva de avaliação (</a:t>
            </a:r>
            <a:r>
              <a:rPr lang="pt-BR" sz="2400" i="1" dirty="0" err="1">
                <a:solidFill>
                  <a:srgbClr val="002060"/>
                </a:solidFill>
              </a:rPr>
              <a:t>assurance</a:t>
            </a:r>
            <a:r>
              <a:rPr lang="pt-BR" sz="2400" i="1" dirty="0">
                <a:solidFill>
                  <a:srgbClr val="002060"/>
                </a:solidFill>
              </a:rPr>
              <a:t>) e de consultoria, desenhada para adicionar valor e melhorar as operações de uma organização</a:t>
            </a:r>
            <a:r>
              <a:rPr lang="pt-BR" sz="2400" i="1" dirty="0" smtClean="0">
                <a:solidFill>
                  <a:srgbClr val="002060"/>
                </a:solidFill>
              </a:rPr>
              <a:t>.</a:t>
            </a:r>
          </a:p>
          <a:p>
            <a:pPr lvl="1" algn="just"/>
            <a:r>
              <a:rPr lang="pt-BR" sz="2400" i="1" dirty="0">
                <a:solidFill>
                  <a:srgbClr val="002060"/>
                </a:solidFill>
              </a:rPr>
              <a:t>  </a:t>
            </a:r>
            <a:br>
              <a:rPr lang="pt-BR" sz="2400" i="1" dirty="0">
                <a:solidFill>
                  <a:srgbClr val="002060"/>
                </a:solidFill>
              </a:rPr>
            </a:br>
            <a:r>
              <a:rPr lang="pt-BR" sz="2400" i="1" dirty="0" smtClean="0">
                <a:solidFill>
                  <a:srgbClr val="002060"/>
                </a:solidFill>
              </a:rPr>
              <a:t>	Ela </a:t>
            </a:r>
            <a:r>
              <a:rPr lang="pt-BR" sz="2400" i="1" dirty="0">
                <a:solidFill>
                  <a:srgbClr val="002060"/>
                </a:solidFill>
              </a:rPr>
              <a:t>auxilia uma organização a realizar seus objetivos a partir da </a:t>
            </a:r>
            <a:r>
              <a:rPr lang="pt-BR" sz="2400" b="1" i="1" dirty="0">
                <a:solidFill>
                  <a:srgbClr val="002060"/>
                </a:solidFill>
              </a:rPr>
              <a:t>aplicação de uma abordagem sistemática e disciplinada para avaliar e melhorar a eficácia dos </a:t>
            </a:r>
            <a:r>
              <a:rPr lang="pt-BR" sz="2400" b="1" i="1" u="sng" dirty="0">
                <a:solidFill>
                  <a:srgbClr val="002060"/>
                </a:solidFill>
              </a:rPr>
              <a:t>processos de gerenciamento de riscos, controle e governança</a:t>
            </a:r>
            <a:r>
              <a:rPr lang="pt-BR" sz="2400" b="1" i="1" dirty="0" smtClean="0">
                <a:solidFill>
                  <a:srgbClr val="002060"/>
                </a:solidFill>
              </a:rPr>
              <a:t>."</a:t>
            </a:r>
            <a:endParaRPr lang="pt-BR" sz="2400" dirty="0" smtClean="0">
              <a:solidFill>
                <a:schemeClr val="accent1">
                  <a:lumMod val="50000"/>
                </a:schemeClr>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Resultado de imagem para coso CU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5598" y="2857400"/>
            <a:ext cx="2806702" cy="2716888"/>
          </a:xfrm>
          <a:prstGeom prst="rect">
            <a:avLst/>
          </a:prstGeom>
          <a:noFill/>
          <a:extLst>
            <a:ext uri="{909E8E84-426E-40DD-AFC4-6F175D3DCCD1}">
              <a14:hiddenFill xmlns:a14="http://schemas.microsoft.com/office/drawing/2010/main">
                <a:solidFill>
                  <a:srgbClr val="FFFFFF"/>
                </a:solidFill>
              </a14:hiddenFill>
            </a:ext>
          </a:extLst>
        </p:spPr>
      </p:pic>
      <p:sp>
        <p:nvSpPr>
          <p:cNvPr id="2" name="Seta para a direita 1"/>
          <p:cNvSpPr/>
          <p:nvPr/>
        </p:nvSpPr>
        <p:spPr>
          <a:xfrm>
            <a:off x="7518400" y="5301238"/>
            <a:ext cx="1574800" cy="292100"/>
          </a:xfrm>
          <a:prstGeom prst="rightArrow">
            <a:avLst/>
          </a:prstGeom>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736284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546101" y="1493728"/>
            <a:ext cx="9785254" cy="3108543"/>
          </a:xfrm>
          <a:prstGeom prst="rect">
            <a:avLst/>
          </a:prstGeom>
          <a:noFill/>
        </p:spPr>
        <p:txBody>
          <a:bodyPr wrap="square" rtlCol="0">
            <a:spAutoFit/>
          </a:bodyPr>
          <a:lstStyle/>
          <a:p>
            <a:r>
              <a:rPr lang="pt-BR" sz="2800" b="1" dirty="0" smtClean="0">
                <a:solidFill>
                  <a:schemeClr val="accent1">
                    <a:lumMod val="50000"/>
                  </a:schemeClr>
                </a:solidFill>
              </a:rPr>
              <a:t>Governança e Gestão do Risco da Auditoria Interna</a:t>
            </a:r>
          </a:p>
          <a:p>
            <a:endParaRPr lang="pt-BR" sz="2400" dirty="0" smtClean="0">
              <a:solidFill>
                <a:schemeClr val="accent1">
                  <a:lumMod val="50000"/>
                </a:schemeClr>
              </a:solidFill>
            </a:endParaRPr>
          </a:p>
          <a:p>
            <a:pPr marL="342900" indent="-342900">
              <a:buFont typeface="Arial" panose="020B0604020202020204" pitchFamily="34" charset="0"/>
              <a:buChar char="•"/>
            </a:pPr>
            <a:r>
              <a:rPr lang="pt-BR" sz="2400" dirty="0" smtClean="0">
                <a:solidFill>
                  <a:schemeClr val="accent1">
                    <a:lumMod val="50000"/>
                  </a:schemeClr>
                </a:solidFill>
              </a:rPr>
              <a:t>Temos um objetivo a ser atingido;</a:t>
            </a:r>
          </a:p>
          <a:p>
            <a:pPr marL="342900" indent="-342900">
              <a:buFont typeface="Arial" panose="020B0604020202020204" pitchFamily="34" charset="0"/>
              <a:buChar char="•"/>
            </a:pPr>
            <a:r>
              <a:rPr lang="pt-BR" sz="2400" dirty="0" smtClean="0">
                <a:solidFill>
                  <a:schemeClr val="accent1">
                    <a:lumMod val="50000"/>
                  </a:schemeClr>
                </a:solidFill>
              </a:rPr>
              <a:t>Estamos em um cenário de mudanças – Integração SCI</a:t>
            </a:r>
          </a:p>
          <a:p>
            <a:pPr marL="342900" indent="-342900">
              <a:buFont typeface="Arial" panose="020B0604020202020204" pitchFamily="34" charset="0"/>
              <a:buChar char="•"/>
            </a:pPr>
            <a:r>
              <a:rPr lang="pt-BR" sz="2400" dirty="0" smtClean="0">
                <a:solidFill>
                  <a:schemeClr val="accent1">
                    <a:lumMod val="50000"/>
                  </a:schemeClr>
                </a:solidFill>
              </a:rPr>
              <a:t>Somos a 1ª LOD para a função da Auditoria Interna;</a:t>
            </a:r>
          </a:p>
          <a:p>
            <a:pPr marL="342900" indent="-342900">
              <a:buFont typeface="Arial" panose="020B0604020202020204" pitchFamily="34" charset="0"/>
              <a:buChar char="•"/>
            </a:pPr>
            <a:r>
              <a:rPr lang="pt-BR" sz="2400" dirty="0" smtClean="0">
                <a:solidFill>
                  <a:schemeClr val="accent1">
                    <a:lumMod val="50000"/>
                  </a:schemeClr>
                </a:solidFill>
              </a:rPr>
              <a:t>Precisamos influenciar comportamentos  - Risco e Controle.</a:t>
            </a:r>
          </a:p>
          <a:p>
            <a:endParaRPr lang="pt-BR" sz="2400" dirty="0" smtClean="0">
              <a:solidFill>
                <a:schemeClr val="accent1">
                  <a:lumMod val="50000"/>
                </a:schemeClr>
              </a:solidFill>
            </a:endParaRPr>
          </a:p>
          <a:p>
            <a:endParaRPr lang="pt-BR" sz="2400" dirty="0" smtClean="0">
              <a:solidFill>
                <a:schemeClr val="accent1">
                  <a:lumMod val="50000"/>
                </a:schemeClr>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1" y="5574288"/>
            <a:ext cx="1016000"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647489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1040</TotalTime>
  <Words>4050</Words>
  <Application>Microsoft Office PowerPoint</Application>
  <PresentationFormat>Personalizar</PresentationFormat>
  <Paragraphs>308</Paragraphs>
  <Slides>25</Slides>
  <Notes>17</Notes>
  <HiddenSlides>0</HiddenSlides>
  <MMClips>0</MMClips>
  <ScaleCrop>false</ScaleCrop>
  <HeadingPairs>
    <vt:vector size="4" baseType="variant">
      <vt:variant>
        <vt:lpstr>Tema</vt:lpstr>
      </vt:variant>
      <vt:variant>
        <vt:i4>1</vt:i4>
      </vt:variant>
      <vt:variant>
        <vt:lpstr>Títulos de slides</vt:lpstr>
      </vt:variant>
      <vt:variant>
        <vt:i4>25</vt:i4>
      </vt:variant>
    </vt:vector>
  </HeadingPairs>
  <TitlesOfParts>
    <vt:vector size="26" baseType="lpstr">
      <vt:lpstr>1_Tema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victorgenu</dc:creator>
  <cp:lastModifiedBy>Rossana</cp:lastModifiedBy>
  <cp:revision>113</cp:revision>
  <cp:lastPrinted>2017-09-29T13:16:27Z</cp:lastPrinted>
  <dcterms:created xsi:type="dcterms:W3CDTF">2017-09-28T18:30:25Z</dcterms:created>
  <dcterms:modified xsi:type="dcterms:W3CDTF">2017-10-04T12:33:53Z</dcterms:modified>
</cp:coreProperties>
</file>