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256" r:id="rId2"/>
    <p:sldId id="258" r:id="rId3"/>
    <p:sldId id="362" r:id="rId4"/>
    <p:sldId id="363" r:id="rId5"/>
    <p:sldId id="318" r:id="rId6"/>
    <p:sldId id="303" r:id="rId7"/>
    <p:sldId id="293" r:id="rId8"/>
    <p:sldId id="312" r:id="rId9"/>
    <p:sldId id="309" r:id="rId10"/>
    <p:sldId id="310" r:id="rId11"/>
    <p:sldId id="311" r:id="rId12"/>
    <p:sldId id="308" r:id="rId13"/>
    <p:sldId id="313" r:id="rId14"/>
    <p:sldId id="314" r:id="rId15"/>
    <p:sldId id="315" r:id="rId16"/>
    <p:sldId id="316" r:id="rId17"/>
    <p:sldId id="317" r:id="rId18"/>
    <p:sldId id="295" r:id="rId19"/>
    <p:sldId id="259" r:id="rId20"/>
    <p:sldId id="319" r:id="rId21"/>
    <p:sldId id="354" r:id="rId22"/>
    <p:sldId id="320" r:id="rId23"/>
    <p:sldId id="296" r:id="rId24"/>
    <p:sldId id="353" r:id="rId25"/>
    <p:sldId id="321" r:id="rId26"/>
    <p:sldId id="334" r:id="rId27"/>
    <p:sldId id="324" r:id="rId28"/>
    <p:sldId id="322" r:id="rId29"/>
    <p:sldId id="323" r:id="rId30"/>
    <p:sldId id="260" r:id="rId31"/>
    <p:sldId id="355" r:id="rId32"/>
    <p:sldId id="326" r:id="rId33"/>
    <p:sldId id="325" r:id="rId34"/>
    <p:sldId id="327" r:id="rId35"/>
    <p:sldId id="297" r:id="rId36"/>
    <p:sldId id="329" r:id="rId37"/>
    <p:sldId id="352" r:id="rId38"/>
    <p:sldId id="356" r:id="rId39"/>
    <p:sldId id="351" r:id="rId40"/>
    <p:sldId id="330" r:id="rId41"/>
    <p:sldId id="328" r:id="rId42"/>
    <p:sldId id="332" r:id="rId43"/>
    <p:sldId id="331" r:id="rId44"/>
    <p:sldId id="333" r:id="rId45"/>
    <p:sldId id="335" r:id="rId46"/>
    <p:sldId id="261" r:id="rId47"/>
    <p:sldId id="298" r:id="rId48"/>
    <p:sldId id="358" r:id="rId49"/>
    <p:sldId id="338" r:id="rId50"/>
    <p:sldId id="336" r:id="rId51"/>
    <p:sldId id="337" r:id="rId52"/>
    <p:sldId id="341" r:id="rId53"/>
    <p:sldId id="340" r:id="rId54"/>
    <p:sldId id="342" r:id="rId55"/>
    <p:sldId id="343" r:id="rId56"/>
    <p:sldId id="361" r:id="rId57"/>
    <p:sldId id="262" r:id="rId58"/>
    <p:sldId id="299" r:id="rId59"/>
    <p:sldId id="263" r:id="rId60"/>
    <p:sldId id="346" r:id="rId61"/>
    <p:sldId id="359" r:id="rId62"/>
    <p:sldId id="344" r:id="rId63"/>
    <p:sldId id="368" r:id="rId64"/>
    <p:sldId id="367" r:id="rId65"/>
    <p:sldId id="345" r:id="rId66"/>
    <p:sldId id="300" r:id="rId67"/>
    <p:sldId id="348" r:id="rId68"/>
    <p:sldId id="347" r:id="rId69"/>
    <p:sldId id="264" r:id="rId70"/>
    <p:sldId id="301" r:id="rId71"/>
    <p:sldId id="294" r:id="rId72"/>
    <p:sldId id="349" r:id="rId73"/>
    <p:sldId id="360" r:id="rId74"/>
    <p:sldId id="357" r:id="rId75"/>
    <p:sldId id="350" r:id="rId76"/>
    <p:sldId id="302" r:id="rId77"/>
    <p:sldId id="364" r:id="rId78"/>
    <p:sldId id="265" r:id="rId79"/>
    <p:sldId id="365" r:id="rId80"/>
    <p:sldId id="366" r:id="rId81"/>
    <p:sldId id="370" r:id="rId82"/>
    <p:sldId id="266" r:id="rId83"/>
    <p:sldId id="267" r:id="rId84"/>
    <p:sldId id="268" r:id="rId85"/>
    <p:sldId id="369" r:id="rId86"/>
    <p:sldId id="269" r:id="rId8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85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-504" y="4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37B0E2-580F-408E-AB87-94C7E54C242E}" type="datetimeFigureOut">
              <a:rPr lang="pt-BR" smtClean="0"/>
              <a:t>04/04/2017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CCB17A-E1C9-43ED-84FD-E7813FB1D3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227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CB17A-E1C9-43ED-84FD-E7813FB1D3E9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617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CB17A-E1C9-43ED-84FD-E7813FB1D3E9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9150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CB17A-E1C9-43ED-84FD-E7813FB1D3E9}" type="slidenum">
              <a:rPr lang="pt-BR" smtClean="0"/>
              <a:t>74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1288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993FA-4955-4A63-9F1E-045357741E1D}" type="datetimeFigureOut">
              <a:rPr lang="pt-BR" smtClean="0"/>
              <a:t>04/04/2017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DCB5-5318-4FDE-B59A-AE95F90234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6262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993FA-4955-4A63-9F1E-045357741E1D}" type="datetimeFigureOut">
              <a:rPr lang="pt-BR" smtClean="0"/>
              <a:t>04/04/2017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DCB5-5318-4FDE-B59A-AE95F90234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1736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993FA-4955-4A63-9F1E-045357741E1D}" type="datetimeFigureOut">
              <a:rPr lang="pt-BR" smtClean="0"/>
              <a:t>04/04/2017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DCB5-5318-4FDE-B59A-AE95F90234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862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993FA-4955-4A63-9F1E-045357741E1D}" type="datetimeFigureOut">
              <a:rPr lang="pt-BR" smtClean="0"/>
              <a:t>04/04/2017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DCB5-5318-4FDE-B59A-AE95F90234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4433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993FA-4955-4A63-9F1E-045357741E1D}" type="datetimeFigureOut">
              <a:rPr lang="pt-BR" smtClean="0"/>
              <a:t>04/04/2017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DCB5-5318-4FDE-B59A-AE95F90234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8200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993FA-4955-4A63-9F1E-045357741E1D}" type="datetimeFigureOut">
              <a:rPr lang="pt-BR" smtClean="0"/>
              <a:t>04/04/2017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DCB5-5318-4FDE-B59A-AE95F90234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8264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993FA-4955-4A63-9F1E-045357741E1D}" type="datetimeFigureOut">
              <a:rPr lang="pt-BR" smtClean="0"/>
              <a:t>04/04/2017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DCB5-5318-4FDE-B59A-AE95F90234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3544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993FA-4955-4A63-9F1E-045357741E1D}" type="datetimeFigureOut">
              <a:rPr lang="pt-BR" smtClean="0"/>
              <a:t>04/04/2017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DCB5-5318-4FDE-B59A-AE95F90234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6247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993FA-4955-4A63-9F1E-045357741E1D}" type="datetimeFigureOut">
              <a:rPr lang="pt-BR" smtClean="0"/>
              <a:t>04/04/2017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DCB5-5318-4FDE-B59A-AE95F90234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6424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993FA-4955-4A63-9F1E-045357741E1D}" type="datetimeFigureOut">
              <a:rPr lang="pt-BR" smtClean="0"/>
              <a:t>04/04/2017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DCB5-5318-4FDE-B59A-AE95F90234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6044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993FA-4955-4A63-9F1E-045357741E1D}" type="datetimeFigureOut">
              <a:rPr lang="pt-BR" smtClean="0"/>
              <a:t>04/04/2017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DCB5-5318-4FDE-B59A-AE95F90234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0781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993FA-4955-4A63-9F1E-045357741E1D}" type="datetimeFigureOut">
              <a:rPr lang="pt-BR" smtClean="0"/>
              <a:t>04/04/2017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6DCB5-5318-4FDE-B59A-AE95F90234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022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067"/>
            <a:ext cx="9144000" cy="5998933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0" y="-99392"/>
            <a:ext cx="9180512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3024336" cy="859067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1673630" y="980728"/>
            <a:ext cx="628274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6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  <a:latin typeface="Arial Black" pitchFamily="34" charset="0"/>
              </a:rPr>
              <a:t>RELATÓRIO DE GESTÃO</a:t>
            </a:r>
          </a:p>
          <a:p>
            <a:pPr algn="ctr"/>
            <a:r>
              <a:rPr lang="pt-BR" sz="28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 Black" pitchFamily="34" charset="0"/>
              </a:rPr>
              <a:t>EXERCÍCIO 2016</a:t>
            </a:r>
            <a:endParaRPr lang="pt-BR" sz="28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/>
              <a:latin typeface="Arial Black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1701141" y="5949280"/>
            <a:ext cx="2366803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1400" b="1" cap="small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Roberto Paulo </a:t>
            </a:r>
            <a:r>
              <a:rPr lang="pt-BR" sz="1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AMORAS</a:t>
            </a:r>
          </a:p>
          <a:p>
            <a:pPr algn="ctr"/>
            <a:r>
              <a:rPr lang="pt-BR" sz="1200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Presidente do CONACI</a:t>
            </a:r>
          </a:p>
          <a:p>
            <a:pPr algn="ctr"/>
            <a:r>
              <a:rPr lang="pt-BR" sz="1200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Auditor Geral do Estado do Pará</a:t>
            </a:r>
            <a:endParaRPr lang="pt-BR" sz="1200" cap="none" spc="0" dirty="0" smtClean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4644008" y="116632"/>
            <a:ext cx="413106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22ª Reunião Técnica do </a:t>
            </a: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CONACI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6444208" y="469799"/>
            <a:ext cx="233038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1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Porto Velho/RO – 06/04/2017</a:t>
            </a:r>
            <a:endParaRPr lang="pt-BR" sz="1200" spc="0" dirty="0" smtClean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402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46619"/>
              </p:ext>
            </p:extLst>
          </p:nvPr>
        </p:nvGraphicFramePr>
        <p:xfrm>
          <a:off x="1694005" y="2852936"/>
          <a:ext cx="6035588" cy="3166110"/>
        </p:xfrm>
        <a:graphic>
          <a:graphicData uri="http://schemas.openxmlformats.org/drawingml/2006/table">
            <a:tbl>
              <a:tblPr firstRow="1" firstCol="1" bandRow="1"/>
              <a:tblGrid>
                <a:gridCol w="4936112"/>
                <a:gridCol w="274869"/>
                <a:gridCol w="274869"/>
                <a:gridCol w="274869"/>
                <a:gridCol w="274869"/>
              </a:tblGrid>
              <a:tr h="20002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9652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2.1.1-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Articular a aprovação da PEC 45/2009, que tramita no Congresso Nacional e de outros normativos infraconstitucionais.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906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5240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2.1.2-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Propor modelos básicos de normas, relatórios, procedimentos e documentos que poderão ser adotados pelos Membros:</a:t>
                      </a: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2.1.2.1 –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Regulamentar o marco legal do 3° Setor;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2.1.2.2 – R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egulamentar a Lei de Acesso à Informação;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2.1.2.3 –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Elaborar procedimentos e documentos para: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2.1.2.3.1 –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Código de Ética;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2.1.2.3.2 –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Matriz de Risco;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2.1.2.3.3 –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Planejamento Estratégico.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2.1.2.3.4 –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Normativos que estabeleçam a adoção nos Órgãos e Entidades da Administração Pública de estruturas e mecanismos de gestão de riscos, controles internos e governança.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2" name="AutoShape 9"/>
          <p:cNvSpPr>
            <a:spLocks noChangeArrowheads="1"/>
          </p:cNvSpPr>
          <p:nvPr/>
        </p:nvSpPr>
        <p:spPr bwMode="auto">
          <a:xfrm>
            <a:off x="1952840" y="476672"/>
            <a:ext cx="5568950" cy="41275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PERSPECTIVAS DOS ÓRGÃOS DE CONTROLE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1952840" y="1124744"/>
            <a:ext cx="5581650" cy="769937"/>
          </a:xfrm>
          <a:prstGeom prst="roundRect">
            <a:avLst>
              <a:gd name="adj" fmla="val 16667"/>
            </a:avLst>
          </a:prstGeom>
          <a:solidFill>
            <a:srgbClr val="1C325A"/>
          </a:solidFill>
          <a:ln w="127000" cmpd="dbl" algn="ctr">
            <a:solidFill>
              <a:srgbClr val="4472C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Objetivo Estratégico 2.   Contribuir para o fortalecimento da capacidade institucional dos Órgãos de Controle Interno. </a:t>
            </a: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1979712" y="2132856"/>
            <a:ext cx="5464175" cy="474663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2.1.  Propor e articular a aprovação de normas que fortaleçam o Sistema de Controle Interno público. </a:t>
            </a: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28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840326"/>
              </p:ext>
            </p:extLst>
          </p:nvPr>
        </p:nvGraphicFramePr>
        <p:xfrm>
          <a:off x="1694005" y="2852936"/>
          <a:ext cx="6035588" cy="3166110"/>
        </p:xfrm>
        <a:graphic>
          <a:graphicData uri="http://schemas.openxmlformats.org/drawingml/2006/table">
            <a:tbl>
              <a:tblPr firstRow="1" firstCol="1" bandRow="1"/>
              <a:tblGrid>
                <a:gridCol w="4936112"/>
                <a:gridCol w="274869"/>
                <a:gridCol w="274869"/>
                <a:gridCol w="274869"/>
                <a:gridCol w="274869"/>
              </a:tblGrid>
              <a:tr h="20002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9652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2.1.1-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Articular a aprovação da PEC 45/2009, que tramita no Congresso Nacional e de outros normativos infraconstitucionais.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906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5240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Propor modelos básicos de normas, relatórios, procedimentos e documentos que poderão ser adotados pelos Membros:</a:t>
                      </a: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2.1.2.1 –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Regulamentar o marco legal do 3° Setor;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2.1.2.2 – R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egulamentar a Lei de Acesso à Informação;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2.1.2.3 –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Elaborar procedimentos e documentos para: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2.1.2.3.1 –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Código de Ética;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2.1.2.3.2 –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Matriz de Risco;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2.1.2.3.3 –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Planejamento Estratégico.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2.1.2.3.4 –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Normativos que estabeleçam a adoção nos Órgãos e Entidades da Administração Pública de estruturas e mecanismos de gestão de riscos, controles internos e governança.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2" name="AutoShape 9"/>
          <p:cNvSpPr>
            <a:spLocks noChangeArrowheads="1"/>
          </p:cNvSpPr>
          <p:nvPr/>
        </p:nvSpPr>
        <p:spPr bwMode="auto">
          <a:xfrm>
            <a:off x="1952840" y="476672"/>
            <a:ext cx="5568950" cy="41275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PERSPECTIVAS DOS ÓRGÃOS DE CONTROLE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1952840" y="1124744"/>
            <a:ext cx="5581650" cy="769937"/>
          </a:xfrm>
          <a:prstGeom prst="roundRect">
            <a:avLst>
              <a:gd name="adj" fmla="val 16667"/>
            </a:avLst>
          </a:prstGeom>
          <a:solidFill>
            <a:srgbClr val="1C325A"/>
          </a:solidFill>
          <a:ln w="127000" cmpd="dbl" algn="ctr">
            <a:solidFill>
              <a:srgbClr val="4472C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Objetivo Estratégico 2.   Contribuir para o fortalecimento da capacidade institucional dos Órgãos de Controle Interno. </a:t>
            </a: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1979712" y="2132856"/>
            <a:ext cx="5464175" cy="474663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2.1.  Propor e articular a aprovação de normas que fortaleçam o Sistema de Controle Interno público. </a:t>
            </a: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/>
          <p:cNvGrpSpPr/>
          <p:nvPr/>
        </p:nvGrpSpPr>
        <p:grpSpPr>
          <a:xfrm>
            <a:off x="204184" y="6165074"/>
            <a:ext cx="1549591" cy="662880"/>
            <a:chOff x="115217" y="5733256"/>
            <a:chExt cx="1549591" cy="662880"/>
          </a:xfrm>
        </p:grpSpPr>
        <p:sp>
          <p:nvSpPr>
            <p:cNvPr id="9" name="Retângulo 8"/>
            <p:cNvSpPr/>
            <p:nvPr/>
          </p:nvSpPr>
          <p:spPr>
            <a:xfrm>
              <a:off x="115217" y="5805264"/>
              <a:ext cx="108012" cy="81657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115217" y="6021288"/>
              <a:ext cx="108012" cy="81657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115217" y="6237312"/>
              <a:ext cx="108012" cy="81657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179512" y="5733256"/>
              <a:ext cx="122413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realizada</a:t>
              </a:r>
              <a:endParaRPr lang="pt-BR" sz="900" b="1" dirty="0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179512" y="5949280"/>
              <a:ext cx="148529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em andamento</a:t>
              </a:r>
              <a:endParaRPr lang="pt-BR" sz="900" b="1" dirty="0"/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179512" y="6165304"/>
              <a:ext cx="13681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não </a:t>
              </a:r>
              <a:r>
                <a:rPr lang="pt-BR" sz="900" b="1" dirty="0"/>
                <a:t>r</a:t>
              </a:r>
              <a:r>
                <a:rPr lang="pt-BR" sz="900" b="1" dirty="0" smtClean="0"/>
                <a:t>ealizada</a:t>
              </a:r>
              <a:endParaRPr lang="pt-BR" sz="9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9119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93086" y="193864"/>
            <a:ext cx="8083369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pt-BR" b="1" dirty="0" smtClean="0">
                <a:solidFill>
                  <a:srgbClr val="00206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2.1.2- PROPOR MODELOS BÁSICOS DE NORMAS, RELATÓRIOS, PROCEDIMENTOS E DOCUMENTOS QUE PODERÃO SER ADOTADOS PELOS MEMBROS: </a:t>
            </a:r>
          </a:p>
          <a:p>
            <a:pPr algn="just">
              <a:spcAft>
                <a:spcPts val="300"/>
              </a:spcAft>
            </a:pPr>
            <a:r>
              <a:rPr lang="pt-BR" b="1" dirty="0" smtClean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ea typeface="Calibri"/>
                <a:cs typeface="Times New Roman"/>
              </a:rPr>
              <a:t>	</a:t>
            </a:r>
            <a:r>
              <a:rPr lang="pt-BR" sz="1600" b="1" dirty="0" smtClean="0">
                <a:solidFill>
                  <a:srgbClr val="002060"/>
                </a:solidFill>
                <a:effectLst/>
                <a:ea typeface="Calibri"/>
                <a:cs typeface="Times New Roman"/>
              </a:rPr>
              <a:t>2.1.2.1 </a:t>
            </a:r>
            <a:r>
              <a:rPr lang="pt-BR" sz="1600" b="1" dirty="0">
                <a:solidFill>
                  <a:srgbClr val="002060"/>
                </a:solidFill>
                <a:effectLst/>
                <a:ea typeface="Calibri"/>
                <a:cs typeface="Times New Roman"/>
              </a:rPr>
              <a:t>– Regulamentar o marco legal do 3° Setor;</a:t>
            </a:r>
          </a:p>
          <a:p>
            <a:pPr algn="just">
              <a:spcAft>
                <a:spcPts val="300"/>
              </a:spcAft>
            </a:pPr>
            <a:r>
              <a:rPr lang="pt-BR" sz="1600" b="1" dirty="0">
                <a:solidFill>
                  <a:srgbClr val="002060"/>
                </a:solidFill>
                <a:effectLst/>
                <a:ea typeface="Calibri"/>
                <a:cs typeface="Times New Roman"/>
              </a:rPr>
              <a:t>	2.1.2.2 – Regulamentar a Lei de Acesso à Informação</a:t>
            </a:r>
            <a:r>
              <a:rPr lang="pt-BR" sz="1600" b="1" dirty="0" smtClean="0">
                <a:solidFill>
                  <a:srgbClr val="002060"/>
                </a:solidFill>
                <a:effectLst/>
                <a:ea typeface="Calibri"/>
                <a:cs typeface="Times New Roman"/>
              </a:rPr>
              <a:t>;</a:t>
            </a:r>
            <a:endParaRPr lang="pt-BR" sz="1600" b="1" dirty="0">
              <a:solidFill>
                <a:srgbClr val="002060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631458" y="3212976"/>
            <a:ext cx="8280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CONACI aprovou Modelo de Decreto/Lei de Regulamentação da Lei de Acesso à Informação, durante a 19ª RTC</a:t>
            </a: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;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593086" y="4365104"/>
            <a:ext cx="828092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CONACI criou GT na 20ª RTC para Regulamentar Marco Legal das </a:t>
            </a:r>
            <a:r>
              <a:rPr lang="pt-BR" sz="2400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OSC’s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 e apresentou e discutiu a proposta de Minuta na 21ª RTC, devendo ser concluída nesta 22ª RTC</a:t>
            </a: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;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611560" y="1916832"/>
            <a:ext cx="828092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CONACI aprovou Modelo de Decreto/Lei de Regulamentação da Lei Anticorrupção, durante a 18ª RTC; </a:t>
            </a:r>
          </a:p>
          <a:p>
            <a:pPr algn="just"/>
            <a:r>
              <a:rPr lang="pt-BR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	</a:t>
            </a:r>
            <a:r>
              <a:rPr lang="pt-BR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(Ação concluída antes da elaboração do Planejamento Estratégico)</a:t>
            </a:r>
            <a:r>
              <a:rPr lang="pt-BR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.</a:t>
            </a:r>
            <a:endParaRPr lang="pt-BR" sz="2400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6462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051" y="3766493"/>
            <a:ext cx="3384308" cy="2254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1" t="8230" r="43954" b="5947"/>
          <a:stretch/>
        </p:blipFill>
        <p:spPr bwMode="auto">
          <a:xfrm>
            <a:off x="474323" y="116632"/>
            <a:ext cx="2513501" cy="35446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6" t="7145" r="44232" b="9525"/>
          <a:stretch/>
        </p:blipFill>
        <p:spPr bwMode="auto">
          <a:xfrm>
            <a:off x="3203848" y="116632"/>
            <a:ext cx="2579603" cy="35283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6" t="8455" r="44416" b="6711"/>
          <a:stretch/>
        </p:blipFill>
        <p:spPr bwMode="auto">
          <a:xfrm>
            <a:off x="6012160" y="116632"/>
            <a:ext cx="2520280" cy="35283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F:\CONACI_2016_2017\18_RTC_CONACI_CGU_DF\Fotos 1º dia\DSC0875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"/>
          <a:stretch/>
        </p:blipFill>
        <p:spPr bwMode="auto">
          <a:xfrm>
            <a:off x="1048721" y="3760688"/>
            <a:ext cx="3307255" cy="225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916933"/>
              </p:ext>
            </p:extLst>
          </p:nvPr>
        </p:nvGraphicFramePr>
        <p:xfrm>
          <a:off x="1694005" y="2852936"/>
          <a:ext cx="6035588" cy="3166110"/>
        </p:xfrm>
        <a:graphic>
          <a:graphicData uri="http://schemas.openxmlformats.org/drawingml/2006/table">
            <a:tbl>
              <a:tblPr firstRow="1" firstCol="1" bandRow="1"/>
              <a:tblGrid>
                <a:gridCol w="4936112"/>
                <a:gridCol w="274869"/>
                <a:gridCol w="274869"/>
                <a:gridCol w="274869"/>
                <a:gridCol w="274869"/>
              </a:tblGrid>
              <a:tr h="20002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9652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2.1.1-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Articular a aprovação da PEC 45/2009, que tramita no Congresso Nacional e de outros normativos infraconstitucionais.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906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5240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Propor modelos básicos de normas, relatórios, procedimentos e documentos que poderão ser adotados pelos Membros:</a:t>
                      </a: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2.1.2.1 –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Regulamentar o marco legal do 3° Setor;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2.1.2.2 – R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egulamentar a Lei de Acesso à Informação;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2.1.2.3 –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Elaborar procedimentos e documentos para: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2.1.2.3.1 –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Código de Ética;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2.1.2.3.2 –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Matriz de Risco;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2.1.2.3.3 –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Planejamento Estratégico.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2.1.2.3.4 –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Normativos que estabeleçam a adoção nos Órgãos e Entidades da Administração Pública de estruturas e mecanismos de gestão de riscos, controles internos e governança.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2" name="AutoShape 9"/>
          <p:cNvSpPr>
            <a:spLocks noChangeArrowheads="1"/>
          </p:cNvSpPr>
          <p:nvPr/>
        </p:nvSpPr>
        <p:spPr bwMode="auto">
          <a:xfrm>
            <a:off x="1952840" y="476672"/>
            <a:ext cx="5568950" cy="41275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PERSPECTIVAS DOS ÓRGÃOS DE CONTROLE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1952840" y="1124744"/>
            <a:ext cx="5581650" cy="769937"/>
          </a:xfrm>
          <a:prstGeom prst="roundRect">
            <a:avLst>
              <a:gd name="adj" fmla="val 16667"/>
            </a:avLst>
          </a:prstGeom>
          <a:solidFill>
            <a:srgbClr val="1C325A"/>
          </a:solidFill>
          <a:ln w="127000" cmpd="dbl" algn="ctr">
            <a:solidFill>
              <a:srgbClr val="4472C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Objetivo Estratégico 2.   Contribuir para o fortalecimento da capacidade institucional dos Órgãos de Controle Interno. </a:t>
            </a: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1979712" y="2132856"/>
            <a:ext cx="5464175" cy="474663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2.1.  Propor e articular a aprovação de normas que fortaleçam o Sistema de Controle Interno público. </a:t>
            </a: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/>
          <p:cNvGrpSpPr/>
          <p:nvPr/>
        </p:nvGrpSpPr>
        <p:grpSpPr>
          <a:xfrm>
            <a:off x="204184" y="6165074"/>
            <a:ext cx="1549591" cy="662880"/>
            <a:chOff x="115217" y="5733256"/>
            <a:chExt cx="1549591" cy="662880"/>
          </a:xfrm>
        </p:grpSpPr>
        <p:sp>
          <p:nvSpPr>
            <p:cNvPr id="9" name="Retângulo 8"/>
            <p:cNvSpPr/>
            <p:nvPr/>
          </p:nvSpPr>
          <p:spPr>
            <a:xfrm>
              <a:off x="115217" y="5805264"/>
              <a:ext cx="108012" cy="81657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115217" y="6021288"/>
              <a:ext cx="108012" cy="81657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115217" y="6237312"/>
              <a:ext cx="108012" cy="81657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179512" y="5733256"/>
              <a:ext cx="122413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realizada</a:t>
              </a:r>
              <a:endParaRPr lang="pt-BR" sz="900" b="1" dirty="0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179512" y="5949280"/>
              <a:ext cx="148529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em andamento</a:t>
              </a:r>
              <a:endParaRPr lang="pt-BR" sz="900" b="1" dirty="0"/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179512" y="6165304"/>
              <a:ext cx="13681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não </a:t>
              </a:r>
              <a:r>
                <a:rPr lang="pt-BR" sz="900" b="1" dirty="0"/>
                <a:t>r</a:t>
              </a:r>
              <a:r>
                <a:rPr lang="pt-BR" sz="900" b="1" dirty="0" smtClean="0"/>
                <a:t>ealizada</a:t>
              </a:r>
              <a:endParaRPr lang="pt-BR" sz="9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2032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119645"/>
              </p:ext>
            </p:extLst>
          </p:nvPr>
        </p:nvGraphicFramePr>
        <p:xfrm>
          <a:off x="1694005" y="2852936"/>
          <a:ext cx="6035588" cy="3166110"/>
        </p:xfrm>
        <a:graphic>
          <a:graphicData uri="http://schemas.openxmlformats.org/drawingml/2006/table">
            <a:tbl>
              <a:tblPr firstRow="1" firstCol="1" bandRow="1"/>
              <a:tblGrid>
                <a:gridCol w="4936112"/>
                <a:gridCol w="274869"/>
                <a:gridCol w="274869"/>
                <a:gridCol w="274869"/>
                <a:gridCol w="274869"/>
              </a:tblGrid>
              <a:tr h="20002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9652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2.1.1-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Articular a aprovação da PEC 45/2009, que tramita no Congresso Nacional e de outros normativos infraconstitucionais.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906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5240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Propor modelos básicos de normas, relatórios, procedimentos e documentos que poderão ser adotados pelos Membros:</a:t>
                      </a: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2.1.2.1 –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Regulamentar o marco legal do 3° Setor;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2.1.2.2 – R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egulamentar a Lei de Acesso à Informação;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2.1.2.3 –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Elaborar procedimentos e documentos para: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2.1.2.3.1 –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Código de Ética;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2.1.2.3.2 –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Matriz de Risco;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2.1.2.3.3 –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Planejamento Estratégico.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2.1.2.3.4 –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Normativos que estabeleçam a adoção nos Órgãos e Entidades da Administração Pública de estruturas e mecanismos de gestão de riscos, controles internos e governança.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2" name="AutoShape 9"/>
          <p:cNvSpPr>
            <a:spLocks noChangeArrowheads="1"/>
          </p:cNvSpPr>
          <p:nvPr/>
        </p:nvSpPr>
        <p:spPr bwMode="auto">
          <a:xfrm>
            <a:off x="1952840" y="476672"/>
            <a:ext cx="5568950" cy="41275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PERSPECTIVAS DOS ÓRGÃOS DE CONTROLE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1952840" y="1124744"/>
            <a:ext cx="5581650" cy="769937"/>
          </a:xfrm>
          <a:prstGeom prst="roundRect">
            <a:avLst>
              <a:gd name="adj" fmla="val 16667"/>
            </a:avLst>
          </a:prstGeom>
          <a:solidFill>
            <a:srgbClr val="1C325A"/>
          </a:solidFill>
          <a:ln w="127000" cmpd="dbl" algn="ctr">
            <a:solidFill>
              <a:srgbClr val="4472C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Objetivo Estratégico 2.   Contribuir para o fortalecimento da capacidade institucional dos Órgãos de Controle Interno. </a:t>
            </a: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1979712" y="2132856"/>
            <a:ext cx="5464175" cy="474663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2.1.  Propor e articular a aprovação de normas que fortaleçam o Sistema de Controle Interno público. </a:t>
            </a: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/>
          <p:cNvGrpSpPr/>
          <p:nvPr/>
        </p:nvGrpSpPr>
        <p:grpSpPr>
          <a:xfrm>
            <a:off x="204184" y="6165074"/>
            <a:ext cx="1549591" cy="662880"/>
            <a:chOff x="115217" y="5733256"/>
            <a:chExt cx="1549591" cy="662880"/>
          </a:xfrm>
        </p:grpSpPr>
        <p:sp>
          <p:nvSpPr>
            <p:cNvPr id="9" name="Retângulo 8"/>
            <p:cNvSpPr/>
            <p:nvPr/>
          </p:nvSpPr>
          <p:spPr>
            <a:xfrm>
              <a:off x="115217" y="5805264"/>
              <a:ext cx="108012" cy="81657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115217" y="6021288"/>
              <a:ext cx="108012" cy="81657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115217" y="6237312"/>
              <a:ext cx="108012" cy="81657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179512" y="5733256"/>
              <a:ext cx="122413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realizada</a:t>
              </a:r>
              <a:endParaRPr lang="pt-BR" sz="900" b="1" dirty="0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179512" y="5949280"/>
              <a:ext cx="148529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em andamento</a:t>
              </a:r>
              <a:endParaRPr lang="pt-BR" sz="900" b="1" dirty="0"/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179512" y="6165304"/>
              <a:ext cx="13681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não </a:t>
              </a:r>
              <a:r>
                <a:rPr lang="pt-BR" sz="900" b="1" dirty="0"/>
                <a:t>r</a:t>
              </a:r>
              <a:r>
                <a:rPr lang="pt-BR" sz="900" b="1" dirty="0" smtClean="0"/>
                <a:t>ealizada</a:t>
              </a:r>
              <a:endParaRPr lang="pt-BR" sz="9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2624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93086" y="620688"/>
            <a:ext cx="8083369" cy="125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pt-BR" b="1" dirty="0" smtClean="0">
                <a:solidFill>
                  <a:srgbClr val="00206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2.1.2.3 – ELABORAR PROCEDIMENTOS E DOCUMENTOS PARA:</a:t>
            </a:r>
          </a:p>
          <a:p>
            <a:pPr algn="just">
              <a:spcAft>
                <a:spcPts val="300"/>
              </a:spcAft>
            </a:pPr>
            <a:r>
              <a:rPr lang="pt-BR" b="1" dirty="0">
                <a:solidFill>
                  <a:srgbClr val="002060"/>
                </a:solidFill>
                <a:effectLst/>
                <a:ea typeface="Calibri"/>
                <a:cs typeface="Times New Roman"/>
              </a:rPr>
              <a:t>	</a:t>
            </a:r>
            <a:r>
              <a:rPr lang="pt-BR" sz="1600" b="1" dirty="0">
                <a:solidFill>
                  <a:srgbClr val="002060"/>
                </a:solidFill>
                <a:effectLst/>
                <a:ea typeface="Calibri"/>
                <a:cs typeface="Times New Roman"/>
              </a:rPr>
              <a:t>2.1.2.3.1 – Código de Ética;</a:t>
            </a:r>
          </a:p>
          <a:p>
            <a:pPr algn="just">
              <a:spcAft>
                <a:spcPts val="300"/>
              </a:spcAft>
            </a:pPr>
            <a:r>
              <a:rPr lang="pt-BR" sz="1600" b="1" dirty="0">
                <a:solidFill>
                  <a:srgbClr val="002060"/>
                </a:solidFill>
                <a:effectLst/>
                <a:ea typeface="Calibri"/>
                <a:cs typeface="Times New Roman"/>
              </a:rPr>
              <a:t>	2.1.2.3.2 – Matriz de Risco</a:t>
            </a:r>
            <a:r>
              <a:rPr lang="pt-BR" sz="1600" b="1" dirty="0" smtClean="0">
                <a:solidFill>
                  <a:srgbClr val="002060"/>
                </a:solidFill>
                <a:effectLst/>
                <a:ea typeface="Calibri"/>
                <a:cs typeface="Times New Roman"/>
              </a:rPr>
              <a:t>;</a:t>
            </a:r>
          </a:p>
          <a:p>
            <a:pPr algn="just">
              <a:spcAft>
                <a:spcPts val="300"/>
              </a:spcAft>
            </a:pPr>
            <a:r>
              <a:rPr lang="pt-BR" sz="1600" b="1" dirty="0" smtClean="0">
                <a:solidFill>
                  <a:srgbClr val="002060"/>
                </a:solidFill>
                <a:effectLst/>
                <a:ea typeface="Calibri"/>
                <a:cs typeface="Times New Roman"/>
              </a:rPr>
              <a:t>	2.1.2.3.3 </a:t>
            </a:r>
            <a:r>
              <a:rPr lang="pt-BR" sz="1600" b="1" dirty="0">
                <a:solidFill>
                  <a:srgbClr val="002060"/>
                </a:solidFill>
                <a:effectLst/>
                <a:ea typeface="Calibri"/>
                <a:cs typeface="Times New Roman"/>
              </a:rPr>
              <a:t>– Planejamento </a:t>
            </a:r>
            <a:r>
              <a:rPr lang="pt-BR" sz="1600" b="1" dirty="0" smtClean="0">
                <a:solidFill>
                  <a:srgbClr val="002060"/>
                </a:solidFill>
                <a:effectLst/>
                <a:ea typeface="Calibri"/>
                <a:cs typeface="Times New Roman"/>
              </a:rPr>
              <a:t>Estratégico;</a:t>
            </a:r>
          </a:p>
        </p:txBody>
      </p:sp>
      <p:sp>
        <p:nvSpPr>
          <p:cNvPr id="8" name="Retângulo 7"/>
          <p:cNvSpPr/>
          <p:nvPr/>
        </p:nvSpPr>
        <p:spPr>
          <a:xfrm>
            <a:off x="539552" y="2204864"/>
            <a:ext cx="8280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CONACI aprovou na 19ª RTC o Planejamento Estratégico do CONACI 2016-2018</a:t>
            </a: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;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39552" y="3164775"/>
            <a:ext cx="828092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CONACI 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e CGU promoveram Seminário </a:t>
            </a: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por videoconferência 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para apresentar </a:t>
            </a: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planejamentos e 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matrizes de risco </a:t>
            </a: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de 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Órgãos </a:t>
            </a: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de 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Controle Interno</a:t>
            </a: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;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5270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483802"/>
              </p:ext>
            </p:extLst>
          </p:nvPr>
        </p:nvGraphicFramePr>
        <p:xfrm>
          <a:off x="1694005" y="2852936"/>
          <a:ext cx="6035588" cy="3166110"/>
        </p:xfrm>
        <a:graphic>
          <a:graphicData uri="http://schemas.openxmlformats.org/drawingml/2006/table">
            <a:tbl>
              <a:tblPr firstRow="1" firstCol="1" bandRow="1"/>
              <a:tblGrid>
                <a:gridCol w="4936112"/>
                <a:gridCol w="274869"/>
                <a:gridCol w="274869"/>
                <a:gridCol w="274869"/>
                <a:gridCol w="274869"/>
              </a:tblGrid>
              <a:tr h="20002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9652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2.1.1-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Articular a aprovação da PEC 45/2009, que tramita no Congresso Nacional e de outros normativos infraconstitucionais.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906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5240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Propor modelos básicos de normas, relatórios, procedimentos e documentos que poderão ser adotados pelos Membros:</a:t>
                      </a: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2.1.2.1 –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Regulamentar o marco legal do 3° Setor;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2.1.2.2 – R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egulamentar a Lei de Acesso à Informação;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2.1.2.3 –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Elaborar procedimentos e documentos para: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2.1.2.3.1 –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Código de Ética;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2.1.2.3.2 –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Matriz de Risco;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2.1.2.3.3 –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Planejamento Estratégico.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2.1.2.3.4 –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Normativos que estabeleçam a adoção nos Órgãos e Entidades da Administração Pública de estruturas e mecanismos de gestão de riscos, controles internos e governança.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2" name="AutoShape 9"/>
          <p:cNvSpPr>
            <a:spLocks noChangeArrowheads="1"/>
          </p:cNvSpPr>
          <p:nvPr/>
        </p:nvSpPr>
        <p:spPr bwMode="auto">
          <a:xfrm>
            <a:off x="1952840" y="476672"/>
            <a:ext cx="5568950" cy="41275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PERSPECTIVAS DOS ÓRGÃOS DE CONTROLE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1952840" y="1124744"/>
            <a:ext cx="5581650" cy="769937"/>
          </a:xfrm>
          <a:prstGeom prst="roundRect">
            <a:avLst>
              <a:gd name="adj" fmla="val 16667"/>
            </a:avLst>
          </a:prstGeom>
          <a:solidFill>
            <a:srgbClr val="1C325A"/>
          </a:solidFill>
          <a:ln w="127000" cmpd="dbl" algn="ctr">
            <a:solidFill>
              <a:srgbClr val="4472C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Objetivo Estratégico 2.   Contribuir para o fortalecimento da capacidade institucional dos Órgãos de Controle Interno. </a:t>
            </a: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1979712" y="2132856"/>
            <a:ext cx="5464175" cy="474663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2.1.  Propor e articular a aprovação de normas que fortaleçam o Sistema de Controle Interno público. </a:t>
            </a: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/>
          <p:cNvGrpSpPr/>
          <p:nvPr/>
        </p:nvGrpSpPr>
        <p:grpSpPr>
          <a:xfrm>
            <a:off x="204184" y="6165074"/>
            <a:ext cx="1549591" cy="662880"/>
            <a:chOff x="115217" y="5733256"/>
            <a:chExt cx="1549591" cy="662880"/>
          </a:xfrm>
        </p:grpSpPr>
        <p:sp>
          <p:nvSpPr>
            <p:cNvPr id="9" name="Retângulo 8"/>
            <p:cNvSpPr/>
            <p:nvPr/>
          </p:nvSpPr>
          <p:spPr>
            <a:xfrm>
              <a:off x="115217" y="5805264"/>
              <a:ext cx="108012" cy="81657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115217" y="6021288"/>
              <a:ext cx="108012" cy="81657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115217" y="6237312"/>
              <a:ext cx="108012" cy="81657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179512" y="5733256"/>
              <a:ext cx="122413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realizada</a:t>
              </a:r>
              <a:endParaRPr lang="pt-BR" sz="900" b="1" dirty="0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179512" y="5949280"/>
              <a:ext cx="148529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em andamento</a:t>
              </a:r>
              <a:endParaRPr lang="pt-BR" sz="900" b="1" dirty="0"/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179512" y="6165304"/>
              <a:ext cx="13681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não </a:t>
              </a:r>
              <a:r>
                <a:rPr lang="pt-BR" sz="900" b="1" dirty="0"/>
                <a:t>r</a:t>
              </a:r>
              <a:r>
                <a:rPr lang="pt-BR" sz="900" b="1" dirty="0" smtClean="0"/>
                <a:t>ealizada</a:t>
              </a:r>
              <a:endParaRPr lang="pt-BR" sz="9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7205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808659"/>
              </p:ext>
            </p:extLst>
          </p:nvPr>
        </p:nvGraphicFramePr>
        <p:xfrm>
          <a:off x="1632756" y="2711162"/>
          <a:ext cx="6035588" cy="3166110"/>
        </p:xfrm>
        <a:graphic>
          <a:graphicData uri="http://schemas.openxmlformats.org/drawingml/2006/table">
            <a:tbl>
              <a:tblPr firstRow="1" firstCol="1" bandRow="1"/>
              <a:tblGrid>
                <a:gridCol w="4936112"/>
                <a:gridCol w="274869"/>
                <a:gridCol w="274869"/>
                <a:gridCol w="274869"/>
                <a:gridCol w="274869"/>
              </a:tblGrid>
              <a:tr h="20002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9652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2.1.1-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Articular a aprovação da PEC 45/2009, que tramita no Congresso Nacional e de outros normativos infraconstitucionais.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906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5240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2.1.2-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Propor modelos básicos de normas, relatórios, procedimentos e documentos que poderão ser adotados pelos Membros:</a:t>
                      </a: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2.1.2.1 –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Regulamentar o marco legal do 3° Setor;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2.1.2.2 – R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egulamentar a Lei de Acesso à Informação;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2.1.2.3 –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Elaborar procedimentos e documentos para: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2.1.2.3.1 –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Código de Ética;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2.1.2.3.2 –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Matriz de Risco;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2.1.2.3.3 –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Planejamento Estratégico.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2.1.2.3.4 –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Normativos que estabeleçam a adoção nos Órgãos e Entidades da Administração Pública de estruturas e mecanismos de gestão de riscos, controles internos e governança.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2" name="AutoShape 9"/>
          <p:cNvSpPr>
            <a:spLocks noChangeArrowheads="1"/>
          </p:cNvSpPr>
          <p:nvPr/>
        </p:nvSpPr>
        <p:spPr bwMode="auto">
          <a:xfrm>
            <a:off x="1835696" y="351954"/>
            <a:ext cx="5568950" cy="41275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PERSPECTIVAS DOS ÓRGÃOS DE CONTROLE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1835696" y="1074887"/>
            <a:ext cx="5581650" cy="769937"/>
          </a:xfrm>
          <a:prstGeom prst="roundRect">
            <a:avLst>
              <a:gd name="adj" fmla="val 16667"/>
            </a:avLst>
          </a:prstGeom>
          <a:solidFill>
            <a:srgbClr val="1C325A"/>
          </a:solidFill>
          <a:ln w="127000" cmpd="dbl" algn="ctr">
            <a:solidFill>
              <a:srgbClr val="4472C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Objetivo Estratégico 2.   Contribuir para o fortalecimento da capacidade institucional dos Órgãos de Controle Interno. </a:t>
            </a: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1862568" y="2090241"/>
            <a:ext cx="5464175" cy="474663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2.1.  Propor e articular a aprovação de normas que fortaleçam o Sistema de Controle Interno público. </a:t>
            </a: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204184" y="6165074"/>
            <a:ext cx="1549591" cy="662880"/>
            <a:chOff x="115217" y="5733256"/>
            <a:chExt cx="1549591" cy="662880"/>
          </a:xfrm>
        </p:grpSpPr>
        <p:sp>
          <p:nvSpPr>
            <p:cNvPr id="7" name="Retângulo 6"/>
            <p:cNvSpPr/>
            <p:nvPr/>
          </p:nvSpPr>
          <p:spPr>
            <a:xfrm>
              <a:off x="115217" y="5805264"/>
              <a:ext cx="108012" cy="81657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115217" y="6021288"/>
              <a:ext cx="108012" cy="81657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115217" y="6237312"/>
              <a:ext cx="108012" cy="81657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179512" y="5733256"/>
              <a:ext cx="122413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realizada</a:t>
              </a:r>
              <a:endParaRPr lang="pt-BR" sz="900" b="1" dirty="0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179512" y="5949280"/>
              <a:ext cx="148529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em andamento</a:t>
              </a:r>
              <a:endParaRPr lang="pt-BR" sz="900" b="1" dirty="0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179512" y="6165304"/>
              <a:ext cx="13681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não </a:t>
              </a:r>
              <a:r>
                <a:rPr lang="pt-BR" sz="900" b="1" dirty="0"/>
                <a:t>r</a:t>
              </a:r>
              <a:r>
                <a:rPr lang="pt-BR" sz="900" b="1" dirty="0" smtClean="0"/>
                <a:t>ealizada</a:t>
              </a:r>
              <a:endParaRPr lang="pt-BR" sz="900" b="1" dirty="0"/>
            </a:p>
          </p:txBody>
        </p:sp>
      </p:grpSp>
      <p:pic>
        <p:nvPicPr>
          <p:cNvPr id="14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70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515591"/>
              </p:ext>
            </p:extLst>
          </p:nvPr>
        </p:nvGraphicFramePr>
        <p:xfrm>
          <a:off x="1691680" y="1223183"/>
          <a:ext cx="6035588" cy="1403985"/>
        </p:xfrm>
        <a:graphic>
          <a:graphicData uri="http://schemas.openxmlformats.org/drawingml/2006/table">
            <a:tbl>
              <a:tblPr firstRow="1" firstCol="1" bandRow="1"/>
              <a:tblGrid>
                <a:gridCol w="4936112"/>
                <a:gridCol w="274869"/>
                <a:gridCol w="274869"/>
                <a:gridCol w="274869"/>
                <a:gridCol w="274869"/>
              </a:tblGrid>
              <a:tr h="20002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2.2.1-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Elaborar Programa de Modernização dos Órgãos de Controle Interno-PROMOIN;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pt-BR" sz="400" dirty="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pt-BR" sz="4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2.2.2-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Fazer parceria para financiamento do PROMOIN;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400" dirty="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400" dirty="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400" dirty="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4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2.2.3-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Compartilhar sistemas informatizados entre os membros do Conselho.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4" name="Retângulo 3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AutoShape 33"/>
          <p:cNvSpPr>
            <a:spLocks noChangeArrowheads="1"/>
          </p:cNvSpPr>
          <p:nvPr/>
        </p:nvSpPr>
        <p:spPr bwMode="auto">
          <a:xfrm>
            <a:off x="1979712" y="620688"/>
            <a:ext cx="5464175" cy="474662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2.2 Impulsionar a modernização dos Órgãos de Controle Interno no Brasil. </a:t>
            </a:r>
            <a:endParaRPr kumimoji="0" lang="pt-BR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240859"/>
              </p:ext>
            </p:extLst>
          </p:nvPr>
        </p:nvGraphicFramePr>
        <p:xfrm>
          <a:off x="1763688" y="3861048"/>
          <a:ext cx="6035588" cy="1403985"/>
        </p:xfrm>
        <a:graphic>
          <a:graphicData uri="http://schemas.openxmlformats.org/drawingml/2006/table">
            <a:tbl>
              <a:tblPr firstRow="1" firstCol="1" bandRow="1"/>
              <a:tblGrid>
                <a:gridCol w="4936112"/>
                <a:gridCol w="274869"/>
                <a:gridCol w="274869"/>
                <a:gridCol w="274869"/>
                <a:gridCol w="274869"/>
              </a:tblGrid>
              <a:tr h="20002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2.3.1- </a:t>
                      </a: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Atualizar e divulgar diagnóstico do perfil dos recursos humanos dos Órgãos de Controle Interno membros do CONACI;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2.3.2- </a:t>
                      </a: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Apoiar os projetos de fortalecimento da carreira dos servidores do sistema de Controle Interno.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2.3.4.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Realizar encontro nacional do CONACI.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AutoShape 34"/>
          <p:cNvSpPr>
            <a:spLocks noChangeArrowheads="1"/>
          </p:cNvSpPr>
          <p:nvPr/>
        </p:nvSpPr>
        <p:spPr bwMode="auto">
          <a:xfrm>
            <a:off x="1979712" y="2996952"/>
            <a:ext cx="5464175" cy="531812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2.3 Contribuir para o aperfeiçoamento da gestão de pessoal dos Órgãos de Controle Interno. </a:t>
            </a:r>
            <a:endParaRPr kumimoji="0" lang="pt-BR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56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2681642" y="2177569"/>
            <a:ext cx="390658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1" cap="small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Orçamento</a:t>
            </a:r>
            <a:endParaRPr lang="pt-BR" sz="4400" b="1" cap="small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pt-BR" sz="3600" b="1" cap="small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Exercício 2016</a:t>
            </a:r>
            <a:endParaRPr lang="pt-BR" sz="3600" b="1" cap="small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Arial Black" pitchFamily="34" charset="0"/>
            </a:endParaRPr>
          </a:p>
        </p:txBody>
      </p:sp>
      <p:pic>
        <p:nvPicPr>
          <p:cNvPr id="3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96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93086" y="188640"/>
            <a:ext cx="8083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pt-BR" b="1" dirty="0" smtClean="0">
                <a:solidFill>
                  <a:srgbClr val="00206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2.2.1- ELABORAR PROGRAMA DE MODERNIZAÇÃO DOS ÓRGÃOS DE CONTROLE INTERNO-PROMOIN;</a:t>
            </a:r>
          </a:p>
        </p:txBody>
      </p:sp>
      <p:sp>
        <p:nvSpPr>
          <p:cNvPr id="10" name="Retângulo 9"/>
          <p:cNvSpPr/>
          <p:nvPr/>
        </p:nvSpPr>
        <p:spPr>
          <a:xfrm>
            <a:off x="539552" y="941819"/>
            <a:ext cx="828092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CONACI discutiu e aprovou os pilares estratégicos do PROMOIN, apresentando aos Executivos do Banco Mundial na 20ª RTC</a:t>
            </a: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;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39552" y="2204864"/>
            <a:ext cx="8280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CONACI oficializou ao Banco Mundial, solicitando seu apoio institucional e financeiro</a:t>
            </a: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;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8" t="7935" r="44939" b="8312"/>
          <a:stretch/>
        </p:blipFill>
        <p:spPr bwMode="auto">
          <a:xfrm>
            <a:off x="1331640" y="3068960"/>
            <a:ext cx="2065815" cy="29081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1" t="6403" r="5328" b="8290"/>
          <a:stretch/>
        </p:blipFill>
        <p:spPr bwMode="auto">
          <a:xfrm>
            <a:off x="3591734" y="3068960"/>
            <a:ext cx="2092039" cy="29220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0" t="8073" r="44616" b="7846"/>
          <a:stretch/>
        </p:blipFill>
        <p:spPr bwMode="auto">
          <a:xfrm>
            <a:off x="5904605" y="3068960"/>
            <a:ext cx="2064950" cy="29081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757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11560" y="404664"/>
            <a:ext cx="80648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pt-BR" b="1" dirty="0">
                <a:solidFill>
                  <a:srgbClr val="00206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2.2.3- COMPARTILHAR SISTEMAS INFORMATIZADOS ENTRE OS MEMBROS DO CONSELHO;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539552" y="1268760"/>
            <a:ext cx="828092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Observou-se a orientação para disponibilização aos interessados dos Sistemas Informatizados apresentados nas </a:t>
            </a:r>
            <a:r>
              <a:rPr lang="pt-BR" sz="2400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RTC’s</a:t>
            </a: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;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pic>
        <p:nvPicPr>
          <p:cNvPr id="7" name="Picture 3" descr="F:\CONACI_2016_2017\18_RTC_CONACI_CGU_DF\Fotos 2º dia\DSC089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2"/>
          <a:stretch/>
        </p:blipFill>
        <p:spPr bwMode="auto">
          <a:xfrm>
            <a:off x="496449" y="3043204"/>
            <a:ext cx="3909017" cy="276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t="11281" r="20448" b="16062"/>
          <a:stretch/>
        </p:blipFill>
        <p:spPr bwMode="auto">
          <a:xfrm>
            <a:off x="4703571" y="3056098"/>
            <a:ext cx="3900877" cy="2749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387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403107"/>
              </p:ext>
            </p:extLst>
          </p:nvPr>
        </p:nvGraphicFramePr>
        <p:xfrm>
          <a:off x="1691680" y="1223183"/>
          <a:ext cx="6035588" cy="1403985"/>
        </p:xfrm>
        <a:graphic>
          <a:graphicData uri="http://schemas.openxmlformats.org/drawingml/2006/table">
            <a:tbl>
              <a:tblPr firstRow="1" firstCol="1" bandRow="1"/>
              <a:tblGrid>
                <a:gridCol w="4936112"/>
                <a:gridCol w="274869"/>
                <a:gridCol w="274869"/>
                <a:gridCol w="274869"/>
                <a:gridCol w="274869"/>
              </a:tblGrid>
              <a:tr h="20002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2.2.1-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Elaborar Programa de Modernização dos Órgãos de Controle Interno-PROMOIN;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pt-BR" sz="400" dirty="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pt-BR" sz="4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2.2.2-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Fazer parceria para financiamento do PROMOIN;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400" dirty="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400" dirty="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400" dirty="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4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2.2.3-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Compartilhar sistemas informatizados entre os membros do Conselho.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4" name="Retângulo 3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AutoShape 33"/>
          <p:cNvSpPr>
            <a:spLocks noChangeArrowheads="1"/>
          </p:cNvSpPr>
          <p:nvPr/>
        </p:nvSpPr>
        <p:spPr bwMode="auto">
          <a:xfrm>
            <a:off x="1979712" y="620688"/>
            <a:ext cx="5464175" cy="474662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2.2 Impulsionar a modernização dos Órgãos de Controle Interno no Brasil. </a:t>
            </a:r>
            <a:endParaRPr kumimoji="0" lang="pt-BR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868156"/>
              </p:ext>
            </p:extLst>
          </p:nvPr>
        </p:nvGraphicFramePr>
        <p:xfrm>
          <a:off x="1763688" y="3861048"/>
          <a:ext cx="6035588" cy="1403985"/>
        </p:xfrm>
        <a:graphic>
          <a:graphicData uri="http://schemas.openxmlformats.org/drawingml/2006/table">
            <a:tbl>
              <a:tblPr firstRow="1" firstCol="1" bandRow="1"/>
              <a:tblGrid>
                <a:gridCol w="4936112"/>
                <a:gridCol w="274869"/>
                <a:gridCol w="274869"/>
                <a:gridCol w="274869"/>
                <a:gridCol w="274869"/>
              </a:tblGrid>
              <a:tr h="20002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2.3.1- </a:t>
                      </a: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Atualizar e divulgar diagnóstico do perfil dos recursos humanos dos Órgãos de Controle Interno membros do CONACI;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2.3.2- </a:t>
                      </a: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Apoiar os projetos de fortalecimento da carreira dos servidores do sistema de Controle Interno.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2.3.4.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Realizar encontro nacional do CONACI.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AutoShape 34"/>
          <p:cNvSpPr>
            <a:spLocks noChangeArrowheads="1"/>
          </p:cNvSpPr>
          <p:nvPr/>
        </p:nvSpPr>
        <p:spPr bwMode="auto">
          <a:xfrm>
            <a:off x="1979712" y="2996952"/>
            <a:ext cx="5464175" cy="531812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2.3 Contribuir para o aperfeiçoamento da gestão de pessoal dos Órgãos de Controle Interno. </a:t>
            </a:r>
            <a:endParaRPr kumimoji="0" lang="pt-BR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46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087420"/>
              </p:ext>
            </p:extLst>
          </p:nvPr>
        </p:nvGraphicFramePr>
        <p:xfrm>
          <a:off x="1691680" y="1223183"/>
          <a:ext cx="6035588" cy="1403985"/>
        </p:xfrm>
        <a:graphic>
          <a:graphicData uri="http://schemas.openxmlformats.org/drawingml/2006/table">
            <a:tbl>
              <a:tblPr firstRow="1" firstCol="1" bandRow="1"/>
              <a:tblGrid>
                <a:gridCol w="4936112"/>
                <a:gridCol w="274869"/>
                <a:gridCol w="274869"/>
                <a:gridCol w="274869"/>
                <a:gridCol w="274869"/>
              </a:tblGrid>
              <a:tr h="20002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2.2.1-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Elaborar Programa de Modernização dos Órgãos de Controle Interno-PROMOIN;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pt-BR" sz="400" dirty="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pt-BR" sz="4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2.2.2-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Fazer parceria para financiamento do PROMOIN;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400" dirty="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400" dirty="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400" dirty="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4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2.2.3-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Compartilhar sistemas informatizados entre os membros do Conselho.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4" name="Retângulo 3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AutoShape 33"/>
          <p:cNvSpPr>
            <a:spLocks noChangeArrowheads="1"/>
          </p:cNvSpPr>
          <p:nvPr/>
        </p:nvSpPr>
        <p:spPr bwMode="auto">
          <a:xfrm>
            <a:off x="1979712" y="620688"/>
            <a:ext cx="5464175" cy="474662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2.2 Impulsionar a modernização dos Órgãos de Controle Interno no Brasil. </a:t>
            </a:r>
            <a:endParaRPr kumimoji="0" lang="pt-BR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3100604"/>
              </p:ext>
            </p:extLst>
          </p:nvPr>
        </p:nvGraphicFramePr>
        <p:xfrm>
          <a:off x="1763688" y="3861048"/>
          <a:ext cx="6035588" cy="1403985"/>
        </p:xfrm>
        <a:graphic>
          <a:graphicData uri="http://schemas.openxmlformats.org/drawingml/2006/table">
            <a:tbl>
              <a:tblPr firstRow="1" firstCol="1" bandRow="1"/>
              <a:tblGrid>
                <a:gridCol w="4936112"/>
                <a:gridCol w="274869"/>
                <a:gridCol w="274869"/>
                <a:gridCol w="274869"/>
                <a:gridCol w="274869"/>
              </a:tblGrid>
              <a:tr h="20002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2.3.1- </a:t>
                      </a: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Atualizar e divulgar diagnóstico do perfil dos recursos humanos dos Órgãos de Controle Interno membros do CONACI;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2.3.2- </a:t>
                      </a: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Apoiar os projetos de fortalecimento da carreira dos servidores do sistema de Controle Interno.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2.3.4.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Realizar encontro nacional do CONACI.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AutoShape 34"/>
          <p:cNvSpPr>
            <a:spLocks noChangeArrowheads="1"/>
          </p:cNvSpPr>
          <p:nvPr/>
        </p:nvSpPr>
        <p:spPr bwMode="auto">
          <a:xfrm>
            <a:off x="1979712" y="2996952"/>
            <a:ext cx="5464175" cy="531812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2.3 Contribuir para o aperfeiçoamento da gestão de pessoal dos Órgãos de Controle Interno. </a:t>
            </a:r>
            <a:endParaRPr kumimoji="0" lang="pt-BR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204184" y="6165074"/>
            <a:ext cx="1549591" cy="662880"/>
            <a:chOff x="115217" y="5733256"/>
            <a:chExt cx="1549591" cy="662880"/>
          </a:xfrm>
        </p:grpSpPr>
        <p:sp>
          <p:nvSpPr>
            <p:cNvPr id="8" name="Retângulo 7"/>
            <p:cNvSpPr/>
            <p:nvPr/>
          </p:nvSpPr>
          <p:spPr>
            <a:xfrm>
              <a:off x="115217" y="5805264"/>
              <a:ext cx="108012" cy="81657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115217" y="6021288"/>
              <a:ext cx="108012" cy="81657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115217" y="6237312"/>
              <a:ext cx="108012" cy="81657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179512" y="5733256"/>
              <a:ext cx="122413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realizada</a:t>
              </a:r>
              <a:endParaRPr lang="pt-BR" sz="900" b="1" dirty="0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179512" y="5949280"/>
              <a:ext cx="148529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em andamento</a:t>
              </a:r>
              <a:endParaRPr lang="pt-BR" sz="900" b="1" dirty="0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179512" y="6165304"/>
              <a:ext cx="13681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não </a:t>
              </a:r>
              <a:r>
                <a:rPr lang="pt-BR" sz="900" b="1" dirty="0"/>
                <a:t>r</a:t>
              </a:r>
              <a:r>
                <a:rPr lang="pt-BR" sz="900" b="1" dirty="0" smtClean="0"/>
                <a:t>ealizada</a:t>
              </a:r>
              <a:endParaRPr lang="pt-BR" sz="900" b="1" dirty="0"/>
            </a:p>
          </p:txBody>
        </p:sp>
      </p:grpSp>
      <p:pic>
        <p:nvPicPr>
          <p:cNvPr id="14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1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93086" y="129406"/>
            <a:ext cx="8083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pt-BR" b="1" dirty="0" smtClean="0">
                <a:solidFill>
                  <a:srgbClr val="00206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2.3.1- ATUALIZAR E DIVULGAR DIAGNÓSTICO DO PERFIL DOS RECURSOS HUMANOS DOS ÓRGÃOS DE CONTROLE INTERNO MEMBROS DO CONACI;</a:t>
            </a:r>
            <a:endParaRPr lang="pt-BR" b="1" dirty="0">
              <a:solidFill>
                <a:srgbClr val="002060"/>
              </a:solidFill>
              <a:effectLst/>
              <a:latin typeface="Arial Black" pitchFamily="34" charset="0"/>
              <a:ea typeface="Calibri"/>
              <a:cs typeface="Times New Roman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611561" y="980728"/>
            <a:ext cx="828092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CONACI apoiou o GT para conclusão tempestiva do Diagnóstico do Perfil dos Órgãos de Controle Interno para o lançamento </a:t>
            </a: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d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a </a:t>
            </a: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obra “Panorama do Controle Interno no Brasil – CONACI 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2016” no XII Encontro Nacional do CONACI</a:t>
            </a: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;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611560" y="4077072"/>
            <a:ext cx="8280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Disponibilização da Obra “Panorama do Controle Interno no Brasil – CONACI 2016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” para download no sítio do CONACI; 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93086" y="2564904"/>
            <a:ext cx="828092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Publicação da Obra </a:t>
            </a: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“Panorama do 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Controle Interno </a:t>
            </a: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no Brasil – CONACI 2016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”:</a:t>
            </a:r>
          </a:p>
          <a:p>
            <a:pPr algn="just"/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pt-BR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1ª Edição – Formato digital por meio de CD-R – ISBN 978-85-68716-01-4</a:t>
            </a:r>
          </a:p>
          <a:p>
            <a:pPr algn="just"/>
            <a:r>
              <a:rPr lang="pt-BR" cap="none" spc="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	</a:t>
            </a:r>
            <a:r>
              <a:rPr lang="pt-BR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2ª Edição – Formato Impresso – ISBN 978-85-68716-02-1</a:t>
            </a:r>
            <a:r>
              <a:rPr lang="pt-BR" sz="20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;</a:t>
            </a:r>
            <a:endParaRPr lang="pt-BR" sz="20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611560" y="4964975"/>
            <a:ext cx="828092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CONACI divulga Obra </a:t>
            </a: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“Panorama do Controle Interno no Brasil – CONACI 2016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” </a:t>
            </a: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em todos os eventos em que participou institucionalmente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; 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440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8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conaci.org.br/wp-content/uploads/2016/04/AGE-da-Bahia-comemora-50-anos-destacando-os-desafios-do-controle-intern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4"/>
          <a:stretch/>
        </p:blipFill>
        <p:spPr bwMode="auto">
          <a:xfrm>
            <a:off x="611561" y="3212976"/>
            <a:ext cx="3960440" cy="266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206" y="3208147"/>
            <a:ext cx="3555195" cy="266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1462"/>
            <a:ext cx="3960440" cy="2970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1" t="11334" r="32661" b="9638"/>
          <a:stretch/>
        </p:blipFill>
        <p:spPr bwMode="auto">
          <a:xfrm>
            <a:off x="4572001" y="332656"/>
            <a:ext cx="1890613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victorgenu\Downloads\FullSizeRende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710" y="1480714"/>
            <a:ext cx="1704691" cy="166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88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11560" y="404664"/>
            <a:ext cx="80648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pt-BR" b="1" dirty="0" smtClean="0">
                <a:solidFill>
                  <a:srgbClr val="00206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2.3.2- APOIAR OS PROJETOS DE FORTALECIMENTO DA CARREIRA DOS SERVIDORES DO SISTEMA DE CONTROLE INTERNO.</a:t>
            </a:r>
            <a:endParaRPr lang="pt-BR" b="1" dirty="0">
              <a:solidFill>
                <a:srgbClr val="002060"/>
              </a:solidFill>
              <a:effectLst/>
              <a:latin typeface="Arial Black" pitchFamily="34" charset="0"/>
              <a:ea typeface="Calibri"/>
              <a:cs typeface="Times New Roman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611561" y="2344810"/>
            <a:ext cx="8064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pt-BR" b="1" dirty="0" smtClean="0">
                <a:solidFill>
                  <a:srgbClr val="00206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2.3.4. REALIZAR ENCONTRO NACIONAL DO CONACI.</a:t>
            </a:r>
            <a:endParaRPr lang="pt-BR" b="1" dirty="0">
              <a:solidFill>
                <a:srgbClr val="002060"/>
              </a:solidFill>
              <a:effectLst/>
              <a:latin typeface="Arial Black" pitchFamily="34" charset="0"/>
              <a:ea typeface="Calibri"/>
              <a:cs typeface="Times New Roman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539552" y="2876743"/>
            <a:ext cx="828092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CONACI realiza sua 20ª Reunião Técnica e XII Encontro Nacional de Controle Interno, em Fortaleza/CE, computando o numero recorde de cerca de 1300 participantes;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63216" y="1373867"/>
            <a:ext cx="8280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Ação diretamente relacionada com a de apoio e defesa à PEC 45/2009;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9993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3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backup Victor Genu\Documents\fotos selecionadas xii\IMG_28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72" y="3356992"/>
            <a:ext cx="3517736" cy="234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backup Victor Genu\Documents\fotos selecionadas xii\IMG-20160818-WA00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7056784" cy="264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backup Victor Genu\Documents\fotos selecionadas xii\IMG_29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197" y="3356992"/>
            <a:ext cx="3482203" cy="232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98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522210"/>
              </p:ext>
            </p:extLst>
          </p:nvPr>
        </p:nvGraphicFramePr>
        <p:xfrm>
          <a:off x="1691680" y="1223183"/>
          <a:ext cx="6035588" cy="1403985"/>
        </p:xfrm>
        <a:graphic>
          <a:graphicData uri="http://schemas.openxmlformats.org/drawingml/2006/table">
            <a:tbl>
              <a:tblPr firstRow="1" firstCol="1" bandRow="1"/>
              <a:tblGrid>
                <a:gridCol w="4936112"/>
                <a:gridCol w="274869"/>
                <a:gridCol w="274869"/>
                <a:gridCol w="274869"/>
                <a:gridCol w="274869"/>
              </a:tblGrid>
              <a:tr h="20002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2.2.1-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Elaborar Programa de Modernização dos Órgãos de Controle Interno-PROMOIN;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pt-BR" sz="400" dirty="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pt-BR" sz="4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2.2.2-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Fazer parceria para financiamento do PROMOIN;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400" dirty="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400" dirty="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400" dirty="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4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2.2.3-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Compartilhar sistemas informatizados entre os membros do Conselho.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4" name="Retângulo 3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AutoShape 33"/>
          <p:cNvSpPr>
            <a:spLocks noChangeArrowheads="1"/>
          </p:cNvSpPr>
          <p:nvPr/>
        </p:nvSpPr>
        <p:spPr bwMode="auto">
          <a:xfrm>
            <a:off x="1979712" y="620688"/>
            <a:ext cx="5464175" cy="474662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2.2 Impulsionar a modernização dos Órgãos de Controle Interno no Brasil. </a:t>
            </a:r>
            <a:endParaRPr kumimoji="0" lang="pt-BR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041542"/>
              </p:ext>
            </p:extLst>
          </p:nvPr>
        </p:nvGraphicFramePr>
        <p:xfrm>
          <a:off x="1763688" y="3861048"/>
          <a:ext cx="6035588" cy="1403985"/>
        </p:xfrm>
        <a:graphic>
          <a:graphicData uri="http://schemas.openxmlformats.org/drawingml/2006/table">
            <a:tbl>
              <a:tblPr firstRow="1" firstCol="1" bandRow="1"/>
              <a:tblGrid>
                <a:gridCol w="4936112"/>
                <a:gridCol w="274869"/>
                <a:gridCol w="274869"/>
                <a:gridCol w="274869"/>
                <a:gridCol w="274869"/>
              </a:tblGrid>
              <a:tr h="20002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2.3.1-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Atualizar e divulgar diagnóstico do perfil dos recursos humanos dos Órgãos de Controle Interno membros do CONACI;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2.3.2-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Apoiar os projetos de fortalecimento da carreira dos servidores do sistema de Controle Interno.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2.3.4.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Realizar encontro nacional do CONACI.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AutoShape 34"/>
          <p:cNvSpPr>
            <a:spLocks noChangeArrowheads="1"/>
          </p:cNvSpPr>
          <p:nvPr/>
        </p:nvSpPr>
        <p:spPr bwMode="auto">
          <a:xfrm>
            <a:off x="1979712" y="2996952"/>
            <a:ext cx="5464175" cy="531812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2.3 Contribuir para o aperfeiçoamento da gestão de pessoal dos Órgãos de Controle Interno. </a:t>
            </a:r>
            <a:endParaRPr kumimoji="0" lang="pt-BR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204184" y="6165074"/>
            <a:ext cx="1549591" cy="662880"/>
            <a:chOff x="115217" y="5733256"/>
            <a:chExt cx="1549591" cy="662880"/>
          </a:xfrm>
        </p:grpSpPr>
        <p:sp>
          <p:nvSpPr>
            <p:cNvPr id="8" name="Retângulo 7"/>
            <p:cNvSpPr/>
            <p:nvPr/>
          </p:nvSpPr>
          <p:spPr>
            <a:xfrm>
              <a:off x="115217" y="5805264"/>
              <a:ext cx="108012" cy="81657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115217" y="6021288"/>
              <a:ext cx="108012" cy="81657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115217" y="6237312"/>
              <a:ext cx="108012" cy="81657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179512" y="5733256"/>
              <a:ext cx="122413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realizada</a:t>
              </a:r>
              <a:endParaRPr lang="pt-BR" sz="900" b="1" dirty="0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179512" y="5949280"/>
              <a:ext cx="148529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em andamento</a:t>
              </a:r>
              <a:endParaRPr lang="pt-BR" sz="900" b="1" dirty="0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179512" y="6165304"/>
              <a:ext cx="13681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não </a:t>
              </a:r>
              <a:r>
                <a:rPr lang="pt-BR" sz="900" b="1" dirty="0"/>
                <a:t>r</a:t>
              </a:r>
              <a:r>
                <a:rPr lang="pt-BR" sz="900" b="1" dirty="0" smtClean="0"/>
                <a:t>ealizada</a:t>
              </a:r>
              <a:endParaRPr lang="pt-BR" sz="900" b="1" dirty="0"/>
            </a:p>
          </p:txBody>
        </p:sp>
      </p:grpSp>
      <p:pic>
        <p:nvPicPr>
          <p:cNvPr id="14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91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047509"/>
              </p:ext>
            </p:extLst>
          </p:nvPr>
        </p:nvGraphicFramePr>
        <p:xfrm>
          <a:off x="1691680" y="1223183"/>
          <a:ext cx="6035588" cy="1403985"/>
        </p:xfrm>
        <a:graphic>
          <a:graphicData uri="http://schemas.openxmlformats.org/drawingml/2006/table">
            <a:tbl>
              <a:tblPr firstRow="1" firstCol="1" bandRow="1"/>
              <a:tblGrid>
                <a:gridCol w="4936112"/>
                <a:gridCol w="274869"/>
                <a:gridCol w="274869"/>
                <a:gridCol w="274869"/>
                <a:gridCol w="274869"/>
              </a:tblGrid>
              <a:tr h="20002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2.2.1-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Elaborar Programa de Modernização dos Órgãos de Controle Interno-PROMOIN;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pt-BR" sz="400" dirty="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pt-BR" sz="4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2.2.2-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Fazer parceria para financiamento do PROMOIN;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400" dirty="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400" dirty="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400" dirty="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4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2.2.3-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Compartilhar sistemas informatizados entre os membros do Conselho.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4" name="Retângulo 3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AutoShape 33"/>
          <p:cNvSpPr>
            <a:spLocks noChangeArrowheads="1"/>
          </p:cNvSpPr>
          <p:nvPr/>
        </p:nvSpPr>
        <p:spPr bwMode="auto">
          <a:xfrm>
            <a:off x="1979712" y="620688"/>
            <a:ext cx="5464175" cy="474662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2.2 Impulsionar a modernização dos Órgãos de Controle Interno no Brasil. </a:t>
            </a:r>
            <a:endParaRPr kumimoji="0" lang="pt-BR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165369"/>
              </p:ext>
            </p:extLst>
          </p:nvPr>
        </p:nvGraphicFramePr>
        <p:xfrm>
          <a:off x="1763688" y="3861048"/>
          <a:ext cx="6035588" cy="1403985"/>
        </p:xfrm>
        <a:graphic>
          <a:graphicData uri="http://schemas.openxmlformats.org/drawingml/2006/table">
            <a:tbl>
              <a:tblPr firstRow="1" firstCol="1" bandRow="1"/>
              <a:tblGrid>
                <a:gridCol w="4936112"/>
                <a:gridCol w="274869"/>
                <a:gridCol w="274869"/>
                <a:gridCol w="274869"/>
                <a:gridCol w="274869"/>
              </a:tblGrid>
              <a:tr h="20002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2.3.1- </a:t>
                      </a: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Atualizar e divulgar diagnóstico do perfil dos recursos humanos dos Órgãos de Controle Interno membros do CONACI;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2.3.2- </a:t>
                      </a: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Apoiar os projetos de fortalecimento da carreira dos servidores do sistema de Controle Interno.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2.3.4.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Realizar encontro nacional do CONACI.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AutoShape 34"/>
          <p:cNvSpPr>
            <a:spLocks noChangeArrowheads="1"/>
          </p:cNvSpPr>
          <p:nvPr/>
        </p:nvSpPr>
        <p:spPr bwMode="auto">
          <a:xfrm>
            <a:off x="1979712" y="2996952"/>
            <a:ext cx="5464175" cy="531812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2.3 Contribuir para o aperfeiçoamento da gestão de pessoal dos Órgãos de Controle Interno. </a:t>
            </a:r>
            <a:endParaRPr kumimoji="0" lang="pt-BR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204184" y="6165074"/>
            <a:ext cx="1549591" cy="662880"/>
            <a:chOff x="115217" y="5733256"/>
            <a:chExt cx="1549591" cy="662880"/>
          </a:xfrm>
        </p:grpSpPr>
        <p:sp>
          <p:nvSpPr>
            <p:cNvPr id="8" name="Retângulo 7"/>
            <p:cNvSpPr/>
            <p:nvPr/>
          </p:nvSpPr>
          <p:spPr>
            <a:xfrm>
              <a:off x="115217" y="5805264"/>
              <a:ext cx="108012" cy="81657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115217" y="6021288"/>
              <a:ext cx="108012" cy="81657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115217" y="6237312"/>
              <a:ext cx="108012" cy="81657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179512" y="5733256"/>
              <a:ext cx="122413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realizada</a:t>
              </a:r>
              <a:endParaRPr lang="pt-BR" sz="900" b="1" dirty="0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179512" y="5949280"/>
              <a:ext cx="148529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em andamento</a:t>
              </a:r>
              <a:endParaRPr lang="pt-BR" sz="900" b="1" dirty="0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179512" y="6165304"/>
              <a:ext cx="13681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não </a:t>
              </a:r>
              <a:r>
                <a:rPr lang="pt-BR" sz="900" b="1" dirty="0"/>
                <a:t>r</a:t>
              </a:r>
              <a:r>
                <a:rPr lang="pt-BR" sz="900" b="1" dirty="0" smtClean="0"/>
                <a:t>ealizada</a:t>
              </a:r>
              <a:endParaRPr lang="pt-BR" sz="900" b="1" dirty="0"/>
            </a:p>
          </p:txBody>
        </p:sp>
      </p:grpSp>
      <p:pic>
        <p:nvPicPr>
          <p:cNvPr id="14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48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\\barcelona\gabinete\ORÇAMENTO CONACI - 20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1" t="2957" r="7583" b="3599"/>
          <a:stretch/>
        </p:blipFill>
        <p:spPr bwMode="auto">
          <a:xfrm>
            <a:off x="267855" y="44624"/>
            <a:ext cx="8719127" cy="676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91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167286"/>
              </p:ext>
            </p:extLst>
          </p:nvPr>
        </p:nvGraphicFramePr>
        <p:xfrm>
          <a:off x="1883348" y="980728"/>
          <a:ext cx="5712988" cy="2013585"/>
        </p:xfrm>
        <a:graphic>
          <a:graphicData uri="http://schemas.openxmlformats.org/drawingml/2006/table">
            <a:tbl>
              <a:tblPr firstRow="1" firstCol="1" bandRow="1"/>
              <a:tblGrid>
                <a:gridCol w="4452212"/>
                <a:gridCol w="314371"/>
                <a:gridCol w="314371"/>
                <a:gridCol w="316017"/>
                <a:gridCol w="316017"/>
              </a:tblGrid>
              <a:tr h="20002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2.4.1 –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Atualizar e divulgar d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iagnóstico da organização e do funcionamento dos Órgãos de Controle Interno membros do CONACI;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2.4.2-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Compartilhar e difundir melhores práticas nas áreas do Controle Interno;</a:t>
                      </a: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2.4.3 –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Realizar pesquisas anuais junto aos órgãos membros sobre estágio de ações/assuntos de interesse do CONACI: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5240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2.4.3.1 –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Lei de Acesso à Informação, Marco do 3° setor, Lei Anticorrupção, parecer sobre a prestação de contas de gestão.</a:t>
                      </a: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2.4.4 –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Apoiar a implementação do projeto “Observatório das despesas públicas – Estadual”.</a:t>
                      </a: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3" name="AutoShape 35"/>
          <p:cNvSpPr>
            <a:spLocks noChangeArrowheads="1"/>
          </p:cNvSpPr>
          <p:nvPr/>
        </p:nvSpPr>
        <p:spPr bwMode="auto">
          <a:xfrm>
            <a:off x="1979711" y="332656"/>
            <a:ext cx="5464175" cy="474663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2.4 Intensificar o aperfeiçoamento das atividades de Controle Interno.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. </a:t>
            </a: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483599"/>
              </p:ext>
            </p:extLst>
          </p:nvPr>
        </p:nvGraphicFramePr>
        <p:xfrm>
          <a:off x="1907704" y="3789040"/>
          <a:ext cx="5688632" cy="2255778"/>
        </p:xfrm>
        <a:graphic>
          <a:graphicData uri="http://schemas.openxmlformats.org/drawingml/2006/table">
            <a:tbl>
              <a:tblPr firstRow="1" firstCol="1" bandRow="1"/>
              <a:tblGrid>
                <a:gridCol w="4464496"/>
                <a:gridCol w="288032"/>
                <a:gridCol w="288032"/>
                <a:gridCol w="288032"/>
                <a:gridCol w="360040"/>
              </a:tblGrid>
              <a:tr h="146992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3999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3999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2.5.1 -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Intensificar parceria com o Banco Mundial: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4926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2.5.1.1 - </a:t>
                      </a: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Estudar legislação do Controle Interno com ênfase na auditoria interna governamental;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2.5.1.2 - </a:t>
                      </a: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Estudar e aperfeiçoar o modelo de norma de Auditoria Interna Governamental;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2.5.1.3 - </a:t>
                      </a: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Avaliar os Órgãos de Controle com base no modelo IACM;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1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2.5.1.4 - </a:t>
                      </a: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Elaborar programa de treinamento e certificação de auditor interno governamental e incentivar a sua implementação.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1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2.5.2 -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Avaliação da proposta do PNUD para implementação do projeto “Participação Social”;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800">
                        <a:effectLst/>
                        <a:latin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800">
                        <a:effectLst/>
                        <a:latin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800" dirty="0">
                        <a:effectLst/>
                        <a:latin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AutoShape 36"/>
          <p:cNvSpPr>
            <a:spLocks noChangeArrowheads="1"/>
          </p:cNvSpPr>
          <p:nvPr/>
        </p:nvSpPr>
        <p:spPr bwMode="auto">
          <a:xfrm>
            <a:off x="1979712" y="3111624"/>
            <a:ext cx="5464175" cy="5334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2.5 Ampliar e intensificar as parcerias institucionais visando o desenvolvimento de projetos de interesse do CONACI.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. </a:t>
            </a: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26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93086" y="188640"/>
            <a:ext cx="8083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pt-BR" b="1" dirty="0" smtClean="0">
                <a:solidFill>
                  <a:srgbClr val="00206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2.4.1 – ATUALIZAR E DIVULGAR DIAGNÓSTICO DA ORGANIZAÇÃO E DO FUNCIONAMENTO DOS ÓRGÃOS DE CONTROLE INTERNO MEMBROS DO CONACI;</a:t>
            </a:r>
            <a:endParaRPr lang="pt-BR" b="1" dirty="0">
              <a:solidFill>
                <a:srgbClr val="002060"/>
              </a:solidFill>
              <a:effectLst/>
              <a:latin typeface="Arial Black" pitchFamily="34" charset="0"/>
              <a:ea typeface="Calibri"/>
              <a:cs typeface="Times New Roman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11560" y="1846565"/>
            <a:ext cx="80648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pt-BR" b="1" dirty="0" smtClean="0">
                <a:solidFill>
                  <a:srgbClr val="00206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2.4.2- COMPARTILHAR E DIFUNDIR MELHORES PRÁTICAS NAS ÁREAS DO CONTROLE INTERNO; </a:t>
            </a:r>
            <a:endParaRPr lang="pt-BR" b="1" dirty="0">
              <a:solidFill>
                <a:srgbClr val="002060"/>
              </a:solidFill>
              <a:effectLst/>
              <a:latin typeface="Arial Black" pitchFamily="34" charset="0"/>
              <a:ea typeface="Calibri"/>
              <a:cs typeface="Times New Roman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622524" y="3501008"/>
            <a:ext cx="828092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CONACI 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republicou capítulo “Produtos/Práticas de Sucesso em Controle Interno” na Obra “Panorama </a:t>
            </a: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do Controle Interno no Brasil – CONACI 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2016” lançada </a:t>
            </a: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em seu XII 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Encontro Nacional do CONACI</a:t>
            </a: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;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611560" y="1172359"/>
            <a:ext cx="828092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Ações já relatadas no item “2.3.1”</a:t>
            </a: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;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611560" y="2492896"/>
            <a:ext cx="8280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Em todas as </a:t>
            </a:r>
            <a:r>
              <a:rPr lang="pt-BR" sz="2400" cap="none" spc="0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RTC’s</a:t>
            </a: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 foram apresentadas as Melhores Práticas nas Áreas de Controle Interno por vários Filiados;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9903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15" grpId="0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1" t="12915" r="21268" b="19030"/>
          <a:stretch/>
        </p:blipFill>
        <p:spPr bwMode="auto">
          <a:xfrm>
            <a:off x="518967" y="1613241"/>
            <a:ext cx="3909017" cy="275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F:\CONACI_2016_2017\21_RTC_CONACI_FLORIANOPOLIS-SC\FOTOS\Conaci FPOLIS\IMG_0317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"/>
          <a:stretch/>
        </p:blipFill>
        <p:spPr bwMode="auto">
          <a:xfrm>
            <a:off x="4682801" y="1603044"/>
            <a:ext cx="3921647" cy="276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46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616219" y="260648"/>
            <a:ext cx="8064895" cy="1531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pt-BR" b="1" dirty="0" smtClean="0">
                <a:solidFill>
                  <a:srgbClr val="00206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2.4.3 – REALIZAR PESQUISAS ANUAIS JUNTO AOS ÓRGÃOS MEMBROS SOBRE ESTÁGIO DE AÇÕES/ASSUNTOS DE INTERESSE DO CONACI:</a:t>
            </a:r>
          </a:p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pt-BR" sz="1600" b="1" dirty="0" smtClean="0">
                <a:solidFill>
                  <a:srgbClr val="002060"/>
                </a:solidFill>
                <a:effectLst/>
                <a:ea typeface="Calibri"/>
                <a:cs typeface="Times New Roman"/>
              </a:rPr>
              <a:t>	2.4.3.1 </a:t>
            </a:r>
            <a:r>
              <a:rPr lang="pt-BR" sz="1600" b="1" dirty="0">
                <a:solidFill>
                  <a:srgbClr val="002060"/>
                </a:solidFill>
                <a:effectLst/>
                <a:ea typeface="Calibri"/>
                <a:cs typeface="Times New Roman"/>
              </a:rPr>
              <a:t>– Lei de Acesso à Informação, Marco do 3° setor, Lei </a:t>
            </a:r>
            <a:r>
              <a:rPr lang="pt-BR" sz="1600" b="1" dirty="0" smtClean="0">
                <a:solidFill>
                  <a:srgbClr val="002060"/>
                </a:solidFill>
                <a:effectLst/>
                <a:ea typeface="Calibri"/>
                <a:cs typeface="Times New Roman"/>
              </a:rPr>
              <a:t>Anticorrupção</a:t>
            </a:r>
            <a:r>
              <a:rPr lang="pt-BR" sz="1600" b="1" dirty="0">
                <a:solidFill>
                  <a:srgbClr val="002060"/>
                </a:solidFill>
                <a:effectLst/>
                <a:ea typeface="Calibri"/>
                <a:cs typeface="Times New Roman"/>
              </a:rPr>
              <a:t>, </a:t>
            </a:r>
            <a:r>
              <a:rPr lang="pt-BR" sz="1600" b="1" dirty="0" smtClean="0">
                <a:solidFill>
                  <a:srgbClr val="002060"/>
                </a:solidFill>
                <a:effectLst/>
                <a:ea typeface="Calibri"/>
                <a:cs typeface="Times New Roman"/>
              </a:rPr>
              <a:t>	parecer </a:t>
            </a:r>
            <a:r>
              <a:rPr lang="pt-BR" sz="1600" b="1" dirty="0">
                <a:solidFill>
                  <a:srgbClr val="002060"/>
                </a:solidFill>
                <a:effectLst/>
                <a:ea typeface="Calibri"/>
                <a:cs typeface="Times New Roman"/>
              </a:rPr>
              <a:t>sobre a prestação de contas de gestão. 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597744" y="1855494"/>
            <a:ext cx="8280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Foram realizadas as pesquisas para subsidiar os </a:t>
            </a:r>
            <a:r>
              <a:rPr lang="pt-BR" sz="2400" cap="none" spc="0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GT’s</a:t>
            </a: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 responsáveis;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682972" y="4294837"/>
            <a:ext cx="8083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pt-BR" b="1" dirty="0" smtClean="0">
                <a:solidFill>
                  <a:srgbClr val="00206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2.4.4 – APOIAR A IMPLEMENTAÇÃO DO PROJETO “OBSERVATÓRIO DAS DESPESAS PÚBLICAS – ESTADUAL”. </a:t>
            </a:r>
            <a:endParaRPr lang="pt-BR" b="1" dirty="0">
              <a:solidFill>
                <a:srgbClr val="002060"/>
              </a:solidFill>
              <a:effectLst/>
              <a:latin typeface="Arial Black" pitchFamily="34" charset="0"/>
              <a:ea typeface="Calibri"/>
              <a:cs typeface="Times New Roman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597744" y="2804735"/>
            <a:ext cx="828092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O CONACI vem se utilizando progressivamente das Redes Sociais, principalmente </a:t>
            </a:r>
            <a:r>
              <a:rPr lang="pt-BR" sz="2400" i="1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Whatsapp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, para realização de pesquisas junto aos Filiados</a:t>
            </a: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;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6312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454206"/>
              </p:ext>
            </p:extLst>
          </p:nvPr>
        </p:nvGraphicFramePr>
        <p:xfrm>
          <a:off x="1883348" y="980728"/>
          <a:ext cx="5712988" cy="2013585"/>
        </p:xfrm>
        <a:graphic>
          <a:graphicData uri="http://schemas.openxmlformats.org/drawingml/2006/table">
            <a:tbl>
              <a:tblPr firstRow="1" firstCol="1" bandRow="1"/>
              <a:tblGrid>
                <a:gridCol w="4452212"/>
                <a:gridCol w="314371"/>
                <a:gridCol w="314371"/>
                <a:gridCol w="316017"/>
                <a:gridCol w="316017"/>
              </a:tblGrid>
              <a:tr h="20002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2.4.1 –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Atualizar e divulgar d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iagnóstico da organização e do funcionamento dos Órgãos de Controle Interno membros do CONACI;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2.4.2-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Compartilhar e difundir melhores práticas nas áreas do Controle Interno;</a:t>
                      </a: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2.4.3 –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Realizar pesquisas anuais junto aos órgãos membros sobre estágio de ações/assuntos de interesse do CONACI: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5240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2.4.3.1 –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Lei de Acesso à Informação, Marco do 3° setor, Lei Anticorrupção, parecer sobre a prestação de contas de gestão.</a:t>
                      </a: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2.4.4 –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Apoiar a implementação do projeto “Observatório das despesas públicas – Estadual”.</a:t>
                      </a: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3" name="AutoShape 35"/>
          <p:cNvSpPr>
            <a:spLocks noChangeArrowheads="1"/>
          </p:cNvSpPr>
          <p:nvPr/>
        </p:nvSpPr>
        <p:spPr bwMode="auto">
          <a:xfrm>
            <a:off x="1979711" y="332656"/>
            <a:ext cx="5464175" cy="474663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2.4 Intensificar o aperfeiçoamento das atividades de Controle Interno.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. </a:t>
            </a: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421740"/>
              </p:ext>
            </p:extLst>
          </p:nvPr>
        </p:nvGraphicFramePr>
        <p:xfrm>
          <a:off x="1907704" y="3789040"/>
          <a:ext cx="5688632" cy="2255778"/>
        </p:xfrm>
        <a:graphic>
          <a:graphicData uri="http://schemas.openxmlformats.org/drawingml/2006/table">
            <a:tbl>
              <a:tblPr firstRow="1" firstCol="1" bandRow="1"/>
              <a:tblGrid>
                <a:gridCol w="4464496"/>
                <a:gridCol w="288032"/>
                <a:gridCol w="288032"/>
                <a:gridCol w="288032"/>
                <a:gridCol w="360040"/>
              </a:tblGrid>
              <a:tr h="146992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3999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3999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2.5.1 -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Intensificar parceria com o Banco Mundial: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4926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2.5.1.1 - </a:t>
                      </a: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Estudar legislação do Controle Interno com ênfase na auditoria interna governamental;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2.5.1.2 - </a:t>
                      </a: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Estudar e aperfeiçoar o modelo de norma de Auditoria Interna Governamental;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2.5.1.3 - </a:t>
                      </a: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Avaliar os Órgãos de Controle com base no modelo IACM;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1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2.5.1.4 - </a:t>
                      </a: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Elaborar programa de treinamento e certificação de auditor interno governamental e incentivar a sua implementação.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1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2.5.2 -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Avaliação da proposta do PNUD para implementação do projeto “Participação Social”;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800">
                        <a:effectLst/>
                        <a:latin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800">
                        <a:effectLst/>
                        <a:latin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800" dirty="0">
                        <a:effectLst/>
                        <a:latin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AutoShape 36"/>
          <p:cNvSpPr>
            <a:spLocks noChangeArrowheads="1"/>
          </p:cNvSpPr>
          <p:nvPr/>
        </p:nvSpPr>
        <p:spPr bwMode="auto">
          <a:xfrm>
            <a:off x="1979712" y="3111624"/>
            <a:ext cx="5464175" cy="5334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2.5 Ampliar e intensificar as parcerias institucionais visando o desenvolvimento de projetos de interesse do CONACI.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. </a:t>
            </a: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43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844921"/>
              </p:ext>
            </p:extLst>
          </p:nvPr>
        </p:nvGraphicFramePr>
        <p:xfrm>
          <a:off x="1883348" y="980728"/>
          <a:ext cx="5712988" cy="2013585"/>
        </p:xfrm>
        <a:graphic>
          <a:graphicData uri="http://schemas.openxmlformats.org/drawingml/2006/table">
            <a:tbl>
              <a:tblPr firstRow="1" firstCol="1" bandRow="1"/>
              <a:tblGrid>
                <a:gridCol w="4452212"/>
                <a:gridCol w="314371"/>
                <a:gridCol w="314371"/>
                <a:gridCol w="316017"/>
                <a:gridCol w="316017"/>
              </a:tblGrid>
              <a:tr h="20002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2.4.1 –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Atualizar e divulgar d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iagnóstico da organização e do funcionamento dos Órgãos de Controle Interno membros do CONACI;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2.4.2-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Compartilhar e difundir melhores práticas nas áreas do Controle Interno;</a:t>
                      </a: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2.4.3 –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Realizar pesquisas anuais junto aos órgãos membros sobre estágio de ações/assuntos de interesse do CONACI: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5240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2.4.3.1 –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Lei de Acesso à Informação, Marco do 3° setor, Lei Anticorrupção, parecer sobre a prestação de contas de gestão.</a:t>
                      </a: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2.4.4 –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Apoiar a implementação do projeto “Observatório das despesas públicas – Estadual”.</a:t>
                      </a: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3" name="AutoShape 35"/>
          <p:cNvSpPr>
            <a:spLocks noChangeArrowheads="1"/>
          </p:cNvSpPr>
          <p:nvPr/>
        </p:nvSpPr>
        <p:spPr bwMode="auto">
          <a:xfrm>
            <a:off x="1979711" y="332656"/>
            <a:ext cx="5464175" cy="474663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2.4 Intensificar o aperfeiçoamento das atividades de Controle Interno.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. </a:t>
            </a: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88795"/>
              </p:ext>
            </p:extLst>
          </p:nvPr>
        </p:nvGraphicFramePr>
        <p:xfrm>
          <a:off x="1907704" y="3789040"/>
          <a:ext cx="5688632" cy="2304256"/>
        </p:xfrm>
        <a:graphic>
          <a:graphicData uri="http://schemas.openxmlformats.org/drawingml/2006/table">
            <a:tbl>
              <a:tblPr firstRow="1" firstCol="1" bandRow="1"/>
              <a:tblGrid>
                <a:gridCol w="4464496"/>
                <a:gridCol w="288032"/>
                <a:gridCol w="288032"/>
                <a:gridCol w="288032"/>
                <a:gridCol w="360040"/>
              </a:tblGrid>
              <a:tr h="146992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3999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3999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2.5.1 -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Intensificar parceria com o Banco Mundial: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926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2.5.1.1 -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Estudar legislação do Controle Interno com ênfase na auditoria interna governamental;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2.5.1.2 -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Estudar e aperfeiçoar o modelo de norma de Auditoria Interna Governamental;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2.5.1.3 -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Avaliar os Órgãos de Controle com base no modelo IACM;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1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2.5.1.4 - </a:t>
                      </a: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Elaborar programa de treinamento e certificação de auditor interno governamental e incentivar a sua implementação.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3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2.5.2 -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Avaliação da proposta do PNUD para implementação do projeto “Participação Social”;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800" dirty="0">
                        <a:effectLst/>
                        <a:latin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800">
                        <a:effectLst/>
                        <a:latin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800" dirty="0">
                        <a:effectLst/>
                        <a:latin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AutoShape 36"/>
          <p:cNvSpPr>
            <a:spLocks noChangeArrowheads="1"/>
          </p:cNvSpPr>
          <p:nvPr/>
        </p:nvSpPr>
        <p:spPr bwMode="auto">
          <a:xfrm>
            <a:off x="1979712" y="3111624"/>
            <a:ext cx="5464175" cy="5334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2.5 Ampliar e intensificar as parcerias institucionais visando o desenvolvimento de projetos de interesse do CONACI.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. </a:t>
            </a: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204184" y="6165074"/>
            <a:ext cx="1549591" cy="662880"/>
            <a:chOff x="115217" y="5733256"/>
            <a:chExt cx="1549591" cy="662880"/>
          </a:xfrm>
        </p:grpSpPr>
        <p:sp>
          <p:nvSpPr>
            <p:cNvPr id="8" name="Retângulo 7"/>
            <p:cNvSpPr/>
            <p:nvPr/>
          </p:nvSpPr>
          <p:spPr>
            <a:xfrm>
              <a:off x="115217" y="5805264"/>
              <a:ext cx="108012" cy="81657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115217" y="6021288"/>
              <a:ext cx="108012" cy="81657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115217" y="6237312"/>
              <a:ext cx="108012" cy="81657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179512" y="5733256"/>
              <a:ext cx="122413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realizada</a:t>
              </a:r>
              <a:endParaRPr lang="pt-BR" sz="900" b="1" dirty="0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179512" y="5949280"/>
              <a:ext cx="148529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em andamento</a:t>
              </a:r>
              <a:endParaRPr lang="pt-BR" sz="900" b="1" dirty="0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179512" y="6165304"/>
              <a:ext cx="13681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não </a:t>
              </a:r>
              <a:r>
                <a:rPr lang="pt-BR" sz="900" b="1" dirty="0"/>
                <a:t>r</a:t>
              </a:r>
              <a:r>
                <a:rPr lang="pt-BR" sz="900" b="1" dirty="0" smtClean="0"/>
                <a:t>ealizada</a:t>
              </a:r>
              <a:endParaRPr lang="pt-BR" sz="900" b="1" dirty="0"/>
            </a:p>
          </p:txBody>
        </p:sp>
      </p:grpSp>
      <p:pic>
        <p:nvPicPr>
          <p:cNvPr id="14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47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93086" y="188640"/>
            <a:ext cx="808336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pt-BR" b="1" dirty="0" smtClean="0">
                <a:solidFill>
                  <a:srgbClr val="00206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2.5.1 - INTENSIFICAR PARCERIA COM O BANCO MUNDIAL:</a:t>
            </a:r>
          </a:p>
          <a:p>
            <a:pPr algn="just">
              <a:spcAft>
                <a:spcPts val="300"/>
              </a:spcAft>
            </a:pPr>
            <a:r>
              <a:rPr lang="pt-BR" b="1" dirty="0">
                <a:solidFill>
                  <a:srgbClr val="002060"/>
                </a:solidFill>
                <a:effectLst/>
                <a:ea typeface="Calibri"/>
                <a:cs typeface="Times New Roman"/>
              </a:rPr>
              <a:t>	</a:t>
            </a:r>
            <a:r>
              <a:rPr lang="pt-BR" sz="1600" b="1" dirty="0">
                <a:solidFill>
                  <a:srgbClr val="002060"/>
                </a:solidFill>
                <a:effectLst/>
                <a:ea typeface="Calibri"/>
                <a:cs typeface="Times New Roman"/>
              </a:rPr>
              <a:t>2.5.1.1 - Estudar legislação do Controle Interno com ênfase na auditoria </a:t>
            </a:r>
            <a:r>
              <a:rPr lang="pt-BR" sz="1600" b="1" dirty="0" smtClean="0">
                <a:solidFill>
                  <a:srgbClr val="002060"/>
                </a:solidFill>
                <a:effectLst/>
                <a:ea typeface="Calibri"/>
                <a:cs typeface="Times New Roman"/>
              </a:rPr>
              <a:t>	interna </a:t>
            </a:r>
            <a:r>
              <a:rPr lang="pt-BR" sz="1600" b="1" dirty="0">
                <a:solidFill>
                  <a:srgbClr val="002060"/>
                </a:solidFill>
                <a:effectLst/>
                <a:ea typeface="Calibri"/>
                <a:cs typeface="Times New Roman"/>
              </a:rPr>
              <a:t>governamental;</a:t>
            </a:r>
          </a:p>
          <a:p>
            <a:pPr algn="just">
              <a:spcAft>
                <a:spcPts val="300"/>
              </a:spcAft>
            </a:pPr>
            <a:r>
              <a:rPr lang="pt-BR" sz="1600" b="1" dirty="0">
                <a:solidFill>
                  <a:srgbClr val="002060"/>
                </a:solidFill>
                <a:effectLst/>
                <a:ea typeface="Calibri"/>
                <a:cs typeface="Times New Roman"/>
              </a:rPr>
              <a:t>	2.5.1.2 - Estudar e aperfeiçoar o modelo de norma de Auditoria Interna </a:t>
            </a:r>
            <a:r>
              <a:rPr lang="pt-BR" sz="1600" b="1" dirty="0" smtClean="0">
                <a:solidFill>
                  <a:srgbClr val="002060"/>
                </a:solidFill>
                <a:effectLst/>
                <a:ea typeface="Calibri"/>
                <a:cs typeface="Times New Roman"/>
              </a:rPr>
              <a:t>	Governamental;</a:t>
            </a:r>
          </a:p>
          <a:p>
            <a:pPr algn="just">
              <a:spcAft>
                <a:spcPts val="300"/>
              </a:spcAft>
            </a:pPr>
            <a:r>
              <a:rPr lang="pt-BR" sz="1600" b="1" dirty="0" smtClean="0">
                <a:solidFill>
                  <a:srgbClr val="002060"/>
                </a:solidFill>
                <a:effectLst/>
                <a:ea typeface="Calibri"/>
                <a:cs typeface="Times New Roman"/>
              </a:rPr>
              <a:t>	2.5.1.3 </a:t>
            </a:r>
            <a:r>
              <a:rPr lang="pt-BR" sz="1600" b="1" dirty="0">
                <a:solidFill>
                  <a:srgbClr val="002060"/>
                </a:solidFill>
                <a:effectLst/>
                <a:ea typeface="Calibri"/>
                <a:cs typeface="Times New Roman"/>
              </a:rPr>
              <a:t>- Avaliar os Órgãos de Controle com base no modelo IACM</a:t>
            </a:r>
            <a:r>
              <a:rPr lang="pt-BR" sz="1600" b="1" dirty="0" smtClean="0">
                <a:solidFill>
                  <a:srgbClr val="002060"/>
                </a:solidFill>
                <a:effectLst/>
                <a:ea typeface="Calibri"/>
                <a:cs typeface="Times New Roman"/>
              </a:rPr>
              <a:t>;</a:t>
            </a:r>
          </a:p>
          <a:p>
            <a:pPr algn="just">
              <a:spcAft>
                <a:spcPts val="300"/>
              </a:spcAft>
            </a:pPr>
            <a:r>
              <a:rPr lang="pt-BR" sz="1600" b="1" dirty="0" smtClean="0">
                <a:solidFill>
                  <a:srgbClr val="002060"/>
                </a:solidFill>
                <a:effectLst/>
                <a:ea typeface="Calibri"/>
                <a:cs typeface="Times New Roman"/>
              </a:rPr>
              <a:t>	2.5.1.4 </a:t>
            </a:r>
            <a:r>
              <a:rPr lang="pt-BR" sz="1600" b="1" dirty="0">
                <a:solidFill>
                  <a:srgbClr val="002060"/>
                </a:solidFill>
                <a:effectLst/>
                <a:ea typeface="Calibri"/>
                <a:cs typeface="Times New Roman"/>
              </a:rPr>
              <a:t>- Elaborar programa de treinamento e certificação de auditor interno </a:t>
            </a:r>
            <a:r>
              <a:rPr lang="pt-BR" sz="1600" b="1" dirty="0" smtClean="0">
                <a:solidFill>
                  <a:srgbClr val="002060"/>
                </a:solidFill>
                <a:effectLst/>
                <a:ea typeface="Calibri"/>
                <a:cs typeface="Times New Roman"/>
              </a:rPr>
              <a:t>	governamental </a:t>
            </a:r>
            <a:r>
              <a:rPr lang="pt-BR" sz="1600" b="1" dirty="0">
                <a:solidFill>
                  <a:srgbClr val="002060"/>
                </a:solidFill>
                <a:effectLst/>
                <a:ea typeface="Calibri"/>
                <a:cs typeface="Times New Roman"/>
              </a:rPr>
              <a:t>e incentivar a sua implementação</a:t>
            </a:r>
            <a:r>
              <a:rPr lang="pt-BR" sz="1600" b="1" dirty="0" smtClean="0">
                <a:solidFill>
                  <a:srgbClr val="002060"/>
                </a:solidFill>
                <a:effectLst/>
                <a:ea typeface="Calibri"/>
                <a:cs typeface="Times New Roman"/>
              </a:rPr>
              <a:t>.</a:t>
            </a:r>
            <a:endParaRPr lang="pt-BR" sz="1600" b="1" dirty="0">
              <a:solidFill>
                <a:srgbClr val="002060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395536" y="3789040"/>
            <a:ext cx="8280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CONACI realizou a missão de visita de Estudos à Órgãos de Controle Interno na Bulgária e Croácia</a:t>
            </a: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;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395536" y="2516703"/>
            <a:ext cx="828092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CONACI reuniu-se em Brasília/DF com o Banco Mundial para tratar da visita de estudo à Órgãos de Controle Interno na Bulgária e Croácia;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11807" y="4620037"/>
            <a:ext cx="828092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CONACI participou de Seminário do Banco Mundial, realizado em Maio/2016,  que discutiu os desafios e as oportunidades de melhoria do Controle 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nterno no Brasil;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5186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383556" y="1769781"/>
            <a:ext cx="828092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CONACI discutiu e aprovou os pilares estratégicos do PROMOIN, apresentando aos Executivos do Banco Mundial na 20ª RTC</a:t>
            </a: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;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83556" y="3032826"/>
            <a:ext cx="8280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CONACI oficializou ao Banco Mundial, solicitando seu apoio institucional e financeiro</a:t>
            </a: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;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376784" y="415050"/>
            <a:ext cx="828092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CONACI e Banco Mundial avaliam e produzem Relatório de Avaliação da Auditoria Governamental, com base no Modelo IACM, para 12 Filiados</a:t>
            </a: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;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70856" y="4060876"/>
            <a:ext cx="8280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CONACI aprovou Programa/Grade de Treinamento para o Controle Interno</a:t>
            </a: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;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356792" y="4901249"/>
            <a:ext cx="8280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CONACI aprovou o Seminário de Conscientização e Promoção do Controle Interno</a:t>
            </a: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;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9381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395536" y="289124"/>
            <a:ext cx="8280920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Os Subgrupos do GT: CONACI x Banco Mundial permanecem em atividades para o cumprimento dos Objetivos;</a:t>
            </a:r>
          </a:p>
          <a:p>
            <a:pPr algn="just"/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	- Geral;</a:t>
            </a:r>
          </a:p>
          <a:p>
            <a:pPr algn="just"/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- Legislação;</a:t>
            </a:r>
          </a:p>
          <a:p>
            <a:pPr algn="just"/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- Normas Profissionais;</a:t>
            </a:r>
          </a:p>
          <a:p>
            <a:pPr algn="just"/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- Treinamento e Certificação;</a:t>
            </a:r>
          </a:p>
          <a:p>
            <a:pPr algn="just"/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- IA-CM.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395536" y="3092767"/>
            <a:ext cx="828092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CONACI 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participou </a:t>
            </a: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de 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encontros </a:t>
            </a: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do PEMPAL 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IACOP em:</a:t>
            </a:r>
          </a:p>
          <a:p>
            <a:pPr algn="just"/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	-  Praga </a:t>
            </a: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– República 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Checa</a:t>
            </a: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– Março/2016;</a:t>
            </a:r>
          </a:p>
          <a:p>
            <a:pPr algn="just"/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- Moscou – Rússia – Novembro/2016.</a:t>
            </a:r>
            <a:endParaRPr lang="pt-BR" sz="240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04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994028"/>
            <a:ext cx="2295497" cy="282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86" y="4414841"/>
            <a:ext cx="2808312" cy="163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729277"/>
            <a:ext cx="2814575" cy="2111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00" y="121785"/>
            <a:ext cx="3210679" cy="2406893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87" y="2708920"/>
            <a:ext cx="2808311" cy="1654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2746"/>
            <a:ext cx="3209191" cy="240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657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39552" y="2249577"/>
            <a:ext cx="825046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1" cap="small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Planejamento Estratégico</a:t>
            </a:r>
          </a:p>
          <a:p>
            <a:pPr algn="ctr"/>
            <a:r>
              <a:rPr lang="pt-BR" sz="3600" b="1" cap="small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CONACI </a:t>
            </a:r>
            <a:r>
              <a:rPr lang="pt-BR" sz="3600" b="1" cap="small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pt-BR" sz="3600" b="1" cap="small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2016-2018</a:t>
            </a:r>
            <a:endParaRPr lang="pt-BR" sz="3600" b="1" cap="small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Arial Black" pitchFamily="34" charset="0"/>
            </a:endParaRPr>
          </a:p>
        </p:txBody>
      </p:sp>
      <p:pic>
        <p:nvPicPr>
          <p:cNvPr id="3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20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920643"/>
              </p:ext>
            </p:extLst>
          </p:nvPr>
        </p:nvGraphicFramePr>
        <p:xfrm>
          <a:off x="1883348" y="980728"/>
          <a:ext cx="5712988" cy="2013585"/>
        </p:xfrm>
        <a:graphic>
          <a:graphicData uri="http://schemas.openxmlformats.org/drawingml/2006/table">
            <a:tbl>
              <a:tblPr firstRow="1" firstCol="1" bandRow="1"/>
              <a:tblGrid>
                <a:gridCol w="4452212"/>
                <a:gridCol w="314371"/>
                <a:gridCol w="314371"/>
                <a:gridCol w="316017"/>
                <a:gridCol w="316017"/>
              </a:tblGrid>
              <a:tr h="20002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2.4.1 –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Atualizar e divulgar d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iagnóstico da organização e do funcionamento dos Órgãos de Controle Interno membros do CONACI;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2.4.2-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Compartilhar e difundir melhores práticas nas áreas do Controle Interno;</a:t>
                      </a: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2.4.3 –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Realizar pesquisas anuais junto aos órgãos membros sobre estágio de ações/assuntos de interesse do CONACI: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5240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2.4.3.1 –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Lei de Acesso à Informação, Marco do 3° setor, Lei Anticorrupção, parecer sobre a prestação de contas de gestão.</a:t>
                      </a: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2.4.4 –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Apoiar a implementação do projeto “Observatório das despesas públicas – Estadual”.</a:t>
                      </a: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3" name="AutoShape 35"/>
          <p:cNvSpPr>
            <a:spLocks noChangeArrowheads="1"/>
          </p:cNvSpPr>
          <p:nvPr/>
        </p:nvSpPr>
        <p:spPr bwMode="auto">
          <a:xfrm>
            <a:off x="1979711" y="332656"/>
            <a:ext cx="5464175" cy="474663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2.4 Intensificar o aperfeiçoamento das atividades de Controle Interno.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. </a:t>
            </a: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337647"/>
              </p:ext>
            </p:extLst>
          </p:nvPr>
        </p:nvGraphicFramePr>
        <p:xfrm>
          <a:off x="1907704" y="3789040"/>
          <a:ext cx="5688632" cy="2133858"/>
        </p:xfrm>
        <a:graphic>
          <a:graphicData uri="http://schemas.openxmlformats.org/drawingml/2006/table">
            <a:tbl>
              <a:tblPr firstRow="1" firstCol="1" bandRow="1"/>
              <a:tblGrid>
                <a:gridCol w="4464496"/>
                <a:gridCol w="288032"/>
                <a:gridCol w="288032"/>
                <a:gridCol w="288032"/>
                <a:gridCol w="360040"/>
              </a:tblGrid>
              <a:tr h="146992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3999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3999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2.5.1 -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Intensificar parceria com o Banco Mundial: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926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2.5.1.1 -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Estudar legislação do Controle Interno com ênfase na auditoria interna governamental;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2.5.1.2 -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Estudar e aperfeiçoar o modelo de norma de Auditoria Interna Governamental;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2.5.1.3 -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Avaliar os Órgãos de Controle com base no modelo IACM;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1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2.5.1.4 -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Elaborar programa de treinamento e certificação de auditor interno governamental e incentivar a sua implementação.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AutoShape 36"/>
          <p:cNvSpPr>
            <a:spLocks noChangeArrowheads="1"/>
          </p:cNvSpPr>
          <p:nvPr/>
        </p:nvSpPr>
        <p:spPr bwMode="auto">
          <a:xfrm>
            <a:off x="1979712" y="3111624"/>
            <a:ext cx="5464175" cy="5334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2.5 Ampliar e intensificar as parcerias institucionais visando o desenvolvimento de projetos de interesse do CONACI.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. </a:t>
            </a: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204184" y="6165074"/>
            <a:ext cx="1549591" cy="662880"/>
            <a:chOff x="115217" y="5733256"/>
            <a:chExt cx="1549591" cy="662880"/>
          </a:xfrm>
        </p:grpSpPr>
        <p:sp>
          <p:nvSpPr>
            <p:cNvPr id="8" name="Retângulo 7"/>
            <p:cNvSpPr/>
            <p:nvPr/>
          </p:nvSpPr>
          <p:spPr>
            <a:xfrm>
              <a:off x="115217" y="5805264"/>
              <a:ext cx="108012" cy="81657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115217" y="6021288"/>
              <a:ext cx="108012" cy="81657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115217" y="6237312"/>
              <a:ext cx="108012" cy="81657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179512" y="5733256"/>
              <a:ext cx="122413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realizada</a:t>
              </a:r>
              <a:endParaRPr lang="pt-BR" sz="900" b="1" dirty="0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179512" y="5949280"/>
              <a:ext cx="148529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em andamento</a:t>
              </a:r>
              <a:endParaRPr lang="pt-BR" sz="900" b="1" dirty="0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179512" y="6165304"/>
              <a:ext cx="13681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não </a:t>
              </a:r>
              <a:r>
                <a:rPr lang="pt-BR" sz="900" b="1" dirty="0"/>
                <a:t>r</a:t>
              </a:r>
              <a:r>
                <a:rPr lang="pt-BR" sz="900" b="1" dirty="0" smtClean="0"/>
                <a:t>ealizada</a:t>
              </a:r>
              <a:endParaRPr lang="pt-BR" sz="900" b="1" dirty="0"/>
            </a:p>
          </p:txBody>
        </p:sp>
      </p:grpSp>
      <p:pic>
        <p:nvPicPr>
          <p:cNvPr id="14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53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401096"/>
              </p:ext>
            </p:extLst>
          </p:nvPr>
        </p:nvGraphicFramePr>
        <p:xfrm>
          <a:off x="1883348" y="980728"/>
          <a:ext cx="5712988" cy="2013585"/>
        </p:xfrm>
        <a:graphic>
          <a:graphicData uri="http://schemas.openxmlformats.org/drawingml/2006/table">
            <a:tbl>
              <a:tblPr firstRow="1" firstCol="1" bandRow="1"/>
              <a:tblGrid>
                <a:gridCol w="4452212"/>
                <a:gridCol w="314371"/>
                <a:gridCol w="314371"/>
                <a:gridCol w="316017"/>
                <a:gridCol w="316017"/>
              </a:tblGrid>
              <a:tr h="20002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2.4.1 –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Atualizar e divulgar d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iagnóstico da organização e do funcionamento dos Órgãos de Controle Interno membros do CONACI;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2.4.2-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Compartilhar e difundir melhores práticas nas áreas do Controle Interno;</a:t>
                      </a: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2.4.3 –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Realizar pesquisas anuais junto aos órgãos membros sobre estágio de ações/assuntos de interesse do CONACI: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5240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2.4.3.1 –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Lei de Acesso à Informação, Marco do 3° setor, Lei Anticorrupção, parecer sobre a prestação de contas de gestão.</a:t>
                      </a: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2.4.4 –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Apoiar a implementação do projeto “Observatório das despesas públicas – Estadual”.</a:t>
                      </a: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3" name="AutoShape 35"/>
          <p:cNvSpPr>
            <a:spLocks noChangeArrowheads="1"/>
          </p:cNvSpPr>
          <p:nvPr/>
        </p:nvSpPr>
        <p:spPr bwMode="auto">
          <a:xfrm>
            <a:off x="1979711" y="332656"/>
            <a:ext cx="5464175" cy="474663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2.4 Intensificar o aperfeiçoamento das atividades de Controle Interno.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. </a:t>
            </a: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712594"/>
              </p:ext>
            </p:extLst>
          </p:nvPr>
        </p:nvGraphicFramePr>
        <p:xfrm>
          <a:off x="1907704" y="3789040"/>
          <a:ext cx="5688632" cy="2133858"/>
        </p:xfrm>
        <a:graphic>
          <a:graphicData uri="http://schemas.openxmlformats.org/drawingml/2006/table">
            <a:tbl>
              <a:tblPr firstRow="1" firstCol="1" bandRow="1"/>
              <a:tblGrid>
                <a:gridCol w="4464496"/>
                <a:gridCol w="288032"/>
                <a:gridCol w="288032"/>
                <a:gridCol w="288032"/>
                <a:gridCol w="360040"/>
              </a:tblGrid>
              <a:tr h="146992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3999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3999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6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2.5.1 -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Intensificar parceria com o Banco Mundial: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4926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2.5.1.1 - </a:t>
                      </a: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Estudar legislação do Controle Interno com ênfase na auditoria interna governamental;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2.5.1.2 - </a:t>
                      </a: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Estudar e aperfeiçoar o modelo de norma de Auditoria Interna Governamental;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2.5.1.3 - </a:t>
                      </a: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Avaliar os Órgãos de Controle com base no modelo IACM;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1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2.5.1.4 - </a:t>
                      </a: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Elaborar programa de treinamento e certificação de auditor interno governamental e incentivar a sua implementação.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AutoShape 36"/>
          <p:cNvSpPr>
            <a:spLocks noChangeArrowheads="1"/>
          </p:cNvSpPr>
          <p:nvPr/>
        </p:nvSpPr>
        <p:spPr bwMode="auto">
          <a:xfrm>
            <a:off x="1979712" y="3111624"/>
            <a:ext cx="5464175" cy="5334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2.5 Ampliar e intensificar as parcerias institucionais visando o desenvolvimento de projetos de interesse do CONACI.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. </a:t>
            </a: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204184" y="6165074"/>
            <a:ext cx="1549591" cy="662880"/>
            <a:chOff x="115217" y="5733256"/>
            <a:chExt cx="1549591" cy="662880"/>
          </a:xfrm>
        </p:grpSpPr>
        <p:sp>
          <p:nvSpPr>
            <p:cNvPr id="8" name="Retângulo 7"/>
            <p:cNvSpPr/>
            <p:nvPr/>
          </p:nvSpPr>
          <p:spPr>
            <a:xfrm>
              <a:off x="115217" y="5805264"/>
              <a:ext cx="108012" cy="81657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115217" y="6021288"/>
              <a:ext cx="108012" cy="81657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115217" y="6237312"/>
              <a:ext cx="108012" cy="81657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179512" y="5733256"/>
              <a:ext cx="122413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realizada</a:t>
              </a:r>
              <a:endParaRPr lang="pt-BR" sz="900" b="1" dirty="0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179512" y="5949280"/>
              <a:ext cx="148529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em andamento</a:t>
              </a:r>
              <a:endParaRPr lang="pt-BR" sz="900" b="1" dirty="0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179512" y="6165304"/>
              <a:ext cx="13681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não </a:t>
              </a:r>
              <a:r>
                <a:rPr lang="pt-BR" sz="900" b="1" dirty="0"/>
                <a:t>r</a:t>
              </a:r>
              <a:r>
                <a:rPr lang="pt-BR" sz="900" b="1" dirty="0" smtClean="0"/>
                <a:t>ealizada</a:t>
              </a:r>
              <a:endParaRPr lang="pt-BR" sz="900" b="1" dirty="0"/>
            </a:p>
          </p:txBody>
        </p:sp>
      </p:grpSp>
      <p:pic>
        <p:nvPicPr>
          <p:cNvPr id="14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90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AutoShape 36"/>
          <p:cNvSpPr>
            <a:spLocks noChangeArrowheads="1"/>
          </p:cNvSpPr>
          <p:nvPr/>
        </p:nvSpPr>
        <p:spPr bwMode="auto">
          <a:xfrm>
            <a:off x="1888067" y="921845"/>
            <a:ext cx="5464175" cy="5334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2.5 Ampliar e intensificar as parcerias institucionais visando o desenvolvimento de projetos de interesse do CONACI.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. </a:t>
            </a: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105370"/>
              </p:ext>
            </p:extLst>
          </p:nvPr>
        </p:nvGraphicFramePr>
        <p:xfrm>
          <a:off x="1619672" y="1569917"/>
          <a:ext cx="6000964" cy="3731291"/>
        </p:xfrm>
        <a:graphic>
          <a:graphicData uri="http://schemas.openxmlformats.org/drawingml/2006/table">
            <a:tbl>
              <a:tblPr firstRow="1" firstCol="1" bandRow="1"/>
              <a:tblGrid>
                <a:gridCol w="4344780"/>
                <a:gridCol w="432048"/>
                <a:gridCol w="432048"/>
                <a:gridCol w="432048"/>
                <a:gridCol w="360040"/>
              </a:tblGrid>
              <a:tr h="146992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3999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3999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2.5.2 -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Avaliação da proposta do PNUD para implementação do projeto “Participação Social”;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pt-BR" sz="800">
                        <a:effectLst/>
                        <a:latin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pt-BR" sz="800" dirty="0">
                        <a:effectLst/>
                        <a:latin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pt-BR" sz="800" dirty="0">
                        <a:effectLst/>
                        <a:latin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2.5.3 -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Intensificar parceria com a ENCCLA:</a:t>
                      </a: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2.5.3.1 -</a:t>
                      </a:r>
                      <a:r>
                        <a:rPr lang="pt-BR" sz="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 Avaliar a transparência nos poderes Legislativo (3 esferas), Judiciário (esfera Federal e Estadual), Ministério Público (esfera Federal e Estadual) e Tribunais de Contas (esfera Federal, Estadual e Municipal);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2.5.3.2 -</a:t>
                      </a:r>
                      <a:r>
                        <a:rPr lang="pt-BR" sz="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 Criar diretrizes para implantação e efetivo funcionamento dos sistemas estadual e municipal de controle interno;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2.5.3.3 -</a:t>
                      </a:r>
                      <a:r>
                        <a:rPr lang="pt-BR" sz="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 Propor</a:t>
                      </a:r>
                      <a:r>
                        <a:rPr lang="pt-BR" sz="8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pt-BR" sz="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a criação de mecanismos que incentivem a adoção de programas de integridade em contratações públicas;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2.5.3.4 -</a:t>
                      </a:r>
                      <a:r>
                        <a:rPr lang="pt-BR" sz="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 Mapear sistemas de informação e bases de dados úteis para a prevenção e combate à corrupção e à lavagem de dinheiro, com vistas a: (i) difusão dos resultados obtidos; (</a:t>
                      </a:r>
                      <a:r>
                        <a:rPr lang="pt-BR" sz="800" dirty="0" err="1">
                          <a:effectLst/>
                          <a:latin typeface="Calibri"/>
                          <a:ea typeface="Times New Roman"/>
                          <a:cs typeface="Calibri"/>
                        </a:rPr>
                        <a:t>ii</a:t>
                      </a:r>
                      <a:r>
                        <a:rPr lang="pt-BR" sz="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) compartilhamento, quando possível; e (</a:t>
                      </a:r>
                      <a:r>
                        <a:rPr lang="pt-BR" sz="800" dirty="0" err="1">
                          <a:effectLst/>
                          <a:latin typeface="Calibri"/>
                          <a:ea typeface="Times New Roman"/>
                          <a:cs typeface="Calibri"/>
                        </a:rPr>
                        <a:t>iii</a:t>
                      </a:r>
                      <a:r>
                        <a:rPr lang="pt-BR" sz="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) interoperabilidade.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13439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2.5.4 -</a:t>
                      </a:r>
                      <a:r>
                        <a:rPr lang="pt-BR" sz="800">
                          <a:effectLst/>
                          <a:latin typeface="Calibri"/>
                          <a:ea typeface="Times New Roman"/>
                          <a:cs typeface="Calibri"/>
                        </a:rPr>
                        <a:t> Firmar parceria com ATRICON para aperfeiçoamento do relacionamento funcional dos controles; 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2.5.5 -</a:t>
                      </a:r>
                      <a:r>
                        <a:rPr lang="pt-BR" sz="800">
                          <a:effectLst/>
                          <a:latin typeface="Calibri"/>
                          <a:ea typeface="Times New Roman"/>
                          <a:cs typeface="Calibri"/>
                        </a:rPr>
                        <a:t> Estabelecer parceria com o BID para fortalecimento do Controle Interno;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2.5.6 – </a:t>
                      </a:r>
                      <a:r>
                        <a:rPr lang="pt-BR" sz="800">
                          <a:effectLst/>
                          <a:latin typeface="Calibri"/>
                          <a:ea typeface="Times New Roman"/>
                          <a:cs typeface="Calibri"/>
                        </a:rPr>
                        <a:t>Estreitar o relacionamento com a UNACON Sindical para apoiar na aprovação da PEC 45/2009 e para valorização da carreira de analistas e técnicos de finanças e controle.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37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93086" y="116632"/>
            <a:ext cx="8083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pt-BR" b="1" dirty="0" smtClean="0">
                <a:solidFill>
                  <a:srgbClr val="00206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2.5.2 - AVALIAÇÃO DA PROPOSTA DO PNUD PARA IMPLEMENTAÇÃO DO PROJETO “PARTICIPAÇÃO SOCIAL”;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755576" y="764704"/>
            <a:ext cx="828092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CONACI avaliou proposta do PNUD, apresentada na 18ª RTC e deliberou pelo projeto “Auditoria e Participação Social como Fomento do Controle Social”, desde que obtenha financiamento para tanto</a:t>
            </a: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;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93086" y="2420888"/>
            <a:ext cx="8136903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</a:pPr>
            <a:r>
              <a:rPr lang="pt-BR" b="1" dirty="0">
                <a:solidFill>
                  <a:srgbClr val="00206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2.5.3 - INTENSIFICAR PARCERIA COM A ENCCLA: </a:t>
            </a:r>
          </a:p>
          <a:p>
            <a:pPr marL="534988" indent="-534988" algn="just">
              <a:spcAft>
                <a:spcPts val="300"/>
              </a:spcAft>
              <a:tabLst>
                <a:tab pos="534988" algn="l"/>
              </a:tabLst>
            </a:pPr>
            <a:r>
              <a:rPr lang="pt-BR" b="1" dirty="0">
                <a:solidFill>
                  <a:srgbClr val="002060"/>
                </a:solidFill>
                <a:effectLst/>
                <a:ea typeface="Calibri"/>
                <a:cs typeface="Times New Roman"/>
              </a:rPr>
              <a:t>	</a:t>
            </a:r>
            <a:r>
              <a:rPr lang="pt-BR" sz="1200" b="1" dirty="0">
                <a:solidFill>
                  <a:srgbClr val="002060"/>
                </a:solidFill>
                <a:effectLst/>
                <a:ea typeface="Calibri"/>
                <a:cs typeface="Times New Roman"/>
              </a:rPr>
              <a:t>2.5.3.1 - Avaliar a transparência nos poderes Legislativo (3 esferas), </a:t>
            </a:r>
            <a:r>
              <a:rPr lang="pt-BR" sz="1200" b="1" dirty="0" smtClean="0">
                <a:solidFill>
                  <a:srgbClr val="002060"/>
                </a:solidFill>
                <a:effectLst/>
                <a:ea typeface="Calibri"/>
                <a:cs typeface="Times New Roman"/>
              </a:rPr>
              <a:t>Judiciário </a:t>
            </a:r>
            <a:r>
              <a:rPr lang="pt-BR" sz="1200" b="1" dirty="0">
                <a:solidFill>
                  <a:srgbClr val="002060"/>
                </a:solidFill>
                <a:effectLst/>
                <a:ea typeface="Calibri"/>
                <a:cs typeface="Times New Roman"/>
              </a:rPr>
              <a:t>(esfera Federal e Estadual), Ministério Público (esfera Federal e </a:t>
            </a:r>
            <a:r>
              <a:rPr lang="pt-BR" sz="1200" b="1" dirty="0" smtClean="0">
                <a:solidFill>
                  <a:srgbClr val="002060"/>
                </a:solidFill>
                <a:effectLst/>
                <a:ea typeface="Calibri"/>
                <a:cs typeface="Times New Roman"/>
              </a:rPr>
              <a:t>Estadual</a:t>
            </a:r>
            <a:r>
              <a:rPr lang="pt-BR" sz="1200" b="1" dirty="0">
                <a:solidFill>
                  <a:srgbClr val="002060"/>
                </a:solidFill>
                <a:effectLst/>
                <a:ea typeface="Calibri"/>
                <a:cs typeface="Times New Roman"/>
              </a:rPr>
              <a:t>) e Tribunais de Contas (esfera Federal, Estadual e Municipal);</a:t>
            </a:r>
          </a:p>
          <a:p>
            <a:pPr marL="534988" indent="-534988" algn="just">
              <a:spcAft>
                <a:spcPts val="300"/>
              </a:spcAft>
              <a:tabLst>
                <a:tab pos="534988" algn="l"/>
              </a:tabLst>
            </a:pPr>
            <a:r>
              <a:rPr lang="pt-BR" sz="1200" b="1" dirty="0">
                <a:solidFill>
                  <a:srgbClr val="002060"/>
                </a:solidFill>
                <a:effectLst/>
                <a:ea typeface="Calibri"/>
                <a:cs typeface="Times New Roman"/>
              </a:rPr>
              <a:t>	2.5.3.2 - Criar diretrizes para implantação e efetivo funcionamento dos </a:t>
            </a:r>
            <a:r>
              <a:rPr lang="pt-BR" sz="1200" b="1" dirty="0" smtClean="0">
                <a:solidFill>
                  <a:srgbClr val="002060"/>
                </a:solidFill>
                <a:effectLst/>
                <a:ea typeface="Calibri"/>
                <a:cs typeface="Times New Roman"/>
              </a:rPr>
              <a:t>sistemas </a:t>
            </a:r>
            <a:r>
              <a:rPr lang="pt-BR" sz="1200" b="1" dirty="0">
                <a:solidFill>
                  <a:srgbClr val="002060"/>
                </a:solidFill>
                <a:effectLst/>
                <a:ea typeface="Calibri"/>
                <a:cs typeface="Times New Roman"/>
              </a:rPr>
              <a:t>estadual e municipal de controle interno;</a:t>
            </a:r>
          </a:p>
          <a:p>
            <a:pPr marL="534988" indent="-534988" algn="just">
              <a:spcAft>
                <a:spcPts val="300"/>
              </a:spcAft>
              <a:tabLst>
                <a:tab pos="534988" algn="l"/>
              </a:tabLst>
            </a:pPr>
            <a:r>
              <a:rPr lang="pt-BR" sz="1200" b="1" dirty="0">
                <a:solidFill>
                  <a:srgbClr val="002060"/>
                </a:solidFill>
                <a:effectLst/>
                <a:ea typeface="Calibri"/>
                <a:cs typeface="Times New Roman"/>
              </a:rPr>
              <a:t>	2.5.3.3 - Propor a criação de mecanismos que incentivem a adoção de </a:t>
            </a:r>
            <a:r>
              <a:rPr lang="pt-BR" sz="1200" b="1" dirty="0" smtClean="0">
                <a:solidFill>
                  <a:srgbClr val="002060"/>
                </a:solidFill>
                <a:effectLst/>
                <a:ea typeface="Calibri"/>
                <a:cs typeface="Times New Roman"/>
              </a:rPr>
              <a:t>programas </a:t>
            </a:r>
            <a:r>
              <a:rPr lang="pt-BR" sz="1200" b="1" dirty="0">
                <a:solidFill>
                  <a:srgbClr val="002060"/>
                </a:solidFill>
                <a:effectLst/>
                <a:ea typeface="Calibri"/>
                <a:cs typeface="Times New Roman"/>
              </a:rPr>
              <a:t>de integridade em contratações públicas;</a:t>
            </a:r>
          </a:p>
          <a:p>
            <a:pPr marL="534988" indent="-534988" algn="just">
              <a:spcAft>
                <a:spcPts val="300"/>
              </a:spcAft>
              <a:tabLst>
                <a:tab pos="534988" algn="l"/>
              </a:tabLst>
            </a:pPr>
            <a:r>
              <a:rPr lang="pt-BR" sz="1200" b="1" dirty="0">
                <a:solidFill>
                  <a:srgbClr val="002060"/>
                </a:solidFill>
                <a:effectLst/>
                <a:ea typeface="Calibri"/>
                <a:cs typeface="Times New Roman"/>
              </a:rPr>
              <a:t>	2.5.3.4 - Mapear sistemas de informação e bases de dados úteis para a </a:t>
            </a:r>
            <a:r>
              <a:rPr lang="pt-BR" sz="1200" b="1" dirty="0" smtClean="0">
                <a:solidFill>
                  <a:srgbClr val="002060"/>
                </a:solidFill>
                <a:effectLst/>
                <a:ea typeface="Calibri"/>
                <a:cs typeface="Times New Roman"/>
              </a:rPr>
              <a:t>prevenção </a:t>
            </a:r>
            <a:r>
              <a:rPr lang="pt-BR" sz="1200" b="1" dirty="0">
                <a:solidFill>
                  <a:srgbClr val="002060"/>
                </a:solidFill>
                <a:effectLst/>
                <a:ea typeface="Calibri"/>
                <a:cs typeface="Times New Roman"/>
              </a:rPr>
              <a:t>e combate à corrupção e à lavagem de dinheiro, com vistas a: </a:t>
            </a:r>
            <a:r>
              <a:rPr lang="pt-BR" sz="1200" b="1" dirty="0" smtClean="0">
                <a:solidFill>
                  <a:srgbClr val="002060"/>
                </a:solidFill>
                <a:effectLst/>
                <a:ea typeface="Calibri"/>
                <a:cs typeface="Times New Roman"/>
              </a:rPr>
              <a:t> (</a:t>
            </a:r>
            <a:r>
              <a:rPr lang="pt-BR" sz="1200" b="1" dirty="0">
                <a:solidFill>
                  <a:srgbClr val="002060"/>
                </a:solidFill>
                <a:effectLst/>
                <a:ea typeface="Calibri"/>
                <a:cs typeface="Times New Roman"/>
              </a:rPr>
              <a:t>i) </a:t>
            </a:r>
            <a:r>
              <a:rPr lang="pt-BR" sz="1200" b="1" dirty="0" smtClean="0">
                <a:solidFill>
                  <a:srgbClr val="002060"/>
                </a:solidFill>
                <a:effectLst/>
                <a:ea typeface="Calibri"/>
                <a:cs typeface="Times New Roman"/>
              </a:rPr>
              <a:t>difusão </a:t>
            </a:r>
            <a:r>
              <a:rPr lang="pt-BR" sz="1200" b="1" dirty="0">
                <a:solidFill>
                  <a:srgbClr val="002060"/>
                </a:solidFill>
                <a:effectLst/>
                <a:ea typeface="Calibri"/>
                <a:cs typeface="Times New Roman"/>
              </a:rPr>
              <a:t>dos resultados obtidos; (</a:t>
            </a:r>
            <a:r>
              <a:rPr lang="pt-BR" sz="1200" b="1" dirty="0" err="1">
                <a:solidFill>
                  <a:srgbClr val="002060"/>
                </a:solidFill>
                <a:effectLst/>
                <a:ea typeface="Calibri"/>
                <a:cs typeface="Times New Roman"/>
              </a:rPr>
              <a:t>ii</a:t>
            </a:r>
            <a:r>
              <a:rPr lang="pt-BR" sz="1200" b="1" dirty="0">
                <a:solidFill>
                  <a:srgbClr val="002060"/>
                </a:solidFill>
                <a:effectLst/>
                <a:ea typeface="Calibri"/>
                <a:cs typeface="Times New Roman"/>
              </a:rPr>
              <a:t>) compartilhamento, quando 	</a:t>
            </a:r>
            <a:r>
              <a:rPr lang="pt-BR" sz="1200" b="1" dirty="0" smtClean="0">
                <a:solidFill>
                  <a:srgbClr val="002060"/>
                </a:solidFill>
                <a:effectLst/>
                <a:ea typeface="Calibri"/>
                <a:cs typeface="Times New Roman"/>
              </a:rPr>
              <a:t>possível; e (</a:t>
            </a:r>
            <a:r>
              <a:rPr lang="pt-BR" sz="1200" b="1" dirty="0" err="1" smtClean="0">
                <a:solidFill>
                  <a:srgbClr val="002060"/>
                </a:solidFill>
                <a:effectLst/>
                <a:ea typeface="Calibri"/>
                <a:cs typeface="Times New Roman"/>
              </a:rPr>
              <a:t>iii</a:t>
            </a:r>
            <a:r>
              <a:rPr lang="pt-BR" sz="1200" b="1" dirty="0">
                <a:solidFill>
                  <a:srgbClr val="002060"/>
                </a:solidFill>
                <a:effectLst/>
                <a:ea typeface="Calibri"/>
                <a:cs typeface="Times New Roman"/>
              </a:rPr>
              <a:t>) </a:t>
            </a:r>
            <a:r>
              <a:rPr lang="pt-BR" sz="1200" b="1" dirty="0" smtClean="0">
                <a:solidFill>
                  <a:srgbClr val="002060"/>
                </a:solidFill>
                <a:effectLst/>
                <a:ea typeface="Calibri"/>
                <a:cs typeface="Times New Roman"/>
              </a:rPr>
              <a:t>interoperabilidade</a:t>
            </a:r>
            <a:r>
              <a:rPr lang="pt-BR" sz="1200" b="1" dirty="0">
                <a:solidFill>
                  <a:srgbClr val="002060"/>
                </a:solidFill>
                <a:effectLst/>
                <a:ea typeface="Calibri"/>
                <a:cs typeface="Times New Roman"/>
              </a:rPr>
              <a:t>.</a:t>
            </a:r>
          </a:p>
        </p:txBody>
      </p:sp>
      <p:sp>
        <p:nvSpPr>
          <p:cNvPr id="8" name="Retângulo 7"/>
          <p:cNvSpPr/>
          <p:nvPr/>
        </p:nvSpPr>
        <p:spPr>
          <a:xfrm>
            <a:off x="467544" y="4748951"/>
            <a:ext cx="828092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No </a:t>
            </a: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Exercício 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2016 iniciou sua efetiva participação nas Ações da ENCCLA 2016, após ter sido aceito como Membro ao final de 2015;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6940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395536" y="1311661"/>
            <a:ext cx="8280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Participação do CONACI na ENCCLA 2016 é destacada no XII Encontro Nacional do CONACI</a:t>
            </a: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;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95536" y="257030"/>
            <a:ext cx="8280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CONACI indicou 8 Representantes (Titulares e Suplentes) para participação nas Ações “1”, “3”, “5” e “8” da ENCCLA - 2016;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395536" y="3222778"/>
            <a:ext cx="828092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CONACI participa pela 1ª vez como Membro em (14ª) Reunião  Plenária Anual da ENCCLA (2016), tendo suas propostas para o Plano de Ação 2017 aprovadas</a:t>
            </a: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;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376908" y="2247765"/>
            <a:ext cx="8280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CONACI 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encaminhou </a:t>
            </a: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à 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ENCCLA suas </a:t>
            </a: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propostas para o Plano de 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Ações </a:t>
            </a: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2017</a:t>
            </a: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;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359768" y="4542219"/>
            <a:ext cx="8280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CONACI teve aprovada sua participação em 8 das 11 Ações da ENCCLA 2017</a:t>
            </a: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;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0397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9" grpId="0"/>
      <p:bldP spid="12" grpId="0"/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8" t="9552" r="29896" b="4606"/>
          <a:stretch/>
        </p:blipFill>
        <p:spPr bwMode="auto">
          <a:xfrm>
            <a:off x="363955" y="141537"/>
            <a:ext cx="2493524" cy="35754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6" t="27666" r="31514" b="37321"/>
          <a:stretch/>
        </p:blipFill>
        <p:spPr bwMode="auto">
          <a:xfrm>
            <a:off x="4557997" y="3741972"/>
            <a:ext cx="3830427" cy="227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Resultado de imagem para conaci enccl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908720"/>
            <a:ext cx="2880321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m para conaci encc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54" y="3741972"/>
            <a:ext cx="4194043" cy="227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3" t="14160" r="31212" b="4666"/>
          <a:stretch/>
        </p:blipFill>
        <p:spPr bwMode="auto">
          <a:xfrm>
            <a:off x="2893721" y="141537"/>
            <a:ext cx="2542375" cy="35754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33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AutoShape 36"/>
          <p:cNvSpPr>
            <a:spLocks noChangeArrowheads="1"/>
          </p:cNvSpPr>
          <p:nvPr/>
        </p:nvSpPr>
        <p:spPr bwMode="auto">
          <a:xfrm>
            <a:off x="1888067" y="921845"/>
            <a:ext cx="5464175" cy="5334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2.5 Ampliar e intensificar as parcerias institucionais visando o desenvolvimento de projetos de interesse do CONACI.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. </a:t>
            </a: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143287"/>
              </p:ext>
            </p:extLst>
          </p:nvPr>
        </p:nvGraphicFramePr>
        <p:xfrm>
          <a:off x="1619672" y="1569917"/>
          <a:ext cx="6000964" cy="3731291"/>
        </p:xfrm>
        <a:graphic>
          <a:graphicData uri="http://schemas.openxmlformats.org/drawingml/2006/table">
            <a:tbl>
              <a:tblPr firstRow="1" firstCol="1" bandRow="1"/>
              <a:tblGrid>
                <a:gridCol w="4344780"/>
                <a:gridCol w="432048"/>
                <a:gridCol w="432048"/>
                <a:gridCol w="432048"/>
                <a:gridCol w="360040"/>
              </a:tblGrid>
              <a:tr h="146992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3999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3999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2.5.2 -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Avaliação da proposta do PNUD para implementação do projeto “Participação Social”;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pt-BR" sz="800">
                        <a:effectLst/>
                        <a:latin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pt-BR" sz="800" dirty="0">
                        <a:effectLst/>
                        <a:latin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pt-BR" sz="800" dirty="0">
                        <a:effectLst/>
                        <a:latin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2.5.3 -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Intensificar parceria com a ENCCLA:</a:t>
                      </a: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2.5.3.1 -</a:t>
                      </a:r>
                      <a:r>
                        <a:rPr lang="pt-BR" sz="800">
                          <a:effectLst/>
                          <a:latin typeface="Calibri"/>
                          <a:ea typeface="Times New Roman"/>
                          <a:cs typeface="Calibri"/>
                        </a:rPr>
                        <a:t> Avaliar a transparência nos poderes Legislativo (3 esferas), Judiciário (esfera Federal e Estadual), Ministério Público (esfera Federal e Estadual) e Tribunais de Contas (esfera Federal, Estadual e Municipal);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2.5.3.2 -</a:t>
                      </a:r>
                      <a:r>
                        <a:rPr lang="pt-BR" sz="800">
                          <a:effectLst/>
                          <a:latin typeface="Calibri"/>
                          <a:ea typeface="Times New Roman"/>
                          <a:cs typeface="Calibri"/>
                        </a:rPr>
                        <a:t> Criar diretrizes para implantação e efetivo funcionamento dos sistemas estadual e municipal de controle interno;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2.5.3.3 -</a:t>
                      </a:r>
                      <a:r>
                        <a:rPr lang="pt-BR" sz="800">
                          <a:effectLst/>
                          <a:latin typeface="Calibri"/>
                          <a:ea typeface="Times New Roman"/>
                          <a:cs typeface="Calibri"/>
                        </a:rPr>
                        <a:t> Propor</a:t>
                      </a:r>
                      <a:r>
                        <a:rPr lang="pt-BR" sz="80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pt-BR" sz="800">
                          <a:effectLst/>
                          <a:latin typeface="Calibri"/>
                          <a:ea typeface="Times New Roman"/>
                          <a:cs typeface="Calibri"/>
                        </a:rPr>
                        <a:t>a criação de mecanismos que incentivem a adoção de programas de integridade em contratações públicas;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2.5.3.4 -</a:t>
                      </a:r>
                      <a:r>
                        <a:rPr lang="pt-BR" sz="800">
                          <a:effectLst/>
                          <a:latin typeface="Calibri"/>
                          <a:ea typeface="Times New Roman"/>
                          <a:cs typeface="Calibri"/>
                        </a:rPr>
                        <a:t> Mapear sistemas de informação e bases de dados úteis para a prevenção e combate à corrupção e à lavagem de dinheiro, com vistas a: (i) difusão dos resultados obtidos; (ii) compartilhamento, quando possível; e (iii) interoperabilidade.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13439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2.5.4 -</a:t>
                      </a:r>
                      <a:r>
                        <a:rPr lang="pt-BR" sz="800">
                          <a:effectLst/>
                          <a:latin typeface="Calibri"/>
                          <a:ea typeface="Times New Roman"/>
                          <a:cs typeface="Calibri"/>
                        </a:rPr>
                        <a:t> Firmar parceria com ATRICON para aperfeiçoamento do relacionamento funcional dos controles; 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2.5.5 -</a:t>
                      </a:r>
                      <a:r>
                        <a:rPr lang="pt-BR" sz="800">
                          <a:effectLst/>
                          <a:latin typeface="Calibri"/>
                          <a:ea typeface="Times New Roman"/>
                          <a:cs typeface="Calibri"/>
                        </a:rPr>
                        <a:t> Estabelecer parceria com o BID para fortalecimento do Controle Interno;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2.5.6 – </a:t>
                      </a:r>
                      <a:r>
                        <a:rPr lang="pt-BR" sz="800">
                          <a:effectLst/>
                          <a:latin typeface="Calibri"/>
                          <a:ea typeface="Times New Roman"/>
                          <a:cs typeface="Calibri"/>
                        </a:rPr>
                        <a:t>Estreitar o relacionamento com a UNACON Sindical para apoiar na aprovação da PEC 45/2009 e para valorização da carreira de analistas e técnicos de finanças e controle.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9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AutoShape 36"/>
          <p:cNvSpPr>
            <a:spLocks noChangeArrowheads="1"/>
          </p:cNvSpPr>
          <p:nvPr/>
        </p:nvSpPr>
        <p:spPr bwMode="auto">
          <a:xfrm>
            <a:off x="1888067" y="921845"/>
            <a:ext cx="5464175" cy="5334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2.5 Ampliar e intensificar as parcerias institucionais visando o desenvolvimento de projetos de interesse do CONACI.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. </a:t>
            </a: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001760"/>
              </p:ext>
            </p:extLst>
          </p:nvPr>
        </p:nvGraphicFramePr>
        <p:xfrm>
          <a:off x="1619672" y="1569917"/>
          <a:ext cx="6000964" cy="3731291"/>
        </p:xfrm>
        <a:graphic>
          <a:graphicData uri="http://schemas.openxmlformats.org/drawingml/2006/table">
            <a:tbl>
              <a:tblPr firstRow="1" firstCol="1" bandRow="1"/>
              <a:tblGrid>
                <a:gridCol w="4344780"/>
                <a:gridCol w="432048"/>
                <a:gridCol w="432048"/>
                <a:gridCol w="432048"/>
                <a:gridCol w="360040"/>
              </a:tblGrid>
              <a:tr h="146992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3999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3999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2.5.2 -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Avaliação da proposta do PNUD para implementação do projeto “Participação Social”;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pt-BR" sz="800">
                        <a:effectLst/>
                        <a:latin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pt-BR" sz="800" dirty="0">
                        <a:effectLst/>
                        <a:latin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pt-BR" sz="800" dirty="0">
                        <a:effectLst/>
                        <a:latin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2.5.3 -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Intensificar parceria com a ENCCLA:</a:t>
                      </a: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2.5.3.1 -</a:t>
                      </a:r>
                      <a:r>
                        <a:rPr lang="pt-BR" sz="800">
                          <a:effectLst/>
                          <a:latin typeface="Calibri"/>
                          <a:ea typeface="Times New Roman"/>
                          <a:cs typeface="Calibri"/>
                        </a:rPr>
                        <a:t> Avaliar a transparência nos poderes Legislativo (3 esferas), Judiciário (esfera Federal e Estadual), Ministério Público (esfera Federal e Estadual) e Tribunais de Contas (esfera Federal, Estadual e Municipal);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2.5.3.2 -</a:t>
                      </a:r>
                      <a:r>
                        <a:rPr lang="pt-BR" sz="800">
                          <a:effectLst/>
                          <a:latin typeface="Calibri"/>
                          <a:ea typeface="Times New Roman"/>
                          <a:cs typeface="Calibri"/>
                        </a:rPr>
                        <a:t> Criar diretrizes para implantação e efetivo funcionamento dos sistemas estadual e municipal de controle interno;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2.5.3.3 -</a:t>
                      </a:r>
                      <a:r>
                        <a:rPr lang="pt-BR" sz="800">
                          <a:effectLst/>
                          <a:latin typeface="Calibri"/>
                          <a:ea typeface="Times New Roman"/>
                          <a:cs typeface="Calibri"/>
                        </a:rPr>
                        <a:t> Propor</a:t>
                      </a:r>
                      <a:r>
                        <a:rPr lang="pt-BR" sz="80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pt-BR" sz="800">
                          <a:effectLst/>
                          <a:latin typeface="Calibri"/>
                          <a:ea typeface="Times New Roman"/>
                          <a:cs typeface="Calibri"/>
                        </a:rPr>
                        <a:t>a criação de mecanismos que incentivem a adoção de programas de integridade em contratações públicas;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2.5.3.4 -</a:t>
                      </a:r>
                      <a:r>
                        <a:rPr lang="pt-BR" sz="800">
                          <a:effectLst/>
                          <a:latin typeface="Calibri"/>
                          <a:ea typeface="Times New Roman"/>
                          <a:cs typeface="Calibri"/>
                        </a:rPr>
                        <a:t> Mapear sistemas de informação e bases de dados úteis para a prevenção e combate à corrupção e à lavagem de dinheiro, com vistas a: (i) difusão dos resultados obtidos; (ii) compartilhamento, quando possível; e (iii) interoperabilidade.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3439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2.5.4 -</a:t>
                      </a:r>
                      <a:r>
                        <a:rPr lang="pt-BR" sz="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 Firmar parceria com ATRICON para aperfeiçoamento do relacionamento funcional dos controles; 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2.5.5 -</a:t>
                      </a:r>
                      <a:r>
                        <a:rPr lang="pt-BR" sz="800">
                          <a:effectLst/>
                          <a:latin typeface="Calibri"/>
                          <a:ea typeface="Times New Roman"/>
                          <a:cs typeface="Calibri"/>
                        </a:rPr>
                        <a:t> Estabelecer parceria com o BID para fortalecimento do Controle Interno;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2.5.6 – </a:t>
                      </a:r>
                      <a:r>
                        <a:rPr lang="pt-BR" sz="800">
                          <a:effectLst/>
                          <a:latin typeface="Calibri"/>
                          <a:ea typeface="Times New Roman"/>
                          <a:cs typeface="Calibri"/>
                        </a:rPr>
                        <a:t>Estreitar o relacionamento com a UNACON Sindical para apoiar na aprovação da PEC 45/2009 e para valorização da carreira de analistas e técnicos de finanças e controle.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5" name="Grupo 4"/>
          <p:cNvGrpSpPr/>
          <p:nvPr/>
        </p:nvGrpSpPr>
        <p:grpSpPr>
          <a:xfrm>
            <a:off x="204184" y="6165074"/>
            <a:ext cx="1549591" cy="662880"/>
            <a:chOff x="115217" y="5733256"/>
            <a:chExt cx="1549591" cy="662880"/>
          </a:xfrm>
        </p:grpSpPr>
        <p:sp>
          <p:nvSpPr>
            <p:cNvPr id="6" name="Retângulo 5"/>
            <p:cNvSpPr/>
            <p:nvPr/>
          </p:nvSpPr>
          <p:spPr>
            <a:xfrm>
              <a:off x="115217" y="5805264"/>
              <a:ext cx="108012" cy="81657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115217" y="6021288"/>
              <a:ext cx="108012" cy="81657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115217" y="6237312"/>
              <a:ext cx="108012" cy="81657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179512" y="5733256"/>
              <a:ext cx="122413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realizada</a:t>
              </a:r>
              <a:endParaRPr lang="pt-BR" sz="900" b="1" dirty="0"/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179512" y="5949280"/>
              <a:ext cx="148529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em andamento</a:t>
              </a:r>
              <a:endParaRPr lang="pt-BR" sz="900" b="1" dirty="0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179512" y="6165304"/>
              <a:ext cx="13681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não </a:t>
              </a:r>
              <a:r>
                <a:rPr lang="pt-BR" sz="900" b="1" dirty="0"/>
                <a:t>r</a:t>
              </a:r>
              <a:r>
                <a:rPr lang="pt-BR" sz="900" b="1" dirty="0" smtClean="0"/>
                <a:t>ealizada</a:t>
              </a:r>
              <a:endParaRPr lang="pt-BR" sz="900" b="1" dirty="0"/>
            </a:p>
          </p:txBody>
        </p:sp>
      </p:grpSp>
      <p:pic>
        <p:nvPicPr>
          <p:cNvPr id="12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43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67544" y="201414"/>
            <a:ext cx="8208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pt-BR" b="1" dirty="0" smtClean="0">
                <a:solidFill>
                  <a:srgbClr val="00206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2.5.4 - FIRMAR PARCERIA COM ATRICON PARA APERFEIÇOAMENTO DO RELACIONAMENTO FUNCIONAL DOS CONTROLES; </a:t>
            </a:r>
          </a:p>
        </p:txBody>
      </p:sp>
      <p:sp>
        <p:nvSpPr>
          <p:cNvPr id="8" name="Retângulo 7"/>
          <p:cNvSpPr/>
          <p:nvPr/>
        </p:nvSpPr>
        <p:spPr>
          <a:xfrm>
            <a:off x="494310" y="2021939"/>
            <a:ext cx="8280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CONACI convida ATRICON para participar da 19ª RTC a fim de tratar sobre Parceria Institucional;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94309" y="4294837"/>
            <a:ext cx="81821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</a:pPr>
            <a:r>
              <a:rPr lang="pt-BR" b="1" dirty="0">
                <a:solidFill>
                  <a:srgbClr val="00206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2.5.5 - ESTABELECER PARCERIA COM O BID PARA FORTALECIMENTO DO CONTROLE INTERNO</a:t>
            </a:r>
            <a:r>
              <a:rPr lang="pt-BR" b="1" dirty="0" smtClean="0">
                <a:solidFill>
                  <a:srgbClr val="00206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;</a:t>
            </a:r>
            <a:endParaRPr lang="pt-BR" b="1" dirty="0">
              <a:solidFill>
                <a:srgbClr val="002060"/>
              </a:solidFill>
              <a:effectLst/>
              <a:latin typeface="Arial Black" pitchFamily="34" charset="0"/>
              <a:ea typeface="Calibri"/>
              <a:cs typeface="Times New Roman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67544" y="2948751"/>
            <a:ext cx="828092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ATRICON participa do XII Encontro Nacional do CONACI com apresentação no Painel “8” “Gestão Fiscal Responsável – Pilar da Administração Pública Transparente e Proba”;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94310" y="1141293"/>
            <a:ext cx="8280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ATRICON participou da missão internacional Bulgária e Croácia promovida pela Parceria CONACI x Banco Mundial;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196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/>
      <p:bldP spid="9" grpId="0"/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611560" y="1772816"/>
            <a:ext cx="81369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CONACI articula medidas de apoio 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à PEC 45/2009 </a:t>
            </a: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junto à UNACON-Sindical (vide item “2.1.1”);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66319" y="548680"/>
            <a:ext cx="81821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</a:pPr>
            <a:r>
              <a:rPr lang="pt-BR" b="1" dirty="0">
                <a:solidFill>
                  <a:srgbClr val="00206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2.5.6 – ESTREITAR O RELACIONAMENTO COM A UNACON SINDICAL PARA APOIAR NA APROVAÇÃO DA PEC 45/2009 E PARA VALORIZAÇÃO DA CARREIRA DE ANALISTAS E TÉCNICOS DE FINANÇAS E CONTROLE.</a:t>
            </a:r>
          </a:p>
        </p:txBody>
      </p:sp>
    </p:spTree>
    <p:extLst>
      <p:ext uri="{BB962C8B-B14F-4D97-AF65-F5344CB8AC3E}">
        <p14:creationId xmlns:p14="http://schemas.microsoft.com/office/powerpoint/2010/main" val="408521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48680"/>
            <a:ext cx="3783601" cy="534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989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AutoShape 36"/>
          <p:cNvSpPr>
            <a:spLocks noChangeArrowheads="1"/>
          </p:cNvSpPr>
          <p:nvPr/>
        </p:nvSpPr>
        <p:spPr bwMode="auto">
          <a:xfrm>
            <a:off x="1888067" y="921845"/>
            <a:ext cx="5464175" cy="5334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2.5 Ampliar e intensificar as parcerias institucionais visando o desenvolvimento de projetos de interesse do CONACI.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. </a:t>
            </a: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572650"/>
              </p:ext>
            </p:extLst>
          </p:nvPr>
        </p:nvGraphicFramePr>
        <p:xfrm>
          <a:off x="1619672" y="1569917"/>
          <a:ext cx="6000964" cy="3731291"/>
        </p:xfrm>
        <a:graphic>
          <a:graphicData uri="http://schemas.openxmlformats.org/drawingml/2006/table">
            <a:tbl>
              <a:tblPr firstRow="1" firstCol="1" bandRow="1"/>
              <a:tblGrid>
                <a:gridCol w="4344780"/>
                <a:gridCol w="432048"/>
                <a:gridCol w="432048"/>
                <a:gridCol w="432048"/>
                <a:gridCol w="360040"/>
              </a:tblGrid>
              <a:tr h="146992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3999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3999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2.5.2 -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Avaliação da proposta do PNUD para implementação do projeto “Participação Social”;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pt-BR" sz="800">
                        <a:effectLst/>
                        <a:latin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pt-BR" sz="800" dirty="0">
                        <a:effectLst/>
                        <a:latin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pt-BR" sz="800" dirty="0">
                        <a:effectLst/>
                        <a:latin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2.5.3 -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Intensificar parceria com a ENCCLA:</a:t>
                      </a: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2.5.3.1 -</a:t>
                      </a:r>
                      <a:r>
                        <a:rPr lang="pt-BR" sz="800">
                          <a:effectLst/>
                          <a:latin typeface="Calibri"/>
                          <a:ea typeface="Times New Roman"/>
                          <a:cs typeface="Calibri"/>
                        </a:rPr>
                        <a:t> Avaliar a transparência nos poderes Legislativo (3 esferas), Judiciário (esfera Federal e Estadual), Ministério Público (esfera Federal e Estadual) e Tribunais de Contas (esfera Federal, Estadual e Municipal);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2.5.3.2 -</a:t>
                      </a:r>
                      <a:r>
                        <a:rPr lang="pt-BR" sz="800">
                          <a:effectLst/>
                          <a:latin typeface="Calibri"/>
                          <a:ea typeface="Times New Roman"/>
                          <a:cs typeface="Calibri"/>
                        </a:rPr>
                        <a:t> Criar diretrizes para implantação e efetivo funcionamento dos sistemas estadual e municipal de controle interno;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2.5.3.3 -</a:t>
                      </a:r>
                      <a:r>
                        <a:rPr lang="pt-BR" sz="800">
                          <a:effectLst/>
                          <a:latin typeface="Calibri"/>
                          <a:ea typeface="Times New Roman"/>
                          <a:cs typeface="Calibri"/>
                        </a:rPr>
                        <a:t> Propor</a:t>
                      </a:r>
                      <a:r>
                        <a:rPr lang="pt-BR" sz="80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pt-BR" sz="800">
                          <a:effectLst/>
                          <a:latin typeface="Calibri"/>
                          <a:ea typeface="Times New Roman"/>
                          <a:cs typeface="Calibri"/>
                        </a:rPr>
                        <a:t>a criação de mecanismos que incentivem a adoção de programas de integridade em contratações públicas;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2.5.3.4 -</a:t>
                      </a:r>
                      <a:r>
                        <a:rPr lang="pt-BR" sz="800">
                          <a:effectLst/>
                          <a:latin typeface="Calibri"/>
                          <a:ea typeface="Times New Roman"/>
                          <a:cs typeface="Calibri"/>
                        </a:rPr>
                        <a:t> Mapear sistemas de informação e bases de dados úteis para a prevenção e combate à corrupção e à lavagem de dinheiro, com vistas a: (i) difusão dos resultados obtidos; (ii) compartilhamento, quando possível; e (iii) interoperabilidade.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3439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2.5.4 -</a:t>
                      </a:r>
                      <a:r>
                        <a:rPr lang="pt-BR" sz="800">
                          <a:effectLst/>
                          <a:latin typeface="Calibri"/>
                          <a:ea typeface="Times New Roman"/>
                          <a:cs typeface="Calibri"/>
                        </a:rPr>
                        <a:t> Firmar parceria com ATRICON para aperfeiçoamento do relacionamento funcional dos controles; 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2.5.5 -</a:t>
                      </a:r>
                      <a:r>
                        <a:rPr lang="pt-BR" sz="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 Estabelecer parceria com o BID para fortalecimento do Controle Interno;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2.5.6 – </a:t>
                      </a:r>
                      <a:r>
                        <a:rPr lang="pt-BR" sz="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Estreitar o relacionamento com a UNACON Sindical para apoiar na aprovação da PEC 45/2009 e para valorização da carreira de analistas e técnicos de finanças e controle.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5" name="Grupo 4"/>
          <p:cNvGrpSpPr/>
          <p:nvPr/>
        </p:nvGrpSpPr>
        <p:grpSpPr>
          <a:xfrm>
            <a:off x="204184" y="6165074"/>
            <a:ext cx="1549591" cy="662880"/>
            <a:chOff x="115217" y="5733256"/>
            <a:chExt cx="1549591" cy="662880"/>
          </a:xfrm>
        </p:grpSpPr>
        <p:sp>
          <p:nvSpPr>
            <p:cNvPr id="6" name="Retângulo 5"/>
            <p:cNvSpPr/>
            <p:nvPr/>
          </p:nvSpPr>
          <p:spPr>
            <a:xfrm>
              <a:off x="115217" y="5805264"/>
              <a:ext cx="108012" cy="81657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115217" y="6021288"/>
              <a:ext cx="108012" cy="81657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115217" y="6237312"/>
              <a:ext cx="108012" cy="81657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179512" y="5733256"/>
              <a:ext cx="122413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realizada</a:t>
              </a:r>
              <a:endParaRPr lang="pt-BR" sz="900" b="1" dirty="0"/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179512" y="5949280"/>
              <a:ext cx="148529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em andamento</a:t>
              </a:r>
              <a:endParaRPr lang="pt-BR" sz="900" b="1" dirty="0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179512" y="6165304"/>
              <a:ext cx="13681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não </a:t>
              </a:r>
              <a:r>
                <a:rPr lang="pt-BR" sz="900" b="1" dirty="0"/>
                <a:t>r</a:t>
              </a:r>
              <a:r>
                <a:rPr lang="pt-BR" sz="900" b="1" dirty="0" smtClean="0"/>
                <a:t>ealizada</a:t>
              </a:r>
              <a:endParaRPr lang="pt-BR" sz="900" b="1" dirty="0"/>
            </a:p>
          </p:txBody>
        </p:sp>
      </p:grpSp>
      <p:pic>
        <p:nvPicPr>
          <p:cNvPr id="12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37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AutoShape 36"/>
          <p:cNvSpPr>
            <a:spLocks noChangeArrowheads="1"/>
          </p:cNvSpPr>
          <p:nvPr/>
        </p:nvSpPr>
        <p:spPr bwMode="auto">
          <a:xfrm>
            <a:off x="1888067" y="921845"/>
            <a:ext cx="5464175" cy="5334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2.5 Ampliar e intensificar as parcerias institucionais visando o desenvolvimento de projetos de interesse do CONACI.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. </a:t>
            </a: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9709682"/>
              </p:ext>
            </p:extLst>
          </p:nvPr>
        </p:nvGraphicFramePr>
        <p:xfrm>
          <a:off x="1619672" y="1569917"/>
          <a:ext cx="6000964" cy="3731291"/>
        </p:xfrm>
        <a:graphic>
          <a:graphicData uri="http://schemas.openxmlformats.org/drawingml/2006/table">
            <a:tbl>
              <a:tblPr firstRow="1" firstCol="1" bandRow="1"/>
              <a:tblGrid>
                <a:gridCol w="4344780"/>
                <a:gridCol w="432048"/>
                <a:gridCol w="432048"/>
                <a:gridCol w="432048"/>
                <a:gridCol w="360040"/>
              </a:tblGrid>
              <a:tr h="146992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3999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3999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2.5.2 -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Avaliação da proposta do PNUD para implementação do projeto “Participação Social”;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pt-BR" sz="800">
                        <a:effectLst/>
                        <a:latin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pt-BR" sz="800" dirty="0">
                        <a:effectLst/>
                        <a:latin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pt-BR" sz="800" dirty="0">
                        <a:effectLst/>
                        <a:latin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2.5.3 -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Intensificar parceria com a ENCCLA:</a:t>
                      </a: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2.5.3.1 -</a:t>
                      </a:r>
                      <a:r>
                        <a:rPr lang="pt-BR" sz="800">
                          <a:effectLst/>
                          <a:latin typeface="Calibri"/>
                          <a:ea typeface="Times New Roman"/>
                          <a:cs typeface="Calibri"/>
                        </a:rPr>
                        <a:t> Avaliar a transparência nos poderes Legislativo (3 esferas), Judiciário (esfera Federal e Estadual), Ministério Público (esfera Federal e Estadual) e Tribunais de Contas (esfera Federal, Estadual e Municipal);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2.5.3.2 -</a:t>
                      </a:r>
                      <a:r>
                        <a:rPr lang="pt-BR" sz="800">
                          <a:effectLst/>
                          <a:latin typeface="Calibri"/>
                          <a:ea typeface="Times New Roman"/>
                          <a:cs typeface="Calibri"/>
                        </a:rPr>
                        <a:t> Criar diretrizes para implantação e efetivo funcionamento dos sistemas estadual e municipal de controle interno;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2.5.3.3 -</a:t>
                      </a:r>
                      <a:r>
                        <a:rPr lang="pt-BR" sz="800">
                          <a:effectLst/>
                          <a:latin typeface="Calibri"/>
                          <a:ea typeface="Times New Roman"/>
                          <a:cs typeface="Calibri"/>
                        </a:rPr>
                        <a:t> Propor</a:t>
                      </a:r>
                      <a:r>
                        <a:rPr lang="pt-BR" sz="80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pt-BR" sz="800">
                          <a:effectLst/>
                          <a:latin typeface="Calibri"/>
                          <a:ea typeface="Times New Roman"/>
                          <a:cs typeface="Calibri"/>
                        </a:rPr>
                        <a:t>a criação de mecanismos que incentivem a adoção de programas de integridade em contratações públicas;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2.5.3.4 -</a:t>
                      </a:r>
                      <a:r>
                        <a:rPr lang="pt-BR" sz="800">
                          <a:effectLst/>
                          <a:latin typeface="Calibri"/>
                          <a:ea typeface="Times New Roman"/>
                          <a:cs typeface="Calibri"/>
                        </a:rPr>
                        <a:t> Mapear sistemas de informação e bases de dados úteis para a prevenção e combate à corrupção e à lavagem de dinheiro, com vistas a: (i) difusão dos resultados obtidos; (ii) compartilhamento, quando possível; e (iii) interoperabilidade.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3439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2.5.4 -</a:t>
                      </a:r>
                      <a:r>
                        <a:rPr lang="pt-BR" sz="800">
                          <a:effectLst/>
                          <a:latin typeface="Calibri"/>
                          <a:ea typeface="Times New Roman"/>
                          <a:cs typeface="Calibri"/>
                        </a:rPr>
                        <a:t> Firmar parceria com ATRICON para aperfeiçoamento do relacionamento funcional dos controles; 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2.5.5 -</a:t>
                      </a:r>
                      <a:r>
                        <a:rPr lang="pt-BR" sz="800">
                          <a:effectLst/>
                          <a:latin typeface="Calibri"/>
                          <a:ea typeface="Times New Roman"/>
                          <a:cs typeface="Calibri"/>
                        </a:rPr>
                        <a:t> Estabelecer parceria com o BID para fortalecimento do Controle Interno;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2.5.6 – </a:t>
                      </a:r>
                      <a:r>
                        <a:rPr lang="pt-BR" sz="800">
                          <a:effectLst/>
                          <a:latin typeface="Calibri"/>
                          <a:ea typeface="Times New Roman"/>
                          <a:cs typeface="Calibri"/>
                        </a:rPr>
                        <a:t>Estreitar o relacionamento com a UNACON Sindical para apoiar na aprovação da PEC 45/2009 e para valorização da carreira de analistas e técnicos de finanças e controle.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5" name="Grupo 4"/>
          <p:cNvGrpSpPr/>
          <p:nvPr/>
        </p:nvGrpSpPr>
        <p:grpSpPr>
          <a:xfrm>
            <a:off x="204184" y="6165074"/>
            <a:ext cx="1549591" cy="662880"/>
            <a:chOff x="115217" y="5733256"/>
            <a:chExt cx="1549591" cy="662880"/>
          </a:xfrm>
        </p:grpSpPr>
        <p:sp>
          <p:nvSpPr>
            <p:cNvPr id="6" name="Retângulo 5"/>
            <p:cNvSpPr/>
            <p:nvPr/>
          </p:nvSpPr>
          <p:spPr>
            <a:xfrm>
              <a:off x="115217" y="5805264"/>
              <a:ext cx="108012" cy="81657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115217" y="6021288"/>
              <a:ext cx="108012" cy="81657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115217" y="6237312"/>
              <a:ext cx="108012" cy="81657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179512" y="5733256"/>
              <a:ext cx="122413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realizada</a:t>
              </a:r>
              <a:endParaRPr lang="pt-BR" sz="900" b="1" dirty="0"/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179512" y="5949280"/>
              <a:ext cx="148529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em andamento</a:t>
              </a:r>
              <a:endParaRPr lang="pt-BR" sz="900" b="1" dirty="0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179512" y="6165304"/>
              <a:ext cx="13681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não </a:t>
              </a:r>
              <a:r>
                <a:rPr lang="pt-BR" sz="900" b="1" dirty="0"/>
                <a:t>r</a:t>
              </a:r>
              <a:r>
                <a:rPr lang="pt-BR" sz="900" b="1" dirty="0" smtClean="0"/>
                <a:t>ealizada</a:t>
              </a:r>
              <a:endParaRPr lang="pt-BR" sz="900" b="1" dirty="0"/>
            </a:p>
          </p:txBody>
        </p:sp>
      </p:grpSp>
      <p:pic>
        <p:nvPicPr>
          <p:cNvPr id="12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56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AutoShape 36"/>
          <p:cNvSpPr>
            <a:spLocks noChangeArrowheads="1"/>
          </p:cNvSpPr>
          <p:nvPr/>
        </p:nvSpPr>
        <p:spPr bwMode="auto">
          <a:xfrm>
            <a:off x="2007783" y="908720"/>
            <a:ext cx="5464175" cy="5334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2.5 Ampliar e intensificar as parcerias institucionais visando o desenvolvimento de projetos de interesse do CONACI.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. </a:t>
            </a: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062222"/>
              </p:ext>
            </p:extLst>
          </p:nvPr>
        </p:nvGraphicFramePr>
        <p:xfrm>
          <a:off x="1739388" y="1556792"/>
          <a:ext cx="6000964" cy="2621538"/>
        </p:xfrm>
        <a:graphic>
          <a:graphicData uri="http://schemas.openxmlformats.org/drawingml/2006/table">
            <a:tbl>
              <a:tblPr firstRow="1" firstCol="1" bandRow="1"/>
              <a:tblGrid>
                <a:gridCol w="4344780"/>
                <a:gridCol w="432048"/>
                <a:gridCol w="432048"/>
                <a:gridCol w="432048"/>
                <a:gridCol w="360040"/>
              </a:tblGrid>
              <a:tr h="146992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3999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3999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2.5.7 – </a:t>
                      </a:r>
                      <a:r>
                        <a:rPr lang="pt-BR" sz="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Manter parceria com a STN para implementação das novas normas brasileiras de contabilidade aplicadas ao setor público – NBCASP: 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2.5.7.1 – </a:t>
                      </a:r>
                      <a:r>
                        <a:rPr lang="pt-BR" sz="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Padronizar os procedimentos contábeis (GTCON);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2.5.7.2 – </a:t>
                      </a:r>
                      <a:r>
                        <a:rPr lang="pt-BR" sz="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Padronizar relatórios (GTREL);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2.5.7.3 – </a:t>
                      </a:r>
                      <a:r>
                        <a:rPr lang="pt-BR" sz="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Sistematizar informações contábeis e fiscais (GTSIS).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2.5.8 – </a:t>
                      </a:r>
                      <a:r>
                        <a:rPr lang="pt-BR" sz="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Manter parceria com Associação Paulista de Fundações (APF) e Fundação Getúlio Vargas (FGV) para temas relevantes sobre o controle das parcerias com as organizações do 3° Setor;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2.5.9 – </a:t>
                      </a:r>
                      <a:r>
                        <a:rPr lang="pt-BR" sz="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Manter parceria com o Movimento do Ministério Público Democrático (MPD) em apoio à campanha “Não aceito corrupção”.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18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93087" y="188640"/>
            <a:ext cx="8083369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b="1" dirty="0" smtClean="0">
                <a:solidFill>
                  <a:srgbClr val="00206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2.5.7 – MANTER PARCERIA COM A STN PARA IMPLEMENTAÇÃO DAS NOVAS NORMAS BRASILEIRAS DE CONTABILIDADE APLICADAS AO SETOR PÚBLICO – NBCASP: </a:t>
            </a:r>
          </a:p>
          <a:p>
            <a:pPr algn="just">
              <a:spcAft>
                <a:spcPts val="300"/>
              </a:spcAft>
            </a:pPr>
            <a:r>
              <a:rPr lang="pt-BR" b="1" dirty="0" smtClean="0">
                <a:solidFill>
                  <a:srgbClr val="002060"/>
                </a:solidFill>
                <a:effectLst/>
                <a:ea typeface="Calibri"/>
                <a:cs typeface="Times New Roman"/>
              </a:rPr>
              <a:t>	2.5.7.1 </a:t>
            </a:r>
            <a:r>
              <a:rPr lang="pt-BR" b="1" dirty="0">
                <a:solidFill>
                  <a:srgbClr val="002060"/>
                </a:solidFill>
                <a:effectLst/>
                <a:ea typeface="Calibri"/>
                <a:cs typeface="Times New Roman"/>
              </a:rPr>
              <a:t>– Padronizar os procedimentos contábeis (GTCON);</a:t>
            </a:r>
          </a:p>
          <a:p>
            <a:pPr algn="just">
              <a:spcAft>
                <a:spcPts val="300"/>
              </a:spcAft>
            </a:pPr>
            <a:r>
              <a:rPr lang="pt-BR" b="1" dirty="0" smtClean="0">
                <a:solidFill>
                  <a:srgbClr val="002060"/>
                </a:solidFill>
                <a:effectLst/>
                <a:ea typeface="Calibri"/>
                <a:cs typeface="Times New Roman"/>
              </a:rPr>
              <a:t>	2.5.7.2 </a:t>
            </a:r>
            <a:r>
              <a:rPr lang="pt-BR" b="1" dirty="0">
                <a:solidFill>
                  <a:srgbClr val="002060"/>
                </a:solidFill>
                <a:effectLst/>
                <a:ea typeface="Calibri"/>
                <a:cs typeface="Times New Roman"/>
              </a:rPr>
              <a:t>– Padronizar relatórios (GTREL</a:t>
            </a:r>
            <a:r>
              <a:rPr lang="pt-BR" b="1" dirty="0" smtClean="0">
                <a:solidFill>
                  <a:srgbClr val="002060"/>
                </a:solidFill>
                <a:effectLst/>
                <a:ea typeface="Calibri"/>
                <a:cs typeface="Times New Roman"/>
              </a:rPr>
              <a:t>);</a:t>
            </a:r>
          </a:p>
          <a:p>
            <a:pPr algn="just">
              <a:spcAft>
                <a:spcPts val="1200"/>
              </a:spcAft>
            </a:pPr>
            <a:r>
              <a:rPr lang="pt-BR" b="1" dirty="0" smtClean="0">
                <a:solidFill>
                  <a:srgbClr val="002060"/>
                </a:solidFill>
                <a:effectLst/>
                <a:ea typeface="Calibri"/>
                <a:cs typeface="Times New Roman"/>
              </a:rPr>
              <a:t>	2.5.7.3 </a:t>
            </a:r>
            <a:r>
              <a:rPr lang="pt-BR" b="1" dirty="0">
                <a:solidFill>
                  <a:srgbClr val="002060"/>
                </a:solidFill>
                <a:effectLst/>
                <a:ea typeface="Calibri"/>
                <a:cs typeface="Times New Roman"/>
              </a:rPr>
              <a:t>– Sistematizar informações contábeis e fiscais (GTSIS</a:t>
            </a:r>
            <a:r>
              <a:rPr lang="pt-BR" b="1" dirty="0" smtClean="0">
                <a:solidFill>
                  <a:srgbClr val="002060"/>
                </a:solidFill>
                <a:effectLst/>
                <a:ea typeface="Calibri"/>
                <a:cs typeface="Times New Roman"/>
              </a:rPr>
              <a:t>).</a:t>
            </a:r>
            <a:endParaRPr lang="pt-BR" b="1" dirty="0">
              <a:solidFill>
                <a:srgbClr val="002060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368539" y="2204864"/>
            <a:ext cx="8280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CONACI 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mantém parceria com a STN com participação nos </a:t>
            </a:r>
            <a:r>
              <a:rPr lang="pt-BR" sz="2400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GT’s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;</a:t>
            </a:r>
            <a:endParaRPr lang="pt-BR" sz="240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93086" y="3284984"/>
            <a:ext cx="80833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b="1" dirty="0">
                <a:solidFill>
                  <a:srgbClr val="00206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2.5.8 – MANTER PARCERIA COM ASSOCIAÇÃO PAULISTA DE FUNDAÇÕES (APF) E FUNDAÇÃO GETÚLIO VARGAS (FGV) PARA TEMAS RELEVANTES SOBRE O CONTROLE DAS PARCERIAS COM AS ORGANIZAÇÕES DO 3° SETOR;</a:t>
            </a:r>
          </a:p>
        </p:txBody>
      </p:sp>
      <p:sp>
        <p:nvSpPr>
          <p:cNvPr id="8" name="Retângulo 7"/>
          <p:cNvSpPr/>
          <p:nvPr/>
        </p:nvSpPr>
        <p:spPr>
          <a:xfrm>
            <a:off x="395536" y="4523636"/>
            <a:ext cx="828092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CONACI mantém a parceria e participa do Seminário “2 anos de Diálogo Paulista entre Órgãos de Controle e Organizações da Sociedade Civil”, organizado pela Associação Paulista de Fundações;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4524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" grpId="0"/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291" y="3807582"/>
            <a:ext cx="2253045" cy="225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Resultado de imagem para Seminário 2 anos de Diálogo Paulista entre Órgãos de Controle e Organizações da Sociedade Civ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300" y="162420"/>
            <a:ext cx="5724035" cy="360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8" t="32643" r="35436" b="35686"/>
          <a:stretch/>
        </p:blipFill>
        <p:spPr bwMode="auto">
          <a:xfrm>
            <a:off x="1872301" y="3789040"/>
            <a:ext cx="3470991" cy="227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16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93086" y="332656"/>
            <a:ext cx="8227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b="1" dirty="0" smtClean="0">
                <a:solidFill>
                  <a:srgbClr val="00206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2.5.9 – MANTER PARCERIA COM O MOVIMENTO DO MINISTÉRIO PÚBLICO DEMOCRÁTICO (MPD) EM APOIO À CAMPANHA “NÃO ACEITO CORRUPÇÃO”.</a:t>
            </a:r>
            <a:endParaRPr lang="pt-BR" b="1" dirty="0">
              <a:solidFill>
                <a:srgbClr val="002060"/>
              </a:solidFill>
              <a:effectLst/>
              <a:latin typeface="Arial Black" pitchFamily="34" charset="0"/>
              <a:ea typeface="Calibri"/>
              <a:cs typeface="Times New Roman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611560" y="1340768"/>
            <a:ext cx="8280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CONACI apoia a realização do Seminário “Caminhos Contra a Corrupção”, promovido pelo Instituto Não Aceito Corrupção;</a:t>
            </a:r>
          </a:p>
        </p:txBody>
      </p:sp>
    </p:spTree>
    <p:extLst>
      <p:ext uri="{BB962C8B-B14F-4D97-AF65-F5344CB8AC3E}">
        <p14:creationId xmlns:p14="http://schemas.microsoft.com/office/powerpoint/2010/main" val="84525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9" t="78206" r="20205" b="5094"/>
          <a:stretch/>
        </p:blipFill>
        <p:spPr bwMode="auto">
          <a:xfrm>
            <a:off x="2267744" y="5445224"/>
            <a:ext cx="4824536" cy="79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25369" r="51234" b="31852"/>
          <a:stretch/>
        </p:blipFill>
        <p:spPr bwMode="auto">
          <a:xfrm>
            <a:off x="7092280" y="4113197"/>
            <a:ext cx="2075000" cy="1422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3" t="12391" r="11082" b="9190"/>
          <a:stretch/>
        </p:blipFill>
        <p:spPr bwMode="auto">
          <a:xfrm>
            <a:off x="0" y="4043113"/>
            <a:ext cx="2277707" cy="142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2267744" y="44624"/>
            <a:ext cx="4824536" cy="5424488"/>
            <a:chOff x="2822982" y="2403805"/>
            <a:chExt cx="4148926" cy="4664863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3" t="8504" r="1465" b="5292"/>
            <a:stretch/>
          </p:blipFill>
          <p:spPr bwMode="auto">
            <a:xfrm>
              <a:off x="2822982" y="2403805"/>
              <a:ext cx="4148926" cy="23327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2" t="8784" r="1854" b="5371"/>
            <a:stretch/>
          </p:blipFill>
          <p:spPr bwMode="auto">
            <a:xfrm>
              <a:off x="2822982" y="4736591"/>
              <a:ext cx="4148926" cy="23320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42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AutoShape 36"/>
          <p:cNvSpPr>
            <a:spLocks noChangeArrowheads="1"/>
          </p:cNvSpPr>
          <p:nvPr/>
        </p:nvSpPr>
        <p:spPr bwMode="auto">
          <a:xfrm>
            <a:off x="2007783" y="908720"/>
            <a:ext cx="5464175" cy="5334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2.5 Ampliar e intensificar as parcerias institucionais visando o desenvolvimento de projetos de interesse do CONACI.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. </a:t>
            </a: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972710"/>
              </p:ext>
            </p:extLst>
          </p:nvPr>
        </p:nvGraphicFramePr>
        <p:xfrm>
          <a:off x="1739388" y="1556792"/>
          <a:ext cx="6000964" cy="2621538"/>
        </p:xfrm>
        <a:graphic>
          <a:graphicData uri="http://schemas.openxmlformats.org/drawingml/2006/table">
            <a:tbl>
              <a:tblPr firstRow="1" firstCol="1" bandRow="1"/>
              <a:tblGrid>
                <a:gridCol w="4344780"/>
                <a:gridCol w="432048"/>
                <a:gridCol w="432048"/>
                <a:gridCol w="432048"/>
                <a:gridCol w="360040"/>
              </a:tblGrid>
              <a:tr h="146992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3999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3999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2.5.7 – </a:t>
                      </a:r>
                      <a:r>
                        <a:rPr lang="pt-BR" sz="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Manter parceria com a STN para implementação das novas normas brasileiras de contabilidade aplicadas ao setor público – NBCASP: 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2.5.7.1 – </a:t>
                      </a:r>
                      <a:r>
                        <a:rPr lang="pt-BR" sz="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Padronizar os procedimentos contábeis (GTCON);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2.5.7.2 – </a:t>
                      </a:r>
                      <a:r>
                        <a:rPr lang="pt-BR" sz="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Padronizar relatórios (GTREL);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2.5.7.3 – </a:t>
                      </a:r>
                      <a:r>
                        <a:rPr lang="pt-BR" sz="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Sistematizar informações contábeis e fiscais (GTSIS).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2.5.8 – </a:t>
                      </a:r>
                      <a:r>
                        <a:rPr lang="pt-BR" sz="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Manter parceria com Associação Paulista de Fundações (APF) e Fundação Getúlio Vargas (FGV) para temas relevantes sobre o controle das parcerias com as organizações do 3° Setor;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2.5.9 – </a:t>
                      </a:r>
                      <a:r>
                        <a:rPr lang="pt-BR" sz="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Manter parceria com o Movimento do Ministério Público Democrático (MPD) em apoio à campanha “Não aceito corrupção”.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08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AutoShape 36"/>
          <p:cNvSpPr>
            <a:spLocks noChangeArrowheads="1"/>
          </p:cNvSpPr>
          <p:nvPr/>
        </p:nvSpPr>
        <p:spPr bwMode="auto">
          <a:xfrm>
            <a:off x="2007783" y="908720"/>
            <a:ext cx="5464175" cy="5334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2.5 Ampliar e intensificar as parcerias institucionais visando o desenvolvimento de projetos de interesse do CONACI.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. </a:t>
            </a: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57732"/>
              </p:ext>
            </p:extLst>
          </p:nvPr>
        </p:nvGraphicFramePr>
        <p:xfrm>
          <a:off x="1739388" y="1556792"/>
          <a:ext cx="6000964" cy="2621538"/>
        </p:xfrm>
        <a:graphic>
          <a:graphicData uri="http://schemas.openxmlformats.org/drawingml/2006/table">
            <a:tbl>
              <a:tblPr firstRow="1" firstCol="1" bandRow="1"/>
              <a:tblGrid>
                <a:gridCol w="4344780"/>
                <a:gridCol w="432048"/>
                <a:gridCol w="432048"/>
                <a:gridCol w="432048"/>
                <a:gridCol w="360040"/>
              </a:tblGrid>
              <a:tr h="146992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3999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3999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2.5.7 – </a:t>
                      </a:r>
                      <a:r>
                        <a:rPr lang="pt-BR" sz="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Manter parceria com a STN para implementação das novas normas brasileiras de contabilidade aplicadas ao setor público – NBCASP: 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2.5.7.1 – </a:t>
                      </a:r>
                      <a:r>
                        <a:rPr lang="pt-BR" sz="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Padronizar os procedimentos contábeis (GTCON);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2.5.7.2 – </a:t>
                      </a:r>
                      <a:r>
                        <a:rPr lang="pt-BR" sz="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Padronizar relatórios (GTREL);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2.5.7.3 – </a:t>
                      </a:r>
                      <a:r>
                        <a:rPr lang="pt-BR" sz="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Sistematizar informações contábeis e fiscais (GTSIS).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2.5.8 – </a:t>
                      </a:r>
                      <a:r>
                        <a:rPr lang="pt-BR" sz="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Manter parceria com Associação Paulista de Fundações (APF) e Fundação Getúlio Vargas (FGV) para temas relevantes sobre o controle das parcerias com as organizações do 3° Setor;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2.5.9 – </a:t>
                      </a:r>
                      <a:r>
                        <a:rPr lang="pt-BR" sz="8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Manter parceria com o Movimento do Ministério Público Democrático (MPD) em apoio à campanha “Não aceito corrupção”.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671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2665" marR="326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5" name="Grupo 4"/>
          <p:cNvGrpSpPr/>
          <p:nvPr/>
        </p:nvGrpSpPr>
        <p:grpSpPr>
          <a:xfrm>
            <a:off x="204184" y="6165074"/>
            <a:ext cx="1549591" cy="662880"/>
            <a:chOff x="115217" y="5733256"/>
            <a:chExt cx="1549591" cy="662880"/>
          </a:xfrm>
        </p:grpSpPr>
        <p:sp>
          <p:nvSpPr>
            <p:cNvPr id="6" name="Retângulo 5"/>
            <p:cNvSpPr/>
            <p:nvPr/>
          </p:nvSpPr>
          <p:spPr>
            <a:xfrm>
              <a:off x="115217" y="5805264"/>
              <a:ext cx="108012" cy="81657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115217" y="6021288"/>
              <a:ext cx="108012" cy="81657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115217" y="6237312"/>
              <a:ext cx="108012" cy="81657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179512" y="5733256"/>
              <a:ext cx="122413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realizada</a:t>
              </a:r>
              <a:endParaRPr lang="pt-BR" sz="900" b="1" dirty="0"/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179512" y="5949280"/>
              <a:ext cx="148529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em andamento</a:t>
              </a:r>
              <a:endParaRPr lang="pt-BR" sz="900" b="1" dirty="0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179512" y="6165304"/>
              <a:ext cx="13681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não </a:t>
              </a:r>
              <a:r>
                <a:rPr lang="pt-BR" sz="900" b="1" dirty="0"/>
                <a:t>r</a:t>
              </a:r>
              <a:r>
                <a:rPr lang="pt-BR" sz="900" b="1" dirty="0" smtClean="0"/>
                <a:t>ealizada</a:t>
              </a:r>
              <a:endParaRPr lang="pt-BR" sz="900" b="1" dirty="0"/>
            </a:p>
          </p:txBody>
        </p:sp>
      </p:grpSp>
      <p:pic>
        <p:nvPicPr>
          <p:cNvPr id="12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18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AutoShape 9"/>
          <p:cNvSpPr>
            <a:spLocks noChangeArrowheads="1"/>
          </p:cNvSpPr>
          <p:nvPr/>
        </p:nvSpPr>
        <p:spPr bwMode="auto">
          <a:xfrm>
            <a:off x="1743041" y="980728"/>
            <a:ext cx="5568950" cy="414338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PERSPECTIVAS DOS PROCESSOS INTERNOS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1774791" y="1583978"/>
            <a:ext cx="5581650" cy="546100"/>
          </a:xfrm>
          <a:prstGeom prst="roundRect">
            <a:avLst>
              <a:gd name="adj" fmla="val 16667"/>
            </a:avLst>
          </a:prstGeom>
          <a:solidFill>
            <a:srgbClr val="1C325A"/>
          </a:solidFill>
          <a:ln w="127000" cmpd="dbl" algn="ctr">
            <a:solidFill>
              <a:srgbClr val="4472C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Objetivo Estratégico 3.   Fortalecer Institucionalmente o CONACI.</a:t>
            </a: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743216"/>
              </p:ext>
            </p:extLst>
          </p:nvPr>
        </p:nvGraphicFramePr>
        <p:xfrm>
          <a:off x="1619672" y="2996952"/>
          <a:ext cx="6035587" cy="2226945"/>
        </p:xfrm>
        <a:graphic>
          <a:graphicData uri="http://schemas.openxmlformats.org/drawingml/2006/table">
            <a:tbl>
              <a:tblPr firstRow="1" firstCol="1" bandRow="1"/>
              <a:tblGrid>
                <a:gridCol w="4936111"/>
                <a:gridCol w="274869"/>
                <a:gridCol w="274869"/>
                <a:gridCol w="274869"/>
                <a:gridCol w="274869"/>
              </a:tblGrid>
              <a:tr h="20002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3.1.1 -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Aprimorar as funcionalidades do site do CONACI para permitir que se torne mais interativo e instrumental para a troca de experiências entre os membros;</a:t>
                      </a: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3.1.2 -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Aprimorar a divulgação do CONACI nas mídias sociais;</a:t>
                      </a: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3.1.3 -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Promover campanhas publicitárias e publicações institucionais;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3.1.4 -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Produzir folder institucional;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3.1.5 –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Estabelecer agenda institucional com autoridades públicas e da sociedade civil;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.1.6 –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Ampliar a divulgação da marca “CONACI” nos documentos, eventos e sites oficiais dos órgãos filiados e principalmente as mídias espontâneas no temário de controle interno.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AutoShape 12"/>
          <p:cNvSpPr>
            <a:spLocks noChangeArrowheads="1"/>
          </p:cNvSpPr>
          <p:nvPr/>
        </p:nvSpPr>
        <p:spPr bwMode="auto">
          <a:xfrm>
            <a:off x="1819241" y="2344449"/>
            <a:ext cx="5537200" cy="306387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3.1 Ampliar a divulgação do CONACI. </a:t>
            </a:r>
            <a:endParaRPr kumimoji="0" lang="pt-BR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33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1854448" y="2204864"/>
            <a:ext cx="5568950" cy="41275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PERSPECTIVA DO RESULTADO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1854448" y="2912600"/>
            <a:ext cx="5581650" cy="946150"/>
          </a:xfrm>
          <a:prstGeom prst="roundRect">
            <a:avLst>
              <a:gd name="adj" fmla="val 16667"/>
            </a:avLst>
          </a:prstGeom>
          <a:solidFill>
            <a:srgbClr val="1C325A"/>
          </a:solidFill>
          <a:ln w="127000" cmpd="dbl" algn="ctr">
            <a:solidFill>
              <a:srgbClr val="4472C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6838" marR="0" lvl="1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Objetivo Estratégico 1. Auxiliar a Gestão Pública na otimização do seu desempenho, por intermédio da ampliação da transparência, responsabilização e aperfeiçoamento do controle. </a:t>
            </a: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83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93086" y="500479"/>
            <a:ext cx="8083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b="1" dirty="0" smtClean="0">
                <a:solidFill>
                  <a:srgbClr val="00206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3.1.1 - APRIMORAR AS FUNCIONALIDADES DO SITE DO CONACI PARA PERMITIR QUE SE TORNE MAIS INTERATIVO E INSTRUMENTAL PARA A TROCA DE EXPERIÊNCIAS ENTRE OS MEMBROS; </a:t>
            </a:r>
          </a:p>
        </p:txBody>
      </p:sp>
      <p:sp>
        <p:nvSpPr>
          <p:cNvPr id="9" name="Retângulo 8"/>
          <p:cNvSpPr/>
          <p:nvPr/>
        </p:nvSpPr>
        <p:spPr>
          <a:xfrm>
            <a:off x="593086" y="1700808"/>
            <a:ext cx="8280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CONACI 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solicitou propostas para reformulação do </a:t>
            </a:r>
            <a:r>
              <a:rPr lang="pt-BR" sz="2400" i="1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Site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, inclusive com tradução para outros idiomas;</a:t>
            </a:r>
            <a:endParaRPr lang="pt-BR" sz="240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93085" y="2675821"/>
            <a:ext cx="80833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b="1" dirty="0">
                <a:solidFill>
                  <a:srgbClr val="00206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3.1.2 - APRIMORAR A DIVULGAÇÃO DO CONACI NAS MÍDIAS SOCIAIS; </a:t>
            </a:r>
          </a:p>
        </p:txBody>
      </p:sp>
      <p:sp>
        <p:nvSpPr>
          <p:cNvPr id="8" name="Retângulo 7"/>
          <p:cNvSpPr/>
          <p:nvPr/>
        </p:nvSpPr>
        <p:spPr>
          <a:xfrm>
            <a:off x="611560" y="3390091"/>
            <a:ext cx="8280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CONACI 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evoluiu de 1.227 curtidas no </a:t>
            </a:r>
            <a:r>
              <a:rPr lang="pt-BR" sz="2400" i="1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Facebook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 em Janeiro/2016 para 2.227 em Dezembro/2016 (81,5%);</a:t>
            </a:r>
            <a:endParaRPr lang="pt-BR" sz="240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611560" y="4254187"/>
            <a:ext cx="8280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CONACI 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evoluiu de 106 curtidas no </a:t>
            </a:r>
            <a:r>
              <a:rPr lang="pt-BR" sz="2400" i="1" dirty="0" err="1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Twitter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 em Janeiro/2016 para 143 em Dezembro/2016 (31,1%);</a:t>
            </a:r>
            <a:endParaRPr lang="pt-BR" sz="240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16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" grpId="0"/>
      <p:bldP spid="8" grpId="0"/>
      <p:bldP spid="1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67544" y="575970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b="1" dirty="0">
                <a:solidFill>
                  <a:srgbClr val="00206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3.1.3 - PROMOVER CAMPANHAS PUBLICITÁRIAS E PUBLICAÇÕES INSTITUCIONAIS</a:t>
            </a:r>
            <a:r>
              <a:rPr lang="pt-BR" b="1" dirty="0" smtClean="0">
                <a:solidFill>
                  <a:srgbClr val="00206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;</a:t>
            </a:r>
            <a:endParaRPr lang="pt-BR" b="1" dirty="0">
              <a:solidFill>
                <a:srgbClr val="002060"/>
              </a:solidFill>
              <a:effectLst/>
              <a:latin typeface="Arial Black" pitchFamily="34" charset="0"/>
              <a:ea typeface="Calibri"/>
              <a:cs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67544" y="1285602"/>
            <a:ext cx="8280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CONACI apoiou/patrocinou a Campanha do Instituto Não Aceito Corrupção;</a:t>
            </a:r>
            <a:endParaRPr lang="pt-BR" sz="240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67544" y="2237963"/>
            <a:ext cx="8280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CONACI publicou </a:t>
            </a: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a Obra “Panorama do Controle Interno no Brasil – CONACI 2016” ;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543674" y="3750131"/>
            <a:ext cx="8280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CONACI 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produziu folder da PEC 45/2009 em parceria com a UNACON-Sindical;</a:t>
            </a:r>
            <a:endParaRPr lang="pt-BR" sz="240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539552" y="3326206"/>
            <a:ext cx="8064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b="1" dirty="0">
                <a:solidFill>
                  <a:srgbClr val="00206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3.1.4 - PRODUZIR FOLDER INSTITUCIONAL</a:t>
            </a:r>
            <a:r>
              <a:rPr lang="pt-BR" b="1" dirty="0" smtClean="0">
                <a:solidFill>
                  <a:srgbClr val="00206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;</a:t>
            </a:r>
            <a:endParaRPr lang="pt-BR" b="1" dirty="0">
              <a:solidFill>
                <a:srgbClr val="002060"/>
              </a:solidFill>
              <a:effectLst/>
              <a:latin typeface="Arial Black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0245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  <p:bldP spid="13" grpId="0"/>
      <p:bldP spid="1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558026" y="188640"/>
            <a:ext cx="83344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b="1" dirty="0">
                <a:solidFill>
                  <a:srgbClr val="00206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3.1.5 – ESTABELECER AGENDA INSTITUCIONAL COM AUTORIDADES PÚBLICAS E DA SOCIEDADE CIVIL</a:t>
            </a:r>
            <a:r>
              <a:rPr lang="pt-BR" b="1" dirty="0" smtClean="0">
                <a:solidFill>
                  <a:srgbClr val="00206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;</a:t>
            </a:r>
            <a:endParaRPr lang="pt-BR" b="1" dirty="0">
              <a:solidFill>
                <a:srgbClr val="002060"/>
              </a:solidFill>
              <a:effectLst/>
              <a:latin typeface="Arial Black" pitchFamily="34" charset="0"/>
              <a:ea typeface="Calibri"/>
              <a:cs typeface="Times New Roman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58026" y="841936"/>
            <a:ext cx="828092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CONACI reuniu-se/articulou-se com Autoridades e Instituições Públicas e Privadas: BANCO MUNDIAL, ENCCLA, AGU, MTF-CGU, TCU, PNUD, IIA BRASIL, MPF, MJC, JF, AJUFE, MPC/TCU, ETHOS, APF, FGV, PEMPAL/IACOP, ABIO, CAIXA ECONÔMICA, UNACON, SINDI-AUDITORIA/SC, CNI, BNB, OSDP, USP, STN, </a:t>
            </a: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UFRJ e CFC.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10"/>
          <a:stretch/>
        </p:blipFill>
        <p:spPr bwMode="auto">
          <a:xfrm>
            <a:off x="945135" y="3483006"/>
            <a:ext cx="2633991" cy="225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https://lh3.googleusercontent.com/X3Zmtj5biQLQ5magmNryOwro73JC445vVwBf7fNaMChGrN1D_Aqg6GJiKrkcMuEstAp2pcRUm4ZeCeXglYbHAJfYb_Cb9D0bEUYWGloDLB2slRK4zNybIYODTc6eOnHxyPCII-CUouelgVkGyBzf65MgIedfWLVhDo5WrWe0rPJBuVKzC75x4xkBLJU6b2FL0aaXqtrvOJRc9Uu_pSocokXKHMrA4LuKFPMOM8s5m3PGL9m7_r843ujv2sRsSwjJ_XKk24Cxcfh4Kpx1N7JPKbChayP1FB-qK4krHMMmwPkDCMLvGMVhk_kZ3WWQ87zTuCP0ykv6rViPSJAeb027s10yTbeXN0ki39COu0p0FWN-USQ4smmh-PlIe5zV3KzFGrKki3TrfpLkZeh4E-e0nOgoCfj4rLNzHsvfGWhgbjo_qjZU_xIVAmAwEv3oHex-Z92xy52kjiI9CK8peQTFNxsHAC_cl9JTY7QN1l8mD4ZcE-d3N1QmNqAEa_Q9XlNEZCvHiU6lYjR_k-s0RoMtz00ppr6l-2EMwg1amRalsN8H0eLDQkmQmwoiOrPaJzxAYOrfJWUvvw5obKv45QxleJDIgdJWgUXpI3b6enxoKLl5XT8XkIgQqTmGgTaCyhMkP3myE10NXQxgZkI08UTFbcaHE6CBAYGdjxD9keL21w=w1415-h944-n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7" r="25701" b="25141"/>
          <a:stretch/>
        </p:blipFill>
        <p:spPr bwMode="auto">
          <a:xfrm>
            <a:off x="3609431" y="3483006"/>
            <a:ext cx="2546745" cy="225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473075"/>
            <a:ext cx="2448272" cy="2260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98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6" t="16041" r="14564" b="13329"/>
          <a:stretch/>
        </p:blipFill>
        <p:spPr bwMode="auto">
          <a:xfrm>
            <a:off x="1259632" y="293541"/>
            <a:ext cx="6768752" cy="557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98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467544" y="408146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b="1" dirty="0">
                <a:solidFill>
                  <a:srgbClr val="00206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3.1.6 – AMPLIAR A DIVULGAÇÃO DA MARCA “CONACI” NOS DOCUMENTOS, EVENTOS E SITES OFICIAIS DOS ÓRGÃOS FILIADOS E PRINCIPALMENTE AS MÍDIAS ESPONTÂNEAS NO TEMÁRIO DE CONTROLE INTERNO.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539552" y="1724615"/>
            <a:ext cx="828092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CONACI 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utilizou e divulgou seu logotipo em todos os eventos em que organizou e participou, assim como nos sites de Órgãos Filiados;</a:t>
            </a:r>
            <a:endParaRPr lang="pt-BR" sz="240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97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AutoShape 9"/>
          <p:cNvSpPr>
            <a:spLocks noChangeArrowheads="1"/>
          </p:cNvSpPr>
          <p:nvPr/>
        </p:nvSpPr>
        <p:spPr bwMode="auto">
          <a:xfrm>
            <a:off x="1743041" y="980728"/>
            <a:ext cx="5568950" cy="414338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PERSPECTIVAS DOS PROCESSOS INTERNOS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1774791" y="1583978"/>
            <a:ext cx="5581650" cy="546100"/>
          </a:xfrm>
          <a:prstGeom prst="roundRect">
            <a:avLst>
              <a:gd name="adj" fmla="val 16667"/>
            </a:avLst>
          </a:prstGeom>
          <a:solidFill>
            <a:srgbClr val="1C325A"/>
          </a:solidFill>
          <a:ln w="127000" cmpd="dbl" algn="ctr">
            <a:solidFill>
              <a:srgbClr val="4472C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Objetivo Estratégico 3.   Fortalecer Institucionalmente o CONACI.</a:t>
            </a: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012889"/>
              </p:ext>
            </p:extLst>
          </p:nvPr>
        </p:nvGraphicFramePr>
        <p:xfrm>
          <a:off x="1619672" y="2996952"/>
          <a:ext cx="6035587" cy="2226945"/>
        </p:xfrm>
        <a:graphic>
          <a:graphicData uri="http://schemas.openxmlformats.org/drawingml/2006/table">
            <a:tbl>
              <a:tblPr firstRow="1" firstCol="1" bandRow="1"/>
              <a:tblGrid>
                <a:gridCol w="4936111"/>
                <a:gridCol w="274869"/>
                <a:gridCol w="274869"/>
                <a:gridCol w="274869"/>
                <a:gridCol w="274869"/>
              </a:tblGrid>
              <a:tr h="20002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3.1.1 -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Aprimorar as funcionalidades do site do CONACI para permitir que se torne mais interativo e instrumental para a troca de experiências entre os membros;</a:t>
                      </a: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3.1.2 -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Aprimorar a divulgação do CONACI nas mídias sociais;</a:t>
                      </a: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3.1.3 -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Promover campanhas publicitárias e publicações institucionais;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3.1.4 -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Produzir folder institucional;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3.1.5 –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Estabelecer agenda institucional com autoridades públicas e da sociedade civil;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.1.6 –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Ampliar a divulgação da marca “CONACI” nos documentos, eventos e sites oficiais dos órgãos filiados e principalmente as mídias espontâneas no temário de controle interno.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AutoShape 12"/>
          <p:cNvSpPr>
            <a:spLocks noChangeArrowheads="1"/>
          </p:cNvSpPr>
          <p:nvPr/>
        </p:nvSpPr>
        <p:spPr bwMode="auto">
          <a:xfrm>
            <a:off x="1819241" y="2344449"/>
            <a:ext cx="5537200" cy="306387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3.1 Ampliar a divulgação do CONACI. </a:t>
            </a:r>
            <a:endParaRPr kumimoji="0" lang="pt-BR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36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AutoShape 9"/>
          <p:cNvSpPr>
            <a:spLocks noChangeArrowheads="1"/>
          </p:cNvSpPr>
          <p:nvPr/>
        </p:nvSpPr>
        <p:spPr bwMode="auto">
          <a:xfrm>
            <a:off x="1743041" y="980728"/>
            <a:ext cx="5568950" cy="414338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PERSPECTIVAS DOS PROCESSOS INTERNOS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1774791" y="1583978"/>
            <a:ext cx="5581650" cy="546100"/>
          </a:xfrm>
          <a:prstGeom prst="roundRect">
            <a:avLst>
              <a:gd name="adj" fmla="val 16667"/>
            </a:avLst>
          </a:prstGeom>
          <a:solidFill>
            <a:srgbClr val="1C325A"/>
          </a:solidFill>
          <a:ln w="127000" cmpd="dbl" algn="ctr">
            <a:solidFill>
              <a:srgbClr val="4472C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Objetivo Estratégico 3.   Fortalecer Institucionalmente o CONACI.</a:t>
            </a: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348375"/>
              </p:ext>
            </p:extLst>
          </p:nvPr>
        </p:nvGraphicFramePr>
        <p:xfrm>
          <a:off x="1619672" y="2996952"/>
          <a:ext cx="6035587" cy="2226945"/>
        </p:xfrm>
        <a:graphic>
          <a:graphicData uri="http://schemas.openxmlformats.org/drawingml/2006/table">
            <a:tbl>
              <a:tblPr firstRow="1" firstCol="1" bandRow="1"/>
              <a:tblGrid>
                <a:gridCol w="4936111"/>
                <a:gridCol w="274869"/>
                <a:gridCol w="274869"/>
                <a:gridCol w="274869"/>
                <a:gridCol w="274869"/>
              </a:tblGrid>
              <a:tr h="20002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3.1.1 -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Aprimorar as funcionalidades do site do CONACI para permitir que se torne mais interativo e instrumental para a troca de experiências entre os membros;</a:t>
                      </a: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3.1.2 -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Aprimorar a divulgação do CONACI nas mídias sociais;</a:t>
                      </a: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3.1.3 -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Promover campanhas publicitárias e publicações institucionais;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3.1.4 -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Produzir folder institucional;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3.1.5 –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Estabelecer agenda institucional com autoridades públicas e da sociedade civil;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.1.6 –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Ampliar a divulgação da marca “CONACI” nos documentos, eventos e sites oficiais dos órgãos filiados e principalmente as mídias espontâneas no temário de controle interno.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AutoShape 12"/>
          <p:cNvSpPr>
            <a:spLocks noChangeArrowheads="1"/>
          </p:cNvSpPr>
          <p:nvPr/>
        </p:nvSpPr>
        <p:spPr bwMode="auto">
          <a:xfrm>
            <a:off x="1819241" y="2344449"/>
            <a:ext cx="5537200" cy="306387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3.1 Ampliar a divulgação do CONACI. </a:t>
            </a:r>
            <a:endParaRPr kumimoji="0" lang="pt-BR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204184" y="6165074"/>
            <a:ext cx="1549591" cy="662880"/>
            <a:chOff x="115217" y="5733256"/>
            <a:chExt cx="1549591" cy="662880"/>
          </a:xfrm>
        </p:grpSpPr>
        <p:sp>
          <p:nvSpPr>
            <p:cNvPr id="8" name="Retângulo 7"/>
            <p:cNvSpPr/>
            <p:nvPr/>
          </p:nvSpPr>
          <p:spPr>
            <a:xfrm>
              <a:off x="115217" y="5805264"/>
              <a:ext cx="108012" cy="81657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115217" y="6021288"/>
              <a:ext cx="108012" cy="81657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115217" y="6237312"/>
              <a:ext cx="108012" cy="81657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179512" y="5733256"/>
              <a:ext cx="122413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realizada</a:t>
              </a:r>
              <a:endParaRPr lang="pt-BR" sz="900" b="1" dirty="0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179512" y="5949280"/>
              <a:ext cx="148529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em andamento</a:t>
              </a:r>
              <a:endParaRPr lang="pt-BR" sz="900" b="1" dirty="0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179512" y="6165304"/>
              <a:ext cx="13681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não </a:t>
              </a:r>
              <a:r>
                <a:rPr lang="pt-BR" sz="900" b="1" dirty="0"/>
                <a:t>r</a:t>
              </a:r>
              <a:r>
                <a:rPr lang="pt-BR" sz="900" b="1" dirty="0" smtClean="0"/>
                <a:t>ealizada</a:t>
              </a:r>
              <a:endParaRPr lang="pt-BR" sz="900" b="1" dirty="0"/>
            </a:p>
          </p:txBody>
        </p:sp>
      </p:grpSp>
      <p:pic>
        <p:nvPicPr>
          <p:cNvPr id="14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04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AutoShape 37"/>
          <p:cNvSpPr>
            <a:spLocks noChangeArrowheads="1"/>
          </p:cNvSpPr>
          <p:nvPr/>
        </p:nvSpPr>
        <p:spPr bwMode="auto">
          <a:xfrm>
            <a:off x="1796858" y="1556792"/>
            <a:ext cx="5537200" cy="307975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3.2 Fortalecer a estrutura administrativa do CONACI.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17096"/>
              </p:ext>
            </p:extLst>
          </p:nvPr>
        </p:nvGraphicFramePr>
        <p:xfrm>
          <a:off x="1547664" y="2132856"/>
          <a:ext cx="6035588" cy="1403985"/>
        </p:xfrm>
        <a:graphic>
          <a:graphicData uri="http://schemas.openxmlformats.org/drawingml/2006/table">
            <a:tbl>
              <a:tblPr firstRow="1" firstCol="1" bandRow="1"/>
              <a:tblGrid>
                <a:gridCol w="4936112"/>
                <a:gridCol w="274869"/>
                <a:gridCol w="274869"/>
                <a:gridCol w="274869"/>
                <a:gridCol w="274869"/>
              </a:tblGrid>
              <a:tr h="20002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3.2.1 -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Contratar funcionário para Secretaria-Executiva do CONACI;</a:t>
                      </a: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3.2.2 -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Implementar gestão de projetos para acompanhamento e monitoramento da execução dos trabalhos demandados;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3.2.3 –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Revisar o estatuto e o regimento interno do CONACI.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11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62148" y="949076"/>
            <a:ext cx="828092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Não Previsto para o Exercício 2016;</a:t>
            </a:r>
            <a:endParaRPr lang="pt-BR" sz="240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58026" y="268771"/>
            <a:ext cx="80648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b="1" dirty="0" smtClean="0">
                <a:solidFill>
                  <a:srgbClr val="00206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3.2.1 - CONTRATAR FUNCIONÁRIO PARA SECRETARIA-EXECUTIVA DO CONACI; </a:t>
            </a:r>
            <a:endParaRPr lang="pt-BR" b="1" dirty="0">
              <a:solidFill>
                <a:srgbClr val="002060"/>
              </a:solidFill>
              <a:effectLst/>
              <a:latin typeface="Arial Black" pitchFamily="34" charset="0"/>
              <a:ea typeface="Calibri"/>
              <a:cs typeface="Times New Roman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58026" y="1772816"/>
            <a:ext cx="83344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b="1" dirty="0" smtClean="0">
                <a:solidFill>
                  <a:srgbClr val="00206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3.2.2 - IMPLEMENTAR GESTÃO DE PROJETOS PARA ACOMPANHAMENTO E MONITORAMENTO DA EXECUÇÃO DOS TRABALHOS DEMANDADOS;</a:t>
            </a:r>
            <a:endParaRPr lang="pt-BR" b="1" dirty="0">
              <a:solidFill>
                <a:srgbClr val="002060"/>
              </a:solidFill>
              <a:effectLst/>
              <a:latin typeface="Arial Black" pitchFamily="34" charset="0"/>
              <a:ea typeface="Calibri"/>
              <a:cs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611560" y="3356992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b="1" dirty="0" smtClean="0">
                <a:solidFill>
                  <a:srgbClr val="00206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3.2.3 – REVISAR O ESTATUTO E O REGIMENTO INTERNO DO CONACI.</a:t>
            </a:r>
            <a:endParaRPr lang="pt-BR" b="1" dirty="0">
              <a:solidFill>
                <a:srgbClr val="002060"/>
              </a:solidFill>
              <a:effectLst/>
              <a:latin typeface="Arial Black" pitchFamily="34" charset="0"/>
              <a:ea typeface="Calibri"/>
              <a:cs typeface="Times New Roman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58026" y="2660719"/>
            <a:ext cx="828092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Não Previsto para o Exercício 2016;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539452" y="4100879"/>
            <a:ext cx="828092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CONACI 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iniciou tratativas para revisão/modificações para serem discutidas nesta 22ª RTC – Porto Velho/RO para exame da criação de GT específico;</a:t>
            </a:r>
            <a:endParaRPr lang="pt-BR" sz="240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69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5" grpId="0"/>
      <p:bldP spid="10" grpId="0"/>
      <p:bldP spid="9" grpId="0"/>
      <p:bldP spid="1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AutoShape 37"/>
          <p:cNvSpPr>
            <a:spLocks noChangeArrowheads="1"/>
          </p:cNvSpPr>
          <p:nvPr/>
        </p:nvSpPr>
        <p:spPr bwMode="auto">
          <a:xfrm>
            <a:off x="1796858" y="1556792"/>
            <a:ext cx="5537200" cy="307975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3.2 Fortalecer a estrutura administrativa do CONACI.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750769"/>
              </p:ext>
            </p:extLst>
          </p:nvPr>
        </p:nvGraphicFramePr>
        <p:xfrm>
          <a:off x="1547664" y="2132856"/>
          <a:ext cx="6035588" cy="1403985"/>
        </p:xfrm>
        <a:graphic>
          <a:graphicData uri="http://schemas.openxmlformats.org/drawingml/2006/table">
            <a:tbl>
              <a:tblPr firstRow="1" firstCol="1" bandRow="1"/>
              <a:tblGrid>
                <a:gridCol w="4936112"/>
                <a:gridCol w="274869"/>
                <a:gridCol w="274869"/>
                <a:gridCol w="274869"/>
                <a:gridCol w="274869"/>
              </a:tblGrid>
              <a:tr h="20002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3.2.1 -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Contratar funcionário para Secretaria-Executiva do CONACI;</a:t>
                      </a: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3.2.2 -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Implementar gestão de projetos para acompanhamento e monitoramento da execução dos trabalhos demandados;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3.2.3 –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Revisar o estatuto e o regimento interno do CONACI.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26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940794"/>
              </p:ext>
            </p:extLst>
          </p:nvPr>
        </p:nvGraphicFramePr>
        <p:xfrm>
          <a:off x="1694005" y="2852936"/>
          <a:ext cx="6035588" cy="3166110"/>
        </p:xfrm>
        <a:graphic>
          <a:graphicData uri="http://schemas.openxmlformats.org/drawingml/2006/table">
            <a:tbl>
              <a:tblPr firstRow="1" firstCol="1" bandRow="1"/>
              <a:tblGrid>
                <a:gridCol w="4936112"/>
                <a:gridCol w="274869"/>
                <a:gridCol w="274869"/>
                <a:gridCol w="274869"/>
                <a:gridCol w="274869"/>
              </a:tblGrid>
              <a:tr h="20002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9652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2.1.1-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Articular a aprovação da PEC 45/2009, que tramita no Congresso Nacional e de outros normativos infraconstitucionais.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906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5240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2.1.2-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Propor modelos básicos de normas, relatórios, procedimentos e documentos que poderão ser adotados pelos Membros:</a:t>
                      </a: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2.1.2.1 –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Regulamentar o marco legal do 3° Setor;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2.1.2.2 – R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egulamentar a Lei de Acesso à Informação;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2.1.2.3 –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Elaborar procedimentos e documentos para: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2.1.2.3.1 –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Código de Ética;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2.1.2.3.2 –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Matriz de Risco;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2.1.2.3.3 –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Planejamento Estratégico.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2.1.2.3.4 – </a:t>
                      </a:r>
                      <a:r>
                        <a:rPr lang="pt-BR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Normativos que estabeleçam a adoção nos Órgãos e Entidades da Administração Pública de estruturas e mecanismos de gestão de riscos, controles internos e governança.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2" name="AutoShape 9"/>
          <p:cNvSpPr>
            <a:spLocks noChangeArrowheads="1"/>
          </p:cNvSpPr>
          <p:nvPr/>
        </p:nvSpPr>
        <p:spPr bwMode="auto">
          <a:xfrm>
            <a:off x="1952840" y="476672"/>
            <a:ext cx="5568950" cy="41275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PERSPECTIVAS DOS ÓRGÃOS DE CONTROLE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1952840" y="1124744"/>
            <a:ext cx="5581650" cy="769937"/>
          </a:xfrm>
          <a:prstGeom prst="roundRect">
            <a:avLst>
              <a:gd name="adj" fmla="val 16667"/>
            </a:avLst>
          </a:prstGeom>
          <a:solidFill>
            <a:srgbClr val="1C325A"/>
          </a:solidFill>
          <a:ln w="127000" cmpd="dbl" algn="ctr">
            <a:solidFill>
              <a:srgbClr val="4472C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Objetivo Estratégico 2.   Contribuir para o fortalecimento da capacidade institucional dos Órgãos de Controle Interno. </a:t>
            </a: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1979712" y="2132856"/>
            <a:ext cx="5464175" cy="474663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2.1.  Propor e articular a aprovação de normas que fortaleçam o Sistema de Controle Interno público. </a:t>
            </a: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60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AutoShape 37"/>
          <p:cNvSpPr>
            <a:spLocks noChangeArrowheads="1"/>
          </p:cNvSpPr>
          <p:nvPr/>
        </p:nvSpPr>
        <p:spPr bwMode="auto">
          <a:xfrm>
            <a:off x="1796858" y="1556792"/>
            <a:ext cx="5537200" cy="307975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Estratégia 3.2 Fortalecer a estrutura administrativa do CONACI.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027314"/>
              </p:ext>
            </p:extLst>
          </p:nvPr>
        </p:nvGraphicFramePr>
        <p:xfrm>
          <a:off x="1547664" y="2132856"/>
          <a:ext cx="6035588" cy="1403985"/>
        </p:xfrm>
        <a:graphic>
          <a:graphicData uri="http://schemas.openxmlformats.org/drawingml/2006/table">
            <a:tbl>
              <a:tblPr firstRow="1" firstCol="1" bandRow="1"/>
              <a:tblGrid>
                <a:gridCol w="4936112"/>
                <a:gridCol w="274869"/>
                <a:gridCol w="274869"/>
                <a:gridCol w="274869"/>
                <a:gridCol w="274869"/>
              </a:tblGrid>
              <a:tr h="20002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3.2.1 -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Contratar funcionário para Secretaria-Executiva do CONACI;</a:t>
                      </a: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3.2.2 -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Implementar gestão de projetos para acompanhamento e monitoramento da execução dos trabalhos demandados;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3.2.3 –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Revisar o estatuto e o regimento interno do CONACI.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5" name="Grupo 4"/>
          <p:cNvGrpSpPr/>
          <p:nvPr/>
        </p:nvGrpSpPr>
        <p:grpSpPr>
          <a:xfrm>
            <a:off x="204184" y="6165074"/>
            <a:ext cx="1549591" cy="662880"/>
            <a:chOff x="115217" y="5733256"/>
            <a:chExt cx="1549591" cy="662880"/>
          </a:xfrm>
        </p:grpSpPr>
        <p:sp>
          <p:nvSpPr>
            <p:cNvPr id="6" name="Retângulo 5"/>
            <p:cNvSpPr/>
            <p:nvPr/>
          </p:nvSpPr>
          <p:spPr>
            <a:xfrm>
              <a:off x="115217" y="5805264"/>
              <a:ext cx="108012" cy="81657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115217" y="6021288"/>
              <a:ext cx="108012" cy="81657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115217" y="6237312"/>
              <a:ext cx="108012" cy="81657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179512" y="5733256"/>
              <a:ext cx="122413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realizada</a:t>
              </a:r>
              <a:endParaRPr lang="pt-BR" sz="900" b="1" dirty="0"/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179512" y="5949280"/>
              <a:ext cx="148529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em andamento</a:t>
              </a:r>
              <a:endParaRPr lang="pt-BR" sz="900" b="1" dirty="0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179512" y="6165304"/>
              <a:ext cx="13681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não </a:t>
              </a:r>
              <a:r>
                <a:rPr lang="pt-BR" sz="900" b="1" dirty="0"/>
                <a:t>r</a:t>
              </a:r>
              <a:r>
                <a:rPr lang="pt-BR" sz="900" b="1" dirty="0" smtClean="0"/>
                <a:t>ealizada</a:t>
              </a:r>
              <a:endParaRPr lang="pt-BR" sz="900" b="1" dirty="0"/>
            </a:p>
          </p:txBody>
        </p:sp>
      </p:grpSp>
      <p:pic>
        <p:nvPicPr>
          <p:cNvPr id="12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7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1919374" y="908720"/>
            <a:ext cx="5568950" cy="414338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PERSPECTIVA DO ORÇAMENTO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1944774" y="2420888"/>
            <a:ext cx="5518150" cy="307975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Estratégia 4.1 Aumentar a receita do CONACI. </a:t>
            </a:r>
            <a:endParaRPr kumimoji="0" lang="pt-BR" sz="11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1930879" y="1539082"/>
            <a:ext cx="5518150" cy="687387"/>
          </a:xfrm>
          <a:prstGeom prst="roundRect">
            <a:avLst>
              <a:gd name="adj" fmla="val 16667"/>
            </a:avLst>
          </a:prstGeom>
          <a:solidFill>
            <a:srgbClr val="1C325A"/>
          </a:solidFill>
          <a:ln w="127000" cmpd="dbl" algn="ctr">
            <a:solidFill>
              <a:srgbClr val="4472C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Objetivo Estratégico 4</a:t>
            </a: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cs typeface="Arial" pitchFamily="34" charset="0"/>
              </a:rPr>
              <a:t>.</a:t>
            </a: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 Dotar o CONACI de recursos necessários para implementar ações  prioritárias.</a:t>
            </a: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56319"/>
              </p:ext>
            </p:extLst>
          </p:nvPr>
        </p:nvGraphicFramePr>
        <p:xfrm>
          <a:off x="1686055" y="3140968"/>
          <a:ext cx="6035588" cy="1403985"/>
        </p:xfrm>
        <a:graphic>
          <a:graphicData uri="http://schemas.openxmlformats.org/drawingml/2006/table">
            <a:tbl>
              <a:tblPr firstRow="1" firstCol="1" bandRow="1"/>
              <a:tblGrid>
                <a:gridCol w="4936112"/>
                <a:gridCol w="274869"/>
                <a:gridCol w="274869"/>
                <a:gridCol w="274869"/>
                <a:gridCol w="274869"/>
              </a:tblGrid>
              <a:tr h="20002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4.1.1 -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Incorporar membros não filiados ao Conselho;</a:t>
                      </a: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4.1.2 -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Realizar campanha de adimplência junto aos filiados;</a:t>
                      </a: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4.1.3 -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Viabilizar apoio financeiro, contribuições e patrocínios para realizações dos projetos/ações/eventos.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95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62148" y="545781"/>
            <a:ext cx="828092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CONACI enviou ofícios convidando Órgãos de Controle Interno a se filiarem no Conselho, tendo êxito com a:</a:t>
            </a:r>
          </a:p>
          <a:p>
            <a:pPr algn="just"/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- </a:t>
            </a:r>
            <a:r>
              <a:rPr lang="pt-BR" sz="2400" b="1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Secretaria Municipal de Finanças, Tecnologia da </a:t>
            </a:r>
            <a:r>
              <a:rPr lang="pt-BR" sz="2400" b="1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pt-BR" sz="2400" b="1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Informação </a:t>
            </a:r>
            <a:r>
              <a:rPr lang="pt-BR" sz="2400" b="1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e Controle Interno do Município de </a:t>
            </a:r>
            <a:r>
              <a:rPr lang="pt-BR" sz="2400" b="1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	Manaus/AM;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  e </a:t>
            </a:r>
          </a:p>
          <a:p>
            <a:pPr algn="just"/>
            <a:r>
              <a:rPr lang="pt-BR" sz="2400" b="1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pt-BR" sz="2400" b="1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-  Controladoria Geral do Município de João Pessoa/PB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;</a:t>
            </a:r>
            <a:endParaRPr lang="pt-BR" sz="240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58026" y="116632"/>
            <a:ext cx="8064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b="1" dirty="0" smtClean="0">
                <a:solidFill>
                  <a:srgbClr val="00206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4.1.1 - INCORPORAR MEMBROS NÃO FILIADOS AO CONSELHO; </a:t>
            </a:r>
            <a:endParaRPr lang="pt-BR" b="1" dirty="0">
              <a:solidFill>
                <a:srgbClr val="002060"/>
              </a:solidFill>
              <a:effectLst/>
              <a:latin typeface="Arial Black" pitchFamily="34" charset="0"/>
              <a:ea typeface="Calibri"/>
              <a:cs typeface="Times New Roman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58026" y="2996952"/>
            <a:ext cx="83344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b="1" dirty="0" smtClean="0">
                <a:solidFill>
                  <a:srgbClr val="00206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4.1.2 - REALIZAR CAMPANHA DE ADIMPLÊNCIA JUNTO AOS FILIADOS; </a:t>
            </a:r>
            <a:endParaRPr lang="pt-BR" b="1" dirty="0">
              <a:solidFill>
                <a:srgbClr val="002060"/>
              </a:solidFill>
              <a:effectLst/>
              <a:latin typeface="Arial Black" pitchFamily="34" charset="0"/>
              <a:ea typeface="Calibri"/>
              <a:cs typeface="Times New Roman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611560" y="3668759"/>
            <a:ext cx="8280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CONACI 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emitiu Boletos de Contribuição Anual aos Filiados referentes ao Exercício 2016;</a:t>
            </a:r>
            <a:endParaRPr lang="pt-BR" sz="240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611560" y="4653136"/>
            <a:ext cx="828092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CONACI emitiu Ofícios Cobrança ao Órgãos filiados inadimplentes, recuperando </a:t>
            </a: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8 anuidades de exercícios 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anteriores a 2016, </a:t>
            </a: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no total de R$ 40.000,00;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5999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5" grpId="0"/>
      <p:bldP spid="11" grpId="0"/>
      <p:bldP spid="1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victorgenu\Downloads\IMG_74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2"/>
          <a:stretch/>
        </p:blipFill>
        <p:spPr bwMode="auto">
          <a:xfrm>
            <a:off x="467544" y="1673634"/>
            <a:ext cx="3995905" cy="243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:\CONACI_2016_2017\21_RTC_CONACI_FLORIANOPOLIS-SC\FOTOS\Conaci FPOLIS\IMG_0310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84009"/>
            <a:ext cx="3992129" cy="246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13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323528" y="282848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b="1" dirty="0" smtClean="0">
                <a:solidFill>
                  <a:srgbClr val="002060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4.1.3 - VIABILIZAR APOIO FINANCEIRO, CONTRIBUIÇÕES E PATROCÍNIOS PARA REALIZAÇÕES DOS PROJETOS/AÇÕES/EVENTOS.</a:t>
            </a:r>
            <a:endParaRPr lang="pt-BR" b="1" dirty="0">
              <a:solidFill>
                <a:srgbClr val="002060"/>
              </a:solidFill>
              <a:effectLst/>
              <a:latin typeface="Arial Black" pitchFamily="34" charset="0"/>
              <a:ea typeface="Calibri"/>
              <a:cs typeface="Times New Roman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323528" y="1364575"/>
            <a:ext cx="828092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CONACI 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viabilizou patrocínios para a 19ª Reunião                  Técnica do CONACI – Porto Alegre/RS e para o                                    XII Encontro Nacional do CONACI – Fortaleza/CE;</a:t>
            </a:r>
            <a:endParaRPr lang="pt-BR" sz="240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0" t="7839" r="29535" b="3785"/>
          <a:stretch/>
        </p:blipFill>
        <p:spPr bwMode="auto">
          <a:xfrm>
            <a:off x="5489084" y="2768835"/>
            <a:ext cx="2323276" cy="325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F:\CONACI_2016_2017\19_RTC_CONACI_PORTO-ALEGRE\Apresentações\Nova pasta\Banner 19RT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80" y="2754376"/>
            <a:ext cx="4303639" cy="322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12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1919374" y="908720"/>
            <a:ext cx="5568950" cy="414338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PERSPECTIVA DO ORÇAMENTO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1944774" y="2420888"/>
            <a:ext cx="5518150" cy="307975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Estratégia 4.1 Aumentar a receita do CONACI. </a:t>
            </a:r>
            <a:endParaRPr kumimoji="0" lang="pt-BR" sz="11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1930879" y="1539082"/>
            <a:ext cx="5518150" cy="687387"/>
          </a:xfrm>
          <a:prstGeom prst="roundRect">
            <a:avLst>
              <a:gd name="adj" fmla="val 16667"/>
            </a:avLst>
          </a:prstGeom>
          <a:solidFill>
            <a:srgbClr val="1C325A"/>
          </a:solidFill>
          <a:ln w="127000" cmpd="dbl" algn="ctr">
            <a:solidFill>
              <a:srgbClr val="4472C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Objetivo Estratégico 4</a:t>
            </a: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cs typeface="Arial" pitchFamily="34" charset="0"/>
              </a:rPr>
              <a:t>.</a:t>
            </a: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 Dotar o CONACI de recursos necessários para implementar ações  prioritárias.</a:t>
            </a: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025207"/>
              </p:ext>
            </p:extLst>
          </p:nvPr>
        </p:nvGraphicFramePr>
        <p:xfrm>
          <a:off x="1686055" y="3140968"/>
          <a:ext cx="6035588" cy="1403985"/>
        </p:xfrm>
        <a:graphic>
          <a:graphicData uri="http://schemas.openxmlformats.org/drawingml/2006/table">
            <a:tbl>
              <a:tblPr firstRow="1" firstCol="1" bandRow="1"/>
              <a:tblGrid>
                <a:gridCol w="4936112"/>
                <a:gridCol w="274869"/>
                <a:gridCol w="274869"/>
                <a:gridCol w="274869"/>
                <a:gridCol w="274869"/>
              </a:tblGrid>
              <a:tr h="20002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4.1.1 -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Incorporar membros não filiados ao Conselho;</a:t>
                      </a: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pt-BR" sz="100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4.1.2 -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Realizar campanha de adimplência junto aos filiados;</a:t>
                      </a: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4.1.3 - </a:t>
                      </a:r>
                      <a:r>
                        <a:rPr lang="pt-BR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Viabilizar apoio financeiro, contribuições e patrocínios para realizações dos projetos/ações/eventos.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47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1919374" y="908720"/>
            <a:ext cx="5568950" cy="414338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PERSPECTIVA DO ORÇAMENTO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1944774" y="2420888"/>
            <a:ext cx="5518150" cy="307975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28398" dir="3806097" algn="ctr" rotWithShape="0">
              <a:srgbClr val="25406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Estratégia 4.1 Aumentar a receita do CONACI. </a:t>
            </a:r>
            <a:endParaRPr kumimoji="0" lang="pt-BR" sz="11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1930879" y="1539082"/>
            <a:ext cx="5518150" cy="687387"/>
          </a:xfrm>
          <a:prstGeom prst="roundRect">
            <a:avLst>
              <a:gd name="adj" fmla="val 16667"/>
            </a:avLst>
          </a:prstGeom>
          <a:solidFill>
            <a:srgbClr val="1C325A"/>
          </a:solidFill>
          <a:ln w="127000" cmpd="dbl" algn="ctr">
            <a:solidFill>
              <a:srgbClr val="4472C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Objetivo Estratégico 4</a:t>
            </a: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cs typeface="Arial" pitchFamily="34" charset="0"/>
              </a:rPr>
              <a:t>.</a:t>
            </a: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 Dotar o CONACI de recursos necessários para implementar ações  prioritárias.</a:t>
            </a: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pt-B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257051"/>
              </p:ext>
            </p:extLst>
          </p:nvPr>
        </p:nvGraphicFramePr>
        <p:xfrm>
          <a:off x="1686055" y="3140968"/>
          <a:ext cx="6035588" cy="1403985"/>
        </p:xfrm>
        <a:graphic>
          <a:graphicData uri="http://schemas.openxmlformats.org/drawingml/2006/table">
            <a:tbl>
              <a:tblPr firstRow="1" firstCol="1" bandRow="1"/>
              <a:tblGrid>
                <a:gridCol w="4936112"/>
                <a:gridCol w="274869"/>
                <a:gridCol w="274869"/>
                <a:gridCol w="274869"/>
                <a:gridCol w="274869"/>
              </a:tblGrid>
              <a:tr h="20002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AÇÃO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Período de Execução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4.1.1 -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Incorporar membros não filiados ao Conselho;</a:t>
                      </a: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pt-BR" sz="1000" dirty="0">
                        <a:effectLst/>
                        <a:latin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4.1.2 -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Realizar campanha de adimplência junto aos filiados;</a:t>
                      </a: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4.1.3 - </a:t>
                      </a:r>
                      <a:r>
                        <a:rPr lang="pt-BR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Viabilizar apoio financeiro, contribuições e patrocínios para realizações dos projetos/ações/eventos.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914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9" name="Grupo 8"/>
          <p:cNvGrpSpPr/>
          <p:nvPr/>
        </p:nvGrpSpPr>
        <p:grpSpPr>
          <a:xfrm>
            <a:off x="204184" y="6165074"/>
            <a:ext cx="1549591" cy="662880"/>
            <a:chOff x="115217" y="5733256"/>
            <a:chExt cx="1549591" cy="662880"/>
          </a:xfrm>
        </p:grpSpPr>
        <p:sp>
          <p:nvSpPr>
            <p:cNvPr id="10" name="Retângulo 9"/>
            <p:cNvSpPr/>
            <p:nvPr/>
          </p:nvSpPr>
          <p:spPr>
            <a:xfrm>
              <a:off x="115217" y="5805264"/>
              <a:ext cx="108012" cy="81657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115217" y="6021288"/>
              <a:ext cx="108012" cy="81657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115217" y="6237312"/>
              <a:ext cx="108012" cy="81657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179512" y="5733256"/>
              <a:ext cx="122413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realizada</a:t>
              </a:r>
              <a:endParaRPr lang="pt-BR" sz="900" b="1" dirty="0"/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179512" y="5949280"/>
              <a:ext cx="148529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em andamento</a:t>
              </a:r>
              <a:endParaRPr lang="pt-BR" sz="900" b="1" dirty="0"/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179512" y="6165304"/>
              <a:ext cx="13681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b="1" dirty="0" smtClean="0"/>
                <a:t>Ação não </a:t>
              </a:r>
              <a:r>
                <a:rPr lang="pt-BR" sz="900" b="1" dirty="0"/>
                <a:t>r</a:t>
              </a:r>
              <a:r>
                <a:rPr lang="pt-BR" sz="900" b="1" dirty="0" smtClean="0"/>
                <a:t>ealizada</a:t>
              </a:r>
              <a:endParaRPr lang="pt-BR" sz="900" b="1" dirty="0"/>
            </a:p>
          </p:txBody>
        </p:sp>
      </p:grpSp>
      <p:pic>
        <p:nvPicPr>
          <p:cNvPr id="1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73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158336" y="2342490"/>
            <a:ext cx="711656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cap="small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Prestação de </a:t>
            </a:r>
            <a:r>
              <a:rPr lang="pt-BR" sz="4800" b="1" cap="small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Contas</a:t>
            </a:r>
            <a:endParaRPr lang="pt-BR" sz="4800" b="1" cap="small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pt-BR" sz="4000" b="1" cap="small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</a:rPr>
              <a:t> Exercício 2016</a:t>
            </a:r>
            <a:endParaRPr lang="pt-BR" sz="4000" b="1" cap="small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Arial Black" pitchFamily="34" charset="0"/>
            </a:endParaRPr>
          </a:p>
        </p:txBody>
      </p:sp>
      <p:pic>
        <p:nvPicPr>
          <p:cNvPr id="3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04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o 5"/>
          <p:cNvGrpSpPr/>
          <p:nvPr/>
        </p:nvGrpSpPr>
        <p:grpSpPr>
          <a:xfrm>
            <a:off x="582760" y="764704"/>
            <a:ext cx="8165704" cy="4536504"/>
            <a:chOff x="582760" y="764704"/>
            <a:chExt cx="8165704" cy="4536504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3" t="4713" r="3683" b="58923"/>
            <a:stretch/>
          </p:blipFill>
          <p:spPr>
            <a:xfrm>
              <a:off x="582760" y="764704"/>
              <a:ext cx="8165704" cy="4536504"/>
            </a:xfrm>
            <a:prstGeom prst="rect">
              <a:avLst/>
            </a:prstGeom>
          </p:spPr>
        </p:pic>
        <p:sp>
          <p:nvSpPr>
            <p:cNvPr id="5" name="Retângulo 4"/>
            <p:cNvSpPr/>
            <p:nvPr/>
          </p:nvSpPr>
          <p:spPr>
            <a:xfrm>
              <a:off x="683568" y="764704"/>
              <a:ext cx="2376264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50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" t="41347" r="4445" b="14882"/>
          <a:stretch/>
        </p:blipFill>
        <p:spPr>
          <a:xfrm>
            <a:off x="438744" y="350989"/>
            <a:ext cx="8165704" cy="550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93086" y="476672"/>
            <a:ext cx="8083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/>
                <a:cs typeface="Times New Roman"/>
              </a:rPr>
              <a:t>2.1.1 - ARTICULAR A APROVAÇÃO DA PEC 45/2009, QUE TRAMITA NO CONGRESSO NACIONAL E DE OUTROS NORMATIVOS INFRACONSTITUCIONAIS.</a:t>
            </a:r>
            <a:endParaRPr lang="pt-BR" sz="2400" b="1" dirty="0">
              <a:solidFill>
                <a:srgbClr val="002060"/>
              </a:solidFill>
              <a:effectLst/>
              <a:latin typeface="Arial Black" panose="020B0A04020102020204" pitchFamily="34" charset="0"/>
              <a:ea typeface="Calibri"/>
              <a:cs typeface="Arial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86017" y="2453987"/>
            <a:ext cx="8280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CONACI articulou medidas de apoio 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à PEC 45/2009 </a:t>
            </a: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junto à UNACON-Sindical;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529589" y="1772816"/>
            <a:ext cx="828092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CONACI </a:t>
            </a: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enviou Ofício aos </a:t>
            </a: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Senadores em apoio à PEC 45/2009;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67544" y="3452807"/>
            <a:ext cx="828092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CONACI 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defendeu, no Congresso Nacional, a </a:t>
            </a: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PEC 45 durante discussão do Projeto de Lei sobre 10 Medidas Contra a </a:t>
            </a:r>
            <a:r>
              <a:rPr lang="pt-BR" sz="240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Corrupção</a:t>
            </a: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;</a:t>
            </a:r>
            <a:endParaRPr lang="pt-BR" sz="2400" cap="none" spc="0" dirty="0">
              <a:ln w="10541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67544" y="4797152"/>
            <a:ext cx="8280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CONACI apoiou e defendeu </a:t>
            </a:r>
            <a:r>
              <a:rPr lang="pt-BR" sz="2400" dirty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pt-BR" sz="2400" cap="none" spc="0" dirty="0" smtClean="0">
                <a:ln w="10541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 PEC 45/2009 em todos os eventos em que participou institucionalmente.</a:t>
            </a:r>
          </a:p>
        </p:txBody>
      </p:sp>
    </p:spTree>
    <p:extLst>
      <p:ext uri="{BB962C8B-B14F-4D97-AF65-F5344CB8AC3E}">
        <p14:creationId xmlns:p14="http://schemas.microsoft.com/office/powerpoint/2010/main" val="416752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2" grpId="0"/>
      <p:bldP spid="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o 6"/>
          <p:cNvGrpSpPr/>
          <p:nvPr/>
        </p:nvGrpSpPr>
        <p:grpSpPr>
          <a:xfrm>
            <a:off x="236567" y="1995377"/>
            <a:ext cx="8727921" cy="1793663"/>
            <a:chOff x="236567" y="2204864"/>
            <a:chExt cx="8727921" cy="1793663"/>
          </a:xfrm>
        </p:grpSpPr>
        <p:pic>
          <p:nvPicPr>
            <p:cNvPr id="2050" name="Picture 2" descr="\\barcelona\gabinete\PRESTAÇÃO DE CONTAS - EXERCÍCIO 2016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" t="80943" r="5015" b="5993"/>
            <a:stretch/>
          </p:blipFill>
          <p:spPr bwMode="auto">
            <a:xfrm>
              <a:off x="236567" y="2204864"/>
              <a:ext cx="8727921" cy="1793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CaixaDeTexto 5"/>
            <p:cNvSpPr txBox="1"/>
            <p:nvPr/>
          </p:nvSpPr>
          <p:spPr>
            <a:xfrm>
              <a:off x="395536" y="2780928"/>
              <a:ext cx="16561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b="1" dirty="0" smtClean="0">
                  <a:latin typeface="Arial" pitchFamily="34" charset="0"/>
                  <a:cs typeface="Arial" pitchFamily="34" charset="0"/>
                </a:rPr>
                <a:t>DESCRIÇÃO</a:t>
              </a:r>
              <a:endParaRPr lang="pt-BR" sz="1100" b="1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470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8" t="12398" r="20860" b="8488"/>
          <a:stretch/>
        </p:blipFill>
        <p:spPr bwMode="auto">
          <a:xfrm>
            <a:off x="1187624" y="836712"/>
            <a:ext cx="6983680" cy="4976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290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\\barcelona\gabinete\RECEITAS, DESPESAS E DISPONIBILIDADES 2016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" t="8529" r="9495" b="2008"/>
          <a:stretch/>
        </p:blipFill>
        <p:spPr bwMode="auto">
          <a:xfrm>
            <a:off x="107504" y="44624"/>
            <a:ext cx="8861830" cy="672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27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\\barcelona\gabinete\RECEITAS, DESPESAS E DISPONIBILIDADES 2016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8" t="8243" r="15959" b="31890"/>
          <a:stretch/>
        </p:blipFill>
        <p:spPr bwMode="auto">
          <a:xfrm>
            <a:off x="107504" y="147499"/>
            <a:ext cx="8882531" cy="572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69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\\barcelona\gabinete\RECEITAS, DESPESAS E DISPONIBILIDADES 2016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9" t="67681" r="15960" b="3600"/>
          <a:stretch/>
        </p:blipFill>
        <p:spPr bwMode="auto">
          <a:xfrm>
            <a:off x="107504" y="188640"/>
            <a:ext cx="894726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63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251520" y="1772816"/>
            <a:ext cx="8820728" cy="2244436"/>
            <a:chOff x="251520" y="1832636"/>
            <a:chExt cx="8820728" cy="2244436"/>
          </a:xfrm>
        </p:grpSpPr>
        <p:pic>
          <p:nvPicPr>
            <p:cNvPr id="3074" name="Picture 2" descr="\\barcelona\gabinete\RECEITAS, DESPESAS E DISPONIBILIDADES 2016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5" t="20373" r="2020" b="44889"/>
            <a:stretch/>
          </p:blipFill>
          <p:spPr bwMode="auto">
            <a:xfrm>
              <a:off x="251520" y="1832636"/>
              <a:ext cx="8820728" cy="2244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aixaDeTexto 2"/>
            <p:cNvSpPr txBox="1"/>
            <p:nvPr/>
          </p:nvSpPr>
          <p:spPr>
            <a:xfrm>
              <a:off x="475879" y="2292841"/>
              <a:ext cx="792088" cy="200055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pt-BR" sz="700" dirty="0" smtClean="0">
                  <a:solidFill>
                    <a:schemeClr val="bg1"/>
                  </a:solidFill>
                  <a:latin typeface="Arial Black" pitchFamily="34" charset="0"/>
                </a:rPr>
                <a:t>DESCRIÇÃO</a:t>
              </a:r>
              <a:endParaRPr lang="pt-BR" sz="7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692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6228184" y="4941168"/>
            <a:ext cx="26115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1600" b="1" cap="small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Roberto Paulo </a:t>
            </a:r>
            <a:r>
              <a:rPr lang="pt-BR" sz="1600" b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AMORAS</a:t>
            </a:r>
          </a:p>
          <a:p>
            <a:pPr algn="ctr"/>
            <a:r>
              <a:rPr lang="pt-BR" sz="140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Presidente do CONACI</a:t>
            </a:r>
          </a:p>
          <a:p>
            <a:pPr algn="ctr"/>
            <a:r>
              <a:rPr lang="pt-BR" sz="1400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Auditor Geral do Estado do Pará</a:t>
            </a:r>
            <a:endParaRPr lang="pt-BR" sz="1400" cap="none" spc="0" dirty="0" smtClean="0">
              <a:ln w="10541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016852" y="2300679"/>
            <a:ext cx="507542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7200" b="1" cap="small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Obrigado!</a:t>
            </a:r>
            <a:endParaRPr lang="pt-BR" sz="6600" cap="none" spc="0" dirty="0" smtClean="0">
              <a:ln w="10541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06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84168" y="260648"/>
            <a:ext cx="2808312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ontroladoria Geral do Es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2088232" cy="4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" t="8368" r="18606" b="3996"/>
          <a:stretch/>
        </p:blipFill>
        <p:spPr bwMode="auto">
          <a:xfrm>
            <a:off x="3473921" y="178761"/>
            <a:ext cx="5130528" cy="346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748383"/>
            <a:ext cx="3672408" cy="2278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1" t="9836" r="38075" b="4529"/>
          <a:stretch/>
        </p:blipFill>
        <p:spPr bwMode="auto">
          <a:xfrm>
            <a:off x="864264" y="163652"/>
            <a:ext cx="2483600" cy="3491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176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3002</TotalTime>
  <Words>7092</Words>
  <Application>Microsoft Office PowerPoint</Application>
  <PresentationFormat>Apresentação na tela (4:3)</PresentationFormat>
  <Paragraphs>3087</Paragraphs>
  <Slides>86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86</vt:i4>
      </vt:variant>
    </vt:vector>
  </HeadingPairs>
  <TitlesOfParts>
    <vt:vector size="87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victorgenu</dc:creator>
  <cp:lastModifiedBy>victorgenu</cp:lastModifiedBy>
  <cp:revision>230</cp:revision>
  <dcterms:created xsi:type="dcterms:W3CDTF">2017-03-23T13:14:46Z</dcterms:created>
  <dcterms:modified xsi:type="dcterms:W3CDTF">2017-04-04T23:07:29Z</dcterms:modified>
</cp:coreProperties>
</file>