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7CA4E-8678-48BC-858D-A3298462F8E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85CB2B-FA37-492D-BF5C-963279A93E26}">
      <dgm:prSet phldrT="[Texto]" custT="1"/>
      <dgm:spPr/>
      <dgm:t>
        <a:bodyPr/>
        <a:lstStyle/>
        <a:p>
          <a:r>
            <a:rPr lang="pt-BR" sz="4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Qualidade</a:t>
          </a:r>
          <a:endParaRPr lang="pt-BR" sz="4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0D5C1C0D-1617-4FC0-B460-6A8C7370A413}" type="parTrans" cxnId="{FD5057AD-7E90-4C15-B582-5E1F69E570E5}">
      <dgm:prSet/>
      <dgm:spPr/>
      <dgm:t>
        <a:bodyPr/>
        <a:lstStyle/>
        <a:p>
          <a:endParaRPr lang="pt-BR"/>
        </a:p>
      </dgm:t>
    </dgm:pt>
    <dgm:pt modelId="{EFC91FE2-F1A7-4CD4-A0F6-7299A48C4397}" type="sibTrans" cxnId="{FD5057AD-7E90-4C15-B582-5E1F69E570E5}">
      <dgm:prSet/>
      <dgm:spPr/>
      <dgm:t>
        <a:bodyPr/>
        <a:lstStyle/>
        <a:p>
          <a:endParaRPr lang="pt-BR"/>
        </a:p>
      </dgm:t>
    </dgm:pt>
    <dgm:pt modelId="{2CD325FD-8A92-4F6E-8B10-F40705F9AEDB}">
      <dgm:prSet phldrT="[Texto]" custT="1"/>
      <dgm:spPr/>
      <dgm:t>
        <a:bodyPr/>
        <a:lstStyle/>
        <a:p>
          <a:r>
            <a:rPr lang="pt-BR" sz="30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Transparência</a:t>
          </a:r>
          <a:endParaRPr lang="pt-BR" sz="30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FE663C4E-4F58-40CE-9AEE-C71152B6B82C}" type="parTrans" cxnId="{237FFBFA-66A4-40F6-A624-7155DDB2721F}">
      <dgm:prSet/>
      <dgm:spPr/>
      <dgm:t>
        <a:bodyPr/>
        <a:lstStyle/>
        <a:p>
          <a:endParaRPr lang="pt-BR"/>
        </a:p>
      </dgm:t>
    </dgm:pt>
    <dgm:pt modelId="{A765C772-3878-4402-BE04-60C925B02579}" type="sibTrans" cxnId="{237FFBFA-66A4-40F6-A624-7155DDB2721F}">
      <dgm:prSet/>
      <dgm:spPr/>
      <dgm:t>
        <a:bodyPr/>
        <a:lstStyle/>
        <a:p>
          <a:endParaRPr lang="pt-BR"/>
        </a:p>
      </dgm:t>
    </dgm:pt>
    <dgm:pt modelId="{96A42956-EF25-4F7A-963C-18EBF143301F}">
      <dgm:prSet phldrT="[Texto]" custT="1"/>
      <dgm:spPr/>
      <dgm:t>
        <a:bodyPr/>
        <a:lstStyle/>
        <a:p>
          <a:r>
            <a:rPr lang="pt-BR" sz="3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Participação</a:t>
          </a:r>
        </a:p>
        <a:p>
          <a:r>
            <a:rPr lang="pt-BR" sz="3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da</a:t>
          </a:r>
        </a:p>
        <a:p>
          <a:r>
            <a:rPr lang="pt-BR" sz="3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População</a:t>
          </a:r>
          <a:endParaRPr lang="pt-BR" sz="3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22D05C78-F994-4351-815D-04A459B413DC}" type="parTrans" cxnId="{6119D5D4-FE75-4235-B1D2-D3BF2BA3039A}">
      <dgm:prSet/>
      <dgm:spPr/>
      <dgm:t>
        <a:bodyPr/>
        <a:lstStyle/>
        <a:p>
          <a:endParaRPr lang="pt-BR"/>
        </a:p>
      </dgm:t>
    </dgm:pt>
    <dgm:pt modelId="{84FC4B35-03A1-4ECA-B38B-A1A40FD0FC01}" type="sibTrans" cxnId="{6119D5D4-FE75-4235-B1D2-D3BF2BA3039A}">
      <dgm:prSet/>
      <dgm:spPr/>
      <dgm:t>
        <a:bodyPr/>
        <a:lstStyle/>
        <a:p>
          <a:endParaRPr lang="pt-BR"/>
        </a:p>
      </dgm:t>
    </dgm:pt>
    <dgm:pt modelId="{275A6F34-6320-460F-97A3-F2F85445F655}">
      <dgm:prSet phldrT="[Texto]" custT="1"/>
      <dgm:spPr/>
      <dgm:t>
        <a:bodyPr/>
        <a:lstStyle/>
        <a:p>
          <a:r>
            <a:rPr lang="pt-BR" sz="4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Eficiência</a:t>
          </a:r>
          <a:endParaRPr lang="pt-BR" sz="4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8D47CEDB-D5E3-4F0A-9C82-774A5B0D32D5}" type="parTrans" cxnId="{04583BBD-E932-42C7-8233-5A657CC920F8}">
      <dgm:prSet/>
      <dgm:spPr/>
      <dgm:t>
        <a:bodyPr/>
        <a:lstStyle/>
        <a:p>
          <a:endParaRPr lang="pt-BR"/>
        </a:p>
      </dgm:t>
    </dgm:pt>
    <dgm:pt modelId="{37DD3DD0-C705-4FB0-9C74-23BA1CD42640}" type="sibTrans" cxnId="{04583BBD-E932-42C7-8233-5A657CC920F8}">
      <dgm:prSet/>
      <dgm:spPr/>
      <dgm:t>
        <a:bodyPr/>
        <a:lstStyle/>
        <a:p>
          <a:endParaRPr lang="pt-BR"/>
        </a:p>
      </dgm:t>
    </dgm:pt>
    <dgm:pt modelId="{301572DA-3933-495B-BED2-55BF850A22AD}">
      <dgm:prSet phldrT="[Texto]" custT="1"/>
      <dgm:spPr/>
      <dgm:t>
        <a:bodyPr/>
        <a:lstStyle/>
        <a:p>
          <a:r>
            <a:rPr lang="pt-BR" sz="4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Controle</a:t>
          </a:r>
        </a:p>
        <a:p>
          <a:r>
            <a:rPr lang="pt-BR" sz="4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Social</a:t>
          </a:r>
          <a:endParaRPr lang="pt-BR" sz="4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3C47C2D7-6806-48F1-8B6C-A4D9544B8660}" type="parTrans" cxnId="{3F7AFBBD-F286-4878-8878-751CF9EDF964}">
      <dgm:prSet/>
      <dgm:spPr/>
      <dgm:t>
        <a:bodyPr/>
        <a:lstStyle/>
        <a:p>
          <a:endParaRPr lang="pt-BR"/>
        </a:p>
      </dgm:t>
    </dgm:pt>
    <dgm:pt modelId="{6076CBD5-8755-4F4C-BD30-13D00300184C}" type="sibTrans" cxnId="{3F7AFBBD-F286-4878-8878-751CF9EDF964}">
      <dgm:prSet/>
      <dgm:spPr/>
      <dgm:t>
        <a:bodyPr/>
        <a:lstStyle/>
        <a:p>
          <a:endParaRPr lang="pt-BR"/>
        </a:p>
      </dgm:t>
    </dgm:pt>
    <dgm:pt modelId="{D578BE34-F127-4F23-BEA5-BC8B76624668}">
      <dgm:prSet phldrT="[Texto]" custT="1"/>
      <dgm:spPr/>
      <dgm:t>
        <a:bodyPr/>
        <a:lstStyle/>
        <a:p>
          <a:r>
            <a:rPr lang="pt-BR" sz="27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TIC, Colaboração,</a:t>
          </a:r>
        </a:p>
        <a:p>
          <a:r>
            <a:rPr lang="pt-BR" sz="27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Redes Sociais e </a:t>
          </a:r>
        </a:p>
        <a:p>
          <a:r>
            <a:rPr lang="pt-BR" sz="27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Mobilidade</a:t>
          </a:r>
          <a:endParaRPr lang="pt-BR" sz="27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415F5435-96A7-48B5-A619-F014333994CD}" type="parTrans" cxnId="{64C39390-FDDB-4AD1-8BCA-8F846933AEEB}">
      <dgm:prSet/>
      <dgm:spPr/>
      <dgm:t>
        <a:bodyPr/>
        <a:lstStyle/>
        <a:p>
          <a:endParaRPr lang="pt-BR"/>
        </a:p>
      </dgm:t>
    </dgm:pt>
    <dgm:pt modelId="{5498EC7A-F154-4B30-B8D2-5E6FC9470F74}" type="sibTrans" cxnId="{64C39390-FDDB-4AD1-8BCA-8F846933AEEB}">
      <dgm:prSet/>
      <dgm:spPr/>
      <dgm:t>
        <a:bodyPr/>
        <a:lstStyle/>
        <a:p>
          <a:endParaRPr lang="pt-BR"/>
        </a:p>
      </dgm:t>
    </dgm:pt>
    <dgm:pt modelId="{695793F0-ECE0-4785-828D-CBF43DA16A30}" type="pres">
      <dgm:prSet presAssocID="{0CA7CA4E-8678-48BC-858D-A3298462F8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A7A33F8-07F4-4CEF-A422-D417C70283B7}" type="pres">
      <dgm:prSet presAssocID="{C785CB2B-FA37-492D-BF5C-963279A93E26}" presName="node" presStyleLbl="node1" presStyleIdx="0" presStyleCnt="6" custLinFactNeighborX="-2591" custLinFactNeighborY="-39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A6B2AC-D1BE-4797-9022-302BCB7068FF}" type="pres">
      <dgm:prSet presAssocID="{EFC91FE2-F1A7-4CD4-A0F6-7299A48C4397}" presName="sibTrans" presStyleCnt="0"/>
      <dgm:spPr/>
    </dgm:pt>
    <dgm:pt modelId="{81F87E17-51E0-4D30-A495-8A00769F7DCD}" type="pres">
      <dgm:prSet presAssocID="{2CD325FD-8A92-4F6E-8B10-F40705F9AEDB}" presName="node" presStyleLbl="node1" presStyleIdx="1" presStyleCnt="6" custLinFactNeighborX="-8941" custLinFactNeighborY="-39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0ACA4A-0290-4CC9-BB51-D1383CDF7AB3}" type="pres">
      <dgm:prSet presAssocID="{A765C772-3878-4402-BE04-60C925B02579}" presName="sibTrans" presStyleCnt="0"/>
      <dgm:spPr/>
    </dgm:pt>
    <dgm:pt modelId="{42BFE870-2982-4193-9F72-CB330B64C26F}" type="pres">
      <dgm:prSet presAssocID="{96A42956-EF25-4F7A-963C-18EBF143301F}" presName="node" presStyleLbl="node1" presStyleIdx="2" presStyleCnt="6" custLinFactNeighborX="-17883" custLinFactNeighborY="-39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5B86E3-9C76-44FA-ADF2-C3FD7566C228}" type="pres">
      <dgm:prSet presAssocID="{84FC4B35-03A1-4ECA-B38B-A1A40FD0FC01}" presName="sibTrans" presStyleCnt="0"/>
      <dgm:spPr/>
    </dgm:pt>
    <dgm:pt modelId="{640208E1-DE4E-457B-81E0-361C6FB0477B}" type="pres">
      <dgm:prSet presAssocID="{275A6F34-6320-460F-97A3-F2F85445F655}" presName="node" presStyleLbl="node1" presStyleIdx="3" presStyleCnt="6" custLinFactNeighborY="-16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442D72-EF09-4D9F-9666-AC7AF4625555}" type="pres">
      <dgm:prSet presAssocID="{37DD3DD0-C705-4FB0-9C74-23BA1CD42640}" presName="sibTrans" presStyleCnt="0"/>
      <dgm:spPr/>
    </dgm:pt>
    <dgm:pt modelId="{4C7174FD-8B3D-4C9D-9385-A32D7662956B}" type="pres">
      <dgm:prSet presAssocID="{301572DA-3933-495B-BED2-55BF850A22AD}" presName="node" presStyleLbl="node1" presStyleIdx="4" presStyleCnt="6" custLinFactNeighborX="-7883" custLinFactNeighborY="-176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D9B33-12C1-4EA8-A058-746E0DC18054}" type="pres">
      <dgm:prSet presAssocID="{6076CBD5-8755-4F4C-BD30-13D00300184C}" presName="sibTrans" presStyleCnt="0"/>
      <dgm:spPr/>
    </dgm:pt>
    <dgm:pt modelId="{EB78EA3D-2F91-431C-AB8B-AD1D0399F437}" type="pres">
      <dgm:prSet presAssocID="{D578BE34-F127-4F23-BEA5-BC8B76624668}" presName="node" presStyleLbl="node1" presStyleIdx="5" presStyleCnt="6" custLinFactNeighborX="-16825" custLinFactNeighborY="-16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583BBD-E932-42C7-8233-5A657CC920F8}" srcId="{0CA7CA4E-8678-48BC-858D-A3298462F8E8}" destId="{275A6F34-6320-460F-97A3-F2F85445F655}" srcOrd="3" destOrd="0" parTransId="{8D47CEDB-D5E3-4F0A-9C82-774A5B0D32D5}" sibTransId="{37DD3DD0-C705-4FB0-9C74-23BA1CD42640}"/>
    <dgm:cxn modelId="{35E61C18-B58D-4CBE-BCC8-E7748143443F}" type="presOf" srcId="{96A42956-EF25-4F7A-963C-18EBF143301F}" destId="{42BFE870-2982-4193-9F72-CB330B64C26F}" srcOrd="0" destOrd="0" presId="urn:microsoft.com/office/officeart/2005/8/layout/default"/>
    <dgm:cxn modelId="{5E0448E3-52E7-4757-AE47-8B6E168C9B61}" type="presOf" srcId="{301572DA-3933-495B-BED2-55BF850A22AD}" destId="{4C7174FD-8B3D-4C9D-9385-A32D7662956B}" srcOrd="0" destOrd="0" presId="urn:microsoft.com/office/officeart/2005/8/layout/default"/>
    <dgm:cxn modelId="{64C39390-FDDB-4AD1-8BCA-8F846933AEEB}" srcId="{0CA7CA4E-8678-48BC-858D-A3298462F8E8}" destId="{D578BE34-F127-4F23-BEA5-BC8B76624668}" srcOrd="5" destOrd="0" parTransId="{415F5435-96A7-48B5-A619-F014333994CD}" sibTransId="{5498EC7A-F154-4B30-B8D2-5E6FC9470F74}"/>
    <dgm:cxn modelId="{795B5D81-DDC5-4BB8-95AE-5E9E53EEBD2C}" type="presOf" srcId="{275A6F34-6320-460F-97A3-F2F85445F655}" destId="{640208E1-DE4E-457B-81E0-361C6FB0477B}" srcOrd="0" destOrd="0" presId="urn:microsoft.com/office/officeart/2005/8/layout/default"/>
    <dgm:cxn modelId="{C3F52D63-F5AE-4CD7-B0F4-1285770CB8C9}" type="presOf" srcId="{0CA7CA4E-8678-48BC-858D-A3298462F8E8}" destId="{695793F0-ECE0-4785-828D-CBF43DA16A30}" srcOrd="0" destOrd="0" presId="urn:microsoft.com/office/officeart/2005/8/layout/default"/>
    <dgm:cxn modelId="{4380E685-A070-41AB-A930-3360EE96B0E0}" type="presOf" srcId="{2CD325FD-8A92-4F6E-8B10-F40705F9AEDB}" destId="{81F87E17-51E0-4D30-A495-8A00769F7DCD}" srcOrd="0" destOrd="0" presId="urn:microsoft.com/office/officeart/2005/8/layout/default"/>
    <dgm:cxn modelId="{8A4DCB19-06C0-41A5-86EE-00A41E8A2145}" type="presOf" srcId="{C785CB2B-FA37-492D-BF5C-963279A93E26}" destId="{2A7A33F8-07F4-4CEF-A422-D417C70283B7}" srcOrd="0" destOrd="0" presId="urn:microsoft.com/office/officeart/2005/8/layout/default"/>
    <dgm:cxn modelId="{CFBA14D4-113E-43B4-8CF4-E1C2DF7F78BB}" type="presOf" srcId="{D578BE34-F127-4F23-BEA5-BC8B76624668}" destId="{EB78EA3D-2F91-431C-AB8B-AD1D0399F437}" srcOrd="0" destOrd="0" presId="urn:microsoft.com/office/officeart/2005/8/layout/default"/>
    <dgm:cxn modelId="{237FFBFA-66A4-40F6-A624-7155DDB2721F}" srcId="{0CA7CA4E-8678-48BC-858D-A3298462F8E8}" destId="{2CD325FD-8A92-4F6E-8B10-F40705F9AEDB}" srcOrd="1" destOrd="0" parTransId="{FE663C4E-4F58-40CE-9AEE-C71152B6B82C}" sibTransId="{A765C772-3878-4402-BE04-60C925B02579}"/>
    <dgm:cxn modelId="{FD5057AD-7E90-4C15-B582-5E1F69E570E5}" srcId="{0CA7CA4E-8678-48BC-858D-A3298462F8E8}" destId="{C785CB2B-FA37-492D-BF5C-963279A93E26}" srcOrd="0" destOrd="0" parTransId="{0D5C1C0D-1617-4FC0-B460-6A8C7370A413}" sibTransId="{EFC91FE2-F1A7-4CD4-A0F6-7299A48C4397}"/>
    <dgm:cxn modelId="{6119D5D4-FE75-4235-B1D2-D3BF2BA3039A}" srcId="{0CA7CA4E-8678-48BC-858D-A3298462F8E8}" destId="{96A42956-EF25-4F7A-963C-18EBF143301F}" srcOrd="2" destOrd="0" parTransId="{22D05C78-F994-4351-815D-04A459B413DC}" sibTransId="{84FC4B35-03A1-4ECA-B38B-A1A40FD0FC01}"/>
    <dgm:cxn modelId="{3F7AFBBD-F286-4878-8878-751CF9EDF964}" srcId="{0CA7CA4E-8678-48BC-858D-A3298462F8E8}" destId="{301572DA-3933-495B-BED2-55BF850A22AD}" srcOrd="4" destOrd="0" parTransId="{3C47C2D7-6806-48F1-8B6C-A4D9544B8660}" sibTransId="{6076CBD5-8755-4F4C-BD30-13D00300184C}"/>
    <dgm:cxn modelId="{B072E0C2-1C9B-47C8-8BBA-700E6775A5F2}" type="presParOf" srcId="{695793F0-ECE0-4785-828D-CBF43DA16A30}" destId="{2A7A33F8-07F4-4CEF-A422-D417C70283B7}" srcOrd="0" destOrd="0" presId="urn:microsoft.com/office/officeart/2005/8/layout/default"/>
    <dgm:cxn modelId="{35CF7548-8566-4BE5-9EE6-684DE240F24E}" type="presParOf" srcId="{695793F0-ECE0-4785-828D-CBF43DA16A30}" destId="{ACA6B2AC-D1BE-4797-9022-302BCB7068FF}" srcOrd="1" destOrd="0" presId="urn:microsoft.com/office/officeart/2005/8/layout/default"/>
    <dgm:cxn modelId="{46016CD8-7F37-4BCD-9D01-73F96ABFDF77}" type="presParOf" srcId="{695793F0-ECE0-4785-828D-CBF43DA16A30}" destId="{81F87E17-51E0-4D30-A495-8A00769F7DCD}" srcOrd="2" destOrd="0" presId="urn:microsoft.com/office/officeart/2005/8/layout/default"/>
    <dgm:cxn modelId="{2B38A315-D7F7-4B04-8991-95039DAA99E9}" type="presParOf" srcId="{695793F0-ECE0-4785-828D-CBF43DA16A30}" destId="{3E0ACA4A-0290-4CC9-BB51-D1383CDF7AB3}" srcOrd="3" destOrd="0" presId="urn:microsoft.com/office/officeart/2005/8/layout/default"/>
    <dgm:cxn modelId="{F42D418B-D586-42F6-A673-82D30052EE5A}" type="presParOf" srcId="{695793F0-ECE0-4785-828D-CBF43DA16A30}" destId="{42BFE870-2982-4193-9F72-CB330B64C26F}" srcOrd="4" destOrd="0" presId="urn:microsoft.com/office/officeart/2005/8/layout/default"/>
    <dgm:cxn modelId="{A6C50F49-56AE-432D-BEA5-B27BBE78155F}" type="presParOf" srcId="{695793F0-ECE0-4785-828D-CBF43DA16A30}" destId="{905B86E3-9C76-44FA-ADF2-C3FD7566C228}" srcOrd="5" destOrd="0" presId="urn:microsoft.com/office/officeart/2005/8/layout/default"/>
    <dgm:cxn modelId="{F13C879D-351E-490E-BEF1-7C8C611E552E}" type="presParOf" srcId="{695793F0-ECE0-4785-828D-CBF43DA16A30}" destId="{640208E1-DE4E-457B-81E0-361C6FB0477B}" srcOrd="6" destOrd="0" presId="urn:microsoft.com/office/officeart/2005/8/layout/default"/>
    <dgm:cxn modelId="{A76E053D-ABB7-4389-90C9-6439DC76D036}" type="presParOf" srcId="{695793F0-ECE0-4785-828D-CBF43DA16A30}" destId="{C4442D72-EF09-4D9F-9666-AC7AF4625555}" srcOrd="7" destOrd="0" presId="urn:microsoft.com/office/officeart/2005/8/layout/default"/>
    <dgm:cxn modelId="{99C3C62F-4A2C-4773-8C00-44879A4A77DD}" type="presParOf" srcId="{695793F0-ECE0-4785-828D-CBF43DA16A30}" destId="{4C7174FD-8B3D-4C9D-9385-A32D7662956B}" srcOrd="8" destOrd="0" presId="urn:microsoft.com/office/officeart/2005/8/layout/default"/>
    <dgm:cxn modelId="{E0C1A21F-3163-457F-A180-CCAF477CA823}" type="presParOf" srcId="{695793F0-ECE0-4785-828D-CBF43DA16A30}" destId="{717D9B33-12C1-4EA8-A058-746E0DC18054}" srcOrd="9" destOrd="0" presId="urn:microsoft.com/office/officeart/2005/8/layout/default"/>
    <dgm:cxn modelId="{F3DE4965-EB9D-4412-88EB-AB8AB298B159}" type="presParOf" srcId="{695793F0-ECE0-4785-828D-CBF43DA16A30}" destId="{EB78EA3D-2F91-431C-AB8B-AD1D0399F43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A33F8-07F4-4CEF-A422-D417C70283B7}">
      <dsp:nvSpPr>
        <dsp:cNvPr id="0" name=""/>
        <dsp:cNvSpPr/>
      </dsp:nvSpPr>
      <dsp:spPr>
        <a:xfrm>
          <a:off x="0" y="159788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Qualidade</a:t>
          </a:r>
          <a:endParaRPr lang="pt-BR" sz="42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0" y="159788"/>
        <a:ext cx="2778899" cy="1667340"/>
      </dsp:txXfrm>
    </dsp:sp>
    <dsp:sp modelId="{81F87E17-51E0-4D30-A495-8A00769F7DCD}">
      <dsp:nvSpPr>
        <dsp:cNvPr id="0" name=""/>
        <dsp:cNvSpPr/>
      </dsp:nvSpPr>
      <dsp:spPr>
        <a:xfrm>
          <a:off x="2808328" y="159788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Transparência</a:t>
          </a:r>
          <a:endParaRPr lang="pt-BR" sz="30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2808328" y="159788"/>
        <a:ext cx="2778899" cy="1667340"/>
      </dsp:txXfrm>
    </dsp:sp>
    <dsp:sp modelId="{42BFE870-2982-4193-9F72-CB330B64C26F}">
      <dsp:nvSpPr>
        <dsp:cNvPr id="0" name=""/>
        <dsp:cNvSpPr/>
      </dsp:nvSpPr>
      <dsp:spPr>
        <a:xfrm>
          <a:off x="5616629" y="159788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Participação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da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População</a:t>
          </a:r>
          <a:endParaRPr lang="pt-BR" sz="32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5616629" y="159788"/>
        <a:ext cx="2778899" cy="1667340"/>
      </dsp:txXfrm>
    </dsp:sp>
    <dsp:sp modelId="{640208E1-DE4E-457B-81E0-361C6FB0477B}">
      <dsp:nvSpPr>
        <dsp:cNvPr id="0" name=""/>
        <dsp:cNvSpPr/>
      </dsp:nvSpPr>
      <dsp:spPr>
        <a:xfrm>
          <a:off x="0" y="1887980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Eficiência</a:t>
          </a:r>
          <a:endParaRPr lang="pt-BR" sz="42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0" y="1887980"/>
        <a:ext cx="2778899" cy="1667340"/>
      </dsp:txXfrm>
    </dsp:sp>
    <dsp:sp modelId="{4C7174FD-8B3D-4C9D-9385-A32D7662956B}">
      <dsp:nvSpPr>
        <dsp:cNvPr id="0" name=""/>
        <dsp:cNvSpPr/>
      </dsp:nvSpPr>
      <dsp:spPr>
        <a:xfrm>
          <a:off x="2837729" y="1876826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Controle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Social</a:t>
          </a:r>
          <a:endParaRPr lang="pt-BR" sz="42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2837729" y="1876826"/>
        <a:ext cx="2778899" cy="1667340"/>
      </dsp:txXfrm>
    </dsp:sp>
    <dsp:sp modelId="{EB78EA3D-2F91-431C-AB8B-AD1D0399F437}">
      <dsp:nvSpPr>
        <dsp:cNvPr id="0" name=""/>
        <dsp:cNvSpPr/>
      </dsp:nvSpPr>
      <dsp:spPr>
        <a:xfrm>
          <a:off x="5646030" y="1887980"/>
          <a:ext cx="2778899" cy="1667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TIC, Colaboração,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Redes Sociais e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effectLst>
                <a:outerShdw blurRad="50800" dist="50800" dir="5400000" algn="ctr" rotWithShape="0">
                  <a:schemeClr val="accent2">
                    <a:lumMod val="50000"/>
                  </a:schemeClr>
                </a:outerShdw>
              </a:effectLst>
            </a:rPr>
            <a:t>Mobilidade</a:t>
          </a:r>
          <a:endParaRPr lang="pt-BR" sz="2700" kern="1200" dirty="0">
            <a:effectLst>
              <a:outerShdw blurRad="50800" dist="50800" dir="5400000" algn="ctr" rotWithShape="0">
                <a:schemeClr val="accent2">
                  <a:lumMod val="50000"/>
                </a:schemeClr>
              </a:outerShdw>
            </a:effectLst>
          </a:endParaRPr>
        </a:p>
      </dsp:txBody>
      <dsp:txXfrm>
        <a:off x="5646030" y="1887980"/>
        <a:ext cx="2778899" cy="1667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2545F-4DC8-4704-A943-F9734AC7009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A35B3-EAC7-47B7-B7B4-9805CC586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91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ECFFBF-D241-497A-8A16-640B0E7B57F9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2A8393-5648-4587-81A3-0CFB84C582E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499300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“A Visão </a:t>
            </a:r>
            <a:r>
              <a:rPr lang="pt-BR" sz="48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do </a:t>
            </a:r>
          </a:p>
          <a:p>
            <a:pPr algn="just"/>
            <a:r>
              <a:rPr lang="pt-BR" sz="48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Gestor Público”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11960" y="539760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dirty="0" smtClean="0"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Bookman Old Style" panose="02050604050505020204" pitchFamily="18" charset="0"/>
              </a:rPr>
              <a:t>Ricardo de Oliveira</a:t>
            </a:r>
          </a:p>
          <a:p>
            <a:pPr algn="r"/>
            <a:endParaRPr lang="pt-BR" dirty="0" smtClean="0">
              <a:latin typeface="Bookman Old Style" panose="02050604050505020204" pitchFamily="18" charset="0"/>
            </a:endParaRPr>
          </a:p>
          <a:p>
            <a:pPr algn="r"/>
            <a:r>
              <a:rPr lang="pt-BR" dirty="0" smtClean="0">
                <a:latin typeface="Bookman Old Style" panose="02050604050505020204" pitchFamily="18" charset="0"/>
              </a:rPr>
              <a:t>Belém, Setembro de 2013</a:t>
            </a:r>
          </a:p>
          <a:p>
            <a:pPr algn="r"/>
            <a:endParaRPr lang="pt-BR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188640"/>
            <a:ext cx="288625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1984191"/>
            <a:ext cx="88569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Desafio: </a:t>
            </a:r>
          </a:p>
          <a:p>
            <a:pPr algn="ctr"/>
            <a:endParaRPr lang="pt-BR" sz="1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Compatibilizar a legalidade com a produção de resultados.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2045747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A sociedade cobra resultados e deve estar disposta a mudar regras de gestão.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2188021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Gastamos um tempo absurdo para realizar coisas banais.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52536" y="2096269"/>
            <a:ext cx="97210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Interpretação da Legislação</a:t>
            </a:r>
          </a:p>
          <a:p>
            <a:pPr algn="just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just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just"/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2226423" y="3700189"/>
            <a:ext cx="761401" cy="0"/>
          </a:xfrm>
          <a:prstGeom prst="straightConnector1">
            <a:avLst/>
          </a:prstGeom>
          <a:ln w="92075">
            <a:solidFill>
              <a:schemeClr val="accent2">
                <a:lumMod val="75000"/>
              </a:schemeClr>
            </a:solidFill>
            <a:tailEnd type="stealth"/>
          </a:ln>
          <a:effectLst>
            <a:outerShdw blurRad="50800" dist="38100" dir="18900000" algn="bl" rotWithShape="0">
              <a:schemeClr val="tx1">
                <a:alpha val="7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2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3268141"/>
            <a:ext cx="19207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Gestor</a:t>
            </a:r>
            <a:endParaRPr lang="pt-BR" sz="4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87824" y="3268141"/>
            <a:ext cx="2427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Controle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Interno</a:t>
            </a:r>
            <a:endParaRPr lang="pt-BR" sz="42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5415092" y="3700189"/>
            <a:ext cx="761401" cy="0"/>
          </a:xfrm>
          <a:prstGeom prst="straightConnector1">
            <a:avLst/>
          </a:prstGeom>
          <a:ln w="92075">
            <a:solidFill>
              <a:schemeClr val="accent2">
                <a:lumMod val="75000"/>
              </a:schemeClr>
            </a:solidFill>
            <a:tailEnd type="stealth"/>
          </a:ln>
          <a:effectLst>
            <a:outerShdw blurRad="50800" dist="38100" dir="18900000" algn="bl" rotWithShape="0">
              <a:schemeClr val="tx1">
                <a:alpha val="7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177180" y="3268141"/>
            <a:ext cx="2427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Controle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Externo</a:t>
            </a:r>
            <a:endParaRPr lang="pt-BR" sz="4200" dirty="0"/>
          </a:p>
        </p:txBody>
      </p:sp>
    </p:spTree>
    <p:extLst>
      <p:ext uri="{BB962C8B-B14F-4D97-AF65-F5344CB8AC3E}">
        <p14:creationId xmlns:p14="http://schemas.microsoft.com/office/powerpoint/2010/main" val="17599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52536" y="1412776"/>
            <a:ext cx="9793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Diversidade de Interpretações</a:t>
            </a: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Processo democrático e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transparente;</a:t>
            </a:r>
          </a:p>
          <a:p>
            <a:pPr marL="457200" indent="-457200" algn="ctr">
              <a:buFontTx/>
              <a:buChar char="-"/>
            </a:pPr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Insegurança jurídica para o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gestor.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-27384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Legislação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108520" y="2546320"/>
            <a:ext cx="9721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Inspiração na Legislação.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-27384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Legislação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2045747"/>
            <a:ext cx="8928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Uma das maiores dificuldades para um gestor, no seu dia-a-dia, é ter que comprar alguma coisa.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-27384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Compras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2117755"/>
            <a:ext cx="8928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Diversidade de qualificação dos órgãos públicos.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-27384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Compras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9073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PROPOSTA: 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Todos, Gestores e Controladores, somos responsáveis para produzir resultados para a população.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2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546" y="44624"/>
            <a:ext cx="89289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PROPOSTA: 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42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Não cabe uma visão maniqueísta entre as funções do Gestor e Controlador.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921697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PLANO DE APRESENTAÇÃO</a:t>
            </a:r>
          </a:p>
          <a:p>
            <a:pPr algn="just"/>
            <a:endParaRPr lang="pt-BR" sz="1000" dirty="0" smtClean="0">
              <a:latin typeface="Bookman Old Style" panose="02050604050505020204" pitchFamily="18" charset="0"/>
            </a:endParaRPr>
          </a:p>
          <a:p>
            <a:pPr algn="just"/>
            <a:endParaRPr lang="pt-BR" sz="1000" dirty="0" smtClean="0">
              <a:latin typeface="Bookman Old Style" panose="02050604050505020204" pitchFamily="18" charset="0"/>
            </a:endParaRPr>
          </a:p>
          <a:p>
            <a:pPr algn="just"/>
            <a:endParaRPr lang="pt-BR" sz="1000" dirty="0" smtClean="0">
              <a:latin typeface="Bookman Old Style" panose="02050604050505020204" pitchFamily="18" charset="0"/>
            </a:endParaRPr>
          </a:p>
          <a:p>
            <a:pPr algn="just"/>
            <a:endParaRPr lang="pt-BR" sz="1000" dirty="0">
              <a:latin typeface="Bookman Old Style" panose="02050604050505020204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pt-BR" sz="4200" dirty="0" smtClean="0">
                <a:latin typeface="Bookman Old Style" panose="02050604050505020204" pitchFamily="18" charset="0"/>
              </a:rPr>
              <a:t>Importância da Gestão Pública;</a:t>
            </a:r>
          </a:p>
          <a:p>
            <a:pPr marL="571500" indent="-571500" algn="ctr">
              <a:buFontTx/>
              <a:buChar char="-"/>
            </a:pPr>
            <a:endParaRPr lang="pt-BR" sz="1000" dirty="0" smtClean="0">
              <a:latin typeface="Bookman Old Style" panose="02050604050505020204" pitchFamily="18" charset="0"/>
            </a:endParaRPr>
          </a:p>
          <a:p>
            <a:pPr marL="571500" indent="-571500" algn="ctr">
              <a:buFontTx/>
              <a:buChar char="-"/>
            </a:pPr>
            <a:endParaRPr lang="pt-BR" sz="1000" dirty="0" smtClean="0">
              <a:latin typeface="Bookman Old Style" panose="020506040505050202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4200" dirty="0" smtClean="0">
                <a:latin typeface="Bookman Old Style" panose="02050604050505020204" pitchFamily="18" charset="0"/>
              </a:rPr>
              <a:t>Diagnóstico da relação  Controle x Resultados;</a:t>
            </a:r>
          </a:p>
          <a:p>
            <a:pPr marL="285750" indent="-285750" algn="ctr">
              <a:buFontTx/>
              <a:buChar char="-"/>
            </a:pPr>
            <a:endParaRPr lang="pt-BR" sz="1000" dirty="0" smtClean="0">
              <a:latin typeface="Bookman Old Style" panose="02050604050505020204" pitchFamily="18" charset="0"/>
            </a:endParaRPr>
          </a:p>
          <a:p>
            <a:pPr marL="285750" indent="-285750" algn="ctr">
              <a:buFontTx/>
              <a:buChar char="-"/>
            </a:pPr>
            <a:endParaRPr lang="pt-BR" sz="1000" dirty="0" smtClean="0">
              <a:latin typeface="Bookman Old Style" panose="020506040505050202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4200" dirty="0" smtClean="0">
                <a:latin typeface="Bookman Old Style" panose="02050604050505020204" pitchFamily="18" charset="0"/>
              </a:rPr>
              <a:t>Proposta para revisar o Marco Regulatório Administrativo.</a:t>
            </a:r>
          </a:p>
          <a:p>
            <a:pPr algn="just"/>
            <a:endParaRPr lang="pt-BR" sz="4000" dirty="0">
              <a:latin typeface="Bookman Old Style" panose="0205060405050502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6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44624"/>
            <a:ext cx="89289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PROPOSTA: 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42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O debate envolve uma visão mais ampla sobre o que é Gestão Pública.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2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-27384"/>
            <a:ext cx="900095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PROPOSTA: Diálogo </a:t>
            </a:r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Nacional</a:t>
            </a:r>
          </a:p>
          <a:p>
            <a:pPr algn="ctr"/>
            <a:endParaRPr lang="pt-BR" sz="1000" u="sng" dirty="0" smtClean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pt-BR" sz="1000" u="sng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pt-BR" sz="1000" u="sng" dirty="0" smtClean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3600" u="sng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GESTÃO PÚBLICA</a:t>
            </a:r>
            <a:endParaRPr lang="pt-BR" sz="3600" u="sng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10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1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u="sng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Desafio: </a:t>
            </a:r>
            <a:endParaRPr lang="pt-BR" sz="2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50417681"/>
              </p:ext>
            </p:extLst>
          </p:nvPr>
        </p:nvGraphicFramePr>
        <p:xfrm>
          <a:off x="395536" y="1453232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43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89289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PROPOSTA: 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Construção de uma visão comum.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546" y="52169"/>
            <a:ext cx="89289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42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A construção de um consenso mínimo é fator chave de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sucesso da Reforma.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9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-19839"/>
            <a:ext cx="892894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DIÁLOGO 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42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A polarização do debate,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paralisa o debate.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4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89289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DIÁLOGO NACIONAL</a:t>
            </a:r>
          </a:p>
          <a:p>
            <a:pPr algn="just"/>
            <a:endParaRPr lang="pt-BR" sz="42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pt-BR" sz="42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Como avançar na construção de propostas de modernização da Gestão Pública sem um amplo debate público?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6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546" y="-27384"/>
            <a:ext cx="89289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DIÁLOGO</a:t>
            </a:r>
            <a:r>
              <a:rPr lang="pt-BR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NACIONAL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pt-BR" sz="28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28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-</a:t>
            </a: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Melhoria das condições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de vida;</a:t>
            </a: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Fortalecimento da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Democracia.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89289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CONCLUSÃO</a:t>
            </a:r>
          </a:p>
          <a:p>
            <a:pPr algn="just"/>
            <a:endParaRPr lang="pt-BR" sz="10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A construção de uma Burocracia Profissionalizada, Democrática, Competente e Comprometida com o interesse público é um grande desafio para a sociedade brasileira.</a:t>
            </a:r>
          </a:p>
          <a:p>
            <a:pPr algn="ctr"/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2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44624"/>
            <a:ext cx="89289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CONCLUSÃO</a:t>
            </a: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endParaRPr lang="pt-BR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Diálogo Nacional para rever o </a:t>
            </a: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Marco Regulatório.</a:t>
            </a:r>
          </a:p>
          <a:p>
            <a:pPr algn="just"/>
            <a:endParaRPr lang="pt-BR" sz="2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3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1325086"/>
            <a:ext cx="89289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OBRIGADO!</a:t>
            </a:r>
          </a:p>
          <a:p>
            <a:pPr algn="ctr"/>
            <a:endParaRPr lang="pt-BR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Ricardo de Oliveira</a:t>
            </a:r>
          </a:p>
          <a:p>
            <a:pPr algn="ctr"/>
            <a:r>
              <a:rPr lang="pt-B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roliveira@iplanrio.rio.rj.gov.br</a:t>
            </a:r>
            <a:endParaRPr lang="pt-BR" sz="2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2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16632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IMPORTÂNCIA</a:t>
            </a:r>
            <a:r>
              <a:rPr lang="pt-B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DA  GESTÃO PÚBLICA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1412776"/>
            <a:ext cx="9144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DESAFIO:</a:t>
            </a: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Produzir resultados importantes 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para a qualidade de vida </a:t>
            </a:r>
          </a:p>
          <a:p>
            <a:pPr algn="ctr"/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da população.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1759456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Para produzir resultados, a administração pública </a:t>
            </a:r>
            <a:endParaRPr lang="pt-BR" sz="42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precisa ser </a:t>
            </a:r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competente </a:t>
            </a:r>
            <a:endParaRPr lang="pt-BR" sz="42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na </a:t>
            </a:r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sua </a:t>
            </a: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Gestão</a:t>
            </a:r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.</a:t>
            </a:r>
          </a:p>
          <a:p>
            <a:endParaRPr lang="pt-BR" sz="4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496" y="116632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IMPORTÂNCIA</a:t>
            </a:r>
            <a:r>
              <a:rPr lang="pt-B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DA  GESTÃO PÚBLICA</a:t>
            </a:r>
          </a:p>
        </p:txBody>
      </p:sp>
    </p:spTree>
    <p:extLst>
      <p:ext uri="{BB962C8B-B14F-4D97-AF65-F5344CB8AC3E}">
        <p14:creationId xmlns:p14="http://schemas.microsoft.com/office/powerpoint/2010/main" val="40040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1523687"/>
            <a:ext cx="885698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Os governantes devem ter “Visão de Estado”;</a:t>
            </a:r>
          </a:p>
          <a:p>
            <a:pPr marL="285750" indent="-285750" algn="ctr">
              <a:buFontTx/>
              <a:buChar char="-"/>
            </a:pPr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algn="ctr">
              <a:buFontTx/>
              <a:buChar char="-"/>
            </a:pPr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É preciso ter Continuidade Administrativa.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IMPORTÂNCIA</a:t>
            </a:r>
            <a:r>
              <a:rPr lang="pt-B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sz="3600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DA  GESTÃO PÚBLICA</a:t>
            </a:r>
          </a:p>
        </p:txBody>
      </p:sp>
    </p:spTree>
    <p:extLst>
      <p:ext uri="{BB962C8B-B14F-4D97-AF65-F5344CB8AC3E}">
        <p14:creationId xmlns:p14="http://schemas.microsoft.com/office/powerpoint/2010/main" val="29498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1545173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Conceito de Gestão:</a:t>
            </a:r>
          </a:p>
          <a:p>
            <a:pPr algn="ctr"/>
            <a:endParaRPr lang="pt-BR" sz="10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pt-BR" sz="10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/>
            <a:r>
              <a:rPr lang="pt-BR" sz="4200" i="1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“Gerir é tomar providências para que os resultados aconteçam.”</a:t>
            </a:r>
          </a:p>
          <a:p>
            <a:pPr algn="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Peter Drucker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2404045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Ênfase </a:t>
            </a:r>
            <a:r>
              <a:rPr lang="pt-BR" sz="4200" dirty="0">
                <a:solidFill>
                  <a:prstClr val="black"/>
                </a:solidFill>
                <a:latin typeface="Bookman Old Style" panose="02050604050505020204" pitchFamily="18" charset="0"/>
              </a:rPr>
              <a:t>em processos em relação aos resultados.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4404" y="2240285"/>
            <a:ext cx="88569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Formalismo;</a:t>
            </a: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/>
            <a:endParaRPr lang="pt-BR" sz="1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457200" indent="-457200" algn="ctr">
              <a:buFontTx/>
              <a:buChar char="-"/>
            </a:pPr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Regras muito detalhistas.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54" y="1970837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Vícios de legalidade comprometem os resultados alcançados?</a:t>
            </a:r>
            <a:endParaRPr lang="pt-BR" sz="42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25037" y="608576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400" dirty="0">
              <a:latin typeface="Bookman Old Style" panose="02050604050505020204" pitchFamily="18" charset="0"/>
            </a:endParaRP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“A Visão do Gestor Público”</a:t>
            </a:r>
          </a:p>
          <a:p>
            <a:pPr algn="r"/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Set/ 2013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9" name="Picture 2" descr="CONACI - Conselho Nacional de Controle Inte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1944216" cy="5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96" y="116632"/>
            <a:ext cx="979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DIAGNÓSTICO</a:t>
            </a:r>
          </a:p>
          <a:p>
            <a:pPr algn="just"/>
            <a:r>
              <a:rPr lang="pt-BR" sz="3600" dirty="0" smtClean="0">
                <a:effectLst>
                  <a:outerShdw blurRad="50800" dist="38100" dir="13500000" sx="101000" sy="101000" algn="br" rotWithShape="0">
                    <a:schemeClr val="accent3">
                      <a:lumMod val="75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Cultura de Processos</a:t>
            </a:r>
            <a:endParaRPr lang="pt-BR" sz="3600" dirty="0">
              <a:effectLst>
                <a:outerShdw blurRad="50800" dist="38100" dir="13500000" sx="101000" sy="101000" algn="br" rotWithShape="0">
                  <a:schemeClr val="accent3">
                    <a:lumMod val="75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334</TotalTime>
  <Words>723</Words>
  <Application>Microsoft Office PowerPoint</Application>
  <PresentationFormat>Apresentação na tela (4:3)</PresentationFormat>
  <Paragraphs>254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Ângulos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Erica Vital de Oliveira</dc:creator>
  <cp:lastModifiedBy>Erica Vital de Oliveira</cp:lastModifiedBy>
  <cp:revision>28</cp:revision>
  <cp:lastPrinted>2013-09-24T13:43:09Z</cp:lastPrinted>
  <dcterms:created xsi:type="dcterms:W3CDTF">2013-09-23T13:16:48Z</dcterms:created>
  <dcterms:modified xsi:type="dcterms:W3CDTF">2013-09-24T17:13:16Z</dcterms:modified>
</cp:coreProperties>
</file>