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sldIdLst>
    <p:sldId id="294" r:id="rId4"/>
    <p:sldId id="312" r:id="rId5"/>
    <p:sldId id="313" r:id="rId6"/>
    <p:sldId id="315" r:id="rId7"/>
    <p:sldId id="316" r:id="rId8"/>
    <p:sldId id="323" r:id="rId9"/>
    <p:sldId id="321" r:id="rId10"/>
    <p:sldId id="322" r:id="rId11"/>
    <p:sldId id="324" r:id="rId12"/>
    <p:sldId id="325" r:id="rId13"/>
    <p:sldId id="328" r:id="rId14"/>
    <p:sldId id="329" r:id="rId15"/>
    <p:sldId id="326" r:id="rId16"/>
    <p:sldId id="296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339966"/>
    <a:srgbClr val="6600FF"/>
    <a:srgbClr val="FF3300"/>
    <a:srgbClr val="99CC00"/>
    <a:srgbClr val="00FFCC"/>
    <a:srgbClr val="FF7C80"/>
    <a:srgbClr val="9900CC"/>
    <a:srgbClr val="00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8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10/09/15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10/09/15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10/09/15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F79-DC6F-4C5A-8D83-9707D4E91BE8}" type="datetimeFigureOut">
              <a:rPr lang="pt-BR" smtClean="0"/>
              <a:t>10/09/15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448-FC2E-485E-AD11-29F95E25F88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F79-DC6F-4C5A-8D83-9707D4E91BE8}" type="datetimeFigureOut">
              <a:rPr lang="pt-BR" smtClean="0"/>
              <a:t>10/09/15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448-FC2E-485E-AD11-29F95E25F88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F79-DC6F-4C5A-8D83-9707D4E91BE8}" type="datetimeFigureOut">
              <a:rPr lang="pt-BR" smtClean="0"/>
              <a:t>10/09/15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448-FC2E-485E-AD11-29F95E25F88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F79-DC6F-4C5A-8D83-9707D4E91BE8}" type="datetimeFigureOut">
              <a:rPr lang="pt-BR" smtClean="0"/>
              <a:t>10/09/15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448-FC2E-485E-AD11-29F95E25F88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F79-DC6F-4C5A-8D83-9707D4E91BE8}" type="datetimeFigureOut">
              <a:rPr lang="pt-BR" smtClean="0"/>
              <a:t>10/09/15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448-FC2E-485E-AD11-29F95E25F88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F79-DC6F-4C5A-8D83-9707D4E91BE8}" type="datetimeFigureOut">
              <a:rPr lang="pt-BR" smtClean="0"/>
              <a:t>10/09/15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448-FC2E-485E-AD11-29F95E25F88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F79-DC6F-4C5A-8D83-9707D4E91BE8}" type="datetimeFigureOut">
              <a:rPr lang="pt-BR" smtClean="0"/>
              <a:t>10/09/15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448-FC2E-485E-AD11-29F95E25F88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F79-DC6F-4C5A-8D83-9707D4E91BE8}" type="datetimeFigureOut">
              <a:rPr lang="pt-BR" smtClean="0"/>
              <a:t>10/09/15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448-FC2E-485E-AD11-29F95E25F88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10/09/15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F79-DC6F-4C5A-8D83-9707D4E91BE8}" type="datetimeFigureOut">
              <a:rPr lang="pt-BR" smtClean="0"/>
              <a:t>10/09/15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448-FC2E-485E-AD11-29F95E25F881}" type="slidenum">
              <a:rPr lang="pt-BR" smtClean="0"/>
              <a:t>‹#›</a:t>
            </a:fld>
            <a:endParaRPr lang="pt-BR"/>
          </a:p>
        </p:txBody>
      </p:sp>
      <p:pic>
        <p:nvPicPr>
          <p:cNvPr id="8" name="Imagem 7" descr="TEMPLATE_TELAO_CONACI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F79-DC6F-4C5A-8D83-9707D4E91BE8}" type="datetimeFigureOut">
              <a:rPr lang="pt-BR" smtClean="0"/>
              <a:t>10/09/15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448-FC2E-485E-AD11-29F95E25F88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F79-DC6F-4C5A-8D83-9707D4E91BE8}" type="datetimeFigureOut">
              <a:rPr lang="pt-BR" smtClean="0"/>
              <a:t>10/09/15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448-FC2E-485E-AD11-29F95E25F88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F79-DC6F-4C5A-8D83-9707D4E91BE8}" type="datetimeFigureOut">
              <a:rPr lang="pt-BR" smtClean="0"/>
              <a:t>10/09/15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448-FC2E-485E-AD11-29F95E25F88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F79-DC6F-4C5A-8D83-9707D4E91BE8}" type="datetimeFigureOut">
              <a:rPr lang="pt-BR" smtClean="0"/>
              <a:t>10/09/15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448-FC2E-485E-AD11-29F95E25F88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4D2-131C-48E5-976E-A52CD6839DF8}" type="datetimeFigureOut">
              <a:rPr lang="pt-BR" smtClean="0"/>
              <a:t>10/09/15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78AC-3279-4490-8070-66AAB18C320F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4D2-131C-48E5-976E-A52CD6839DF8}" type="datetimeFigureOut">
              <a:rPr lang="pt-BR" smtClean="0"/>
              <a:t>10/09/15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78AC-3279-4490-8070-66AAB18C320F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4D2-131C-48E5-976E-A52CD6839DF8}" type="datetimeFigureOut">
              <a:rPr lang="pt-BR" smtClean="0"/>
              <a:t>10/09/15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78AC-3279-4490-8070-66AAB18C320F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4D2-131C-48E5-976E-A52CD6839DF8}" type="datetimeFigureOut">
              <a:rPr lang="pt-BR" smtClean="0"/>
              <a:t>10/09/15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78AC-3279-4490-8070-66AAB18C320F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4D2-131C-48E5-976E-A52CD6839DF8}" type="datetimeFigureOut">
              <a:rPr lang="pt-BR" smtClean="0"/>
              <a:t>10/09/15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78AC-3279-4490-8070-66AAB18C320F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10/09/15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4D2-131C-48E5-976E-A52CD6839DF8}" type="datetimeFigureOut">
              <a:rPr lang="pt-BR" smtClean="0"/>
              <a:t>10/09/15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78AC-3279-4490-8070-66AAB18C320F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4D2-131C-48E5-976E-A52CD6839DF8}" type="datetimeFigureOut">
              <a:rPr lang="pt-BR" smtClean="0"/>
              <a:t>10/09/15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78AC-3279-4490-8070-66AAB18C320F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4D2-131C-48E5-976E-A52CD6839DF8}" type="datetimeFigureOut">
              <a:rPr lang="pt-BR" smtClean="0"/>
              <a:t>10/09/15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78AC-3279-4490-8070-66AAB18C320F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4D2-131C-48E5-976E-A52CD6839DF8}" type="datetimeFigureOut">
              <a:rPr lang="pt-BR" smtClean="0"/>
              <a:t>10/09/15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78AC-3279-4490-8070-66AAB18C320F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4D2-131C-48E5-976E-A52CD6839DF8}" type="datetimeFigureOut">
              <a:rPr lang="pt-BR" smtClean="0"/>
              <a:t>10/09/15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78AC-3279-4490-8070-66AAB18C320F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4D2-131C-48E5-976E-A52CD6839DF8}" type="datetimeFigureOut">
              <a:rPr lang="pt-BR" smtClean="0"/>
              <a:t>10/09/15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78AC-3279-4490-8070-66AAB18C320F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10/09/15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10/09/15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10/09/15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10/09/15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10/09/15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10/09/15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10/09/15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7" name="Imagem 6" descr="TEMPLATE_TELAO_CONACI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65F79-DC6F-4C5A-8D83-9707D4E91BE8}" type="datetimeFigureOut">
              <a:rPr lang="pt-BR" smtClean="0"/>
              <a:t>10/09/15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DA448-FC2E-485E-AD11-29F95E25F881}" type="slidenum">
              <a:rPr lang="pt-BR" smtClean="0"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3" r:id="rId10"/>
    <p:sldLayoutId id="2147483670" r:id="rId11"/>
    <p:sldLayoutId id="2147483671" r:id="rId12"/>
    <p:sldLayoutId id="214748367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204D2-131C-48E5-976E-A52CD6839DF8}" type="datetimeFigureOut">
              <a:rPr lang="pt-BR" smtClean="0"/>
              <a:t>10/09/15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A78AC-3279-4490-8070-66AAB18C320F}" type="slidenum">
              <a:rPr lang="pt-BR" smtClean="0"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  <a:effectLst/>
        </p:spPr>
        <p:txBody>
          <a:bodyPr/>
          <a:lstStyle/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75656" y="1988840"/>
            <a:ext cx="6030416" cy="2520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baseline="30000" dirty="0" err="1">
                <a:solidFill>
                  <a:srgbClr val="000000"/>
                </a:solidFill>
                <a:latin typeface="Arial"/>
                <a:cs typeface="Arial"/>
              </a:rPr>
              <a:t>Parcerias</a:t>
            </a:r>
            <a:r>
              <a:rPr lang="en-US" sz="4000" b="1" baseline="30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b="1" baseline="30000" dirty="0" err="1">
                <a:solidFill>
                  <a:srgbClr val="000000"/>
                </a:solidFill>
                <a:latin typeface="Arial"/>
                <a:cs typeface="Arial"/>
              </a:rPr>
              <a:t>Interinstitucionais</a:t>
            </a:r>
            <a:r>
              <a:rPr lang="en-US" sz="4000" b="1" baseline="30000" dirty="0">
                <a:solidFill>
                  <a:srgbClr val="000000"/>
                </a:solidFill>
                <a:latin typeface="Arial"/>
                <a:cs typeface="Arial"/>
              </a:rPr>
              <a:t> – um </a:t>
            </a:r>
            <a:r>
              <a:rPr lang="en-US" sz="4000" b="1" baseline="30000" dirty="0" err="1">
                <a:solidFill>
                  <a:srgbClr val="000000"/>
                </a:solidFill>
                <a:latin typeface="Arial"/>
                <a:cs typeface="Arial"/>
              </a:rPr>
              <a:t>meio</a:t>
            </a:r>
            <a:r>
              <a:rPr lang="en-US" sz="4000" b="1" baseline="30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b="1" baseline="30000" dirty="0" err="1">
                <a:solidFill>
                  <a:srgbClr val="000000"/>
                </a:solidFill>
                <a:latin typeface="Arial"/>
                <a:cs typeface="Arial"/>
              </a:rPr>
              <a:t>para</a:t>
            </a:r>
            <a:r>
              <a:rPr lang="en-US" sz="4000" b="1" baseline="30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b="1" baseline="30000" dirty="0" err="1">
                <a:solidFill>
                  <a:srgbClr val="000000"/>
                </a:solidFill>
                <a:latin typeface="Arial"/>
                <a:cs typeface="Arial"/>
              </a:rPr>
              <a:t>potencializar</a:t>
            </a:r>
            <a:r>
              <a:rPr lang="en-US" sz="4000" b="1" baseline="30000" dirty="0">
                <a:solidFill>
                  <a:srgbClr val="000000"/>
                </a:solidFill>
                <a:latin typeface="Arial"/>
                <a:cs typeface="Arial"/>
              </a:rPr>
              <a:t> a </a:t>
            </a:r>
            <a:r>
              <a:rPr lang="en-US" sz="4000" b="1" baseline="30000" dirty="0" err="1">
                <a:solidFill>
                  <a:srgbClr val="000000"/>
                </a:solidFill>
                <a:latin typeface="Arial"/>
                <a:cs typeface="Arial"/>
              </a:rPr>
              <a:t>efetividade</a:t>
            </a:r>
            <a:r>
              <a:rPr lang="en-US" sz="4000" b="1" baseline="30000" dirty="0">
                <a:solidFill>
                  <a:srgbClr val="000000"/>
                </a:solidFill>
                <a:latin typeface="Arial"/>
                <a:cs typeface="Arial"/>
              </a:rPr>
              <a:t> das </a:t>
            </a:r>
            <a:r>
              <a:rPr lang="en-US" sz="4000" b="1" baseline="30000" dirty="0" err="1">
                <a:solidFill>
                  <a:srgbClr val="000000"/>
                </a:solidFill>
                <a:latin typeface="Arial"/>
                <a:cs typeface="Arial"/>
              </a:rPr>
              <a:t>ações</a:t>
            </a:r>
            <a:r>
              <a:rPr lang="en-US" sz="4000" b="1" baseline="30000" dirty="0">
                <a:solidFill>
                  <a:srgbClr val="000000"/>
                </a:solidFill>
                <a:latin typeface="Arial"/>
                <a:cs typeface="Arial"/>
              </a:rPr>
              <a:t> de </a:t>
            </a:r>
            <a:r>
              <a:rPr lang="en-US" sz="4000" b="1" baseline="30000" dirty="0" err="1">
                <a:solidFill>
                  <a:srgbClr val="000000"/>
                </a:solidFill>
                <a:latin typeface="Arial"/>
                <a:cs typeface="Arial"/>
              </a:rPr>
              <a:t>controle</a:t>
            </a:r>
            <a:r>
              <a:rPr lang="en-US" sz="4000" b="1" baseline="30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b="1" baseline="30000" dirty="0" err="1">
                <a:solidFill>
                  <a:srgbClr val="000000"/>
                </a:solidFill>
                <a:latin typeface="Arial"/>
                <a:cs typeface="Arial"/>
              </a:rPr>
              <a:t>interno</a:t>
            </a:r>
            <a:endParaRPr lang="en-US" sz="40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>
                <a:solidFill>
                  <a:srgbClr val="000000"/>
                </a:solidFill>
                <a:latin typeface="Arial"/>
                <a:ea typeface="Gulim" charset="0"/>
                <a:cs typeface="Arial"/>
              </a:rPr>
              <a:t>Aprimoramento do Sistema de Gestão de Convênios e Contratos de Repasse (SICONV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Gulim" charset="0"/>
                <a:cs typeface="Arial"/>
              </a:rPr>
              <a:t>)</a:t>
            </a:r>
          </a:p>
          <a:p>
            <a:endParaRPr lang="pt-BR" sz="2400" dirty="0">
              <a:solidFill>
                <a:srgbClr val="000000"/>
              </a:solidFill>
              <a:latin typeface="Arial"/>
              <a:ea typeface="Gulim" charset="0"/>
              <a:cs typeface="Arial"/>
            </a:endParaRPr>
          </a:p>
          <a:p>
            <a:r>
              <a:rPr lang="pt-BR" sz="2400" dirty="0">
                <a:solidFill>
                  <a:srgbClr val="000000"/>
                </a:solidFill>
                <a:latin typeface="Arial"/>
                <a:ea typeface="Gulim" charset="0"/>
                <a:cs typeface="Arial"/>
              </a:rPr>
              <a:t>Criação do Cadastro Nacional de Entidades (</a:t>
            </a:r>
            <a:r>
              <a:rPr lang="pt-BR" sz="2400" dirty="0" err="1">
                <a:solidFill>
                  <a:srgbClr val="000000"/>
                </a:solidFill>
                <a:latin typeface="Arial"/>
                <a:ea typeface="Gulim" charset="0"/>
                <a:cs typeface="Arial"/>
              </a:rPr>
              <a:t>CNEs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Gulim" charset="0"/>
                <a:cs typeface="Arial"/>
              </a:rPr>
              <a:t>), sob gestão do Ministério da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Gulim" charset="0"/>
                <a:cs typeface="Arial"/>
              </a:rPr>
              <a:t>Justiça</a:t>
            </a:r>
          </a:p>
          <a:p>
            <a:endParaRPr lang="pt-BR" sz="2400" dirty="0" smtClean="0">
              <a:solidFill>
                <a:srgbClr val="000000"/>
              </a:solidFill>
              <a:latin typeface="Arial"/>
              <a:ea typeface="Gulim" charset="0"/>
              <a:cs typeface="Arial"/>
            </a:endParaRPr>
          </a:p>
          <a:p>
            <a:r>
              <a:rPr lang="pt-BR" sz="2400" dirty="0">
                <a:solidFill>
                  <a:srgbClr val="000000"/>
                </a:solidFill>
                <a:latin typeface="Arial"/>
                <a:ea typeface="Gulim" charset="0"/>
                <a:cs typeface="Arial"/>
              </a:rPr>
              <a:t>Propor diretrizes para avaliar os programas de integridade (</a:t>
            </a:r>
            <a:r>
              <a:rPr lang="pt-BR" sz="2400" i="1" dirty="0" err="1">
                <a:solidFill>
                  <a:srgbClr val="000000"/>
                </a:solidFill>
                <a:latin typeface="Arial"/>
                <a:ea typeface="Gulim" charset="0"/>
                <a:cs typeface="Arial"/>
              </a:rPr>
              <a:t>compliance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Gulim" charset="0"/>
                <a:cs typeface="Arial"/>
              </a:rPr>
              <a:t>) previstos na Lei nº 12.846/13. Ação 3/2015</a:t>
            </a:r>
          </a:p>
          <a:p>
            <a:endParaRPr lang="pt-BR" sz="2400" dirty="0">
              <a:solidFill>
                <a:srgbClr val="000000"/>
              </a:solidFill>
              <a:latin typeface="Arial"/>
              <a:ea typeface="Gulim" charset="0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455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Desenvolvimento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grupos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regionais</a:t>
            </a:r>
            <a:r>
              <a:rPr lang="en-US" dirty="0" smtClean="0">
                <a:solidFill>
                  <a:srgbClr val="000000"/>
                </a:solidFill>
              </a:rPr>
              <a:t> – FOCCO / MARCO / REDE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err="1" smtClean="0">
                <a:solidFill>
                  <a:srgbClr val="000000"/>
                </a:solidFill>
              </a:rPr>
              <a:t>Operações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desenvolvidas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cojunto</a:t>
            </a:r>
            <a:r>
              <a:rPr lang="en-US" dirty="0" smtClean="0">
                <a:solidFill>
                  <a:srgbClr val="000000"/>
                </a:solidFill>
              </a:rPr>
              <a:t> (Ex. </a:t>
            </a:r>
            <a:r>
              <a:rPr lang="en-US" dirty="0" err="1" smtClean="0">
                <a:solidFill>
                  <a:srgbClr val="000000"/>
                </a:solidFill>
              </a:rPr>
              <a:t>Fiscais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SP)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386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A</a:t>
            </a:r>
            <a:r>
              <a:rPr lang="en-US" dirty="0" err="1" smtClean="0">
                <a:solidFill>
                  <a:schemeClr val="bg1"/>
                </a:solidFill>
              </a:rPr>
              <a:t>ções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andamento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Grupo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Trabalho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Anticorrup</a:t>
            </a:r>
            <a:r>
              <a:rPr lang="en-US" dirty="0" err="1" smtClean="0">
                <a:solidFill>
                  <a:srgbClr val="000000"/>
                </a:solidFill>
              </a:rPr>
              <a:t>ção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err="1" smtClean="0">
                <a:solidFill>
                  <a:srgbClr val="000000"/>
                </a:solidFill>
              </a:rPr>
              <a:t>Proposta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Medidas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Legislativas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000000"/>
                </a:solidFill>
              </a:rPr>
              <a:t>Enriquecimento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Ilícito</a:t>
            </a:r>
            <a:endParaRPr lang="en-US" dirty="0" smtClean="0">
              <a:solidFill>
                <a:srgbClr val="000000"/>
              </a:solidFill>
            </a:endParaRPr>
          </a:p>
          <a:p>
            <a:pPr marL="1314450" lvl="2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000000"/>
                </a:solidFill>
              </a:rPr>
              <a:t>Caixa</a:t>
            </a:r>
            <a:r>
              <a:rPr lang="en-US" dirty="0" smtClean="0">
                <a:solidFill>
                  <a:srgbClr val="000000"/>
                </a:solidFill>
              </a:rPr>
              <a:t> 2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000000"/>
                </a:solidFill>
              </a:rPr>
              <a:t>Extinção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Domínio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585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Próximos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Passos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>
                <a:solidFill>
                  <a:srgbClr val="000000"/>
                </a:solidFill>
                <a:latin typeface="Aril"/>
                <a:cs typeface="Aril"/>
              </a:rPr>
              <a:t>Necessidade</a:t>
            </a:r>
            <a:r>
              <a:rPr lang="en-US" dirty="0" smtClean="0">
                <a:solidFill>
                  <a:srgbClr val="000000"/>
                </a:solidFill>
                <a:latin typeface="Aril"/>
                <a:cs typeface="Ari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l"/>
                <a:cs typeface="Aril"/>
              </a:rPr>
              <a:t>sistematização</a:t>
            </a:r>
            <a:r>
              <a:rPr lang="en-US" dirty="0" smtClean="0">
                <a:solidFill>
                  <a:srgbClr val="000000"/>
                </a:solidFill>
                <a:latin typeface="Aril"/>
                <a:cs typeface="Aril"/>
              </a:rPr>
              <a:t> das </a:t>
            </a:r>
            <a:r>
              <a:rPr lang="en-US" dirty="0" err="1" smtClean="0">
                <a:solidFill>
                  <a:srgbClr val="000000"/>
                </a:solidFill>
                <a:latin typeface="Aril"/>
                <a:cs typeface="Aril"/>
              </a:rPr>
              <a:t>ações</a:t>
            </a:r>
            <a:r>
              <a:rPr lang="en-US" dirty="0" smtClean="0">
                <a:solidFill>
                  <a:srgbClr val="000000"/>
                </a:solidFill>
                <a:latin typeface="Aril"/>
                <a:cs typeface="Ari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l"/>
                <a:cs typeface="Aril"/>
              </a:rPr>
              <a:t>realizadas</a:t>
            </a:r>
            <a:r>
              <a:rPr lang="en-US" dirty="0" smtClean="0">
                <a:solidFill>
                  <a:srgbClr val="000000"/>
                </a:solidFill>
                <a:latin typeface="Aril"/>
                <a:cs typeface="Ari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l"/>
                <a:cs typeface="Aril"/>
              </a:rPr>
              <a:t>pelo</a:t>
            </a:r>
            <a:r>
              <a:rPr lang="en-US" dirty="0" smtClean="0">
                <a:solidFill>
                  <a:srgbClr val="000000"/>
                </a:solidFill>
                <a:latin typeface="Aril"/>
                <a:cs typeface="Aril"/>
              </a:rPr>
              <a:t> Estado e </a:t>
            </a:r>
            <a:r>
              <a:rPr lang="en-US" dirty="0" err="1" smtClean="0">
                <a:solidFill>
                  <a:srgbClr val="000000"/>
                </a:solidFill>
                <a:latin typeface="Aril"/>
                <a:cs typeface="Aril"/>
              </a:rPr>
              <a:t>pela</a:t>
            </a:r>
            <a:r>
              <a:rPr lang="en-US" dirty="0" smtClean="0">
                <a:solidFill>
                  <a:srgbClr val="000000"/>
                </a:solidFill>
                <a:latin typeface="Aril"/>
                <a:cs typeface="Ari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l"/>
                <a:cs typeface="Aril"/>
              </a:rPr>
              <a:t>sociedade</a:t>
            </a:r>
            <a:r>
              <a:rPr lang="en-US" dirty="0" smtClean="0">
                <a:solidFill>
                  <a:srgbClr val="000000"/>
                </a:solidFill>
                <a:latin typeface="Aril"/>
                <a:cs typeface="Aril"/>
              </a:rPr>
              <a:t> civil de forma a </a:t>
            </a:r>
            <a:r>
              <a:rPr lang="en-US" dirty="0" err="1" smtClean="0">
                <a:solidFill>
                  <a:srgbClr val="000000"/>
                </a:solidFill>
                <a:latin typeface="Aril"/>
                <a:cs typeface="Aril"/>
              </a:rPr>
              <a:t>desenvolver</a:t>
            </a:r>
            <a:r>
              <a:rPr lang="en-US" dirty="0" smtClean="0">
                <a:solidFill>
                  <a:srgbClr val="000000"/>
                </a:solidFill>
                <a:latin typeface="Aril"/>
                <a:cs typeface="Ari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l"/>
                <a:cs typeface="Aril"/>
              </a:rPr>
              <a:t>novas</a:t>
            </a:r>
            <a:r>
              <a:rPr lang="en-US" dirty="0" smtClean="0">
                <a:solidFill>
                  <a:srgbClr val="000000"/>
                </a:solidFill>
                <a:latin typeface="Aril"/>
                <a:cs typeface="Ari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l"/>
                <a:cs typeface="Aril"/>
              </a:rPr>
              <a:t>ações</a:t>
            </a:r>
            <a:r>
              <a:rPr lang="en-US" dirty="0" smtClean="0">
                <a:solidFill>
                  <a:srgbClr val="000000"/>
                </a:solidFill>
                <a:latin typeface="Aril"/>
                <a:cs typeface="Ari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l"/>
                <a:cs typeface="Aril"/>
              </a:rPr>
              <a:t>estruturantes</a:t>
            </a:r>
            <a:r>
              <a:rPr lang="en-US" dirty="0" smtClean="0">
                <a:solidFill>
                  <a:srgbClr val="000000"/>
                </a:solidFill>
                <a:latin typeface="Aril"/>
                <a:cs typeface="Aril"/>
              </a:rPr>
              <a:t>;</a:t>
            </a:r>
          </a:p>
          <a:p>
            <a:pPr algn="just"/>
            <a:endParaRPr lang="en-US" dirty="0">
              <a:solidFill>
                <a:srgbClr val="000000"/>
              </a:solidFill>
              <a:latin typeface="Aril"/>
              <a:cs typeface="Aril"/>
            </a:endParaRPr>
          </a:p>
        </p:txBody>
      </p:sp>
    </p:spTree>
    <p:extLst>
      <p:ext uri="{BB962C8B-B14F-4D97-AF65-F5344CB8AC3E}">
        <p14:creationId xmlns:p14="http://schemas.microsoft.com/office/powerpoint/2010/main" val="1955491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>
                <a:solidFill>
                  <a:srgbClr val="000000"/>
                </a:solidFill>
              </a:rPr>
              <a:t>RICARDO ANDRADE SAADI</a:t>
            </a:r>
          </a:p>
          <a:p>
            <a:pPr marL="0" indent="0" algn="ctr">
              <a:buNone/>
            </a:pPr>
            <a:r>
              <a:rPr lang="pt-BR" dirty="0" err="1">
                <a:solidFill>
                  <a:srgbClr val="000000"/>
                </a:solidFill>
              </a:rPr>
              <a:t>r</a:t>
            </a:r>
            <a:r>
              <a:rPr lang="pt-BR" dirty="0" err="1" smtClean="0">
                <a:solidFill>
                  <a:srgbClr val="000000"/>
                </a:solidFill>
              </a:rPr>
              <a:t>icardo.saadi@mj.gov.br</a:t>
            </a:r>
            <a:endParaRPr lang="pt-BR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6632"/>
            <a:ext cx="4104456" cy="559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CaixaDeTexto 7"/>
          <p:cNvSpPr txBox="1">
            <a:spLocks noChangeArrowheads="1"/>
          </p:cNvSpPr>
          <p:nvPr/>
        </p:nvSpPr>
        <p:spPr bwMode="auto">
          <a:xfrm>
            <a:off x="4716016" y="1412776"/>
            <a:ext cx="3170634" cy="73866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lvl="1" eaLnBrk="1" hangingPunct="1"/>
            <a:endParaRPr lang="pt-BR" sz="2100" dirty="0">
              <a:latin typeface="Bakersfield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endParaRPr lang="pt-BR" sz="2100" dirty="0">
              <a:solidFill>
                <a:srgbClr val="595959"/>
              </a:solidFill>
              <a:latin typeface="Bakersfield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8398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64704"/>
            <a:ext cx="5184576" cy="501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2999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1"/>
          <p:cNvSpPr txBox="1">
            <a:spLocks noChangeArrowheads="1"/>
          </p:cNvSpPr>
          <p:nvPr/>
        </p:nvSpPr>
        <p:spPr bwMode="auto">
          <a:xfrm>
            <a:off x="827088" y="354013"/>
            <a:ext cx="32432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</a:rPr>
              <a:t>2004 – </a:t>
            </a:r>
            <a:r>
              <a:rPr lang="en-US" dirty="0" err="1">
                <a:solidFill>
                  <a:schemeClr val="bg1"/>
                </a:solidFill>
              </a:rPr>
              <a:t>Pirinópolis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8914" name="Picture 2" descr="Screen Shot 2013-07-25 at 8.56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75761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 descr="Screen Shot 2013-07-25 at 8.56.2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276872"/>
            <a:ext cx="4119562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527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447675" y="404813"/>
            <a:ext cx="36926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Arial"/>
                <a:cs typeface="Arial"/>
              </a:rPr>
              <a:t>2013 – </a:t>
            </a:r>
            <a:r>
              <a:rPr lang="en-US" sz="3000" dirty="0" err="1">
                <a:solidFill>
                  <a:schemeClr val="bg1"/>
                </a:solidFill>
                <a:latin typeface="Arial"/>
                <a:cs typeface="Arial"/>
              </a:rPr>
              <a:t>João</a:t>
            </a:r>
            <a:r>
              <a:rPr lang="en-US" sz="3000" dirty="0">
                <a:solidFill>
                  <a:schemeClr val="bg1"/>
                </a:solidFill>
                <a:latin typeface="Arial"/>
                <a:cs typeface="Arial"/>
              </a:rPr>
              <a:t> Pessoa</a:t>
            </a:r>
          </a:p>
        </p:txBody>
      </p:sp>
      <p:pic>
        <p:nvPicPr>
          <p:cNvPr id="48130" name="Picture 2" descr="Screen Shot 2013-07-25 at 9.12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268760"/>
            <a:ext cx="361473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 descr="Screen Shot 2013-07-25 at 9.12.4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518" y="2067024"/>
            <a:ext cx="3944938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589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29" name="Rectangle 2"/>
          <p:cNvSpPr>
            <a:spLocks noGrp="1"/>
          </p:cNvSpPr>
          <p:nvPr>
            <p:ph type="title" idx="4294967295"/>
          </p:nvPr>
        </p:nvSpPr>
        <p:spPr>
          <a:xfrm>
            <a:off x="428625" y="125413"/>
            <a:ext cx="8229600" cy="927100"/>
          </a:xfrm>
        </p:spPr>
        <p:txBody>
          <a:bodyPr/>
          <a:lstStyle/>
          <a:p>
            <a:r>
              <a:rPr lang="pt-BR" sz="3200" smtClean="0">
                <a:solidFill>
                  <a:schemeClr val="hlink"/>
                </a:solidFill>
              </a:rPr>
              <a:t>V. Articulação e Aprimoramento - ENCCLA</a:t>
            </a:r>
          </a:p>
        </p:txBody>
      </p:sp>
      <p:pic>
        <p:nvPicPr>
          <p:cNvPr id="380930" name="Picture 5" descr="FAI_84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8738" y="-520700"/>
            <a:ext cx="11801476" cy="790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0931" name="Picture 6" descr="FAI_84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8738" y="-520700"/>
            <a:ext cx="11801476" cy="790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266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Screen Shot 2013-07-24 at 2.23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20701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4" descr="Screen Shot 2013-07-24 at 2.24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4624"/>
            <a:ext cx="2057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5" descr="Screen Shot 2013-07-24 at 2.25.2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93516"/>
            <a:ext cx="20320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 descr="Screen Shot 2013-07-24 at 2.26.1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08920"/>
            <a:ext cx="20574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9" descr="Screen Shot 2013-07-24 at 2.28.1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4624"/>
            <a:ext cx="20828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149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Screen Shot 2013-07-24 at 2.28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20193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3" descr="Screen Shot 2013-07-24 at 2.29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4624"/>
            <a:ext cx="20701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4" descr="Screen Shot 2013-07-24 at 2.29.4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4624"/>
            <a:ext cx="20447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 descr="Screen Shot 2013-07-24 at 2.27.4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80928"/>
            <a:ext cx="203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 descr="Screen Shot 2013-07-24 at 2.31.4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80928"/>
            <a:ext cx="20828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aptura de tela 2015-09-10 15.21.2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780928"/>
            <a:ext cx="279209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15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Clr>
                <a:srgbClr val="006600"/>
              </a:buClr>
              <a:defRPr/>
            </a:pPr>
            <a:r>
              <a:rPr lang="pt-BR" sz="2800" b="1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Resultados:</a:t>
            </a:r>
          </a:p>
          <a:p>
            <a:pPr eaLnBrk="1" hangingPunct="1">
              <a:lnSpc>
                <a:spcPct val="80000"/>
              </a:lnSpc>
              <a:buClr>
                <a:srgbClr val="006600"/>
              </a:buClr>
              <a:buFont typeface="Wingdings" pitchFamily="2" charset="2"/>
              <a:buChar char="ü"/>
              <a:defRPr/>
            </a:pPr>
            <a:endParaRPr lang="pt-BR" sz="28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80000"/>
              </a:lnSpc>
              <a:buClr>
                <a:srgbClr val="006600"/>
              </a:buClr>
              <a:defRPr/>
            </a:pP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Padronização do layout de quebra de sigilo bancário</a:t>
            </a:r>
          </a:p>
          <a:p>
            <a:pPr>
              <a:lnSpc>
                <a:spcPct val="80000"/>
              </a:lnSpc>
              <a:buClr>
                <a:srgbClr val="006600"/>
              </a:buClr>
              <a:defRPr/>
            </a:pPr>
            <a:endParaRPr lang="pt-BR" sz="2800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80000"/>
              </a:lnSpc>
              <a:buClr>
                <a:srgbClr val="006600"/>
              </a:buClr>
              <a:defRPr/>
            </a:pP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Apoio à criação do CCS</a:t>
            </a:r>
          </a:p>
          <a:p>
            <a:pPr>
              <a:lnSpc>
                <a:spcPct val="80000"/>
              </a:lnSpc>
              <a:buClr>
                <a:srgbClr val="006600"/>
              </a:buClr>
              <a:defRPr/>
            </a:pPr>
            <a:endParaRPr lang="pt-BR" sz="28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80000"/>
              </a:lnSpc>
              <a:buClr>
                <a:srgbClr val="006600"/>
              </a:buClr>
              <a:defRPr/>
            </a:pP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SIMBA</a:t>
            </a:r>
          </a:p>
          <a:p>
            <a:pPr>
              <a:lnSpc>
                <a:spcPct val="80000"/>
              </a:lnSpc>
              <a:buClr>
                <a:srgbClr val="006600"/>
              </a:buClr>
              <a:defRPr/>
            </a:pPr>
            <a:endParaRPr lang="pt-BR" sz="28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80000"/>
              </a:lnSpc>
              <a:buClr>
                <a:srgbClr val="006600"/>
              </a:buClr>
              <a:defRPr/>
            </a:pP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LAB/LD</a:t>
            </a:r>
          </a:p>
          <a:p>
            <a:pPr>
              <a:lnSpc>
                <a:spcPct val="80000"/>
              </a:lnSpc>
              <a:buClr>
                <a:srgbClr val="006600"/>
              </a:buClr>
              <a:defRPr/>
            </a:pPr>
            <a:endParaRPr lang="pt-BR" sz="28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80000"/>
              </a:lnSpc>
              <a:buClr>
                <a:srgbClr val="006600"/>
              </a:buClr>
              <a:defRPr/>
            </a:pP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PNLD</a:t>
            </a:r>
            <a:endParaRPr lang="pt-BR" sz="28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06600"/>
              </a:buClr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rgbClr val="000066"/>
              </a:solidFill>
              <a:latin typeface="Garamond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1410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170</Words>
  <Application>Microsoft Macintosh PowerPoint</Application>
  <PresentationFormat>On-screen Show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Tema do Office</vt:lpstr>
      <vt:lpstr>Personalizar design</vt:lpstr>
      <vt:lpstr>1_Personalizar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V. Articulação e Aprimoramento - ENCCLA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Ações em andamento</vt:lpstr>
      <vt:lpstr>Próximos Passos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CLAUDIA</dc:creator>
  <cp:lastModifiedBy>Ricardo Andrade Saadi</cp:lastModifiedBy>
  <cp:revision>160</cp:revision>
  <dcterms:created xsi:type="dcterms:W3CDTF">2015-02-25T21:04:32Z</dcterms:created>
  <dcterms:modified xsi:type="dcterms:W3CDTF">2015-09-10T18:50:32Z</dcterms:modified>
</cp:coreProperties>
</file>