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9" r:id="rId5"/>
    <p:sldId id="270" r:id="rId6"/>
    <p:sldId id="271" r:id="rId7"/>
    <p:sldId id="272" r:id="rId8"/>
    <p:sldId id="273" r:id="rId9"/>
    <p:sldId id="262" r:id="rId10"/>
    <p:sldId id="263" r:id="rId11"/>
    <p:sldId id="264" r:id="rId12"/>
    <p:sldId id="265" r:id="rId13"/>
    <p:sldId id="266" r:id="rId14"/>
    <p:sldId id="267" r:id="rId15"/>
    <p:sldId id="268" r:id="rId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6" autoAdjust="0"/>
    <p:restoredTop sz="94660"/>
  </p:normalViewPr>
  <p:slideViewPr>
    <p:cSldViewPr>
      <p:cViewPr varScale="1">
        <p:scale>
          <a:sx n="81" d="100"/>
          <a:sy n="81" d="100"/>
        </p:scale>
        <p:origin x="1008" y="96"/>
      </p:cViewPr>
      <p:guideLst>
        <p:guide orient="horz" pos="2160"/>
        <p:guide pos="2880"/>
      </p:guideLst>
    </p:cSldViewPr>
  </p:slideViewPr>
  <p:notesTextViewPr>
    <p:cViewPr>
      <p:scale>
        <a:sx n="1" d="1"/>
        <a:sy n="1" d="1"/>
      </p:scale>
      <p:origin x="0" y="0"/>
    </p:cViewPr>
  </p:notesTextViewPr>
  <p:sorterViewPr>
    <p:cViewPr>
      <p:scale>
        <a:sx n="100" d="100"/>
        <a:sy n="100" d="100"/>
      </p:scale>
      <p:origin x="0" y="27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80993FA-4955-4A63-9F1E-045357741E1D}" type="datetimeFigureOut">
              <a:rPr lang="pt-BR" smtClean="0"/>
              <a:t>07/04/2017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2B6DCB5-5318-4FDE-B59A-AE95F90234D4}" type="slidenum">
              <a:rPr lang="pt-BR" smtClean="0"/>
              <a:t>‹nº›</a:t>
            </a:fld>
            <a:endParaRPr lang="pt-BR"/>
          </a:p>
        </p:txBody>
      </p:sp>
    </p:spTree>
    <p:extLst>
      <p:ext uri="{BB962C8B-B14F-4D97-AF65-F5344CB8AC3E}">
        <p14:creationId xmlns:p14="http://schemas.microsoft.com/office/powerpoint/2010/main" val="586262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80993FA-4955-4A63-9F1E-045357741E1D}" type="datetimeFigureOut">
              <a:rPr lang="pt-BR" smtClean="0"/>
              <a:t>07/04/2017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2B6DCB5-5318-4FDE-B59A-AE95F90234D4}" type="slidenum">
              <a:rPr lang="pt-BR" smtClean="0"/>
              <a:t>‹nº›</a:t>
            </a:fld>
            <a:endParaRPr lang="pt-BR"/>
          </a:p>
        </p:txBody>
      </p:sp>
    </p:spTree>
    <p:extLst>
      <p:ext uri="{BB962C8B-B14F-4D97-AF65-F5344CB8AC3E}">
        <p14:creationId xmlns:p14="http://schemas.microsoft.com/office/powerpoint/2010/main" val="105173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80993FA-4955-4A63-9F1E-045357741E1D}" type="datetimeFigureOut">
              <a:rPr lang="pt-BR" smtClean="0"/>
              <a:t>07/04/2017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2B6DCB5-5318-4FDE-B59A-AE95F90234D4}" type="slidenum">
              <a:rPr lang="pt-BR" smtClean="0"/>
              <a:t>‹nº›</a:t>
            </a:fld>
            <a:endParaRPr lang="pt-BR"/>
          </a:p>
        </p:txBody>
      </p:sp>
    </p:spTree>
    <p:extLst>
      <p:ext uri="{BB962C8B-B14F-4D97-AF65-F5344CB8AC3E}">
        <p14:creationId xmlns:p14="http://schemas.microsoft.com/office/powerpoint/2010/main" val="1558622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080993FA-4955-4A63-9F1E-045357741E1D}" type="datetimeFigureOut">
              <a:rPr lang="pt-BR" smtClean="0"/>
              <a:t>07/04/2017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2B6DCB5-5318-4FDE-B59A-AE95F90234D4}" type="slidenum">
              <a:rPr lang="pt-BR" smtClean="0"/>
              <a:t>‹nº›</a:t>
            </a:fld>
            <a:endParaRPr lang="pt-BR"/>
          </a:p>
        </p:txBody>
      </p:sp>
    </p:spTree>
    <p:extLst>
      <p:ext uri="{BB962C8B-B14F-4D97-AF65-F5344CB8AC3E}">
        <p14:creationId xmlns:p14="http://schemas.microsoft.com/office/powerpoint/2010/main" val="3804433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080993FA-4955-4A63-9F1E-045357741E1D}" type="datetimeFigureOut">
              <a:rPr lang="pt-BR" smtClean="0"/>
              <a:t>07/04/2017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2B6DCB5-5318-4FDE-B59A-AE95F90234D4}" type="slidenum">
              <a:rPr lang="pt-BR" smtClean="0"/>
              <a:t>‹nº›</a:t>
            </a:fld>
            <a:endParaRPr lang="pt-BR"/>
          </a:p>
        </p:txBody>
      </p:sp>
    </p:spTree>
    <p:extLst>
      <p:ext uri="{BB962C8B-B14F-4D97-AF65-F5344CB8AC3E}">
        <p14:creationId xmlns:p14="http://schemas.microsoft.com/office/powerpoint/2010/main" val="90820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080993FA-4955-4A63-9F1E-045357741E1D}" type="datetimeFigureOut">
              <a:rPr lang="pt-BR" smtClean="0"/>
              <a:t>07/04/2017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2B6DCB5-5318-4FDE-B59A-AE95F90234D4}" type="slidenum">
              <a:rPr lang="pt-BR" smtClean="0"/>
              <a:t>‹nº›</a:t>
            </a:fld>
            <a:endParaRPr lang="pt-BR"/>
          </a:p>
        </p:txBody>
      </p:sp>
    </p:spTree>
    <p:extLst>
      <p:ext uri="{BB962C8B-B14F-4D97-AF65-F5344CB8AC3E}">
        <p14:creationId xmlns:p14="http://schemas.microsoft.com/office/powerpoint/2010/main" val="2028264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080993FA-4955-4A63-9F1E-045357741E1D}" type="datetimeFigureOut">
              <a:rPr lang="pt-BR" smtClean="0"/>
              <a:t>07/04/2017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2B6DCB5-5318-4FDE-B59A-AE95F90234D4}" type="slidenum">
              <a:rPr lang="pt-BR" smtClean="0"/>
              <a:t>‹nº›</a:t>
            </a:fld>
            <a:endParaRPr lang="pt-BR"/>
          </a:p>
        </p:txBody>
      </p:sp>
    </p:spTree>
    <p:extLst>
      <p:ext uri="{BB962C8B-B14F-4D97-AF65-F5344CB8AC3E}">
        <p14:creationId xmlns:p14="http://schemas.microsoft.com/office/powerpoint/2010/main" val="2083544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080993FA-4955-4A63-9F1E-045357741E1D}" type="datetimeFigureOut">
              <a:rPr lang="pt-BR" smtClean="0"/>
              <a:t>07/04/2017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2B6DCB5-5318-4FDE-B59A-AE95F90234D4}" type="slidenum">
              <a:rPr lang="pt-BR" smtClean="0"/>
              <a:t>‹nº›</a:t>
            </a:fld>
            <a:endParaRPr lang="pt-BR"/>
          </a:p>
        </p:txBody>
      </p:sp>
    </p:spTree>
    <p:extLst>
      <p:ext uri="{BB962C8B-B14F-4D97-AF65-F5344CB8AC3E}">
        <p14:creationId xmlns:p14="http://schemas.microsoft.com/office/powerpoint/2010/main" val="506247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80993FA-4955-4A63-9F1E-045357741E1D}" type="datetimeFigureOut">
              <a:rPr lang="pt-BR" smtClean="0"/>
              <a:t>07/04/2017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2B6DCB5-5318-4FDE-B59A-AE95F90234D4}" type="slidenum">
              <a:rPr lang="pt-BR" smtClean="0"/>
              <a:t>‹nº›</a:t>
            </a:fld>
            <a:endParaRPr lang="pt-BR"/>
          </a:p>
        </p:txBody>
      </p:sp>
    </p:spTree>
    <p:extLst>
      <p:ext uri="{BB962C8B-B14F-4D97-AF65-F5344CB8AC3E}">
        <p14:creationId xmlns:p14="http://schemas.microsoft.com/office/powerpoint/2010/main" val="4166424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080993FA-4955-4A63-9F1E-045357741E1D}" type="datetimeFigureOut">
              <a:rPr lang="pt-BR" smtClean="0"/>
              <a:t>07/04/2017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2B6DCB5-5318-4FDE-B59A-AE95F90234D4}" type="slidenum">
              <a:rPr lang="pt-BR" smtClean="0"/>
              <a:t>‹nº›</a:t>
            </a:fld>
            <a:endParaRPr lang="pt-BR"/>
          </a:p>
        </p:txBody>
      </p:sp>
    </p:spTree>
    <p:extLst>
      <p:ext uri="{BB962C8B-B14F-4D97-AF65-F5344CB8AC3E}">
        <p14:creationId xmlns:p14="http://schemas.microsoft.com/office/powerpoint/2010/main" val="323604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080993FA-4955-4A63-9F1E-045357741E1D}" type="datetimeFigureOut">
              <a:rPr lang="pt-BR" smtClean="0"/>
              <a:t>07/04/2017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2B6DCB5-5318-4FDE-B59A-AE95F90234D4}" type="slidenum">
              <a:rPr lang="pt-BR" smtClean="0"/>
              <a:t>‹nº›</a:t>
            </a:fld>
            <a:endParaRPr lang="pt-BR"/>
          </a:p>
        </p:txBody>
      </p:sp>
    </p:spTree>
    <p:extLst>
      <p:ext uri="{BB962C8B-B14F-4D97-AF65-F5344CB8AC3E}">
        <p14:creationId xmlns:p14="http://schemas.microsoft.com/office/powerpoint/2010/main" val="4090781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0993FA-4955-4A63-9F1E-045357741E1D}" type="datetimeFigureOut">
              <a:rPr lang="pt-BR" smtClean="0"/>
              <a:t>07/04/2017</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6DCB5-5318-4FDE-B59A-AE95F90234D4}" type="slidenum">
              <a:rPr lang="pt-BR" smtClean="0"/>
              <a:t>‹nº›</a:t>
            </a:fld>
            <a:endParaRPr lang="pt-BR"/>
          </a:p>
        </p:txBody>
      </p:sp>
    </p:spTree>
    <p:extLst>
      <p:ext uri="{BB962C8B-B14F-4D97-AF65-F5344CB8AC3E}">
        <p14:creationId xmlns:p14="http://schemas.microsoft.com/office/powerpoint/2010/main" val="345022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3" name="Título 2"/>
          <p:cNvSpPr txBox="1">
            <a:spLocks/>
          </p:cNvSpPr>
          <p:nvPr/>
        </p:nvSpPr>
        <p:spPr>
          <a:xfrm>
            <a:off x="457200" y="1268760"/>
            <a:ext cx="8229600" cy="3312368"/>
          </a:xfrm>
          <a:prstGeom prst="rect">
            <a:avLst/>
          </a:prstGeom>
        </p:spPr>
        <p:txBody>
          <a:bodyPr vert="horz" lIns="91440" tIns="45720" rIns="91440" bIns="45720" rtlCol="0" anchor="ctr">
            <a:noAutofit/>
          </a:bodyPr>
          <a:ls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t-BR" sz="4800" b="1" dirty="0" smtClean="0">
                <a:solidFill>
                  <a:schemeClr val="accent5">
                    <a:lumMod val="75000"/>
                  </a:schemeClr>
                </a:solidFill>
              </a:rPr>
              <a:t>MINUTA DE REGULAMENTAÇÃO DA LEI DAS PARCERIAS COM AS ORGANIZAÇÕES DA SOCIEDADE CIVIL</a:t>
            </a:r>
            <a:endParaRPr lang="pt-BR" sz="1050" b="1" dirty="0" smtClean="0">
              <a:solidFill>
                <a:schemeClr val="accent5">
                  <a:lumMod val="75000"/>
                </a:schemeClr>
              </a:solidFill>
            </a:endParaRPr>
          </a:p>
        </p:txBody>
      </p:sp>
    </p:spTree>
    <p:extLst>
      <p:ext uri="{BB962C8B-B14F-4D97-AF65-F5344CB8AC3E}">
        <p14:creationId xmlns:p14="http://schemas.microsoft.com/office/powerpoint/2010/main" val="3937402902"/>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4893647"/>
          </a:xfrm>
          <a:prstGeom prst="rect">
            <a:avLst/>
          </a:prstGeom>
        </p:spPr>
        <p:txBody>
          <a:bodyPr wrap="square">
            <a:spAutoFit/>
          </a:bodyPr>
          <a:lstStyle/>
          <a:p>
            <a:pPr algn="just"/>
            <a:r>
              <a:rPr lang="pt-BR" sz="2400" dirty="0" smtClean="0"/>
              <a:t>Art</a:t>
            </a:r>
            <a:r>
              <a:rPr lang="pt-BR" sz="2400" dirty="0"/>
              <a:t>. </a:t>
            </a:r>
            <a:r>
              <a:rPr lang="pt-BR" sz="2400" dirty="0" smtClean="0"/>
              <a:t>78 (...)</a:t>
            </a:r>
          </a:p>
          <a:p>
            <a:pPr algn="just"/>
            <a:r>
              <a:rPr lang="pt-BR" sz="2400" dirty="0" smtClean="0"/>
              <a:t>II- comprovante </a:t>
            </a:r>
            <a:r>
              <a:rPr lang="pt-BR" sz="2400" dirty="0"/>
              <a:t>da devolução do saldo remanescente da conta bancária específica, quando </a:t>
            </a:r>
            <a:r>
              <a:rPr lang="pt-BR" sz="2400" dirty="0" smtClean="0"/>
              <a:t>houver;</a:t>
            </a:r>
          </a:p>
          <a:p>
            <a:pPr algn="just"/>
            <a:r>
              <a:rPr lang="pt-BR" sz="2400" dirty="0" smtClean="0"/>
              <a:t>III-  o </a:t>
            </a:r>
            <a:r>
              <a:rPr lang="pt-BR" sz="2400" dirty="0"/>
              <a:t>extrato da conta bancária específica da </a:t>
            </a:r>
            <a:r>
              <a:rPr lang="pt-BR" sz="2400" dirty="0" smtClean="0"/>
              <a:t>parceria;</a:t>
            </a:r>
          </a:p>
          <a:p>
            <a:pPr algn="just"/>
            <a:r>
              <a:rPr lang="pt-BR" sz="2400" dirty="0" smtClean="0"/>
              <a:t>IV- </a:t>
            </a:r>
            <a:r>
              <a:rPr lang="pt-BR" sz="2400" dirty="0"/>
              <a:t>a memória de cálculo do rateio das despesas, quando for o </a:t>
            </a:r>
            <a:r>
              <a:rPr lang="pt-BR" sz="2400" dirty="0" smtClean="0"/>
              <a:t>caso;</a:t>
            </a:r>
          </a:p>
          <a:p>
            <a:pPr algn="just"/>
            <a:r>
              <a:rPr lang="pt-BR" sz="2400" dirty="0" smtClean="0"/>
              <a:t>V- cópia </a:t>
            </a:r>
            <a:r>
              <a:rPr lang="pt-BR" sz="2400" dirty="0"/>
              <a:t>simples, em meio físico ou eletrônico, de acordo com normativo, dos documentos comprobatórios das despesas, como notas e comprovantes fiscais, recibos, inclusive holerites, e boletins de medição, em caso de obras e serviços de engenharia, com data do documento, valor, dados da Organização da Sociedade Civil e do fornecedor e indicação clara do produto ou serviço;</a:t>
            </a:r>
            <a:br>
              <a:rPr lang="pt-BR" sz="2400" dirty="0"/>
            </a:br>
            <a:r>
              <a:rPr lang="pt-BR" sz="2400" dirty="0" smtClean="0"/>
              <a:t>VI- comprovantes </a:t>
            </a:r>
            <a:r>
              <a:rPr lang="pt-BR" sz="2400" dirty="0"/>
              <a:t>de regularidade trabalhista, fiscal, previdenciária, tributária, de contribuições e de dívida ativa</a:t>
            </a:r>
            <a:r>
              <a:rPr lang="pt-BR" sz="2400" dirty="0" smtClean="0"/>
              <a:t>;</a:t>
            </a:r>
            <a:endParaRPr lang="pt-BR" sz="2400" dirty="0"/>
          </a:p>
        </p:txBody>
      </p:sp>
    </p:spTree>
    <p:extLst>
      <p:ext uri="{BB962C8B-B14F-4D97-AF65-F5344CB8AC3E}">
        <p14:creationId xmlns:p14="http://schemas.microsoft.com/office/powerpoint/2010/main" val="2935939704"/>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3785652"/>
          </a:xfrm>
          <a:prstGeom prst="rect">
            <a:avLst/>
          </a:prstGeom>
        </p:spPr>
        <p:txBody>
          <a:bodyPr wrap="square">
            <a:spAutoFit/>
          </a:bodyPr>
          <a:lstStyle/>
          <a:p>
            <a:pPr algn="just"/>
            <a:r>
              <a:rPr lang="pt-BR" sz="2400" dirty="0" smtClean="0"/>
              <a:t>Art</a:t>
            </a:r>
            <a:r>
              <a:rPr lang="pt-BR" sz="2400" dirty="0"/>
              <a:t>. </a:t>
            </a:r>
            <a:r>
              <a:rPr lang="pt-BR" sz="2400" dirty="0" smtClean="0"/>
              <a:t>78 (...)</a:t>
            </a:r>
          </a:p>
          <a:p>
            <a:pPr algn="just"/>
            <a:r>
              <a:rPr lang="pt-BR" sz="2400" dirty="0" smtClean="0"/>
              <a:t>VII- demonstração </a:t>
            </a:r>
            <a:r>
              <a:rPr lang="pt-BR" sz="2400" dirty="0"/>
              <a:t>da compatibilidade dos custos efetivamente realizados na execução do objeto da parceria com os preços praticados no mercado, contendo a identificação das empresas ou pessoas consultadas, com indicação de endereço, número de telefone e números de inscrição no Cadastro Nacional de Pessoa Jurídica ­ CNPJ ou Cadastro de Pessoa Física – CPF; </a:t>
            </a:r>
            <a:r>
              <a:rPr lang="pt-BR" sz="2400" dirty="0" smtClean="0"/>
              <a:t>e</a:t>
            </a:r>
          </a:p>
          <a:p>
            <a:pPr algn="just"/>
            <a:r>
              <a:rPr lang="pt-BR" sz="2400" dirty="0" smtClean="0"/>
              <a:t>VIII- outros </a:t>
            </a:r>
            <a:r>
              <a:rPr lang="pt-BR" sz="2400" dirty="0"/>
              <a:t>documentos previstos no plano de trabalho</a:t>
            </a:r>
            <a:r>
              <a:rPr lang="pt-BR" sz="2400" dirty="0" smtClean="0"/>
              <a:t>.</a:t>
            </a:r>
          </a:p>
          <a:p>
            <a:pPr algn="just"/>
            <a:r>
              <a:rPr lang="pt-BR" sz="2400" dirty="0"/>
              <a:t/>
            </a:r>
            <a:br>
              <a:rPr lang="pt-BR" sz="2400" dirty="0"/>
            </a:br>
            <a:endParaRPr lang="pt-BR" sz="2400" dirty="0" smtClean="0"/>
          </a:p>
        </p:txBody>
      </p:sp>
    </p:spTree>
    <p:extLst>
      <p:ext uri="{BB962C8B-B14F-4D97-AF65-F5344CB8AC3E}">
        <p14:creationId xmlns:p14="http://schemas.microsoft.com/office/powerpoint/2010/main" val="2506468093"/>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4154984"/>
          </a:xfrm>
          <a:prstGeom prst="rect">
            <a:avLst/>
          </a:prstGeom>
        </p:spPr>
        <p:txBody>
          <a:bodyPr wrap="square">
            <a:spAutoFit/>
          </a:bodyPr>
          <a:lstStyle/>
          <a:p>
            <a:pPr algn="just"/>
            <a:r>
              <a:rPr lang="pt-BR" sz="2400" dirty="0" smtClean="0"/>
              <a:t>Art</a:t>
            </a:r>
            <a:r>
              <a:rPr lang="pt-BR" sz="2400" dirty="0"/>
              <a:t>. </a:t>
            </a:r>
            <a:r>
              <a:rPr lang="pt-BR" sz="2400" dirty="0" smtClean="0"/>
              <a:t>78 (...)</a:t>
            </a:r>
          </a:p>
          <a:p>
            <a:pPr algn="just"/>
            <a:r>
              <a:rPr lang="pt-BR" sz="2400" dirty="0"/>
              <a:t>Parágrafo Único. A memória de cálculo referida no inciso IV do </a:t>
            </a:r>
            <a:r>
              <a:rPr lang="pt-BR" sz="2400" i="1" dirty="0"/>
              <a:t>caput</a:t>
            </a:r>
            <a:r>
              <a:rPr lang="pt-BR" sz="2400" dirty="0"/>
              <a:t>, a ser apresentada pela Organização da Sociedade Civil, deverá conter a indicação do valor integral da despesa e o detalhamento da divisão de custos, especificando a fonte de custeio de cada fração, com identificação do número e do Órgão ou Entidade Pública da parceria, vedada a duplicidade ou a sobreposição de fontes de recursos no custeio de uma mesma parcela da despesa.</a:t>
            </a:r>
            <a:br>
              <a:rPr lang="pt-BR" sz="2400" dirty="0"/>
            </a:br>
            <a:endParaRPr lang="pt-BR" sz="2400" dirty="0" smtClean="0"/>
          </a:p>
          <a:p>
            <a:pPr algn="just"/>
            <a:r>
              <a:rPr lang="pt-BR" sz="2400" dirty="0"/>
              <a:t/>
            </a:r>
            <a:br>
              <a:rPr lang="pt-BR" sz="2400" dirty="0"/>
            </a:br>
            <a:endParaRPr lang="pt-BR" sz="2400" dirty="0" smtClean="0"/>
          </a:p>
        </p:txBody>
      </p:sp>
    </p:spTree>
    <p:extLst>
      <p:ext uri="{BB962C8B-B14F-4D97-AF65-F5344CB8AC3E}">
        <p14:creationId xmlns:p14="http://schemas.microsoft.com/office/powerpoint/2010/main" val="1665130321"/>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3785652"/>
          </a:xfrm>
          <a:prstGeom prst="rect">
            <a:avLst/>
          </a:prstGeom>
        </p:spPr>
        <p:txBody>
          <a:bodyPr wrap="square">
            <a:spAutoFit/>
          </a:bodyPr>
          <a:lstStyle/>
          <a:p>
            <a:pPr algn="just"/>
            <a:r>
              <a:rPr lang="pt-BR" sz="2400" dirty="0" smtClean="0"/>
              <a:t>     Art</a:t>
            </a:r>
            <a:r>
              <a:rPr lang="pt-BR" sz="2400" dirty="0"/>
              <a:t>. 79 Nos casos em que não for exigido Relatório de Execução Financeira da parceria, a Organização convenente deverá apresentar, além do Relatório de Execução do Objeto, os itens previstos nos incisos V e VI do </a:t>
            </a:r>
            <a:r>
              <a:rPr lang="pt-BR" sz="2400" i="1" dirty="0"/>
              <a:t>caput </a:t>
            </a:r>
            <a:r>
              <a:rPr lang="pt-BR" sz="2400" dirty="0"/>
              <a:t>do Art. 78</a:t>
            </a:r>
            <a:r>
              <a:rPr lang="pt-BR" sz="2400" dirty="0" smtClean="0"/>
              <a:t>.</a:t>
            </a:r>
          </a:p>
          <a:p>
            <a:pPr algn="just"/>
            <a:r>
              <a:rPr lang="pt-BR" sz="2400" dirty="0" smtClean="0"/>
              <a:t>     §</a:t>
            </a:r>
            <a:r>
              <a:rPr lang="pt-BR" sz="2400" dirty="0"/>
              <a:t>1º Na hipótese de que trata o </a:t>
            </a:r>
            <a:r>
              <a:rPr lang="pt-BR" sz="2400" i="1" dirty="0"/>
              <a:t>caput </a:t>
            </a:r>
            <a:r>
              <a:rPr lang="pt-BR" sz="2400" dirty="0"/>
              <a:t>deste artigo, com relação ao inciso V do </a:t>
            </a:r>
            <a:r>
              <a:rPr lang="pt-BR" sz="2400" i="1" dirty="0"/>
              <a:t>caput </a:t>
            </a:r>
            <a:r>
              <a:rPr lang="pt-BR" sz="2400" dirty="0"/>
              <a:t>do Art. 78, o Gestor da parceria realizará simples verificação do nexo entre as cópias dos documentos comprobatórios da despesa e as atividades, de que trata o inciso II do </a:t>
            </a:r>
            <a:r>
              <a:rPr lang="pt-BR" sz="2400" i="1" dirty="0"/>
              <a:t>caput </a:t>
            </a:r>
            <a:r>
              <a:rPr lang="pt-BR" sz="2400" dirty="0"/>
              <a:t>do Art. 77, desenvolvidas para cumprimento do objeto.</a:t>
            </a:r>
            <a:br>
              <a:rPr lang="pt-BR" sz="2400" dirty="0"/>
            </a:br>
            <a:endParaRPr lang="pt-BR" sz="2400" dirty="0" smtClean="0"/>
          </a:p>
        </p:txBody>
      </p:sp>
    </p:spTree>
    <p:extLst>
      <p:ext uri="{BB962C8B-B14F-4D97-AF65-F5344CB8AC3E}">
        <p14:creationId xmlns:p14="http://schemas.microsoft.com/office/powerpoint/2010/main" val="1895379760"/>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3785652"/>
          </a:xfrm>
          <a:prstGeom prst="rect">
            <a:avLst/>
          </a:prstGeom>
        </p:spPr>
        <p:txBody>
          <a:bodyPr wrap="square">
            <a:spAutoFit/>
          </a:bodyPr>
          <a:lstStyle/>
          <a:p>
            <a:pPr algn="just"/>
            <a:r>
              <a:rPr lang="pt-BR" sz="2400" dirty="0" smtClean="0"/>
              <a:t>     Art</a:t>
            </a:r>
            <a:r>
              <a:rPr lang="pt-BR" sz="2400" dirty="0"/>
              <a:t>. 79 </a:t>
            </a:r>
            <a:r>
              <a:rPr lang="pt-BR" sz="2400" dirty="0" smtClean="0"/>
              <a:t>(...)</a:t>
            </a:r>
          </a:p>
          <a:p>
            <a:pPr algn="just"/>
            <a:r>
              <a:rPr lang="pt-BR" sz="2400" dirty="0" smtClean="0"/>
              <a:t>     §</a:t>
            </a:r>
            <a:r>
              <a:rPr lang="pt-BR" sz="2400" dirty="0"/>
              <a:t>2º A verificação prevista no §1º deste artigo não se confunde com a análise do nexo de causalidade entre a receita e a despesa realizada, da conformidade dos dados financeiros e o cumprimento das normas pertinentes, de que trata o § 2º do Art. 64 da Lei Federal Nº 13.019, de 2014, ou com a análise prevista no inciso V do §1º do Art. 59 da referida Lei, sendo dispensado exame minucioso quanto à regularidade e legalidade do documento verificado e da despesa a qual se refere, incluindo sua compatibilidade com os preços praticados no mercado</a:t>
            </a:r>
            <a:r>
              <a:rPr lang="pt-BR" sz="2400" dirty="0" smtClean="0"/>
              <a:t>.</a:t>
            </a:r>
          </a:p>
        </p:txBody>
      </p:sp>
    </p:spTree>
    <p:extLst>
      <p:ext uri="{BB962C8B-B14F-4D97-AF65-F5344CB8AC3E}">
        <p14:creationId xmlns:p14="http://schemas.microsoft.com/office/powerpoint/2010/main" val="3479678371"/>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1569660"/>
          </a:xfrm>
          <a:prstGeom prst="rect">
            <a:avLst/>
          </a:prstGeom>
        </p:spPr>
        <p:txBody>
          <a:bodyPr wrap="square">
            <a:spAutoFit/>
          </a:bodyPr>
          <a:lstStyle/>
          <a:p>
            <a:pPr algn="just"/>
            <a:r>
              <a:rPr lang="pt-BR" sz="2400" dirty="0" smtClean="0"/>
              <a:t>     Art</a:t>
            </a:r>
            <a:r>
              <a:rPr lang="pt-BR" sz="2400" dirty="0"/>
              <a:t>. 79 </a:t>
            </a:r>
            <a:r>
              <a:rPr lang="pt-BR" sz="2400" dirty="0" smtClean="0"/>
              <a:t>(...)</a:t>
            </a:r>
          </a:p>
          <a:p>
            <a:pPr algn="just"/>
            <a:r>
              <a:rPr lang="pt-BR" sz="2400" dirty="0" smtClean="0"/>
              <a:t>     </a:t>
            </a:r>
            <a:r>
              <a:rPr lang="pt-BR" sz="2400" dirty="0"/>
              <a:t>§3º Quando se tratar de Prestação de Contas Final, além dos itens previstos no </a:t>
            </a:r>
            <a:r>
              <a:rPr lang="pt-BR" sz="2400" i="1" dirty="0"/>
              <a:t>caput</a:t>
            </a:r>
            <a:r>
              <a:rPr lang="pt-BR" sz="2400" dirty="0"/>
              <a:t>, a Organização convenente deverá apresentar os itens previstos nos incisos II e III do </a:t>
            </a:r>
            <a:r>
              <a:rPr lang="pt-BR" sz="2400" i="1" dirty="0"/>
              <a:t>caput </a:t>
            </a:r>
            <a:r>
              <a:rPr lang="pt-BR" sz="2400" dirty="0"/>
              <a:t>do Art. 78</a:t>
            </a:r>
            <a:r>
              <a:rPr lang="pt-BR" sz="2400" dirty="0" smtClean="0"/>
              <a:t>.</a:t>
            </a:r>
          </a:p>
        </p:txBody>
      </p:sp>
    </p:spTree>
    <p:extLst>
      <p:ext uri="{BB962C8B-B14F-4D97-AF65-F5344CB8AC3E}">
        <p14:creationId xmlns:p14="http://schemas.microsoft.com/office/powerpoint/2010/main" val="2279383738"/>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4154984"/>
          </a:xfrm>
          <a:prstGeom prst="rect">
            <a:avLst/>
          </a:prstGeom>
        </p:spPr>
        <p:txBody>
          <a:bodyPr wrap="square">
            <a:spAutoFit/>
          </a:bodyPr>
          <a:lstStyle/>
          <a:p>
            <a:pPr algn="just"/>
            <a:r>
              <a:rPr lang="pt-BR" sz="2400" dirty="0">
                <a:solidFill>
                  <a:srgbClr val="000000"/>
                </a:solidFill>
                <a:latin typeface="+mj-lt"/>
              </a:rPr>
              <a:t>Art. 4º Para os fins deste Decreto, considera</a:t>
            </a:r>
            <a:r>
              <a:rPr lang="pt-BR" sz="2400" dirty="0" smtClean="0">
                <a:solidFill>
                  <a:srgbClr val="000000"/>
                </a:solidFill>
                <a:latin typeface="+mj-lt"/>
              </a:rPr>
              <a:t>­-se</a:t>
            </a:r>
            <a:r>
              <a:rPr lang="pt-BR" sz="2400" dirty="0" smtClean="0">
                <a:solidFill>
                  <a:srgbClr val="000000"/>
                </a:solidFill>
                <a:latin typeface="+mj-lt"/>
              </a:rPr>
              <a:t>: (...)</a:t>
            </a:r>
          </a:p>
          <a:p>
            <a:pPr algn="just"/>
            <a:r>
              <a:rPr lang="pt-BR" sz="2400" dirty="0" smtClean="0">
                <a:solidFill>
                  <a:srgbClr val="000000"/>
                </a:solidFill>
                <a:latin typeface="+mj-lt"/>
              </a:rPr>
              <a:t>XXVI -­ </a:t>
            </a:r>
            <a:r>
              <a:rPr lang="pt-BR" sz="2400" b="1" dirty="0">
                <a:solidFill>
                  <a:srgbClr val="000000"/>
                </a:solidFill>
                <a:latin typeface="+mj-lt"/>
              </a:rPr>
              <a:t>Comissão de Monitoramento e Avaliação</a:t>
            </a:r>
            <a:r>
              <a:rPr lang="pt-BR" sz="2400" dirty="0">
                <a:solidFill>
                  <a:srgbClr val="000000"/>
                </a:solidFill>
                <a:latin typeface="+mj-lt"/>
              </a:rPr>
              <a:t>: Órgão colegiado destinado a monitorar e avaliar as parcerias celebradas com Organizações da Sociedade Civil e </a:t>
            </a:r>
            <a:r>
              <a:rPr lang="pt-BR" sz="2400" b="1" dirty="0">
                <a:solidFill>
                  <a:srgbClr val="000000"/>
                </a:solidFill>
                <a:latin typeface="+mj-lt"/>
              </a:rPr>
              <a:t>emitir parecer técnico</a:t>
            </a:r>
            <a:r>
              <a:rPr lang="pt-BR" sz="2400" dirty="0">
                <a:solidFill>
                  <a:srgbClr val="000000"/>
                </a:solidFill>
                <a:latin typeface="+mj-lt"/>
              </a:rPr>
              <a:t> quanto à possibilidade de celebração de parceria mediante termo de colaboração, termo de fomento ou acordo de cooperação, constituída por Portaria publicada no meio oficial de comunicação do Município, devendo ser composta por no mínimo três integrantes, em sua maioria ocupantes de cargo efetivo ou emprego público do quadro permanente de pessoal do Município;</a:t>
            </a:r>
            <a:br>
              <a:rPr lang="pt-BR" sz="2400" dirty="0">
                <a:solidFill>
                  <a:srgbClr val="000000"/>
                </a:solidFill>
                <a:latin typeface="+mj-lt"/>
              </a:rPr>
            </a:br>
            <a:endParaRPr lang="pt-BR" sz="2400" dirty="0">
              <a:latin typeface="+mj-lt"/>
            </a:endParaRPr>
          </a:p>
        </p:txBody>
      </p:sp>
    </p:spTree>
    <p:extLst>
      <p:ext uri="{BB962C8B-B14F-4D97-AF65-F5344CB8AC3E}">
        <p14:creationId xmlns:p14="http://schemas.microsoft.com/office/powerpoint/2010/main" val="2719430432"/>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4893647"/>
          </a:xfrm>
          <a:prstGeom prst="rect">
            <a:avLst/>
          </a:prstGeom>
        </p:spPr>
        <p:txBody>
          <a:bodyPr wrap="square">
            <a:spAutoFit/>
          </a:bodyPr>
          <a:lstStyle/>
          <a:p>
            <a:pPr algn="just"/>
            <a:r>
              <a:rPr lang="pt-BR" sz="2400" dirty="0" smtClean="0"/>
              <a:t>Art</a:t>
            </a:r>
            <a:r>
              <a:rPr lang="pt-BR" sz="2400" dirty="0"/>
              <a:t>. 53 A celebração e a formalização da parceria dependerão da adoção das seguintes providências pelo Órgão ou Entidade Pública: </a:t>
            </a:r>
            <a:r>
              <a:rPr lang="pt-BR" sz="2400" dirty="0" smtClean="0"/>
              <a:t>(...)</a:t>
            </a:r>
          </a:p>
          <a:p>
            <a:pPr algn="just"/>
            <a:r>
              <a:rPr lang="pt-BR" sz="2400" dirty="0" smtClean="0"/>
              <a:t>V -­ </a:t>
            </a:r>
            <a:r>
              <a:rPr lang="pt-BR" sz="2400" dirty="0"/>
              <a:t>emissão de </a:t>
            </a:r>
            <a:r>
              <a:rPr lang="pt-BR" sz="2400" b="1" dirty="0"/>
              <a:t>parecer da Comissão de Monitoramento e Avaliação</a:t>
            </a:r>
            <a:r>
              <a:rPr lang="pt-BR" sz="2400" dirty="0"/>
              <a:t>, que deverá pronunciar</a:t>
            </a:r>
            <a:r>
              <a:rPr lang="pt-BR" sz="2400" dirty="0" smtClean="0"/>
              <a:t>­-se</a:t>
            </a:r>
            <a:r>
              <a:rPr lang="pt-BR" sz="2400" dirty="0"/>
              <a:t>, de forma expressa, a respeito</a:t>
            </a:r>
            <a:r>
              <a:rPr lang="pt-BR" sz="2400" dirty="0" smtClean="0"/>
              <a:t>:</a:t>
            </a:r>
          </a:p>
          <a:p>
            <a:pPr algn="just"/>
            <a:r>
              <a:rPr lang="pt-BR" sz="2400" dirty="0"/>
              <a:t>a) do </a:t>
            </a:r>
            <a:r>
              <a:rPr lang="pt-BR" sz="2400" b="1" dirty="0"/>
              <a:t>mérito da proposta</a:t>
            </a:r>
            <a:r>
              <a:rPr lang="pt-BR" sz="2400" dirty="0"/>
              <a:t>, em conformidade com a modalidade de parceria adotada;</a:t>
            </a:r>
          </a:p>
          <a:p>
            <a:pPr algn="just"/>
            <a:r>
              <a:rPr lang="pt-BR" sz="2400" dirty="0"/>
              <a:t>b) da identidade e da </a:t>
            </a:r>
            <a:r>
              <a:rPr lang="pt-BR" sz="2400" b="1" dirty="0"/>
              <a:t>reciprocidade de interesse das partes</a:t>
            </a:r>
            <a:r>
              <a:rPr lang="pt-BR" sz="2400" dirty="0"/>
              <a:t> na realização, em mútua cooperação, da parceria prevista na Lei;</a:t>
            </a:r>
          </a:p>
          <a:p>
            <a:pPr algn="just"/>
            <a:r>
              <a:rPr lang="pt-BR" sz="2400" dirty="0"/>
              <a:t>c) da </a:t>
            </a:r>
            <a:r>
              <a:rPr lang="pt-BR" sz="2400" b="1" dirty="0"/>
              <a:t>viabilidade de sua execução</a:t>
            </a:r>
            <a:r>
              <a:rPr lang="pt-BR" sz="2400" dirty="0" smtClean="0"/>
              <a:t>; (...)</a:t>
            </a:r>
            <a:endParaRPr lang="pt-BR" sz="2400" dirty="0"/>
          </a:p>
          <a:p>
            <a:pPr algn="just"/>
            <a:r>
              <a:rPr lang="pt-BR" sz="2400" dirty="0"/>
              <a:t>e) da descrição fundamentada de quais serão os </a:t>
            </a:r>
            <a:r>
              <a:rPr lang="pt-BR" sz="2400" b="1" dirty="0"/>
              <a:t>meios disponíveis</a:t>
            </a:r>
            <a:r>
              <a:rPr lang="pt-BR" sz="2400" dirty="0"/>
              <a:t> a serem utilizados e sua </a:t>
            </a:r>
            <a:r>
              <a:rPr lang="pt-BR" sz="2400" b="1" dirty="0"/>
              <a:t>adequação e efetividade para a fiscalização da execução da </a:t>
            </a:r>
            <a:r>
              <a:rPr lang="pt-BR" sz="2400" b="1" dirty="0" smtClean="0"/>
              <a:t>parceria</a:t>
            </a:r>
            <a:r>
              <a:rPr lang="pt-BR" sz="2400" dirty="0" smtClean="0"/>
              <a:t> (...);</a:t>
            </a:r>
            <a:endParaRPr lang="pt-BR" sz="2400" dirty="0"/>
          </a:p>
        </p:txBody>
      </p:sp>
    </p:spTree>
    <p:extLst>
      <p:ext uri="{BB962C8B-B14F-4D97-AF65-F5344CB8AC3E}">
        <p14:creationId xmlns:p14="http://schemas.microsoft.com/office/powerpoint/2010/main" val="1628829527"/>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3416320"/>
          </a:xfrm>
          <a:prstGeom prst="rect">
            <a:avLst/>
          </a:prstGeom>
        </p:spPr>
        <p:txBody>
          <a:bodyPr wrap="square">
            <a:spAutoFit/>
          </a:bodyPr>
          <a:lstStyle/>
          <a:p>
            <a:pPr algn="just"/>
            <a:r>
              <a:rPr lang="pt-BR" sz="2400" dirty="0" smtClean="0"/>
              <a:t>     Entende-se </a:t>
            </a:r>
            <a:r>
              <a:rPr lang="pt-BR" sz="2400" dirty="0"/>
              <a:t>que o Art. 59, §1º, inciso V, da Lei Federal Nº 13.016/2014 dispõe que os documentos das despesas somente deverão ser analisados </a:t>
            </a:r>
            <a:r>
              <a:rPr lang="pt-BR" sz="2400" i="1" dirty="0"/>
              <a:t>"se houver dúvida quanto ao atingimento das metas físicas</a:t>
            </a:r>
            <a:r>
              <a:rPr lang="pt-BR" sz="2400" i="1" dirty="0" smtClean="0"/>
              <a:t>"</a:t>
            </a:r>
            <a:r>
              <a:rPr lang="pt-BR" sz="2400" dirty="0" smtClean="0"/>
              <a:t>.</a:t>
            </a:r>
          </a:p>
          <a:p>
            <a:pPr algn="just"/>
            <a:r>
              <a:rPr lang="pt-BR" sz="2400" dirty="0" smtClean="0"/>
              <a:t>      O </a:t>
            </a:r>
            <a:r>
              <a:rPr lang="pt-BR" sz="2400" dirty="0"/>
              <a:t>inciso II do Art. 66 da mencionada Lei define que a prestação de contas das parcerias ocorrerá mediante análise de documentos e relatórios, dentre os quais, o relatório de execução financeira, com a ressalva de que sua análise ocorrerá </a:t>
            </a:r>
            <a:r>
              <a:rPr lang="pt-BR" sz="2400" i="1" dirty="0"/>
              <a:t>"na hipótese de descumprimento de metas e resultados estabelecidos no plano de trabalho"</a:t>
            </a:r>
            <a:r>
              <a:rPr lang="pt-BR" sz="2400" dirty="0"/>
              <a:t>.</a:t>
            </a:r>
          </a:p>
        </p:txBody>
      </p:sp>
    </p:spTree>
    <p:extLst>
      <p:ext uri="{BB962C8B-B14F-4D97-AF65-F5344CB8AC3E}">
        <p14:creationId xmlns:p14="http://schemas.microsoft.com/office/powerpoint/2010/main" val="3870512756"/>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2308324"/>
          </a:xfrm>
          <a:prstGeom prst="rect">
            <a:avLst/>
          </a:prstGeom>
        </p:spPr>
        <p:txBody>
          <a:bodyPr wrap="square">
            <a:spAutoFit/>
          </a:bodyPr>
          <a:lstStyle/>
          <a:p>
            <a:pPr algn="just"/>
            <a:r>
              <a:rPr lang="pt-BR" sz="2400" dirty="0" smtClean="0"/>
              <a:t>     O objetivo da Lei seria </a:t>
            </a:r>
            <a:r>
              <a:rPr lang="pt-BR" sz="2400" dirty="0"/>
              <a:t>privilegiar o controle da execução física do objeto da parceria e dos resultados e metas alcançados, em detrimento de um excessivo controle baseado na análise da conformidade documental (inciso II do art. 6º e inciso I do art. 72 da Lei Federal Nº 13.019/2014</a:t>
            </a:r>
            <a:r>
              <a:rPr lang="pt-BR" sz="2400" dirty="0" smtClean="0"/>
              <a:t>).</a:t>
            </a:r>
          </a:p>
          <a:p>
            <a:pPr algn="just"/>
            <a:endParaRPr lang="pt-BR" sz="2400" dirty="0"/>
          </a:p>
        </p:txBody>
      </p:sp>
    </p:spTree>
    <p:extLst>
      <p:ext uri="{BB962C8B-B14F-4D97-AF65-F5344CB8AC3E}">
        <p14:creationId xmlns:p14="http://schemas.microsoft.com/office/powerpoint/2010/main" val="3441189932"/>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2677656"/>
          </a:xfrm>
          <a:prstGeom prst="rect">
            <a:avLst/>
          </a:prstGeom>
        </p:spPr>
        <p:txBody>
          <a:bodyPr wrap="square">
            <a:spAutoFit/>
          </a:bodyPr>
          <a:lstStyle/>
          <a:p>
            <a:pPr algn="just"/>
            <a:r>
              <a:rPr lang="pt-BR" sz="2400" dirty="0" smtClean="0"/>
              <a:t>     Em atenção ao interesse público, entende-se que há </a:t>
            </a:r>
            <a:r>
              <a:rPr lang="pt-BR" sz="2400" b="1" dirty="0" smtClean="0"/>
              <a:t>documentos</a:t>
            </a:r>
            <a:r>
              <a:rPr lang="pt-BR" sz="2400" dirty="0" smtClean="0"/>
              <a:t> </a:t>
            </a:r>
            <a:r>
              <a:rPr lang="pt-BR" sz="2400" b="1" dirty="0" smtClean="0"/>
              <a:t>que necessariamente precisam ser apresentados</a:t>
            </a:r>
            <a:r>
              <a:rPr lang="pt-BR" sz="2400" dirty="0" smtClean="0"/>
              <a:t> pela Organização da Sociedade Civil, a fim de que se tenha o mínimo de cuidado com os recursos transferidos pelo Estado.</a:t>
            </a:r>
          </a:p>
          <a:p>
            <a:pPr algn="just"/>
            <a:r>
              <a:rPr lang="pt-BR" sz="2400" dirty="0" smtClean="0"/>
              <a:t>     Como </a:t>
            </a:r>
            <a:r>
              <a:rPr lang="pt-BR" sz="2400" dirty="0"/>
              <a:t>exemplo, podemos citar o </a:t>
            </a:r>
            <a:r>
              <a:rPr lang="pt-BR" sz="2400" b="1" dirty="0"/>
              <a:t>comprovante de devolução de saldos</a:t>
            </a:r>
            <a:r>
              <a:rPr lang="pt-BR" sz="2400" dirty="0"/>
              <a:t> e os </a:t>
            </a:r>
            <a:r>
              <a:rPr lang="pt-BR" sz="2400" b="1" dirty="0"/>
              <a:t>extratos da conta corrente</a:t>
            </a:r>
            <a:r>
              <a:rPr lang="pt-BR" sz="2400" dirty="0"/>
              <a:t> aberta para movimentar os valores relacionados à parceria.</a:t>
            </a:r>
          </a:p>
        </p:txBody>
      </p:sp>
    </p:spTree>
    <p:extLst>
      <p:ext uri="{BB962C8B-B14F-4D97-AF65-F5344CB8AC3E}">
        <p14:creationId xmlns:p14="http://schemas.microsoft.com/office/powerpoint/2010/main" val="4123017015"/>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2677656"/>
          </a:xfrm>
          <a:prstGeom prst="rect">
            <a:avLst/>
          </a:prstGeom>
        </p:spPr>
        <p:txBody>
          <a:bodyPr wrap="square">
            <a:spAutoFit/>
          </a:bodyPr>
          <a:lstStyle/>
          <a:p>
            <a:pPr algn="just"/>
            <a:r>
              <a:rPr lang="pt-BR" sz="2400" dirty="0" smtClean="0"/>
              <a:t>     O </a:t>
            </a:r>
            <a:r>
              <a:rPr lang="pt-BR" sz="2400" dirty="0"/>
              <a:t>art. 68 da Lei dispõe que </a:t>
            </a:r>
            <a:r>
              <a:rPr lang="pt-BR" sz="2400" i="1" dirty="0"/>
              <a:t>“a entidade deve manter em seu arquivo os documentos originais que compõem a prestação de contas”</a:t>
            </a:r>
            <a:r>
              <a:rPr lang="pt-BR" sz="2400" dirty="0"/>
              <a:t>, quando os documentos incluídos na plataforma eletrônica prevista no art. 65 possuírem garantia de origem por certificação digital</a:t>
            </a:r>
            <a:r>
              <a:rPr lang="pt-BR" sz="2400" dirty="0" smtClean="0"/>
              <a:t>.</a:t>
            </a:r>
          </a:p>
          <a:p>
            <a:pPr algn="just"/>
            <a:r>
              <a:rPr lang="pt-BR" sz="2400" dirty="0" smtClean="0"/>
              <a:t>     Ocorre </a:t>
            </a:r>
            <a:r>
              <a:rPr lang="pt-BR" sz="2400" dirty="0"/>
              <a:t>que, nos termos do art. 65 da Lei, a utilização de plataforma eletrônica não é </a:t>
            </a:r>
            <a:r>
              <a:rPr lang="pt-BR" sz="2400" dirty="0" smtClean="0"/>
              <a:t>facultativa.</a:t>
            </a:r>
            <a:endParaRPr lang="pt-BR" sz="2400" dirty="0"/>
          </a:p>
        </p:txBody>
      </p:sp>
    </p:spTree>
    <p:extLst>
      <p:ext uri="{BB962C8B-B14F-4D97-AF65-F5344CB8AC3E}">
        <p14:creationId xmlns:p14="http://schemas.microsoft.com/office/powerpoint/2010/main" val="2310667151"/>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1569660"/>
          </a:xfrm>
          <a:prstGeom prst="rect">
            <a:avLst/>
          </a:prstGeom>
        </p:spPr>
        <p:txBody>
          <a:bodyPr wrap="square">
            <a:spAutoFit/>
          </a:bodyPr>
          <a:lstStyle/>
          <a:p>
            <a:pPr algn="just"/>
            <a:r>
              <a:rPr lang="pt-BR" sz="2400" dirty="0" smtClean="0"/>
              <a:t>     Com o </a:t>
            </a:r>
            <a:r>
              <a:rPr lang="pt-BR" sz="2400" dirty="0"/>
              <a:t>advento das notas fiscais eletrônicas, as vias em papel correspondem a cópias, uma vez que o original está na base eletrônica de dados do Fisco. Portanto, para notas fiscais eletrônicas, não faz sentido exigir “originais em papel”.</a:t>
            </a:r>
          </a:p>
        </p:txBody>
      </p:sp>
    </p:spTree>
    <p:extLst>
      <p:ext uri="{BB962C8B-B14F-4D97-AF65-F5344CB8AC3E}">
        <p14:creationId xmlns:p14="http://schemas.microsoft.com/office/powerpoint/2010/main" val="1173696920"/>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ontroladoria Geral do Esta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6309320"/>
            <a:ext cx="2088232" cy="444140"/>
          </a:xfrm>
          <a:prstGeom prst="rect">
            <a:avLst/>
          </a:prstGeom>
          <a:noFill/>
          <a:extLst>
            <a:ext uri="{909E8E84-426E-40DD-AFC4-6F175D3DCCD1}">
              <a14:hiddenFill xmlns:a14="http://schemas.microsoft.com/office/drawing/2010/main">
                <a:solidFill>
                  <a:srgbClr val="FFFFFF"/>
                </a:solidFill>
              </a14:hiddenFill>
            </a:ext>
          </a:extLst>
        </p:spPr>
      </p:pic>
      <p:sp>
        <p:nvSpPr>
          <p:cNvPr id="2" name="Retângulo 1"/>
          <p:cNvSpPr/>
          <p:nvPr/>
        </p:nvSpPr>
        <p:spPr>
          <a:xfrm>
            <a:off x="179512" y="1124744"/>
            <a:ext cx="8784976" cy="4893647"/>
          </a:xfrm>
          <a:prstGeom prst="rect">
            <a:avLst/>
          </a:prstGeom>
        </p:spPr>
        <p:txBody>
          <a:bodyPr wrap="square">
            <a:spAutoFit/>
          </a:bodyPr>
          <a:lstStyle/>
          <a:p>
            <a:pPr algn="just"/>
            <a:r>
              <a:rPr lang="pt-BR" sz="2400" dirty="0" smtClean="0"/>
              <a:t>Art</a:t>
            </a:r>
            <a:r>
              <a:rPr lang="pt-BR" sz="2400" dirty="0"/>
              <a:t>. 78 </a:t>
            </a:r>
            <a:r>
              <a:rPr lang="pt-BR" sz="2400" b="1" dirty="0"/>
              <a:t>Quando</a:t>
            </a:r>
            <a:r>
              <a:rPr lang="pt-BR" sz="2400" dirty="0"/>
              <a:t> a Organização da Sociedade Civil </a:t>
            </a:r>
            <a:r>
              <a:rPr lang="pt-BR" sz="2400" b="1" dirty="0"/>
              <a:t>não comprovar</a:t>
            </a:r>
            <a:r>
              <a:rPr lang="pt-BR" sz="2400" dirty="0"/>
              <a:t> o alcance das </a:t>
            </a:r>
            <a:r>
              <a:rPr lang="pt-BR" sz="2400" b="1" dirty="0"/>
              <a:t>metas e resultados</a:t>
            </a:r>
            <a:r>
              <a:rPr lang="pt-BR" sz="2400" dirty="0"/>
              <a:t> ou quando houver </a:t>
            </a:r>
            <a:r>
              <a:rPr lang="pt-BR" sz="2400" b="1" dirty="0"/>
              <a:t>indício</a:t>
            </a:r>
            <a:r>
              <a:rPr lang="pt-BR" sz="2400" dirty="0"/>
              <a:t> de existência de </a:t>
            </a:r>
            <a:r>
              <a:rPr lang="pt-BR" sz="2400" b="1" dirty="0"/>
              <a:t>ato irregular</a:t>
            </a:r>
            <a:r>
              <a:rPr lang="pt-BR" sz="2400" dirty="0"/>
              <a:t>, para fins de Prestação de Contas parcial, anual e final, além do Relatório de Execução do Objeto, o </a:t>
            </a:r>
            <a:r>
              <a:rPr lang="pt-BR" sz="2400" b="1" dirty="0"/>
              <a:t>Órgão ou Entidade Pública exigirá a apresentação de Relatório de Execução Financeira da parceria</a:t>
            </a:r>
            <a:r>
              <a:rPr lang="pt-BR" sz="2400" dirty="0"/>
              <a:t>, que deverá conter</a:t>
            </a:r>
            <a:r>
              <a:rPr lang="pt-BR" sz="2400" dirty="0" smtClean="0"/>
              <a:t>:</a:t>
            </a:r>
          </a:p>
          <a:p>
            <a:pPr algn="just"/>
            <a:r>
              <a:rPr lang="pt-BR" sz="2400" dirty="0" smtClean="0"/>
              <a:t>I-­ </a:t>
            </a:r>
            <a:r>
              <a:rPr lang="pt-BR" sz="2400" dirty="0"/>
              <a:t>a relação das receitas, inclusive rendimentos financeiros e recursos captados, e despesas efetivamente realizadas, sua vinculação com as atividades, de que trata o inciso II do </a:t>
            </a:r>
            <a:r>
              <a:rPr lang="pt-BR" sz="2400" i="1" dirty="0"/>
              <a:t>caput </a:t>
            </a:r>
            <a:r>
              <a:rPr lang="pt-BR" sz="2400" dirty="0"/>
              <a:t>do Art. 77, desenvolvidas para cumprimento do objeto e com as movimentações ocorridas na conta bancária específica da parceria, fazendo constar explicação de fatos relevantes que possibilitem a comprovação da observância do plano de </a:t>
            </a:r>
            <a:r>
              <a:rPr lang="pt-BR" sz="2400" dirty="0" smtClean="0"/>
              <a:t>trabalho;</a:t>
            </a:r>
            <a:endParaRPr lang="pt-BR" sz="2400" dirty="0"/>
          </a:p>
        </p:txBody>
      </p:sp>
    </p:spTree>
    <p:extLst>
      <p:ext uri="{BB962C8B-B14F-4D97-AF65-F5344CB8AC3E}">
        <p14:creationId xmlns:p14="http://schemas.microsoft.com/office/powerpoint/2010/main" val="948159465"/>
      </p:ext>
    </p:extLst>
  </p:cSld>
  <p:clrMapOvr>
    <a:masterClrMapping/>
  </p:clrMapOvr>
  <mc:AlternateContent xmlns:mc="http://schemas.openxmlformats.org/markup-compatibility/2006" xmlns:p14="http://schemas.microsoft.com/office/powerpoint/2010/main">
    <mc:Choice Requires="p14">
      <p:transition spd="slow" p14:dur="75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6324</TotalTime>
  <Words>1254</Words>
  <Application>Microsoft Office PowerPoint</Application>
  <PresentationFormat>Apresentação na tela (4:3)</PresentationFormat>
  <Paragraphs>37</Paragraphs>
  <Slides>15</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15</vt:i4>
      </vt:variant>
    </vt:vector>
  </HeadingPairs>
  <TitlesOfParts>
    <vt:vector size="18" baseType="lpstr">
      <vt:lpstr>Arial</vt:lpstr>
      <vt:lpstr>Calibri</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victorgenu</dc:creator>
  <cp:lastModifiedBy>ADM</cp:lastModifiedBy>
  <cp:revision>118</cp:revision>
  <dcterms:created xsi:type="dcterms:W3CDTF">2017-03-23T13:14:46Z</dcterms:created>
  <dcterms:modified xsi:type="dcterms:W3CDTF">2017-04-07T13:48:24Z</dcterms:modified>
</cp:coreProperties>
</file>