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58" r:id="rId5"/>
    <p:sldId id="259" r:id="rId6"/>
    <p:sldId id="260" r:id="rId7"/>
    <p:sldId id="271" r:id="rId8"/>
    <p:sldId id="262" r:id="rId9"/>
    <p:sldId id="263" r:id="rId10"/>
    <p:sldId id="273" r:id="rId11"/>
    <p:sldId id="264" r:id="rId12"/>
    <p:sldId id="265" r:id="rId13"/>
    <p:sldId id="266" r:id="rId14"/>
    <p:sldId id="267" r:id="rId15"/>
    <p:sldId id="269" r:id="rId1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86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CFEDF-B10E-49A3-B971-459946A3A7F0}" type="datetimeFigureOut">
              <a:rPr lang="pt-BR"/>
              <a:pPr>
                <a:defRPr/>
              </a:pPr>
              <a:t>20/11/15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D100F-3EEB-4FFD-A1A1-7B89477B4F9E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9828E-CE4B-49A9-B044-2F543047DAC1}" type="datetimeFigureOut">
              <a:rPr lang="pt-BR"/>
              <a:pPr>
                <a:defRPr/>
              </a:pPr>
              <a:t>20/11/15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D7B62-CBB1-4B06-8DD0-FAB445967887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2ADB2-5938-4F0F-BEC3-323ACB0274E9}" type="datetimeFigureOut">
              <a:rPr lang="pt-BR"/>
              <a:pPr>
                <a:defRPr/>
              </a:pPr>
              <a:t>20/11/15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FED49-EF55-44FC-915E-ECD8676DBD1C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F8811-596A-4C25-94F8-96C278EDF11D}" type="datetimeFigureOut">
              <a:rPr lang="pt-BR"/>
              <a:pPr>
                <a:defRPr/>
              </a:pPr>
              <a:t>20/11/15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143C7-73D8-4233-BE19-E5EEE13D53C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91446-7CC1-43DB-90D6-18FBAFBF95EE}" type="datetimeFigureOut">
              <a:rPr lang="pt-BR"/>
              <a:pPr>
                <a:defRPr/>
              </a:pPr>
              <a:t>20/11/15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6F15D-9909-4F2B-B0D4-06937A517CF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19C21-DE03-48D3-B016-31C8A24D9E0E}" type="datetimeFigureOut">
              <a:rPr lang="pt-BR"/>
              <a:pPr>
                <a:defRPr/>
              </a:pPr>
              <a:t>20/11/15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BF2FD-5E9A-4439-80FC-108060FE3BE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80E5E-8844-41A4-AEC5-F154D18D49F0}" type="datetimeFigureOut">
              <a:rPr lang="pt-BR"/>
              <a:pPr>
                <a:defRPr/>
              </a:pPr>
              <a:t>20/11/15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914F9-3E53-431C-8420-CD6274347572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8C398-62B2-4F52-9B8D-B1CBF0E9249B}" type="datetimeFigureOut">
              <a:rPr lang="pt-BR"/>
              <a:pPr>
                <a:defRPr/>
              </a:pPr>
              <a:t>20/11/15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2F1E6-60D1-4CBB-92BE-B44D2CEDCD1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C688F-AC44-4B31-8E85-950DF01E7DD4}" type="datetimeFigureOut">
              <a:rPr lang="pt-BR"/>
              <a:pPr>
                <a:defRPr/>
              </a:pPr>
              <a:t>20/11/15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0E27E-22FC-4DB5-BC21-B911466832C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660BF-B363-47CC-B0D0-6499485DF8CB}" type="datetimeFigureOut">
              <a:rPr lang="pt-BR"/>
              <a:pPr>
                <a:defRPr/>
              </a:pPr>
              <a:t>20/11/15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24A37-3458-46D3-84C4-593533E06E20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6D6C3-32B1-40CB-A56C-C88E6AA1AC4B}" type="datetimeFigureOut">
              <a:rPr lang="pt-BR"/>
              <a:pPr>
                <a:defRPr/>
              </a:pPr>
              <a:t>20/11/15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D525F-6337-4F78-9320-6734068FF13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1C6464-D61E-415C-8461-4601CCD2B713}" type="datetimeFigureOut">
              <a:rPr lang="pt-BR"/>
              <a:pPr>
                <a:defRPr/>
              </a:pPr>
              <a:t>20/11/15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10E8B8-D384-4F1A-9FA1-F2E04C77754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/>
          <p:cNvSpPr>
            <a:spLocks noGrp="1"/>
          </p:cNvSpPr>
          <p:nvPr>
            <p:ph type="ctrTitle"/>
          </p:nvPr>
        </p:nvSpPr>
        <p:spPr>
          <a:xfrm>
            <a:off x="467544" y="1628800"/>
            <a:ext cx="7988424" cy="2334121"/>
          </a:xfrm>
        </p:spPr>
        <p:txBody>
          <a:bodyPr/>
          <a:lstStyle/>
          <a:p>
            <a:r>
              <a:rPr lang="pt-BR" b="1" dirty="0" smtClean="0"/>
              <a:t>MÍDIAS SOCIAIS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11560" y="1556792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Perfil dos seguidores do </a:t>
            </a:r>
            <a:r>
              <a:rPr lang="pt-BR" b="1" dirty="0" err="1" smtClean="0"/>
              <a:t>Conaci</a:t>
            </a:r>
            <a:r>
              <a:rPr lang="pt-BR" b="1" dirty="0" smtClean="0"/>
              <a:t> no </a:t>
            </a:r>
            <a:r>
              <a:rPr lang="pt-BR" b="1" dirty="0" err="1" smtClean="0"/>
              <a:t>facebook</a:t>
            </a:r>
            <a:endParaRPr lang="pt-BR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683568" y="1772816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endParaRPr lang="pt-BR" b="1" dirty="0" smtClean="0"/>
          </a:p>
          <a:p>
            <a:pPr>
              <a:buFont typeface="Wingdings" pitchFamily="2" charset="2"/>
              <a:buChar char="ü"/>
            </a:pPr>
            <a:r>
              <a:rPr lang="pt-BR" b="1" dirty="0" smtClean="0"/>
              <a:t> Mulheres: 54%</a:t>
            </a:r>
          </a:p>
          <a:p>
            <a:pPr>
              <a:buFont typeface="Wingdings" pitchFamily="2" charset="2"/>
              <a:buChar char="ü"/>
            </a:pPr>
            <a:r>
              <a:rPr lang="pt-BR" b="1" dirty="0" smtClean="0"/>
              <a:t> Homens:   46%</a:t>
            </a:r>
            <a:endParaRPr lang="pt-BR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611560" y="3068960"/>
            <a:ext cx="51845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Cidades que mais acessam a página:</a:t>
            </a:r>
          </a:p>
          <a:p>
            <a:endParaRPr lang="pt-BR" b="1" dirty="0" smtClean="0"/>
          </a:p>
          <a:p>
            <a:pPr marL="342900" indent="-342900">
              <a:buAutoNum type="arabicParenR"/>
            </a:pPr>
            <a:r>
              <a:rPr lang="pt-BR" b="1" dirty="0" smtClean="0"/>
              <a:t>Belo Horizonte</a:t>
            </a:r>
          </a:p>
          <a:p>
            <a:pPr marL="342900" indent="-342900">
              <a:buAutoNum type="arabicParenR"/>
            </a:pPr>
            <a:r>
              <a:rPr lang="pt-BR" b="1" dirty="0" smtClean="0"/>
              <a:t>Rio de Janeiro</a:t>
            </a:r>
          </a:p>
          <a:p>
            <a:pPr marL="342900" indent="-342900">
              <a:buAutoNum type="arabicParenR"/>
            </a:pPr>
            <a:r>
              <a:rPr lang="pt-BR" b="1" dirty="0" smtClean="0"/>
              <a:t>São Paulo</a:t>
            </a:r>
          </a:p>
          <a:p>
            <a:pPr marL="342900" indent="-342900">
              <a:buAutoNum type="arabicParenR"/>
            </a:pPr>
            <a:r>
              <a:rPr lang="pt-BR" b="1" dirty="0" smtClean="0"/>
              <a:t>Fortaleza</a:t>
            </a:r>
          </a:p>
          <a:p>
            <a:pPr marL="342900" indent="-342900">
              <a:buAutoNum type="arabicParenR"/>
            </a:pPr>
            <a:r>
              <a:rPr lang="pt-BR" b="1" dirty="0" smtClean="0"/>
              <a:t>Brasília</a:t>
            </a:r>
            <a:endParaRPr lang="pt-BR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Laís\Downloads\pagmembros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1340768"/>
            <a:ext cx="6318632" cy="442125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6444208" y="1916832"/>
            <a:ext cx="24482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b="1" dirty="0" smtClean="0"/>
              <a:t>Página exclusiva para membros do </a:t>
            </a:r>
            <a:r>
              <a:rPr lang="pt-BR" b="1" dirty="0" err="1" smtClean="0"/>
              <a:t>Conaci</a:t>
            </a:r>
            <a:endParaRPr lang="pt-BR" b="1" dirty="0" smtClean="0"/>
          </a:p>
          <a:p>
            <a:endParaRPr lang="pt-BR" b="1" dirty="0" smtClean="0"/>
          </a:p>
          <a:p>
            <a:pPr>
              <a:buFont typeface="Wingdings" pitchFamily="2" charset="2"/>
              <a:buChar char="ü"/>
            </a:pPr>
            <a:r>
              <a:rPr lang="pt-BR" b="1" dirty="0" smtClean="0"/>
              <a:t>Página para discussões, enquetes, eventos, fotos, </a:t>
            </a:r>
            <a:r>
              <a:rPr lang="pt-BR" b="1" dirty="0" err="1" smtClean="0"/>
              <a:t>videos</a:t>
            </a:r>
            <a:r>
              <a:rPr lang="pt-BR" b="1" dirty="0" smtClean="0"/>
              <a:t>, publicação de documentos, </a:t>
            </a:r>
            <a:r>
              <a:rPr lang="pt-BR" b="1" dirty="0" err="1" smtClean="0"/>
              <a:t>etc</a:t>
            </a:r>
            <a:endParaRPr lang="pt-BR" b="1" dirty="0" smtClean="0"/>
          </a:p>
          <a:p>
            <a:pPr>
              <a:buFont typeface="Wingdings" pitchFamily="2" charset="2"/>
              <a:buChar char="ü"/>
            </a:pPr>
            <a:endParaRPr lang="pt-BR" b="1" dirty="0" smtClean="0"/>
          </a:p>
          <a:p>
            <a:pPr>
              <a:buFont typeface="Wingdings" pitchFamily="2" charset="2"/>
              <a:buChar char="ü"/>
            </a:pPr>
            <a:r>
              <a:rPr lang="pt-BR" b="1" dirty="0" smtClean="0"/>
              <a:t>Criação, layout e administração por A.L Digital</a:t>
            </a:r>
            <a:endParaRPr lang="pt-BR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323528" y="76470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Página fechada para membros no </a:t>
            </a:r>
            <a:r>
              <a:rPr lang="pt-BR" b="1" dirty="0" err="1" smtClean="0"/>
              <a:t>facebook</a:t>
            </a:r>
            <a:endParaRPr lang="pt-BR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Laís\Downloads\google+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8262917" cy="4006262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539552" y="620688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Criação de nova plataforma nas mídias sociais: a página do </a:t>
            </a:r>
            <a:r>
              <a:rPr lang="pt-BR" b="1" dirty="0" err="1" smtClean="0"/>
              <a:t>Conaci</a:t>
            </a:r>
            <a:r>
              <a:rPr lang="pt-BR" b="1" dirty="0" smtClean="0"/>
              <a:t> no Google+</a:t>
            </a:r>
            <a:endParaRPr lang="pt-BR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539552" y="5373216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Design e layout da página em sintonia com </a:t>
            </a:r>
            <a:r>
              <a:rPr lang="pt-BR" b="1" dirty="0" err="1" smtClean="0"/>
              <a:t>fanpage</a:t>
            </a:r>
            <a:r>
              <a:rPr lang="pt-BR" b="1" dirty="0" smtClean="0"/>
              <a:t> e página de membros</a:t>
            </a:r>
            <a:endParaRPr lang="pt-BR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Laís\Downloads\google+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2147"/>
            <a:ext cx="6264696" cy="4427349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6588224" y="2636912"/>
            <a:ext cx="2555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/>
              <a:t>Posts</a:t>
            </a:r>
            <a:r>
              <a:rPr lang="pt-BR" b="1" dirty="0" smtClean="0"/>
              <a:t> no Google + sincronizados com a página no </a:t>
            </a:r>
            <a:r>
              <a:rPr lang="pt-BR" b="1" dirty="0" err="1" smtClean="0"/>
              <a:t>Facebook</a:t>
            </a:r>
            <a:endParaRPr lang="pt-BR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Laís\Downloads\procuragoogleprimeirapag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548680"/>
            <a:ext cx="5688632" cy="5377429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6300192" y="1340768"/>
            <a:ext cx="25202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b="1" dirty="0" err="1" smtClean="0"/>
              <a:t>Ranqueamento</a:t>
            </a:r>
            <a:r>
              <a:rPr lang="pt-BR" b="1" dirty="0" smtClean="0"/>
              <a:t> do </a:t>
            </a:r>
            <a:r>
              <a:rPr lang="pt-BR" b="1" dirty="0" err="1" smtClean="0"/>
              <a:t>Conaci</a:t>
            </a:r>
            <a:r>
              <a:rPr lang="pt-BR" b="1" dirty="0" smtClean="0"/>
              <a:t> na página de buscas do Google (primeira página) com suas palavras-chave: transparência, controle da corrupção e estados</a:t>
            </a:r>
          </a:p>
          <a:p>
            <a:endParaRPr lang="pt-BR" b="1" dirty="0" smtClean="0"/>
          </a:p>
          <a:p>
            <a:pPr>
              <a:buFont typeface="Wingdings" pitchFamily="2" charset="2"/>
              <a:buChar char="ü"/>
            </a:pPr>
            <a:r>
              <a:rPr lang="pt-BR" b="1" dirty="0" smtClean="0"/>
              <a:t>Os </a:t>
            </a:r>
            <a:r>
              <a:rPr lang="pt-BR" b="1" dirty="0" err="1" smtClean="0"/>
              <a:t>posts</a:t>
            </a:r>
            <a:r>
              <a:rPr lang="pt-BR" b="1" dirty="0" smtClean="0"/>
              <a:t> do Google+ eventualmente entrarão na página de buscas do Google</a:t>
            </a:r>
            <a:endParaRPr lang="pt-BR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581128"/>
            <a:ext cx="2370204" cy="66203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705255" y="472748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Informações passadas pela:</a:t>
            </a:r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3528" y="1147966"/>
            <a:ext cx="86409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Em 14 dias úteis após a contratação da consultoria especializada se realizou as seguintes ações:</a:t>
            </a:r>
          </a:p>
          <a:p>
            <a:endParaRPr lang="pt-BR" dirty="0" smtClean="0"/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 Criação da página fechada de membros do CONACI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 Design e layout da página de membros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 Inserção de evento, documentos e enquete na página fechada, além de entrevistas exclusivas com os membros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 Modernização da </a:t>
            </a:r>
            <a:r>
              <a:rPr lang="pt-BR" dirty="0" err="1" smtClean="0"/>
              <a:t>fanpage</a:t>
            </a:r>
            <a:r>
              <a:rPr lang="pt-BR" dirty="0" smtClean="0"/>
              <a:t> com novo layout e design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 Modernização das fotos da </a:t>
            </a:r>
            <a:r>
              <a:rPr lang="pt-BR" dirty="0" err="1" smtClean="0"/>
              <a:t>fanpage</a:t>
            </a:r>
            <a:r>
              <a:rPr lang="pt-BR" dirty="0" smtClean="0"/>
              <a:t> com inserção do logo CONACI e          molduras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 Adição do botão “Fale Conosco” que leva ao site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 Conteúdo em texto corrido para os </a:t>
            </a:r>
            <a:r>
              <a:rPr lang="pt-BR" dirty="0" err="1" smtClean="0"/>
              <a:t>posts</a:t>
            </a:r>
            <a:r>
              <a:rPr lang="pt-BR" dirty="0" smtClean="0"/>
              <a:t>.  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 Apresentação da A.L Digital para todas as assessorias de imprensa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 Solicitação de entrevista com todos os membros do CONACI via assessorias de imprensa 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 E-mail marketing sobre a página fechada de membros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 Criação da página do CONACI no Google+: </a:t>
            </a:r>
            <a:r>
              <a:rPr lang="pt-BR" dirty="0" err="1" smtClean="0"/>
              <a:t>posts</a:t>
            </a:r>
            <a:r>
              <a:rPr lang="pt-BR" dirty="0" smtClean="0"/>
              <a:t> sincronizados com a </a:t>
            </a:r>
            <a:r>
              <a:rPr lang="pt-BR" dirty="0" err="1" smtClean="0"/>
              <a:t>fanpage</a:t>
            </a:r>
            <a:endParaRPr lang="pt-BR" dirty="0" smtClean="0"/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 </a:t>
            </a:r>
            <a:r>
              <a:rPr lang="pt-BR" dirty="0" err="1" smtClean="0"/>
              <a:t>Ranqueamento</a:t>
            </a:r>
            <a:r>
              <a:rPr lang="pt-BR" dirty="0" smtClean="0"/>
              <a:t> na primeira página de buscas do Google</a:t>
            </a:r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155701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Número de curtidas na </a:t>
            </a:r>
            <a:r>
              <a:rPr lang="pt-BR" b="1" dirty="0" err="1" smtClean="0"/>
              <a:t>fanpage</a:t>
            </a:r>
            <a:endParaRPr lang="pt-BR" b="1" dirty="0"/>
          </a:p>
        </p:txBody>
      </p:sp>
      <p:pic>
        <p:nvPicPr>
          <p:cNvPr id="2051" name="Picture 3" descr="C:\Users\Laís\Downloads\clippingantesconac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736" y="634471"/>
            <a:ext cx="5165020" cy="3276071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5311803" y="1023767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Quando o trabalho de marketing digital foi iniciado, tínhamos </a:t>
            </a:r>
            <a:r>
              <a:rPr lang="pt-BR" b="1" u="sng" dirty="0" smtClean="0"/>
              <a:t>588</a:t>
            </a:r>
            <a:r>
              <a:rPr lang="pt-BR" b="1" dirty="0" smtClean="0"/>
              <a:t> curtidas na </a:t>
            </a:r>
            <a:r>
              <a:rPr lang="pt-BR" b="1" dirty="0" err="1" smtClean="0"/>
              <a:t>fanpage</a:t>
            </a:r>
            <a:endParaRPr lang="pt-BR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0" y="4579060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Depois do trabalho da A.L Digital,</a:t>
            </a:r>
          </a:p>
          <a:p>
            <a:r>
              <a:rPr lang="pt-BR" b="1" dirty="0" smtClean="0"/>
              <a:t> em 14 dias úteis alcançamos a</a:t>
            </a:r>
          </a:p>
          <a:p>
            <a:r>
              <a:rPr lang="pt-BR" b="1" dirty="0" smtClean="0"/>
              <a:t> marca de </a:t>
            </a:r>
            <a:r>
              <a:rPr lang="pt-BR" b="1" u="sng" dirty="0" smtClean="0"/>
              <a:t>1.044</a:t>
            </a:r>
            <a:r>
              <a:rPr lang="pt-BR" b="1" dirty="0" smtClean="0"/>
              <a:t> curtidas na</a:t>
            </a:r>
          </a:p>
          <a:p>
            <a:r>
              <a:rPr lang="pt-BR" b="1" dirty="0" smtClean="0"/>
              <a:t> </a:t>
            </a:r>
            <a:r>
              <a:rPr lang="pt-BR" b="1" dirty="0" err="1" smtClean="0"/>
              <a:t>fanpage</a:t>
            </a:r>
            <a:r>
              <a:rPr lang="pt-BR" b="1" dirty="0" smtClean="0"/>
              <a:t>.</a:t>
            </a:r>
            <a:endParaRPr lang="pt-BR" b="1" dirty="0"/>
          </a:p>
        </p:txBody>
      </p:sp>
      <p:pic>
        <p:nvPicPr>
          <p:cNvPr id="2050" name="Picture 2" descr="C:\Users\Laís\Downloads\curtidaspó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1311" y="2257661"/>
            <a:ext cx="5364089" cy="3191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3894" y="188640"/>
            <a:ext cx="3424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 smtClean="0"/>
              <a:t>Fanpage</a:t>
            </a:r>
            <a:endParaRPr lang="pt-BR" b="1" dirty="0"/>
          </a:p>
        </p:txBody>
      </p:sp>
      <p:pic>
        <p:nvPicPr>
          <p:cNvPr id="2050" name="Picture 2" descr="C:\Users\Laís\Downloads\clippingantescona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73996"/>
            <a:ext cx="4899560" cy="3107694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5580112" y="155679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Layout antigo da capa</a:t>
            </a:r>
            <a:endParaRPr lang="pt-BR" b="1" dirty="0"/>
          </a:p>
        </p:txBody>
      </p:sp>
      <p:pic>
        <p:nvPicPr>
          <p:cNvPr id="2051" name="Picture 3" descr="C:\Users\Laís\Downloads\designdacap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6722" y="3212976"/>
            <a:ext cx="6493751" cy="2849577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179512" y="4943227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Layout novo</a:t>
            </a:r>
          </a:p>
          <a:p>
            <a:r>
              <a:rPr lang="pt-BR" b="1" dirty="0" smtClean="0"/>
              <a:t>    da capa</a:t>
            </a:r>
            <a:endParaRPr lang="pt-BR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aís\Downloads\desig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4392488" cy="5554899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5148064" y="3140968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Texto corrido e novo layout de imagens com logo do </a:t>
            </a:r>
            <a:r>
              <a:rPr lang="pt-BR" b="1" dirty="0" err="1" smtClean="0"/>
              <a:t>Conaci</a:t>
            </a:r>
            <a:r>
              <a:rPr lang="pt-BR" b="1" dirty="0" smtClean="0"/>
              <a:t> e moldura</a:t>
            </a:r>
            <a:endParaRPr lang="pt-BR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5940152" y="234888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Imagens</a:t>
            </a:r>
            <a:endParaRPr lang="pt-BR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aís\Downloads\engajamen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3312368" cy="6013633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4499992" y="1988840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Engajamentos com os </a:t>
            </a:r>
            <a:r>
              <a:rPr lang="pt-BR" b="1" dirty="0" err="1" smtClean="0"/>
              <a:t>posts</a:t>
            </a:r>
            <a:endParaRPr lang="pt-BR" b="1" dirty="0" smtClean="0"/>
          </a:p>
          <a:p>
            <a:endParaRPr lang="pt-BR" b="1" dirty="0" smtClean="0"/>
          </a:p>
          <a:p>
            <a:r>
              <a:rPr lang="pt-BR" b="1" dirty="0" smtClean="0"/>
              <a:t>Curtidas, comentários, marcações, compartilhamentos</a:t>
            </a:r>
            <a:endParaRPr lang="pt-BR" b="1" dirty="0"/>
          </a:p>
        </p:txBody>
      </p:sp>
      <p:sp>
        <p:nvSpPr>
          <p:cNvPr id="6" name="Retângulo 5"/>
          <p:cNvSpPr/>
          <p:nvPr/>
        </p:nvSpPr>
        <p:spPr>
          <a:xfrm>
            <a:off x="683568" y="4293096"/>
            <a:ext cx="3312368" cy="18002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esquerda 6"/>
          <p:cNvSpPr/>
          <p:nvPr/>
        </p:nvSpPr>
        <p:spPr>
          <a:xfrm>
            <a:off x="4355976" y="4869160"/>
            <a:ext cx="864096" cy="576064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836712"/>
            <a:ext cx="51845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Cidades/Estados que mais enviam notícias para a </a:t>
            </a:r>
            <a:r>
              <a:rPr lang="pt-BR" b="1" dirty="0" err="1" smtClean="0"/>
              <a:t>fanpage</a:t>
            </a:r>
            <a:r>
              <a:rPr lang="pt-BR" b="1" dirty="0" smtClean="0"/>
              <a:t> (período 28/10 a 16/11):</a:t>
            </a:r>
          </a:p>
          <a:p>
            <a:endParaRPr lang="pt-BR" b="1" dirty="0" smtClean="0"/>
          </a:p>
          <a:p>
            <a:pPr marL="342900" indent="-342900">
              <a:buAutoNum type="arabicParenR"/>
            </a:pPr>
            <a:r>
              <a:rPr lang="pt-BR" b="1" dirty="0" smtClean="0"/>
              <a:t>Ceará</a:t>
            </a:r>
          </a:p>
          <a:p>
            <a:pPr marL="342900" indent="-342900">
              <a:buAutoNum type="arabicParenR"/>
            </a:pPr>
            <a:r>
              <a:rPr lang="pt-BR" b="1" dirty="0" smtClean="0"/>
              <a:t>Mato Grosso</a:t>
            </a:r>
          </a:p>
          <a:p>
            <a:pPr marL="342900" indent="-342900">
              <a:buAutoNum type="arabicParenR"/>
            </a:pPr>
            <a:r>
              <a:rPr lang="pt-BR" b="1" dirty="0" smtClean="0"/>
              <a:t>São Paulo</a:t>
            </a:r>
          </a:p>
          <a:p>
            <a:pPr marL="342900" indent="-342900">
              <a:buAutoNum type="arabicParenR"/>
            </a:pPr>
            <a:r>
              <a:rPr lang="pt-BR" b="1" dirty="0" smtClean="0"/>
              <a:t>Goiás</a:t>
            </a:r>
          </a:p>
          <a:p>
            <a:pPr marL="342900" indent="-342900">
              <a:buAutoNum type="arabicParenR"/>
            </a:pPr>
            <a:r>
              <a:rPr lang="pt-BR" b="1" dirty="0" smtClean="0"/>
              <a:t>Espírito Santo, Acre, Recife, Piauí, Porto Velho</a:t>
            </a:r>
            <a:endParaRPr lang="pt-BR" b="1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284983"/>
            <a:ext cx="4896544" cy="2752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950296" y="993502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Maior Engajamento  de  30/10 a 11/11 (período de 10 dias com A.L Digital)</a:t>
            </a:r>
            <a:endParaRPr lang="pt-BR" b="1" dirty="0"/>
          </a:p>
        </p:txBody>
      </p:sp>
      <p:pic>
        <p:nvPicPr>
          <p:cNvPr id="10241" name="Picture 1" descr="C:\Users\Laís\Downloads\engajamentop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8544" y="1916832"/>
            <a:ext cx="4635944" cy="3989951"/>
          </a:xfrm>
          <a:prstGeom prst="rect">
            <a:avLst/>
          </a:prstGeom>
          <a:noFill/>
        </p:spPr>
      </p:pic>
      <p:pic>
        <p:nvPicPr>
          <p:cNvPr id="5" name="Picture 7" descr="C:\Users\Laís\Downloads\engajamentopré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916831"/>
            <a:ext cx="4328544" cy="3989951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0" y="1090893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Engajamento  de 13 a 23/10/2015</a:t>
            </a:r>
          </a:p>
          <a:p>
            <a:r>
              <a:rPr lang="pt-BR" b="1" dirty="0" smtClean="0"/>
              <a:t>(período de 10 dias). Antes do trabalho ser iniciado.</a:t>
            </a:r>
            <a:endParaRPr lang="pt-BR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179512" y="26064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Engajamento</a:t>
            </a:r>
            <a:endParaRPr lang="pt-BR" b="1" dirty="0"/>
          </a:p>
        </p:txBody>
      </p:sp>
      <p:sp>
        <p:nvSpPr>
          <p:cNvPr id="8" name="Elipse 7"/>
          <p:cNvSpPr/>
          <p:nvPr/>
        </p:nvSpPr>
        <p:spPr>
          <a:xfrm>
            <a:off x="3203848" y="1772816"/>
            <a:ext cx="936104" cy="41764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7956376" y="1772816"/>
            <a:ext cx="936104" cy="41764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Users\Laís\Downloads\alca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4561828" cy="6093296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5292080" y="2348880"/>
            <a:ext cx="3096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Número de pessoas alcançadas em 22 </a:t>
            </a:r>
            <a:r>
              <a:rPr lang="pt-BR" b="1" dirty="0" err="1" smtClean="0"/>
              <a:t>posts</a:t>
            </a:r>
            <a:r>
              <a:rPr lang="pt-BR" b="1" dirty="0" smtClean="0"/>
              <a:t>:</a:t>
            </a:r>
          </a:p>
          <a:p>
            <a:endParaRPr lang="pt-BR" b="1" dirty="0" smtClean="0"/>
          </a:p>
          <a:p>
            <a:r>
              <a:rPr lang="pt-BR" b="1" dirty="0" smtClean="0"/>
              <a:t>. 05/10 a 23/10/2015: 2.768</a:t>
            </a:r>
          </a:p>
          <a:p>
            <a:endParaRPr lang="pt-BR" b="1" dirty="0" smtClean="0"/>
          </a:p>
          <a:p>
            <a:r>
              <a:rPr lang="pt-BR" b="1" dirty="0" smtClean="0"/>
              <a:t>. 28/10 a 16/11/2015: 4.660</a:t>
            </a:r>
          </a:p>
          <a:p>
            <a:r>
              <a:rPr lang="pt-BR" b="1" dirty="0" smtClean="0"/>
              <a:t> (período sob gestão da A.L Digital)</a:t>
            </a:r>
            <a:endParaRPr lang="pt-BR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506</Words>
  <Application>Microsoft Macintosh PowerPoint</Application>
  <PresentationFormat>On-screen Show (4:3)</PresentationFormat>
  <Paragraphs>71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Tema do Office</vt:lpstr>
      <vt:lpstr>MÍDIAS SOCIAIS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Aline Lima</dc:creator>
  <cp:lastModifiedBy>Raphael R Soré</cp:lastModifiedBy>
  <cp:revision>40</cp:revision>
  <dcterms:created xsi:type="dcterms:W3CDTF">2013-08-07T20:33:48Z</dcterms:created>
  <dcterms:modified xsi:type="dcterms:W3CDTF">2015-11-20T12:56:08Z</dcterms:modified>
</cp:coreProperties>
</file>