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7" r:id="rId7"/>
    <p:sldId id="261" r:id="rId8"/>
    <p:sldId id="265" r:id="rId9"/>
    <p:sldId id="266" r:id="rId10"/>
    <p:sldId id="263" r:id="rId11"/>
    <p:sldId id="268" r:id="rId12"/>
    <p:sldId id="270" r:id="rId13"/>
    <p:sldId id="264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39" d="100"/>
          <a:sy n="39" d="100"/>
        </p:scale>
        <p:origin x="14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30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19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33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5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8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96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9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03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62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83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57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955B-9965-44BB-9BE7-E8813711CDE6}" type="datetimeFigureOut">
              <a:rPr lang="pt-BR" smtClean="0"/>
              <a:pPr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FE30-4265-42E6-B572-28E213DF92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39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ustavoungaro@sp.gov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Relatório de Gestão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Biênio 2014/2015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8795" y="575733"/>
            <a:ext cx="474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COMUNICAÇÃO - site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99066" y="2218254"/>
          <a:ext cx="6993467" cy="2163340"/>
        </p:xfrm>
        <a:graphic>
          <a:graphicData uri="http://schemas.openxmlformats.org/drawingml/2006/table">
            <a:tbl>
              <a:tblPr/>
              <a:tblGrid>
                <a:gridCol w="3347674"/>
                <a:gridCol w="926950"/>
                <a:gridCol w="906281"/>
                <a:gridCol w="906281"/>
                <a:gridCol w="906281"/>
              </a:tblGrid>
              <a:tr h="531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mbria"/>
                          <a:ea typeface="MS Mincho"/>
                          <a:cs typeface="Times New Roman"/>
                        </a:rPr>
                        <a:t>Atividades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mbria"/>
                          <a:ea typeface="MS Mincho"/>
                          <a:cs typeface="Times New Roman"/>
                        </a:rPr>
                        <a:t>2012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mbria"/>
                          <a:ea typeface="MS Mincho"/>
                          <a:cs typeface="Times New Roman"/>
                        </a:rPr>
                        <a:t>(abr-dez)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mbria"/>
                          <a:ea typeface="MS Mincho"/>
                          <a:cs typeface="Times New Roman"/>
                        </a:rPr>
                        <a:t>2013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mbria"/>
                          <a:ea typeface="MS Mincho"/>
                          <a:cs typeface="Times New Roman"/>
                        </a:rPr>
                        <a:t>2014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mbria"/>
                          <a:ea typeface="MS Mincho"/>
                          <a:cs typeface="Times New Roman"/>
                        </a:rPr>
                        <a:t>2015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mbria"/>
                          <a:ea typeface="MS Mincho"/>
                          <a:cs typeface="Times New Roman"/>
                        </a:rPr>
                        <a:t>(jan-nov)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9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1. Atualizações do site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222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417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394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451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2. Notícias revisadas, produzidas e postadas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91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340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348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386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3. Visualizações do site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43.346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75.853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80.716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76.936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4. Curtidas no Facebook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-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3500" marR="635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-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latin typeface="Cambria"/>
                          <a:ea typeface="MS Mincho"/>
                          <a:cs typeface="Times New Roman"/>
                        </a:rPr>
                        <a:t>253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Cambria"/>
                          <a:ea typeface="MS Mincho"/>
                          <a:cs typeface="Times New Roman"/>
                        </a:rPr>
                        <a:t>1.213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8795" y="575733"/>
            <a:ext cx="474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COMUNICAÇÃO – mídias sociais</a:t>
            </a:r>
            <a:endParaRPr lang="pt-BR" sz="2400" dirty="0"/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93620"/>
            <a:ext cx="6191250" cy="22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371600" y="1591728"/>
            <a:ext cx="641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Total de curtidas na página do CONACI no </a:t>
            </a:r>
            <a:r>
              <a:rPr lang="pt-BR" dirty="0" err="1" smtClean="0"/>
              <a:t>Facebook</a:t>
            </a:r>
            <a:r>
              <a:rPr lang="pt-BR" dirty="0" smtClean="0"/>
              <a:t> até novembro de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8795" y="575733"/>
            <a:ext cx="474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PRONUNCIAMENTOS OFICIAIS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45068" y="1591728"/>
            <a:ext cx="755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Carta de Foz do Iguaçu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Carta de Recife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Carta de Brasília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Carta de Teresina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“Combate à corrupção é prioridade” -  Coluna O Globo – 05/10/2014</a:t>
            </a:r>
          </a:p>
          <a:p>
            <a:endParaRPr lang="pt-BR" dirty="0" smtClean="0"/>
          </a:p>
          <a:p>
            <a:r>
              <a:rPr lang="pt-BR" dirty="0" smtClean="0"/>
              <a:t>“Paradoxo no combate à corrupção” – Folha de S. Paulo – 05/01/2015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8133" y="609600"/>
            <a:ext cx="479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BALANÇO FINANCEIRO - resumo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7467" y="2269081"/>
            <a:ext cx="756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arrecadados </a:t>
            </a:r>
            <a:r>
              <a:rPr lang="pt-BR" dirty="0" smtClean="0"/>
              <a:t>(entre jan e dez/2014)</a:t>
            </a:r>
            <a:r>
              <a:rPr lang="pt-BR" b="1" dirty="0" smtClean="0"/>
              <a:t>: </a:t>
            </a:r>
            <a:r>
              <a:rPr lang="pt-BR" dirty="0" smtClean="0"/>
              <a:t>R$ 160.000,00</a:t>
            </a:r>
          </a:p>
          <a:p>
            <a:r>
              <a:rPr lang="pt-BR" dirty="0" smtClean="0"/>
              <a:t>                                     (entre jan e dez/2015): R$ 200.000,00</a:t>
            </a:r>
          </a:p>
          <a:p>
            <a:endParaRPr lang="pt-BR" dirty="0" smtClean="0"/>
          </a:p>
          <a:p>
            <a:r>
              <a:rPr lang="pt-BR" b="1" dirty="0" smtClean="0"/>
              <a:t>Valores gastos </a:t>
            </a:r>
            <a:r>
              <a:rPr lang="pt-BR" dirty="0" smtClean="0"/>
              <a:t>(entre jan e dez/2015)</a:t>
            </a:r>
            <a:r>
              <a:rPr lang="pt-BR" b="1" dirty="0" smtClean="0"/>
              <a:t>:</a:t>
            </a:r>
            <a:r>
              <a:rPr lang="pt-BR" dirty="0" smtClean="0"/>
              <a:t> R$ 160.509,56*</a:t>
            </a:r>
          </a:p>
          <a:p>
            <a:r>
              <a:rPr lang="pt-BR" dirty="0" smtClean="0"/>
              <a:t>                          (entre jan e dez/2014)</a:t>
            </a:r>
            <a:r>
              <a:rPr lang="pt-BR" b="1" dirty="0" smtClean="0"/>
              <a:t>:</a:t>
            </a:r>
            <a:r>
              <a:rPr lang="pt-BR" dirty="0" smtClean="0"/>
              <a:t> R$ 83.373,74</a:t>
            </a:r>
          </a:p>
          <a:p>
            <a:r>
              <a:rPr lang="pt-BR" dirty="0" smtClean="0"/>
              <a:t>                          (entre jan e dez/2013): R$ 84.339,62</a:t>
            </a:r>
          </a:p>
          <a:p>
            <a:r>
              <a:rPr lang="pt-BR" dirty="0" smtClean="0"/>
              <a:t>                          (entre jan e dez/2012): R$ 145.648,78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2133" y="514773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Incluindo pendências anteriores e antecipação de pagamentos na  transição.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45928" y="1545029"/>
            <a:ext cx="597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disponível 31/12/2015 – total: R$ 698.953,16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82566" y="2060028"/>
            <a:ext cx="6169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Obrigado!</a:t>
            </a:r>
            <a:endParaRPr lang="pt-BR" sz="4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950372" y="4540470"/>
            <a:ext cx="39308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Gustavo </a:t>
            </a:r>
            <a:r>
              <a:rPr lang="pt-BR" sz="2400" b="1" dirty="0" err="1" smtClean="0"/>
              <a:t>Ungaro</a:t>
            </a:r>
            <a:endParaRPr lang="pt-BR" sz="2400" b="1" dirty="0" smtClean="0"/>
          </a:p>
          <a:p>
            <a:pPr algn="r"/>
            <a:r>
              <a:rPr lang="pt-BR" dirty="0" smtClean="0"/>
              <a:t>Ouvidor-Geral do Estado de São Paulo</a:t>
            </a:r>
          </a:p>
          <a:p>
            <a:pPr algn="r"/>
            <a:r>
              <a:rPr lang="pt-BR" dirty="0" smtClean="0">
                <a:hlinkClick r:id="rId3"/>
              </a:rPr>
              <a:t>gustavoungaro@sp.gov.br</a:t>
            </a:r>
            <a:endParaRPr lang="pt-BR" dirty="0" smtClean="0"/>
          </a:p>
          <a:p>
            <a:pPr algn="r"/>
            <a:r>
              <a:rPr lang="pt-BR" dirty="0" smtClean="0"/>
              <a:t>(11) 2089-8292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40221" y="1114090"/>
            <a:ext cx="68422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DIRETORIA</a:t>
            </a:r>
            <a:endParaRPr lang="pt-BR" sz="2400" dirty="0" smtClean="0"/>
          </a:p>
          <a:p>
            <a:r>
              <a:rPr lang="pt-BR" sz="2400" b="1" dirty="0" smtClean="0"/>
              <a:t> </a:t>
            </a:r>
            <a:endParaRPr lang="pt-BR" sz="2400" dirty="0" smtClean="0"/>
          </a:p>
          <a:p>
            <a:r>
              <a:rPr lang="pt-BR" sz="2400" b="1" dirty="0" smtClean="0"/>
              <a:t>Gustavo </a:t>
            </a:r>
            <a:r>
              <a:rPr lang="pt-BR" sz="2400" b="1" dirty="0" err="1" smtClean="0"/>
              <a:t>Ungaro</a:t>
            </a:r>
            <a:r>
              <a:rPr lang="pt-BR" sz="2400" b="1" dirty="0" smtClean="0"/>
              <a:t> – Presidente</a:t>
            </a:r>
            <a:endParaRPr lang="pt-BR" sz="2400" dirty="0" smtClean="0"/>
          </a:p>
          <a:p>
            <a:r>
              <a:rPr lang="pt-BR" sz="2400" b="1" dirty="0" smtClean="0"/>
              <a:t>Roberto Amoras – 1ª Vice-Presidente</a:t>
            </a:r>
            <a:endParaRPr lang="pt-BR" sz="2400" dirty="0" smtClean="0"/>
          </a:p>
          <a:p>
            <a:r>
              <a:rPr lang="pt-BR" sz="2400" b="1" dirty="0" smtClean="0"/>
              <a:t>Antonio Cesar Cavalcanti – 2º Vice-Presidente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08686" y="3647077"/>
            <a:ext cx="5738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SECRETARIA-EXECUTIVA</a:t>
            </a:r>
            <a:endParaRPr lang="pt-BR" sz="2000" dirty="0" smtClean="0"/>
          </a:p>
          <a:p>
            <a:r>
              <a:rPr lang="pt-BR" sz="2000" dirty="0" smtClean="0"/>
              <a:t> </a:t>
            </a:r>
          </a:p>
          <a:p>
            <a:r>
              <a:rPr lang="pt-BR" sz="2000" dirty="0" err="1" smtClean="0"/>
              <a:t>Raphael</a:t>
            </a:r>
            <a:r>
              <a:rPr lang="pt-BR" sz="2000" dirty="0" smtClean="0"/>
              <a:t> </a:t>
            </a:r>
            <a:r>
              <a:rPr lang="pt-BR" sz="2000" dirty="0" err="1" smtClean="0"/>
              <a:t>Soré</a:t>
            </a:r>
            <a:endParaRPr lang="pt-BR" sz="2000" dirty="0" smtClean="0"/>
          </a:p>
          <a:p>
            <a:r>
              <a:rPr lang="pt-BR" sz="2000" dirty="0" err="1" smtClean="0"/>
              <a:t>Manuella</a:t>
            </a:r>
            <a:r>
              <a:rPr lang="pt-BR" sz="2000" dirty="0" smtClean="0"/>
              <a:t> Ramalho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0731" y="1744715"/>
            <a:ext cx="65584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JUNTA FISCAL</a:t>
            </a:r>
            <a:endParaRPr lang="pt-BR" sz="2400" dirty="0" smtClean="0"/>
          </a:p>
          <a:p>
            <a:r>
              <a:rPr lang="pt-BR" sz="2400" dirty="0" smtClean="0"/>
              <a:t> </a:t>
            </a:r>
          </a:p>
          <a:p>
            <a:r>
              <a:rPr lang="pt-BR" sz="2400" dirty="0" smtClean="0"/>
              <a:t>Dionísio Gomes – CGM Natal/RN</a:t>
            </a:r>
          </a:p>
          <a:p>
            <a:r>
              <a:rPr lang="pt-BR" sz="2400" dirty="0" smtClean="0"/>
              <a:t>Giordano Jordão – CGE/AC</a:t>
            </a:r>
          </a:p>
          <a:p>
            <a:r>
              <a:rPr lang="pt-BR" sz="2400" dirty="0" smtClean="0"/>
              <a:t>Diogo Coutinho – SMCI Maceió/AL</a:t>
            </a:r>
          </a:p>
          <a:p>
            <a:r>
              <a:rPr lang="pt-BR" sz="2400" dirty="0" smtClean="0"/>
              <a:t>Rodrigo Lago – STC/MA</a:t>
            </a:r>
          </a:p>
          <a:p>
            <a:r>
              <a:rPr lang="pt-BR" sz="2400" dirty="0" smtClean="0"/>
              <a:t>Maria Auxiliadora Pacheco – CGM Porto Velho/RO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649412" y="1212950"/>
          <a:ext cx="5845175" cy="1005840"/>
        </p:xfrm>
        <a:graphic>
          <a:graphicData uri="http://schemas.openxmlformats.org/drawingml/2006/table">
            <a:tbl>
              <a:tblPr/>
              <a:tblGrid>
                <a:gridCol w="1948180"/>
                <a:gridCol w="1811020"/>
                <a:gridCol w="208597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Arial"/>
                          <a:ea typeface="Calibri"/>
                          <a:cs typeface="Times New Roman"/>
                        </a:rPr>
                        <a:t>MEMBROS FILIADOS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Calibri"/>
                          <a:cs typeface="Times New Roman"/>
                        </a:rPr>
                        <a:t>ATÉ 2013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Calibri"/>
                          <a:cs typeface="Times New Roman"/>
                        </a:rPr>
                        <a:t>2014/2015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ESTADOS/DF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MUNICÍPIOS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TOTAL (+UNIÃO)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38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Calibri"/>
                          <a:cs typeface="Times New Roman"/>
                        </a:rPr>
                        <a:t>46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649412" y="2327010"/>
          <a:ext cx="5845175" cy="1005840"/>
        </p:xfrm>
        <a:graphic>
          <a:graphicData uri="http://schemas.openxmlformats.org/drawingml/2006/table">
            <a:tbl>
              <a:tblPr/>
              <a:tblGrid>
                <a:gridCol w="608965"/>
                <a:gridCol w="3150235"/>
                <a:gridCol w="2085975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Arial"/>
                          <a:ea typeface="Calibri"/>
                          <a:cs typeface="Times New Roman"/>
                        </a:rPr>
                        <a:t>ENCONTROS NACIONAIS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Calibri"/>
                          <a:cs typeface="Times New Roman"/>
                        </a:rPr>
                        <a:t>PARTICIPANTES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RIO DE JANEIRO/RJ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Calibri"/>
                          <a:cs typeface="Times New Roman"/>
                        </a:rPr>
                        <a:t>494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BELO HORIZONTE/MG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635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Calibri"/>
                          <a:cs typeface="Times New Roman"/>
                        </a:rPr>
                        <a:t>1.129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639613" y="3415878"/>
          <a:ext cx="5864772" cy="2743200"/>
        </p:xfrm>
        <a:graphic>
          <a:graphicData uri="http://schemas.openxmlformats.org/drawingml/2006/table">
            <a:tbl>
              <a:tblPr/>
              <a:tblGrid>
                <a:gridCol w="1195631"/>
                <a:gridCol w="2587096"/>
                <a:gridCol w="2082045"/>
              </a:tblGrid>
              <a:tr h="420401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Calibri"/>
                          <a:cs typeface="Times New Roman"/>
                        </a:rPr>
                        <a:t>REUNIÕES TÉCNICAS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Calibri"/>
                          <a:cs typeface="Times New Roman"/>
                        </a:rPr>
                        <a:t>MEMBROS PARTICIPANTES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97998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Calibri"/>
                          <a:cs typeface="Times New Roman"/>
                        </a:rPr>
                        <a:t>2014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10ª – Brasília/DF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11ª – Brasília/DF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12ª – Rio de Janeiro/RJ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13ª – Recife/PE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8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2015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14ª – Maceió/AL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15ª – Brasília/DF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16ª - Belo Horizonte/MG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Arial"/>
                          <a:ea typeface="Calibri"/>
                          <a:cs typeface="Times New Roman"/>
                        </a:rPr>
                        <a:t>17ª – Teresina/PI</a:t>
                      </a:r>
                      <a:endParaRPr lang="pt-BR" sz="120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pt-BR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9850" marR="49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135117" y="462450"/>
            <a:ext cx="456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CONACI EM NÚMEROS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1ª RTC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1748"/>
            <a:ext cx="2941320" cy="1953768"/>
          </a:xfrm>
          <a:prstGeom prst="rect">
            <a:avLst/>
          </a:prstGeom>
        </p:spPr>
      </p:pic>
      <p:pic>
        <p:nvPicPr>
          <p:cNvPr id="5" name="Imagem 4" descr="12ª RT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1473" y="1215032"/>
            <a:ext cx="2503396" cy="1670864"/>
          </a:xfrm>
          <a:prstGeom prst="rect">
            <a:avLst/>
          </a:prstGeom>
        </p:spPr>
      </p:pic>
      <p:pic>
        <p:nvPicPr>
          <p:cNvPr id="6" name="Imagem 5" descr="13 RT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1715" y="1247223"/>
            <a:ext cx="3702285" cy="1960033"/>
          </a:xfrm>
          <a:prstGeom prst="rect">
            <a:avLst/>
          </a:prstGeom>
        </p:spPr>
      </p:pic>
      <p:pic>
        <p:nvPicPr>
          <p:cNvPr id="7" name="Imagem 6" descr="14 RT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04676"/>
            <a:ext cx="3037490" cy="2281683"/>
          </a:xfrm>
          <a:prstGeom prst="rect">
            <a:avLst/>
          </a:prstGeom>
        </p:spPr>
      </p:pic>
      <p:pic>
        <p:nvPicPr>
          <p:cNvPr id="8" name="Imagem 7" descr="15 RT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7490" y="3728837"/>
            <a:ext cx="3174124" cy="2380592"/>
          </a:xfrm>
          <a:prstGeom prst="rect">
            <a:avLst/>
          </a:prstGeom>
        </p:spPr>
      </p:pic>
      <p:pic>
        <p:nvPicPr>
          <p:cNvPr id="9" name="Imagem 8" descr="16ª RT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01103" y="3884153"/>
            <a:ext cx="2942897" cy="2207174"/>
          </a:xfrm>
          <a:prstGeom prst="rect">
            <a:avLst/>
          </a:prstGeom>
        </p:spPr>
      </p:pic>
      <p:pic>
        <p:nvPicPr>
          <p:cNvPr id="10" name="Imagem 9" descr="17ª RT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7151" y="2764844"/>
            <a:ext cx="2780987" cy="14217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91067" y="592667"/>
            <a:ext cx="589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REUNIÕES TÉCNICAS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91067" y="592667"/>
            <a:ext cx="589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ENCONTROS NACIONAIS</a:t>
            </a:r>
            <a:endParaRPr lang="pt-BR" sz="2400" dirty="0"/>
          </a:p>
        </p:txBody>
      </p:sp>
      <p:pic>
        <p:nvPicPr>
          <p:cNvPr id="13" name="Imagem 12" descr="X Encontro Nacio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32" y="1134532"/>
            <a:ext cx="5041901" cy="3361267"/>
          </a:xfrm>
          <a:prstGeom prst="rect">
            <a:avLst/>
          </a:prstGeom>
        </p:spPr>
      </p:pic>
      <p:pic>
        <p:nvPicPr>
          <p:cNvPr id="14" name="Imagem 13" descr="XI Encontro Nacio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251200"/>
            <a:ext cx="3996266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7255" y="536028"/>
            <a:ext cx="5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AÇÕES DE ACORDO COM O PLANEJAMENTO ESTRATÉGICO</a:t>
            </a:r>
            <a:endParaRPr lang="pt-BR" sz="2400" dirty="0"/>
          </a:p>
        </p:txBody>
      </p:sp>
      <p:pic>
        <p:nvPicPr>
          <p:cNvPr id="6" name="Imagem 5" descr="Governador 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715" y="4224227"/>
            <a:ext cx="2994551" cy="1859897"/>
          </a:xfrm>
          <a:prstGeom prst="rect">
            <a:avLst/>
          </a:prstGeom>
        </p:spPr>
      </p:pic>
      <p:pic>
        <p:nvPicPr>
          <p:cNvPr id="7" name="Imagem 6" descr="Sena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21" y="1337785"/>
            <a:ext cx="3169075" cy="2366903"/>
          </a:xfrm>
          <a:prstGeom prst="rect">
            <a:avLst/>
          </a:prstGeom>
        </p:spPr>
      </p:pic>
      <p:pic>
        <p:nvPicPr>
          <p:cNvPr id="8" name="Imagem 7" descr="Comenda 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2526" y="4096123"/>
            <a:ext cx="2691803" cy="2018852"/>
          </a:xfrm>
          <a:prstGeom prst="rect">
            <a:avLst/>
          </a:prstGeom>
        </p:spPr>
      </p:pic>
      <p:pic>
        <p:nvPicPr>
          <p:cNvPr id="10" name="Imagem 9" descr="http://conaci.org.br/wp-content/uploads/2014/03/Coquete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67" y="1366344"/>
            <a:ext cx="3384147" cy="2280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935407" y="3804745"/>
            <a:ext cx="279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Agenda Política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96294" y="371015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Entrega da Comenda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7255" y="536028"/>
            <a:ext cx="5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AÇÕES DE ACORDO COM O PLANEJAMENTO ESTRATÉGICO</a:t>
            </a:r>
            <a:endParaRPr lang="pt-BR" sz="2400" dirty="0"/>
          </a:p>
        </p:txBody>
      </p:sp>
      <p:pic>
        <p:nvPicPr>
          <p:cNvPr id="5" name="Imagem 4" descr="Portfol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1025" y="1481957"/>
            <a:ext cx="1991821" cy="2848305"/>
          </a:xfrm>
          <a:prstGeom prst="rect">
            <a:avLst/>
          </a:prstGeom>
        </p:spPr>
      </p:pic>
      <p:pic>
        <p:nvPicPr>
          <p:cNvPr id="7" name="Imagem 6" descr="PEC_UNACON.US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6762" y="4372304"/>
            <a:ext cx="1231704" cy="1651875"/>
          </a:xfrm>
          <a:prstGeom prst="rect">
            <a:avLst/>
          </a:prstGeom>
        </p:spPr>
      </p:pic>
      <p:pic>
        <p:nvPicPr>
          <p:cNvPr id="8" name="Imagem 7" descr="Panorama_3.USA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919" y="1460938"/>
            <a:ext cx="3771331" cy="2795724"/>
          </a:xfrm>
          <a:prstGeom prst="rect">
            <a:avLst/>
          </a:prstGeom>
        </p:spPr>
      </p:pic>
      <p:pic>
        <p:nvPicPr>
          <p:cNvPr id="9" name="Imagem 8" descr="Publicacao_B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72595" y="1459186"/>
            <a:ext cx="2240054" cy="274478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88588" y="5013423"/>
            <a:ext cx="3678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Publicações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7255" y="536028"/>
            <a:ext cx="557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AÇÕES DE ACORDO COM O PLANEJAMENTO ESTRATÉGICO</a:t>
            </a:r>
            <a:endParaRPr lang="pt-BR" sz="2400" dirty="0"/>
          </a:p>
        </p:txBody>
      </p:sp>
      <p:pic>
        <p:nvPicPr>
          <p:cNvPr id="7" name="Imagem 6" descr="Banco Mundial fev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58" y="1454516"/>
            <a:ext cx="3921010" cy="2205568"/>
          </a:xfrm>
          <a:prstGeom prst="rect">
            <a:avLst/>
          </a:prstGeom>
        </p:spPr>
      </p:pic>
      <p:pic>
        <p:nvPicPr>
          <p:cNvPr id="9" name="Imagem 8" descr="Seminario_BM_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1404" y="1439334"/>
            <a:ext cx="3438596" cy="2291838"/>
          </a:xfrm>
          <a:prstGeom prst="rect">
            <a:avLst/>
          </a:prstGeom>
        </p:spPr>
      </p:pic>
      <p:pic>
        <p:nvPicPr>
          <p:cNvPr id="10" name="Imagem 9" descr="Treinamento_BM_2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727" y="3878319"/>
            <a:ext cx="3950419" cy="2221030"/>
          </a:xfrm>
          <a:prstGeom prst="rect">
            <a:avLst/>
          </a:prstGeom>
        </p:spPr>
      </p:pic>
      <p:pic>
        <p:nvPicPr>
          <p:cNvPr id="11" name="Imagem 10" descr="Treinamento_BM_marco_2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807" y="3863568"/>
            <a:ext cx="2989608" cy="223198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445879" y="4340774"/>
            <a:ext cx="1376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Banco Mundial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523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333</Words>
  <Application>Microsoft Office PowerPoint</Application>
  <PresentationFormat>Apresentação na tela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Cambria</vt:lpstr>
      <vt:lpstr>Times New Roman</vt:lpstr>
      <vt:lpstr>Tema do Office</vt:lpstr>
      <vt:lpstr>Relatório de Gestão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victorgenu</dc:creator>
  <cp:lastModifiedBy>Larissa Marcelha Gonzaga</cp:lastModifiedBy>
  <cp:revision>11</cp:revision>
  <dcterms:created xsi:type="dcterms:W3CDTF">2016-03-14T11:38:59Z</dcterms:created>
  <dcterms:modified xsi:type="dcterms:W3CDTF">2016-03-17T19:34:39Z</dcterms:modified>
</cp:coreProperties>
</file>