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sldIdLst>
    <p:sldId id="256" r:id="rId2"/>
    <p:sldId id="260" r:id="rId3"/>
    <p:sldId id="264" r:id="rId4"/>
    <p:sldId id="262" r:id="rId5"/>
    <p:sldId id="263" r:id="rId6"/>
    <p:sldId id="265" r:id="rId7"/>
    <p:sldId id="266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059C8-5D28-4264-BE31-B422D673B935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6E67D-CF9F-4900-8D12-2201B19C0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96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6E67D-CF9F-4900-8D12-2201B19C02B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56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D281-779F-48AD-8D76-CE25F5E12A22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0"/>
            <a:ext cx="9144000" cy="68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7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51B2-21A4-491E-875F-7B8316ECC978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67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C76D-CDAB-49E0-B2D1-5372BF775B15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305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388A-BFFD-41F2-A1FE-7CC8247D4C30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713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1FD4-44B6-431C-85D9-B19E63D40645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29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06FD-432C-4CF0-B939-051FA3F7A73E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0303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0CE5-BA95-499E-98B3-3A9C6E4F7863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91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71D9-C769-42E6-81FF-0D24215C5EBD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35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69B-BE0E-4838-82FB-5DF688B31AC2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278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12A5-5367-4272-8853-450050DCAC25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6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D21A-9F96-4187-953A-BF1E2811C1C4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237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5462-BC81-4100-9C1B-F939988AA8C1}" type="datetime1">
              <a:rPr lang="pt-BR" smtClean="0"/>
              <a:t>02/07/2015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Thiago Marrara - USP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577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5300" dirty="0">
                <a:solidFill>
                  <a:schemeClr val="accent6">
                    <a:lumMod val="75000"/>
                  </a:schemeClr>
                </a:solidFill>
              </a:rPr>
              <a:t>Decreto n. 8.420/2015</a:t>
            </a:r>
            <a:br>
              <a:rPr lang="pt-BR" sz="5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5300" dirty="0">
                <a:solidFill>
                  <a:schemeClr val="accent6">
                    <a:lumMod val="75000"/>
                  </a:schemeClr>
                </a:solidFill>
              </a:rPr>
              <a:t>Regulamento da Lei 12.846/2013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dirty="0" smtClean="0">
                <a:solidFill>
                  <a:schemeClr val="accent4">
                    <a:lumMod val="75000"/>
                  </a:schemeClr>
                </a:solidFill>
              </a:rPr>
              <a:t>XV Reunião Técnica do </a:t>
            </a:r>
            <a:r>
              <a:rPr lang="pt-BR" sz="2700" dirty="0" smtClean="0">
                <a:solidFill>
                  <a:schemeClr val="accent4">
                    <a:lumMod val="75000"/>
                  </a:schemeClr>
                </a:solidFill>
              </a:rPr>
              <a:t>CONACI – BRASÍLIA: 02/07/15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981386"/>
            <a:ext cx="6858000" cy="1655762"/>
          </a:xfrm>
        </p:spPr>
        <p:txBody>
          <a:bodyPr/>
          <a:lstStyle/>
          <a:p>
            <a:pPr algn="just"/>
            <a:r>
              <a:rPr lang="pt-BR" dirty="0" smtClean="0"/>
              <a:t>Thiago Marrara. Professor de direito administrativo da USP. Faculdade de Direito de Ribeirão Preto (FDRP). Livre-docente. Doutor pela Universidade de Munique (LMU). marrara@usp.br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47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Aspectos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gerais relevantes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Limitação ao tratamento da responsabilidade </a:t>
            </a:r>
            <a:r>
              <a:rPr lang="pt-BR" dirty="0" smtClean="0"/>
              <a:t>objetiva </a:t>
            </a:r>
            <a:r>
              <a:rPr lang="pt-BR" dirty="0" smtClean="0"/>
              <a:t>administrativa.  </a:t>
            </a:r>
          </a:p>
          <a:p>
            <a:endParaRPr lang="pt-BR" sz="1500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Omissão no tocante à responsabilidade individual subjetiva. Regulamento incompleto?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sz="600" dirty="0" smtClean="0"/>
          </a:p>
          <a:p>
            <a:r>
              <a:rPr lang="pt-BR" dirty="0" smtClean="0"/>
              <a:t>Disciplina </a:t>
            </a:r>
            <a:r>
              <a:rPr lang="pt-BR" dirty="0" smtClean="0"/>
              <a:t>o PAR – </a:t>
            </a:r>
            <a:r>
              <a:rPr lang="pt-BR" dirty="0" smtClean="0"/>
              <a:t>proc. </a:t>
            </a:r>
            <a:r>
              <a:rPr lang="pt-BR" dirty="0"/>
              <a:t>a</a:t>
            </a:r>
            <a:r>
              <a:rPr lang="pt-BR" dirty="0" smtClean="0"/>
              <a:t>dm. </a:t>
            </a:r>
            <a:r>
              <a:rPr lang="pt-BR" dirty="0" smtClean="0"/>
              <a:t>de responsabilização, </a:t>
            </a:r>
            <a:r>
              <a:rPr lang="pt-BR" dirty="0" smtClean="0"/>
              <a:t>seus </a:t>
            </a:r>
            <a:r>
              <a:rPr lang="pt-BR" dirty="0" smtClean="0"/>
              <a:t>prazos, instrução, decisão e recursos</a:t>
            </a:r>
          </a:p>
          <a:p>
            <a:endParaRPr lang="pt-BR" sz="700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Relevante inovação: investigação preliminar (sigilosa/preparatória). Problemas: previsão legal? Mecanismos de controle contra arquivamento?</a:t>
            </a:r>
          </a:p>
          <a:p>
            <a:endParaRPr lang="pt-BR" sz="105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284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Regulamentação da multa	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Decreto cria sistema </a:t>
            </a:r>
            <a:r>
              <a:rPr lang="pt-BR" dirty="0"/>
              <a:t>de dosimetria por </a:t>
            </a:r>
            <a:r>
              <a:rPr lang="pt-BR" dirty="0" smtClean="0"/>
              <a:t>somatória / </a:t>
            </a:r>
            <a:r>
              <a:rPr lang="pt-BR" dirty="0"/>
              <a:t>subtração de percentuais. </a:t>
            </a:r>
            <a:r>
              <a:rPr lang="pt-BR" dirty="0" smtClean="0"/>
              <a:t>Máxima </a:t>
            </a:r>
            <a:r>
              <a:rPr lang="pt-BR" dirty="0"/>
              <a:t>de 20% apenas se todos os pontos </a:t>
            </a:r>
            <a:r>
              <a:rPr lang="pt-BR" dirty="0" smtClean="0"/>
              <a:t>somados </a:t>
            </a:r>
            <a:r>
              <a:rPr lang="pt-BR" dirty="0"/>
              <a:t>(do art. 17) </a:t>
            </a:r>
            <a:r>
              <a:rPr lang="pt-BR" dirty="0" smtClean="0"/>
              <a:t>sem </a:t>
            </a:r>
            <a:r>
              <a:rPr lang="pt-BR" dirty="0"/>
              <a:t>nenhuma redução (pelo art. 18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Itens do Decreto respeitam critérios </a:t>
            </a:r>
            <a:r>
              <a:rPr lang="pt-BR" dirty="0" smtClean="0">
                <a:solidFill>
                  <a:srgbClr val="FF0000"/>
                </a:solidFill>
              </a:rPr>
              <a:t>legais de dosimetria (art. 7º da Lei 12.846)?</a:t>
            </a:r>
          </a:p>
          <a:p>
            <a:endParaRPr lang="pt-BR" sz="1500" dirty="0"/>
          </a:p>
          <a:p>
            <a:r>
              <a:rPr lang="pt-BR" dirty="0" smtClean="0"/>
              <a:t>No caso </a:t>
            </a:r>
            <a:r>
              <a:rPr lang="pt-BR" dirty="0"/>
              <a:t>de </a:t>
            </a:r>
            <a:r>
              <a:rPr lang="pt-BR" dirty="0" smtClean="0"/>
              <a:t>contratos: multa </a:t>
            </a:r>
            <a:r>
              <a:rPr lang="pt-BR" dirty="0"/>
              <a:t>percentual conforme o valor </a:t>
            </a:r>
            <a:r>
              <a:rPr lang="pt-BR" dirty="0" smtClean="0"/>
              <a:t>contratual. Restrição </a:t>
            </a:r>
            <a:r>
              <a:rPr lang="pt-BR" dirty="0"/>
              <a:t>do poder punitivo do </a:t>
            </a:r>
            <a:r>
              <a:rPr lang="pt-BR" dirty="0" smtClean="0"/>
              <a:t>Estado.</a:t>
            </a:r>
          </a:p>
          <a:p>
            <a:endParaRPr lang="pt-BR" sz="1700" dirty="0"/>
          </a:p>
          <a:p>
            <a:r>
              <a:rPr lang="pt-BR" dirty="0" smtClean="0">
                <a:solidFill>
                  <a:srgbClr val="FF0000"/>
                </a:solidFill>
              </a:rPr>
              <a:t>Será que gravidade da infração </a:t>
            </a:r>
            <a:r>
              <a:rPr lang="pt-BR" dirty="0">
                <a:solidFill>
                  <a:srgbClr val="FF0000"/>
                </a:solidFill>
              </a:rPr>
              <a:t>varia conforme valor do </a:t>
            </a:r>
            <a:r>
              <a:rPr lang="pt-BR" dirty="0" smtClean="0">
                <a:solidFill>
                  <a:srgbClr val="FF0000"/>
                </a:solidFill>
              </a:rPr>
              <a:t>contrato???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752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Regulamentação da multa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Fator de </a:t>
            </a:r>
            <a:r>
              <a:rPr lang="pt-BR" dirty="0"/>
              <a:t>redução por comunicação espontânea antes do PAR (art. 18, IV). </a:t>
            </a:r>
            <a:r>
              <a:rPr lang="pt-BR" dirty="0" smtClean="0">
                <a:solidFill>
                  <a:srgbClr val="FF0000"/>
                </a:solidFill>
              </a:rPr>
              <a:t>Forma de leniência??</a:t>
            </a:r>
          </a:p>
          <a:p>
            <a:endParaRPr lang="pt-BR" sz="1300" dirty="0">
              <a:solidFill>
                <a:srgbClr val="FF0000"/>
              </a:solidFill>
            </a:endParaRPr>
          </a:p>
          <a:p>
            <a:r>
              <a:rPr lang="pt-BR" dirty="0" smtClean="0"/>
              <a:t>Na </a:t>
            </a:r>
            <a:r>
              <a:rPr lang="pt-BR" dirty="0"/>
              <a:t>inaplicabilidade dos itens do art. 17 e 18, multa fixa de </a:t>
            </a:r>
            <a:r>
              <a:rPr lang="pt-BR" dirty="0" smtClean="0"/>
              <a:t>0,1 </a:t>
            </a:r>
            <a:r>
              <a:rPr lang="pt-BR" dirty="0"/>
              <a:t>do faturamento ou </a:t>
            </a:r>
            <a:r>
              <a:rPr lang="pt-BR" dirty="0" smtClean="0"/>
              <a:t>R$ 6 mil. </a:t>
            </a:r>
            <a:r>
              <a:rPr lang="pt-BR" dirty="0" smtClean="0">
                <a:solidFill>
                  <a:srgbClr val="FF0000"/>
                </a:solidFill>
              </a:rPr>
              <a:t>Valor </a:t>
            </a:r>
            <a:r>
              <a:rPr lang="pt-BR" dirty="0">
                <a:solidFill>
                  <a:srgbClr val="FF0000"/>
                </a:solidFill>
              </a:rPr>
              <a:t>irrisório</a:t>
            </a:r>
            <a:r>
              <a:rPr lang="pt-BR" dirty="0" smtClean="0">
                <a:solidFill>
                  <a:srgbClr val="FF0000"/>
                </a:solidFill>
              </a:rPr>
              <a:t>??</a:t>
            </a:r>
          </a:p>
          <a:p>
            <a:endParaRPr lang="pt-BR" sz="1500" dirty="0" smtClean="0"/>
          </a:p>
          <a:p>
            <a:r>
              <a:rPr lang="pt-BR" dirty="0" smtClean="0"/>
              <a:t>Teto de 20% e, novidade, subteto de 3x o valor da vantagem auferida. </a:t>
            </a:r>
            <a:r>
              <a:rPr lang="pt-BR" dirty="0" smtClean="0">
                <a:solidFill>
                  <a:srgbClr val="FF0000"/>
                </a:solidFill>
              </a:rPr>
              <a:t>Redução do potencial punitivo??</a:t>
            </a:r>
          </a:p>
          <a:p>
            <a:endParaRPr lang="pt-BR" sz="1300" dirty="0" smtClean="0"/>
          </a:p>
          <a:p>
            <a:r>
              <a:rPr lang="pt-BR" dirty="0" smtClean="0"/>
              <a:t>L</a:t>
            </a:r>
            <a:r>
              <a:rPr lang="pt-BR" dirty="0" smtClean="0"/>
              <a:t>imitação de valor caso não seja possível verificar o faturamento bruto (art. 22, p. </a:t>
            </a:r>
            <a:r>
              <a:rPr lang="pt-BR" dirty="0" smtClean="0"/>
              <a:t>ún</a:t>
            </a:r>
            <a:r>
              <a:rPr lang="pt-BR" dirty="0" smtClean="0"/>
              <a:t>. – 6 mil a 6 milhões). </a:t>
            </a:r>
            <a:r>
              <a:rPr lang="pt-BR" dirty="0" smtClean="0">
                <a:solidFill>
                  <a:srgbClr val="FF0000"/>
                </a:solidFill>
              </a:rPr>
              <a:t>Valores irrisórios??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85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Regulamentação da leniência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Relativização da regra do “</a:t>
            </a:r>
            <a:r>
              <a:rPr lang="pt-BR" dirty="0" smtClean="0"/>
              <a:t>first</a:t>
            </a:r>
            <a:r>
              <a:rPr lang="pt-BR" dirty="0" smtClean="0"/>
              <a:t> come, </a:t>
            </a:r>
            <a:r>
              <a:rPr lang="pt-BR" dirty="0" smtClean="0"/>
              <a:t>first</a:t>
            </a:r>
            <a:r>
              <a:rPr lang="pt-BR" dirty="0" smtClean="0"/>
              <a:t> serve</a:t>
            </a:r>
            <a:r>
              <a:rPr lang="pt-BR" dirty="0" smtClean="0"/>
              <a:t>” para PJ </a:t>
            </a:r>
            <a:r>
              <a:rPr lang="pt-BR" dirty="0" smtClean="0"/>
              <a:t>(art. 30, I). </a:t>
            </a:r>
            <a:endParaRPr lang="pt-BR" dirty="0" smtClean="0"/>
          </a:p>
          <a:p>
            <a:endParaRPr lang="pt-BR" sz="1600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Quebra </a:t>
            </a:r>
            <a:r>
              <a:rPr lang="pt-BR" dirty="0" smtClean="0">
                <a:solidFill>
                  <a:srgbClr val="FF0000"/>
                </a:solidFill>
              </a:rPr>
              <a:t>de requisito legal. Desestímulo à “corrida pela leniência” e à “leniência prévia</a:t>
            </a:r>
            <a:r>
              <a:rPr lang="pt-BR" dirty="0" smtClean="0">
                <a:solidFill>
                  <a:srgbClr val="FF0000"/>
                </a:solidFill>
              </a:rPr>
              <a:t>”?!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sz="1400" dirty="0" smtClean="0"/>
          </a:p>
          <a:p>
            <a:r>
              <a:rPr lang="pt-BR" dirty="0" smtClean="0"/>
              <a:t>Estabelecimento </a:t>
            </a:r>
            <a:r>
              <a:rPr lang="pt-BR" dirty="0" smtClean="0"/>
              <a:t>de limite </a:t>
            </a:r>
            <a:r>
              <a:rPr lang="pt-BR" dirty="0" smtClean="0"/>
              <a:t>temporal máximo </a:t>
            </a:r>
            <a:r>
              <a:rPr lang="pt-BR" dirty="0" smtClean="0"/>
              <a:t>para o acordo (art. 30, § 2º). </a:t>
            </a:r>
            <a:endParaRPr lang="pt-BR" dirty="0" smtClean="0"/>
          </a:p>
          <a:p>
            <a:endParaRPr lang="pt-BR" sz="1600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Utilidade? </a:t>
            </a:r>
            <a:r>
              <a:rPr lang="pt-BR" dirty="0" smtClean="0">
                <a:solidFill>
                  <a:srgbClr val="FF0000"/>
                </a:solidFill>
              </a:rPr>
              <a:t>Formalismo mitigado. Possibilidade de instrução pós-relatório e em fase recursal</a:t>
            </a:r>
            <a:r>
              <a:rPr lang="pt-BR" dirty="0" smtClean="0">
                <a:solidFill>
                  <a:srgbClr val="FF0000"/>
                </a:solidFill>
              </a:rPr>
              <a:t>. Perda de leniências tardias?</a:t>
            </a: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11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Regulamentação da leniência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Falta </a:t>
            </a:r>
            <a:r>
              <a:rPr lang="pt-BR" dirty="0" smtClean="0"/>
              <a:t>de tratamento da pessoa </a:t>
            </a:r>
            <a:r>
              <a:rPr lang="pt-BR" dirty="0" smtClean="0"/>
              <a:t>física na disciplina da leniência. Pessoas físicas movem jurídicas. </a:t>
            </a:r>
            <a:r>
              <a:rPr lang="pt-BR" dirty="0" smtClean="0">
                <a:solidFill>
                  <a:srgbClr val="FF0000"/>
                </a:solidFill>
              </a:rPr>
              <a:t>Lacuna estimula acordo?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sz="1700" dirty="0" smtClean="0"/>
          </a:p>
          <a:p>
            <a:r>
              <a:rPr lang="pt-BR" dirty="0" smtClean="0"/>
              <a:t>Ausência de normas sobre </a:t>
            </a:r>
            <a:r>
              <a:rPr lang="pt-BR" dirty="0" smtClean="0"/>
              <a:t>a leniência licitatória</a:t>
            </a:r>
            <a:r>
              <a:rPr lang="pt-BR" dirty="0" smtClean="0"/>
              <a:t>. A Lei 12. 846 a restringiu a pessoas jurídicas. </a:t>
            </a:r>
            <a:r>
              <a:rPr lang="pt-BR" dirty="0" smtClean="0">
                <a:solidFill>
                  <a:srgbClr val="FF0000"/>
                </a:solidFill>
              </a:rPr>
              <a:t>Faz sentido?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sz="1500" dirty="0" smtClean="0"/>
          </a:p>
          <a:p>
            <a:r>
              <a:rPr lang="pt-BR" dirty="0" smtClean="0"/>
              <a:t>Uniformidade</a:t>
            </a:r>
            <a:r>
              <a:rPr lang="pt-BR" dirty="0" smtClean="0"/>
              <a:t> </a:t>
            </a:r>
            <a:r>
              <a:rPr lang="pt-BR" dirty="0" smtClean="0"/>
              <a:t>de efeitos em relação aos vários tipos imagináveis de leniência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FF0000"/>
                </a:solidFill>
              </a:rPr>
              <a:t>Perda da leniência prévia?</a:t>
            </a:r>
          </a:p>
          <a:p>
            <a:endParaRPr lang="pt-BR" sz="1600" dirty="0"/>
          </a:p>
          <a:p>
            <a:r>
              <a:rPr lang="pt-BR" dirty="0" smtClean="0"/>
              <a:t>Falta, na lei e no decreto, de definição do benefício mínimo em relação à multa. </a:t>
            </a:r>
            <a:r>
              <a:rPr lang="pt-BR" dirty="0" smtClean="0">
                <a:solidFill>
                  <a:srgbClr val="FF0000"/>
                </a:solidFill>
              </a:rPr>
              <a:t>Atratividade?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10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9386" y="511444"/>
            <a:ext cx="7886700" cy="5842861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solidFill>
                  <a:schemeClr val="accent4">
                    <a:lumMod val="75000"/>
                  </a:schemeClr>
                </a:solidFill>
              </a:rPr>
              <a:t>Em síntese, duas dúvidas:</a:t>
            </a:r>
            <a:br>
              <a:rPr lang="pt-BR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44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4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4400" b="1" dirty="0" smtClean="0">
                <a:solidFill>
                  <a:schemeClr val="accent5">
                    <a:lumMod val="75000"/>
                  </a:schemeClr>
                </a:solidFill>
              </a:rPr>
              <a:t>1) Disciplina regulamentar da multa parece limitar o potencial punitivo. Há contradição com o espírito de combate à corrupção?</a:t>
            </a:r>
            <a:r>
              <a:rPr lang="pt-BR" sz="4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44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4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4400" b="1" dirty="0" smtClean="0">
                <a:solidFill>
                  <a:schemeClr val="accent6">
                    <a:lumMod val="75000"/>
                  </a:schemeClr>
                </a:solidFill>
              </a:rPr>
              <a:t>2) Regime regulamentar da leniência desestimula os acordos ou os torna mais atrativos?</a:t>
            </a:r>
            <a:endParaRPr lang="pt-BR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64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7"/>
            <a:ext cx="9144000" cy="6843826"/>
          </a:xfrm>
          <a:prstGeom prst="rect">
            <a:avLst/>
          </a:prstGeom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669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474</Words>
  <Application>Microsoft Office PowerPoint</Application>
  <PresentationFormat>Apresentação na tela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Decreto n. 8.420/2015 Regulamento da Lei 12.846/2013 XV Reunião Técnica do CONACI – BRASÍLIA: 02/07/15</vt:lpstr>
      <vt:lpstr>Aspectos gerais relevantes</vt:lpstr>
      <vt:lpstr>Regulamentação da multa </vt:lpstr>
      <vt:lpstr>Regulamentação da multa</vt:lpstr>
      <vt:lpstr>Regulamentação da leniência</vt:lpstr>
      <vt:lpstr>Regulamentação da leniência</vt:lpstr>
      <vt:lpstr>Em síntese, duas dúvidas:  1) Disciplina regulamentar da multa parece limitar o potencial punitivo. Há contradição com o espírito de combate à corrupção?  2) Regime regulamentar da leniência desestimula os acordos ou os torna mais atrativos?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Thiago Marrara</cp:lastModifiedBy>
  <cp:revision>20</cp:revision>
  <dcterms:created xsi:type="dcterms:W3CDTF">2015-06-29T17:53:34Z</dcterms:created>
  <dcterms:modified xsi:type="dcterms:W3CDTF">2015-07-02T03:18:54Z</dcterms:modified>
</cp:coreProperties>
</file>