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01" r:id="rId3"/>
    <p:sldId id="292" r:id="rId4"/>
    <p:sldId id="275" r:id="rId5"/>
    <p:sldId id="293" r:id="rId6"/>
    <p:sldId id="302" r:id="rId7"/>
    <p:sldId id="280" r:id="rId8"/>
    <p:sldId id="285" r:id="rId9"/>
    <p:sldId id="303" r:id="rId10"/>
    <p:sldId id="297" r:id="rId11"/>
    <p:sldId id="298" r:id="rId12"/>
    <p:sldId id="291" r:id="rId13"/>
    <p:sldId id="268" r:id="rId14"/>
    <p:sldId id="304" r:id="rId15"/>
    <p:sldId id="305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5C2E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5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C1558-68A4-479F-9F93-0E568B44EB44}" type="datetimeFigureOut">
              <a:rPr lang="pt-BR" smtClean="0"/>
              <a:pPr/>
              <a:t>26/09/2013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B5ADA-6B34-49CC-B1ED-9EB28C9610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137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112360-EF74-46BB-A4F8-49F704CB49CD}" type="slidenum">
              <a:rPr lang="pt-BR"/>
              <a:pPr/>
              <a:t>8</a:t>
            </a:fld>
            <a:endParaRPr lang="pt-BR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6763" cy="3432175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5587"/>
            <a:ext cx="5029200" cy="4114487"/>
          </a:xfrm>
        </p:spPr>
        <p:txBody>
          <a:bodyPr lIns="91433" tIns="45716" rIns="91433" bIns="45716"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haroni" pitchFamily="2" charset="-79"/>
                <a:cs typeface="Aharoni" pitchFamily="2" charset="-79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haroni" pitchFamily="2" charset="-79"/>
                <a:cs typeface="Aharoni" pitchFamily="2" charset="-79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5253-C8DD-4F25-876A-DEEA31955396}" type="datetimeFigureOut">
              <a:rPr lang="pt-BR" smtClean="0"/>
              <a:pPr/>
              <a:t>26/09/2013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C924-84F0-453B-832D-4C7503AC3F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5253-C8DD-4F25-876A-DEEA31955396}" type="datetimeFigureOut">
              <a:rPr lang="pt-BR" smtClean="0"/>
              <a:pPr/>
              <a:t>26/09/2013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C924-84F0-453B-832D-4C7503AC3F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5253-C8DD-4F25-876A-DEEA31955396}" type="datetimeFigureOut">
              <a:rPr lang="pt-BR" smtClean="0"/>
              <a:pPr/>
              <a:t>26/09/2013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C924-84F0-453B-832D-4C7503AC3F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haroni" pitchFamily="2" charset="-79"/>
                <a:cs typeface="Aharoni" pitchFamily="2" charset="-79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haroni" pitchFamily="2" charset="-79"/>
                <a:cs typeface="Aharoni" pitchFamily="2" charset="-79"/>
              </a:defRPr>
            </a:lvl1pPr>
            <a:lvl2pPr>
              <a:defRPr>
                <a:latin typeface="Aharoni" pitchFamily="2" charset="-79"/>
                <a:cs typeface="Aharoni" pitchFamily="2" charset="-79"/>
              </a:defRPr>
            </a:lvl2pPr>
            <a:lvl3pPr>
              <a:defRPr>
                <a:latin typeface="Aharoni" pitchFamily="2" charset="-79"/>
                <a:cs typeface="Aharoni" pitchFamily="2" charset="-79"/>
              </a:defRPr>
            </a:lvl3pPr>
            <a:lvl4pPr>
              <a:defRPr>
                <a:latin typeface="Aharoni" pitchFamily="2" charset="-79"/>
                <a:cs typeface="Aharoni" pitchFamily="2" charset="-79"/>
              </a:defRPr>
            </a:lvl4pPr>
            <a:lvl5pPr>
              <a:defRPr>
                <a:latin typeface="Aharoni" pitchFamily="2" charset="-79"/>
                <a:cs typeface="Aharoni" pitchFamily="2" charset="-79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5253-C8DD-4F25-876A-DEEA31955396}" type="datetimeFigureOut">
              <a:rPr lang="pt-BR" smtClean="0"/>
              <a:pPr/>
              <a:t>26/09/2013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C924-84F0-453B-832D-4C7503AC3F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5253-C8DD-4F25-876A-DEEA31955396}" type="datetimeFigureOut">
              <a:rPr lang="pt-BR" smtClean="0"/>
              <a:pPr/>
              <a:t>26/09/2013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C924-84F0-453B-832D-4C7503AC3F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haroni" pitchFamily="2" charset="-79"/>
                <a:cs typeface="Aharoni" pitchFamily="2" charset="-79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haroni" pitchFamily="2" charset="-79"/>
                <a:cs typeface="Aharoni" pitchFamily="2" charset="-79"/>
              </a:defRPr>
            </a:lvl1pPr>
            <a:lvl2pPr>
              <a:defRPr sz="2400">
                <a:latin typeface="Aharoni" pitchFamily="2" charset="-79"/>
                <a:cs typeface="Aharoni" pitchFamily="2" charset="-79"/>
              </a:defRPr>
            </a:lvl2pPr>
            <a:lvl3pPr>
              <a:defRPr sz="2000">
                <a:latin typeface="Aharoni" pitchFamily="2" charset="-79"/>
                <a:cs typeface="Aharoni" pitchFamily="2" charset="-79"/>
              </a:defRPr>
            </a:lvl3pPr>
            <a:lvl4pPr>
              <a:defRPr sz="1800">
                <a:latin typeface="Aharoni" pitchFamily="2" charset="-79"/>
                <a:cs typeface="Aharoni" pitchFamily="2" charset="-79"/>
              </a:defRPr>
            </a:lvl4pPr>
            <a:lvl5pPr>
              <a:defRPr sz="1800">
                <a:latin typeface="Aharoni" pitchFamily="2" charset="-79"/>
                <a:cs typeface="Aharoni" pitchFamily="2" charset="-79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haroni" pitchFamily="2" charset="-79"/>
                <a:cs typeface="Aharoni" pitchFamily="2" charset="-79"/>
              </a:defRPr>
            </a:lvl1pPr>
            <a:lvl2pPr>
              <a:defRPr sz="2400">
                <a:latin typeface="Aharoni" pitchFamily="2" charset="-79"/>
                <a:cs typeface="Aharoni" pitchFamily="2" charset="-79"/>
              </a:defRPr>
            </a:lvl2pPr>
            <a:lvl3pPr>
              <a:defRPr sz="2000">
                <a:latin typeface="Aharoni" pitchFamily="2" charset="-79"/>
                <a:cs typeface="Aharoni" pitchFamily="2" charset="-79"/>
              </a:defRPr>
            </a:lvl3pPr>
            <a:lvl4pPr>
              <a:defRPr sz="1800">
                <a:latin typeface="Aharoni" pitchFamily="2" charset="-79"/>
                <a:cs typeface="Aharoni" pitchFamily="2" charset="-79"/>
              </a:defRPr>
            </a:lvl4pPr>
            <a:lvl5pPr>
              <a:defRPr sz="1800">
                <a:latin typeface="Aharoni" pitchFamily="2" charset="-79"/>
                <a:cs typeface="Aharoni" pitchFamily="2" charset="-79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5253-C8DD-4F25-876A-DEEA31955396}" type="datetimeFigureOut">
              <a:rPr lang="pt-BR" smtClean="0"/>
              <a:pPr/>
              <a:t>26/09/2013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C924-84F0-453B-832D-4C7503AC3F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5253-C8DD-4F25-876A-DEEA31955396}" type="datetimeFigureOut">
              <a:rPr lang="pt-BR" smtClean="0"/>
              <a:pPr/>
              <a:t>26/09/2013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C924-84F0-453B-832D-4C7503AC3F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haroni" pitchFamily="2" charset="-79"/>
                <a:cs typeface="Aharoni" pitchFamily="2" charset="-79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5253-C8DD-4F25-876A-DEEA31955396}" type="datetimeFigureOut">
              <a:rPr lang="pt-BR" smtClean="0"/>
              <a:pPr/>
              <a:t>26/09/2013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C924-84F0-453B-832D-4C7503AC3F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5253-C8DD-4F25-876A-DEEA31955396}" type="datetimeFigureOut">
              <a:rPr lang="pt-BR" smtClean="0"/>
              <a:pPr/>
              <a:t>26/09/2013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C924-84F0-453B-832D-4C7503AC3F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5253-C8DD-4F25-876A-DEEA31955396}" type="datetimeFigureOut">
              <a:rPr lang="pt-BR" smtClean="0"/>
              <a:pPr/>
              <a:t>26/09/2013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C924-84F0-453B-832D-4C7503AC3F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5253-C8DD-4F25-876A-DEEA31955396}" type="datetimeFigureOut">
              <a:rPr lang="pt-BR" smtClean="0"/>
              <a:pPr/>
              <a:t>26/09/2013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C924-84F0-453B-832D-4C7503AC3F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65253-C8DD-4F25-876A-DEEA31955396}" type="datetimeFigureOut">
              <a:rPr lang="pt-BR" smtClean="0"/>
              <a:pPr/>
              <a:t>26/09/2013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6C924-84F0-453B-832D-4C7503AC3F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mtClean="0">
                <a:latin typeface="Aharoni" pitchFamily="2" charset="-79"/>
                <a:cs typeface="Aharoni" pitchFamily="2" charset="-79"/>
              </a:rPr>
              <a:t>Controles </a:t>
            </a:r>
            <a:r>
              <a:rPr lang="pt-BR" smtClean="0">
                <a:latin typeface="Aharoni" pitchFamily="2" charset="-79"/>
                <a:cs typeface="Aharoni" pitchFamily="2" charset="-79"/>
              </a:rPr>
              <a:t>+ </a:t>
            </a:r>
            <a:r>
              <a:rPr lang="pt-BR" dirty="0"/>
              <a:t>G</a:t>
            </a:r>
            <a:r>
              <a:rPr lang="pt-BR" dirty="0" smtClean="0">
                <a:latin typeface="Aharoni" pitchFamily="2" charset="-79"/>
                <a:cs typeface="Aharoni" pitchFamily="2" charset="-79"/>
              </a:rPr>
              <a:t>estores</a:t>
            </a:r>
            <a:r>
              <a:rPr lang="pt-BR" dirty="0" smtClean="0">
                <a:latin typeface="Aharoni" pitchFamily="2" charset="-79"/>
                <a:cs typeface="Aharoni" pitchFamily="2" charset="-79"/>
              </a:rPr>
              <a:t>:</a:t>
            </a:r>
            <a:br>
              <a:rPr lang="pt-BR" dirty="0" smtClean="0">
                <a:latin typeface="Aharoni" pitchFamily="2" charset="-79"/>
                <a:cs typeface="Aharoni" pitchFamily="2" charset="-79"/>
              </a:rPr>
            </a:br>
            <a:r>
              <a:rPr lang="pt-BR" dirty="0" smtClean="0">
                <a:latin typeface="Aharoni" pitchFamily="2" charset="-79"/>
                <a:cs typeface="Aharoni" pitchFamily="2" charset="-79"/>
              </a:rPr>
              <a:t>uma agenda comum</a:t>
            </a:r>
            <a:r>
              <a:rPr lang="en-US" dirty="0" smtClean="0"/>
              <a:t>?</a:t>
            </a:r>
            <a:endParaRPr lang="pt-BR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IX Encontro CONACI, Belém, set2013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controvérsias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metas</a:t>
            </a:r>
            <a:r>
              <a:rPr lang="en-US" dirty="0" smtClean="0"/>
              <a:t>: outputs x outcomes?</a:t>
            </a:r>
          </a:p>
          <a:p>
            <a:r>
              <a:rPr lang="pt-BR" dirty="0" smtClean="0"/>
              <a:t>Aprender ou punir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Remunera</a:t>
            </a:r>
            <a:r>
              <a:rPr lang="pt-BR" dirty="0" err="1" smtClean="0"/>
              <a:t>ção</a:t>
            </a:r>
            <a:r>
              <a:rPr lang="pt-BR" dirty="0" smtClean="0"/>
              <a:t> variável atrelada a resultados</a:t>
            </a:r>
            <a:r>
              <a:rPr lang="en-US" dirty="0" smtClean="0"/>
              <a:t>?</a:t>
            </a:r>
          </a:p>
          <a:p>
            <a:r>
              <a:rPr lang="en-US" dirty="0" smtClean="0"/>
              <a:t>“gaming in a target world” (Hood)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Diferenças</a:t>
            </a:r>
            <a:r>
              <a:rPr lang="en-US" dirty="0" smtClean="0"/>
              <a:t> entre </a:t>
            </a:r>
            <a:r>
              <a:rPr lang="en-US" dirty="0" err="1" smtClean="0"/>
              <a:t>setores</a:t>
            </a:r>
            <a:r>
              <a:rPr lang="en-US" dirty="0" smtClean="0"/>
              <a:t> </a:t>
            </a:r>
            <a:r>
              <a:rPr lang="pt-BR" dirty="0" smtClean="0"/>
              <a:t>(saúde x educação...)</a:t>
            </a:r>
          </a:p>
          <a:p>
            <a:r>
              <a:rPr lang="pt-BR" dirty="0" smtClean="0"/>
              <a:t>Dificuldades com </a:t>
            </a:r>
            <a:r>
              <a:rPr lang="pt-BR" i="1" dirty="0" err="1" smtClean="0"/>
              <a:t>street</a:t>
            </a:r>
            <a:r>
              <a:rPr lang="pt-BR" i="1" dirty="0" smtClean="0"/>
              <a:t> </a:t>
            </a:r>
            <a:r>
              <a:rPr lang="pt-BR" i="1" dirty="0" err="1" smtClean="0"/>
              <a:t>level</a:t>
            </a:r>
            <a:r>
              <a:rPr lang="pt-BR" i="1" dirty="0" smtClean="0"/>
              <a:t> </a:t>
            </a:r>
            <a:r>
              <a:rPr lang="pt-BR" i="1" dirty="0" err="1" smtClean="0"/>
              <a:t>bureaucrats</a:t>
            </a:r>
            <a:endParaRPr lang="en-US" i="1" dirty="0" smtClean="0"/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R.Pacheco</a:t>
            </a:r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gaming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GB" dirty="0" smtClean="0"/>
              <a:t>“a plethora of unintended, negative consequences are documented. Teachers are teaching the test; ambulances are waiting outside of the hospital to improve response times; waiting lists are reduced by creating waiting lists for waiting lists; follow up visits are cancelled; delayed trains are wrongly registered as broken and ‘creative accounting’ is abound ...” </a:t>
            </a:r>
            <a:r>
              <a:rPr lang="pt-BR" dirty="0" smtClean="0"/>
              <a:t>(Van </a:t>
            </a:r>
            <a:r>
              <a:rPr lang="pt-BR" dirty="0" err="1" smtClean="0"/>
              <a:t>Dooren</a:t>
            </a:r>
            <a:r>
              <a:rPr lang="pt-BR" dirty="0" smtClean="0"/>
              <a:t>, 2008)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R.Pacheco</a:t>
            </a:r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chemeClr val="bg1"/>
          </a:solidFill>
        </p:spPr>
        <p:txBody>
          <a:bodyPr/>
          <a:lstStyle/>
          <a:p>
            <a:r>
              <a:rPr lang="en-US" dirty="0" err="1" smtClean="0"/>
              <a:t>problemas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Gaming</a:t>
            </a:r>
          </a:p>
          <a:p>
            <a:r>
              <a:rPr lang="en-US" dirty="0" err="1" smtClean="0"/>
              <a:t>Dificuldade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calibrar</a:t>
            </a:r>
            <a:r>
              <a:rPr lang="en-US" dirty="0" smtClean="0"/>
              <a:t> as </a:t>
            </a:r>
            <a:r>
              <a:rPr lang="en-US" dirty="0" err="1" smtClean="0"/>
              <a:t>metas</a:t>
            </a:r>
            <a:endParaRPr lang="en-US" dirty="0" smtClean="0"/>
          </a:p>
          <a:p>
            <a:r>
              <a:rPr lang="en-US" dirty="0" smtClean="0"/>
              <a:t>Vis</a:t>
            </a:r>
            <a:r>
              <a:rPr lang="pt-BR" dirty="0" smtClean="0"/>
              <a:t>ã</a:t>
            </a:r>
            <a:r>
              <a:rPr lang="en-US" dirty="0" smtClean="0"/>
              <a:t>o dos </a:t>
            </a:r>
            <a:r>
              <a:rPr lang="en-US" dirty="0" err="1" smtClean="0"/>
              <a:t>órgãos</a:t>
            </a:r>
            <a:r>
              <a:rPr lang="en-US" dirty="0" smtClean="0"/>
              <a:t> de </a:t>
            </a:r>
            <a:r>
              <a:rPr lang="en-US" dirty="0" err="1" smtClean="0"/>
              <a:t>controle</a:t>
            </a:r>
            <a:endParaRPr lang="en-US" dirty="0" smtClean="0"/>
          </a:p>
          <a:p>
            <a:r>
              <a:rPr lang="en-US" dirty="0" err="1" smtClean="0"/>
              <a:t>Processo</a:t>
            </a:r>
            <a:r>
              <a:rPr lang="en-US" dirty="0" smtClean="0"/>
              <a:t> </a:t>
            </a:r>
            <a:r>
              <a:rPr lang="en-US" dirty="0" err="1" smtClean="0"/>
              <a:t>orçamentário</a:t>
            </a:r>
            <a:endParaRPr lang="en-US" dirty="0" smtClean="0"/>
          </a:p>
          <a:p>
            <a:r>
              <a:rPr lang="en-US" dirty="0" smtClean="0"/>
              <a:t>Meta </a:t>
            </a:r>
            <a:r>
              <a:rPr lang="en-US" dirty="0" err="1" smtClean="0"/>
              <a:t>como</a:t>
            </a:r>
            <a:r>
              <a:rPr lang="en-US" dirty="0" smtClean="0"/>
              <a:t> um </a:t>
            </a:r>
            <a:r>
              <a:rPr lang="en-US" dirty="0" err="1" smtClean="0"/>
              <a:t>fim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mesmo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chemeClr val="bg1"/>
          </a:solidFill>
        </p:spPr>
        <p:txBody>
          <a:bodyPr/>
          <a:lstStyle/>
          <a:p>
            <a:r>
              <a:rPr lang="pt-BR" dirty="0" smtClean="0"/>
              <a:t>Enfrentando </a:t>
            </a:r>
            <a:r>
              <a:rPr lang="pt-BR" smtClean="0"/>
              <a:t>os problemas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r>
              <a:rPr lang="pt-BR" dirty="0" smtClean="0"/>
              <a:t>Fatores que minimizam os problemas: sentido de missão; qualidade da liderança; comunicação</a:t>
            </a:r>
          </a:p>
          <a:p>
            <a:r>
              <a:rPr lang="pt-BR" dirty="0" smtClean="0"/>
              <a:t>Nem tudo é </a:t>
            </a:r>
            <a:r>
              <a:rPr lang="pt-BR" i="1" dirty="0" err="1" smtClean="0"/>
              <a:t>gaming</a:t>
            </a:r>
            <a:r>
              <a:rPr lang="pt-BR" i="1" dirty="0" smtClean="0"/>
              <a:t>. </a:t>
            </a:r>
            <a:r>
              <a:rPr lang="pt-BR" dirty="0" smtClean="0"/>
              <a:t>Também há </a:t>
            </a:r>
            <a:r>
              <a:rPr lang="pt-BR" i="1" dirty="0" err="1" smtClean="0"/>
              <a:t>gaming</a:t>
            </a:r>
            <a:r>
              <a:rPr lang="pt-BR" dirty="0" smtClean="0"/>
              <a:t> burocrático.</a:t>
            </a:r>
          </a:p>
          <a:p>
            <a:r>
              <a:rPr lang="pt-BR" dirty="0" smtClean="0"/>
              <a:t>Vantagens são maiores do que os problemas</a:t>
            </a:r>
          </a:p>
          <a:p>
            <a:r>
              <a:rPr lang="pt-BR" dirty="0" smtClean="0"/>
              <a:t>Aprendizado e melhoria contínua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Os controles como promotores de serviços públicos de qualidade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855365"/>
            <a:ext cx="9144000" cy="500263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BR" dirty="0" smtClean="0"/>
              <a:t>Acompanhar desempenho global da organização x missão</a:t>
            </a:r>
          </a:p>
          <a:p>
            <a:r>
              <a:rPr lang="pt-BR" dirty="0" smtClean="0"/>
              <a:t>Compreender os desafios</a:t>
            </a:r>
          </a:p>
          <a:p>
            <a:r>
              <a:rPr lang="pt-BR" dirty="0" smtClean="0"/>
              <a:t>Conhecer o estado da arte (Brasil e mundo)</a:t>
            </a:r>
          </a:p>
          <a:p>
            <a:r>
              <a:rPr lang="pt-BR" dirty="0" smtClean="0"/>
              <a:t>Apoiar inovação</a:t>
            </a:r>
          </a:p>
          <a:p>
            <a:r>
              <a:rPr lang="pt-BR" dirty="0" smtClean="0"/>
              <a:t>Defender flexibilidades e transparência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800" y="2607047"/>
            <a:ext cx="7772400" cy="1470025"/>
          </a:xfrm>
        </p:spPr>
        <p:txBody>
          <a:bodyPr>
            <a:normAutofit/>
          </a:bodyPr>
          <a:lstStyle/>
          <a:p>
            <a:r>
              <a:rPr lang="pt-BR" sz="2800" dirty="0" smtClean="0"/>
              <a:t>regina.pacheco@fgv.br</a:t>
            </a:r>
            <a:endParaRPr lang="pt-BR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Serviços públicos e democracia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Serviços de qualidade ~ legitimidade do Estado</a:t>
            </a:r>
          </a:p>
          <a:p>
            <a:r>
              <a:rPr lang="pt-BR" dirty="0" smtClean="0"/>
              <a:t>Serviços de qualidade ~ cidadania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Expectativas da sociedade sobre Estado: não só probidade; desempenho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t-BR" dirty="0" smtClean="0"/>
              <a:t>Tendências para os próximos anos</a:t>
            </a:r>
            <a:r>
              <a:rPr lang="pt-BR" sz="3600" dirty="0" smtClean="0"/>
              <a:t> (</a:t>
            </a:r>
            <a:r>
              <a:rPr lang="pt-BR" sz="3600" dirty="0" err="1" smtClean="0"/>
              <a:t>Kelman</a:t>
            </a:r>
            <a:r>
              <a:rPr lang="pt-BR" sz="3600" dirty="0" smtClean="0"/>
              <a:t>, 2007)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99381"/>
            <a:ext cx="8686800" cy="4525963"/>
          </a:xfrm>
        </p:spPr>
        <p:txBody>
          <a:bodyPr/>
          <a:lstStyle/>
          <a:p>
            <a:r>
              <a:rPr lang="pt-BR" dirty="0" smtClean="0"/>
              <a:t>Mensuração e gestão do desempenho</a:t>
            </a:r>
          </a:p>
          <a:p>
            <a:r>
              <a:rPr lang="pt-BR" dirty="0" err="1" smtClean="0"/>
              <a:t>Contratualização</a:t>
            </a:r>
            <a:r>
              <a:rPr lang="pt-BR" dirty="0" smtClean="0"/>
              <a:t> de resultados</a:t>
            </a:r>
          </a:p>
          <a:p>
            <a:r>
              <a:rPr lang="pt-BR" dirty="0" smtClean="0"/>
              <a:t>Colaboração </a:t>
            </a:r>
            <a:r>
              <a:rPr lang="pt-BR" dirty="0" err="1" smtClean="0"/>
              <a:t>interorganizacional</a:t>
            </a:r>
            <a:endParaRPr lang="pt-BR" dirty="0" smtClean="0"/>
          </a:p>
          <a:p>
            <a:r>
              <a:rPr lang="pt-BR" dirty="0" smtClean="0"/>
              <a:t>Poder de escolha ao usuário e competição</a:t>
            </a:r>
          </a:p>
          <a:p>
            <a:r>
              <a:rPr lang="pt-BR" dirty="0" smtClean="0"/>
              <a:t>Reformas orçamentárias em direção à eficiência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345638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“</a:t>
            </a:r>
            <a:r>
              <a:rPr lang="pt-BR" dirty="0" smtClean="0">
                <a:latin typeface="Aharoni" pitchFamily="2" charset="-79"/>
                <a:cs typeface="Aharoni" pitchFamily="2" charset="-79"/>
              </a:rPr>
              <a:t>A mensuração de desempenho não é um fim em si mesmo; só tem sentido se utilizada para melhorar o desempenho organizacional.” </a:t>
            </a:r>
            <a:r>
              <a:rPr lang="pt-BR" sz="36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pt-BR" sz="3600" dirty="0" err="1" smtClean="0">
                <a:latin typeface="Aharoni" pitchFamily="2" charset="-79"/>
                <a:cs typeface="Aharoni" pitchFamily="2" charset="-79"/>
              </a:rPr>
              <a:t>R.Behn</a:t>
            </a:r>
            <a:r>
              <a:rPr lang="pt-BR" sz="3600" dirty="0" smtClean="0">
                <a:latin typeface="Aharoni" pitchFamily="2" charset="-79"/>
                <a:cs typeface="Aharoni" pitchFamily="2" charset="-79"/>
              </a:rPr>
              <a:t>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Países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OCDE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err="1" smtClean="0"/>
              <a:t>Concessão</a:t>
            </a:r>
            <a:r>
              <a:rPr lang="en-US" dirty="0" smtClean="0"/>
              <a:t> de </a:t>
            </a:r>
            <a:r>
              <a:rPr lang="en-US" dirty="0" err="1" smtClean="0"/>
              <a:t>flexibilidades</a:t>
            </a:r>
            <a:r>
              <a:rPr lang="en-US" dirty="0" smtClean="0"/>
              <a:t> de </a:t>
            </a:r>
            <a:r>
              <a:rPr lang="en-US" dirty="0" err="1" smtClean="0"/>
              <a:t>gestão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caminho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melhoria</a:t>
            </a:r>
            <a:r>
              <a:rPr lang="en-US" dirty="0" smtClean="0"/>
              <a:t> de </a:t>
            </a:r>
            <a:r>
              <a:rPr lang="en-US" dirty="0" err="1" smtClean="0"/>
              <a:t>desempenho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diferenciação</a:t>
            </a:r>
            <a:r>
              <a:rPr lang="en-US" dirty="0" smtClean="0"/>
              <a:t> das </a:t>
            </a:r>
            <a:r>
              <a:rPr lang="en-US" dirty="0" err="1" smtClean="0"/>
              <a:t>regras</a:t>
            </a:r>
            <a:endParaRPr lang="en-US" dirty="0" smtClean="0"/>
          </a:p>
          <a:p>
            <a:pPr lvl="1"/>
            <a:r>
              <a:rPr lang="en-US" dirty="0" smtClean="0"/>
              <a:t>RH, </a:t>
            </a:r>
            <a:r>
              <a:rPr lang="en-US" dirty="0" err="1" smtClean="0"/>
              <a:t>orçamento</a:t>
            </a:r>
            <a:r>
              <a:rPr lang="en-US" dirty="0" smtClean="0"/>
              <a:t>, </a:t>
            </a:r>
            <a:r>
              <a:rPr lang="en-US" dirty="0" err="1" smtClean="0"/>
              <a:t>compras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confiança</a:t>
            </a:r>
            <a:r>
              <a:rPr lang="en-US" dirty="0" smtClean="0"/>
              <a:t> no </a:t>
            </a:r>
            <a:r>
              <a:rPr lang="en-US" dirty="0" err="1" smtClean="0"/>
              <a:t>gestor</a:t>
            </a:r>
            <a:r>
              <a:rPr lang="en-US" dirty="0" smtClean="0"/>
              <a:t> </a:t>
            </a:r>
            <a:r>
              <a:rPr lang="en-US" dirty="0" err="1" smtClean="0"/>
              <a:t>público</a:t>
            </a:r>
            <a:r>
              <a:rPr lang="en-US" dirty="0" smtClean="0"/>
              <a:t> + </a:t>
            </a:r>
            <a:r>
              <a:rPr lang="en-US" dirty="0" err="1" smtClean="0"/>
              <a:t>compromisso</a:t>
            </a:r>
            <a:r>
              <a:rPr lang="en-US" dirty="0" smtClean="0"/>
              <a:t>   com </a:t>
            </a:r>
            <a:r>
              <a:rPr lang="en-US" dirty="0" err="1" smtClean="0"/>
              <a:t>resultados</a:t>
            </a:r>
            <a:r>
              <a:rPr lang="en-US" dirty="0" smtClean="0"/>
              <a:t> + </a:t>
            </a:r>
            <a:r>
              <a:rPr lang="en-US" dirty="0" err="1" smtClean="0"/>
              <a:t>incentivos</a:t>
            </a: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Bresser Pereira, 1995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pt-BR" dirty="0" smtClean="0"/>
              <a:t>Substituir a desconfiança generalizada no administrador público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   por um certo grau de confiança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   baseada no monitoramento de resultados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3999" cy="1556792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pt-BR" dirty="0" smtClean="0"/>
              <a:t>Enfrentando os riscos </a:t>
            </a:r>
            <a:r>
              <a:rPr lang="pt-BR" sz="3200" dirty="0" smtClean="0"/>
              <a:t>(Blair)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557338"/>
            <a:ext cx="8785225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3300"/>
              </a:buClr>
            </a:pPr>
            <a:r>
              <a:rPr lang="pt-BR" u="sng" dirty="0" smtClean="0"/>
              <a:t>Grandes burocracias tendem a evitar o risco</a:t>
            </a:r>
          </a:p>
          <a:p>
            <a:pPr lvl="1" eaLnBrk="1" hangingPunct="1">
              <a:lnSpc>
                <a:spcPct val="80000"/>
              </a:lnSpc>
              <a:buClr>
                <a:schemeClr val="bg2"/>
              </a:buClr>
              <a:buFontTx/>
              <a:buNone/>
            </a:pPr>
            <a:r>
              <a:rPr lang="pt-BR" sz="3200" dirty="0" smtClean="0"/>
              <a:t>	“falhas que resultam da assunção de riscos são mais severamente punidas do que falhas resultantes da inação”</a:t>
            </a:r>
            <a:endParaRPr lang="en-US" sz="3200" dirty="0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chemeClr val="bg2"/>
              </a:buClr>
              <a:buFontTx/>
              <a:buNone/>
            </a:pPr>
            <a:endParaRPr lang="pt-BR" sz="2400" dirty="0" smtClean="0"/>
          </a:p>
          <a:p>
            <a:pPr lvl="1" eaLnBrk="1" hangingPunct="1">
              <a:lnSpc>
                <a:spcPct val="80000"/>
              </a:lnSpc>
              <a:buClr>
                <a:schemeClr val="bg2"/>
              </a:buClr>
              <a:buFontTx/>
              <a:buNone/>
            </a:pPr>
            <a:endParaRPr lang="pt-BR" sz="2400" dirty="0" smtClean="0"/>
          </a:p>
          <a:p>
            <a:pPr eaLnBrk="1" hangingPunct="1">
              <a:lnSpc>
                <a:spcPct val="80000"/>
              </a:lnSpc>
              <a:buClr>
                <a:srgbClr val="FF3300"/>
              </a:buClr>
            </a:pPr>
            <a:r>
              <a:rPr lang="pt-BR" u="sng" dirty="0" smtClean="0"/>
              <a:t>Sem experimentação, não há inovação</a:t>
            </a:r>
          </a:p>
          <a:p>
            <a:pPr lvl="1" eaLnBrk="1" hangingPunct="1">
              <a:lnSpc>
                <a:spcPct val="80000"/>
              </a:lnSpc>
              <a:buClr>
                <a:schemeClr val="bg2"/>
              </a:buClr>
              <a:buFontTx/>
              <a:buNone/>
            </a:pPr>
            <a:r>
              <a:rPr lang="pt-BR" sz="3200" i="1" dirty="0" smtClean="0"/>
              <a:t>  setor público deve poder experimentar; nem todo erro deveria se tornar um escândalo</a:t>
            </a:r>
          </a:p>
          <a:p>
            <a:pPr lvl="1" eaLnBrk="1" hangingPunct="1">
              <a:lnSpc>
                <a:spcPct val="80000"/>
              </a:lnSpc>
              <a:buClr>
                <a:schemeClr val="bg2"/>
              </a:buClr>
              <a:buFontTx/>
              <a:buNone/>
            </a:pPr>
            <a:endParaRPr lang="pt-BR" sz="2400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t-BR" dirty="0" smtClean="0"/>
              <a:t>Noção central:</a:t>
            </a:r>
            <a:r>
              <a:rPr lang="pt-BR" b="1" i="1" dirty="0" smtClean="0"/>
              <a:t> </a:t>
            </a:r>
            <a:r>
              <a:rPr lang="pt-BR" b="1" i="1" dirty="0" err="1" smtClean="0"/>
              <a:t>a</a:t>
            </a:r>
            <a:r>
              <a:rPr lang="pt-BR" i="1" dirty="0" err="1" smtClean="0"/>
              <a:t>ccountability</a:t>
            </a:r>
            <a:endParaRPr lang="pt-BR" dirty="0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304800" y="2205439"/>
            <a:ext cx="88392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lvl="2" eaLnBrk="0" hangingPunct="0">
              <a:buFont typeface="Arial" pitchFamily="34" charset="0"/>
              <a:buChar char="•"/>
            </a:pPr>
            <a:r>
              <a:rPr lang="pt-BR" sz="3200" b="1" dirty="0">
                <a:latin typeface="Aharoni" pitchFamily="2" charset="-79"/>
                <a:cs typeface="Aharoni" pitchFamily="2" charset="-79"/>
              </a:rPr>
              <a:t>  </a:t>
            </a:r>
            <a:r>
              <a:rPr lang="pt-BR" sz="3200" dirty="0">
                <a:latin typeface="Aharoni" pitchFamily="2" charset="-79"/>
                <a:cs typeface="Aharoni" pitchFamily="2" charset="-79"/>
              </a:rPr>
              <a:t>Prestação de contas </a:t>
            </a:r>
            <a:r>
              <a:rPr lang="pt-BR" sz="3200" dirty="0" smtClean="0">
                <a:latin typeface="Aharoni" pitchFamily="2" charset="-79"/>
                <a:cs typeface="Aharoni" pitchFamily="2" charset="-79"/>
              </a:rPr>
              <a:t>permanente </a:t>
            </a:r>
            <a:r>
              <a:rPr lang="pt-BR" sz="3200" dirty="0">
                <a:latin typeface="Aharoni" pitchFamily="2" charset="-79"/>
                <a:cs typeface="Aharoni" pitchFamily="2" charset="-79"/>
              </a:rPr>
              <a:t>sobre recursos e critérios</a:t>
            </a:r>
          </a:p>
          <a:p>
            <a:pPr marL="381000" lvl="2" eaLnBrk="0" hangingPunct="0">
              <a:buFont typeface="Arial" pitchFamily="34" charset="0"/>
              <a:buChar char="•"/>
            </a:pPr>
            <a:endParaRPr lang="pt-BR" sz="3200" dirty="0">
              <a:latin typeface="Aharoni" pitchFamily="2" charset="-79"/>
              <a:cs typeface="Aharoni" pitchFamily="2" charset="-79"/>
            </a:endParaRPr>
          </a:p>
          <a:p>
            <a:pPr marL="381000" lvl="2" eaLnBrk="0" hangingPunct="0">
              <a:buFont typeface="Arial" pitchFamily="34" charset="0"/>
              <a:buChar char="•"/>
            </a:pPr>
            <a:r>
              <a:rPr lang="pt-BR" sz="3200" dirty="0">
                <a:latin typeface="Aharoni" pitchFamily="2" charset="-79"/>
                <a:cs typeface="Aharoni" pitchFamily="2" charset="-79"/>
              </a:rPr>
              <a:t>  Comunicação de resultados</a:t>
            </a:r>
          </a:p>
          <a:p>
            <a:pPr marL="381000" lvl="2" eaLnBrk="0" hangingPunct="0"/>
            <a:endParaRPr lang="pt-BR" sz="3200" dirty="0">
              <a:latin typeface="Aharoni" pitchFamily="2" charset="-79"/>
              <a:cs typeface="Aharoni" pitchFamily="2" charset="-79"/>
            </a:endParaRPr>
          </a:p>
          <a:p>
            <a:pPr marL="381000" lvl="2" eaLnBrk="0" hangingPunct="0">
              <a:buFont typeface="Arial" pitchFamily="34" charset="0"/>
              <a:buChar char="•"/>
            </a:pPr>
            <a:r>
              <a:rPr lang="pt-BR" sz="3200" dirty="0">
                <a:latin typeface="Aharoni" pitchFamily="2" charset="-79"/>
                <a:cs typeface="Aharoni" pitchFamily="2" charset="-79"/>
              </a:rPr>
              <a:t>  Transparência</a:t>
            </a:r>
          </a:p>
          <a:p>
            <a:pPr marL="381000" lvl="2" eaLnBrk="0" hangingPunct="0">
              <a:buFont typeface="Arial" pitchFamily="34" charset="0"/>
              <a:buChar char="•"/>
            </a:pPr>
            <a:endParaRPr lang="pt-BR" sz="3200" dirty="0">
              <a:latin typeface="Aharoni" pitchFamily="2" charset="-79"/>
              <a:cs typeface="Aharoni" pitchFamily="2" charset="-79"/>
            </a:endParaRPr>
          </a:p>
          <a:p>
            <a:pPr marL="381000" lvl="2" eaLnBrk="0" hangingPunct="0">
              <a:buFont typeface="Arial" pitchFamily="34" charset="0"/>
              <a:buChar char="•"/>
            </a:pPr>
            <a:r>
              <a:rPr lang="pt-BR" sz="3200" dirty="0">
                <a:latin typeface="Aharoni" pitchFamily="2" charset="-79"/>
                <a:cs typeface="Aharoni" pitchFamily="2" charset="-79"/>
              </a:rPr>
              <a:t>  Responsabilização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controle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BR" dirty="0" smtClean="0"/>
              <a:t>Do controle de polícia</a:t>
            </a:r>
          </a:p>
          <a:p>
            <a:pPr lvl="1">
              <a:buNone/>
            </a:pPr>
            <a:r>
              <a:rPr lang="pt-BR" dirty="0" smtClean="0"/>
              <a:t>(sistemático, minucioso, sobre conformidade, exercido por controladores)</a:t>
            </a:r>
          </a:p>
          <a:p>
            <a:endParaRPr lang="pt-BR" dirty="0" smtClean="0"/>
          </a:p>
          <a:p>
            <a:r>
              <a:rPr lang="pt-BR" dirty="0" smtClean="0"/>
              <a:t>Ao controle por alarme de incêndio</a:t>
            </a:r>
          </a:p>
          <a:p>
            <a:pPr lvl="1">
              <a:buNone/>
            </a:pPr>
            <a:r>
              <a:rPr lang="pt-BR" dirty="0" smtClean="0"/>
              <a:t>(quando necessário, exercido também por </a:t>
            </a:r>
            <a:r>
              <a:rPr lang="pt-BR" dirty="0" err="1" smtClean="0"/>
              <a:t>stakehorlders</a:t>
            </a:r>
            <a:r>
              <a:rPr lang="pt-BR" dirty="0" smtClean="0"/>
              <a:t> e interessados)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438</Words>
  <Application>Microsoft Office PowerPoint</Application>
  <PresentationFormat>Apresentação na tela (4:3)</PresentationFormat>
  <Paragraphs>81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Controles + Gestores: uma agenda comum?</vt:lpstr>
      <vt:lpstr>Serviços públicos e democracia</vt:lpstr>
      <vt:lpstr>Tendências para os próximos anos (Kelman, 2007)</vt:lpstr>
      <vt:lpstr>“A mensuração de desempenho não é um fim em si mesmo; só tem sentido se utilizada para melhorar o desempenho organizacional.” (R.Behn)</vt:lpstr>
      <vt:lpstr>Países da OCDE</vt:lpstr>
      <vt:lpstr>Bresser Pereira, 1995</vt:lpstr>
      <vt:lpstr>Enfrentando os riscos (Blair)</vt:lpstr>
      <vt:lpstr>Noção central: accountability</vt:lpstr>
      <vt:lpstr>Tipos de controle</vt:lpstr>
      <vt:lpstr>controvérsias</vt:lpstr>
      <vt:lpstr>gaming</vt:lpstr>
      <vt:lpstr>problemas</vt:lpstr>
      <vt:lpstr>Enfrentando os problemas</vt:lpstr>
      <vt:lpstr>Os controles como promotores de serviços públicos de qualidade</vt:lpstr>
      <vt:lpstr>regina.pacheco@fgv.br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ReginaSilviaPacheco</dc:creator>
  <cp:lastModifiedBy>Windows User</cp:lastModifiedBy>
  <cp:revision>49</cp:revision>
  <dcterms:created xsi:type="dcterms:W3CDTF">2013-08-15T17:51:03Z</dcterms:created>
  <dcterms:modified xsi:type="dcterms:W3CDTF">2013-09-26T17:31:22Z</dcterms:modified>
</cp:coreProperties>
</file>