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317" r:id="rId3"/>
    <p:sldId id="327" r:id="rId4"/>
    <p:sldId id="296" r:id="rId5"/>
    <p:sldId id="320" r:id="rId6"/>
    <p:sldId id="297" r:id="rId7"/>
    <p:sldId id="321" r:id="rId8"/>
    <p:sldId id="322" r:id="rId9"/>
    <p:sldId id="323" r:id="rId10"/>
    <p:sldId id="324" r:id="rId11"/>
    <p:sldId id="325" r:id="rId12"/>
    <p:sldId id="326" r:id="rId13"/>
    <p:sldId id="31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2547" userDrawn="1">
          <p15:clr>
            <a:srgbClr val="A4A3A4"/>
          </p15:clr>
        </p15:guide>
        <p15:guide id="4" pos="2661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5133" userDrawn="1">
          <p15:clr>
            <a:srgbClr val="A4A3A4"/>
          </p15:clr>
        </p15:guide>
        <p15:guide id="7" pos="7423" userDrawn="1">
          <p15:clr>
            <a:srgbClr val="A4A3A4"/>
          </p15:clr>
        </p15:guide>
        <p15:guide id="8" orient="horz" pos="346" userDrawn="1">
          <p15:clr>
            <a:srgbClr val="A4A3A4"/>
          </p15:clr>
        </p15:guide>
        <p15:guide id="9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700"/>
    <a:srgbClr val="54585A"/>
    <a:srgbClr val="B2B4B2"/>
    <a:srgbClr val="FAE100"/>
    <a:srgbClr val="00AAD2"/>
    <a:srgbClr val="00C4F2"/>
    <a:srgbClr val="008EB0"/>
    <a:srgbClr val="006982"/>
    <a:srgbClr val="003D4C"/>
    <a:srgbClr val="DF8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 showGuides="1">
      <p:cViewPr varScale="1">
        <p:scale>
          <a:sx n="81" d="100"/>
          <a:sy n="81" d="100"/>
        </p:scale>
        <p:origin x="677" y="58"/>
      </p:cViewPr>
      <p:guideLst>
        <p:guide orient="horz" pos="3974"/>
        <p:guide pos="211"/>
        <p:guide pos="2547"/>
        <p:guide pos="2661"/>
        <p:guide pos="5019"/>
        <p:guide pos="5133"/>
        <p:guide pos="7423"/>
        <p:guide orient="horz" pos="346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5D949-029F-47D5-BDB6-C8818E0A3DB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13456-A749-4D2A-8DFB-30841F4B4682}">
      <dgm:prSet phldrT="[Texto]" custT="1"/>
      <dgm:spPr>
        <a:solidFill>
          <a:srgbClr val="54585A"/>
        </a:solidFill>
        <a:ln>
          <a:noFill/>
        </a:ln>
      </dgm:spPr>
      <dgm:t>
        <a:bodyPr/>
        <a:lstStyle/>
        <a:p>
          <a:pPr algn="ctr"/>
          <a:r>
            <a:rPr lang="pt-BR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Obediência</a:t>
          </a:r>
          <a:endParaRPr lang="pt-BR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EBAEAA-4F6A-4910-AC0A-D4CADD327861}" type="parTrans" cxnId="{D7CD268A-8850-45AB-8D17-07B692017AED}">
      <dgm:prSet/>
      <dgm:spPr/>
      <dgm:t>
        <a:bodyPr/>
        <a:lstStyle/>
        <a:p>
          <a:pPr algn="ctr"/>
          <a:endParaRPr lang="pt-BR"/>
        </a:p>
      </dgm:t>
    </dgm:pt>
    <dgm:pt modelId="{A126EF56-6DDF-4093-84AD-D112E7AA3915}" type="sibTrans" cxnId="{D7CD268A-8850-45AB-8D17-07B692017AED}">
      <dgm:prSet/>
      <dgm:spPr>
        <a:ln>
          <a:solidFill>
            <a:srgbClr val="EED700">
              <a:alpha val="99000"/>
            </a:srgbClr>
          </a:solidFill>
        </a:ln>
      </dgm:spPr>
      <dgm:t>
        <a:bodyPr/>
        <a:lstStyle/>
        <a:p>
          <a:pPr algn="ctr"/>
          <a:endParaRPr lang="pt-BR"/>
        </a:p>
      </dgm:t>
    </dgm:pt>
    <dgm:pt modelId="{7A93487B-7E38-41F4-AB9D-32E6D5F77817}">
      <dgm:prSet phldrT="[Texto]" custT="1"/>
      <dgm:spPr>
        <a:solidFill>
          <a:srgbClr val="54585A"/>
        </a:solidFill>
        <a:ln>
          <a:noFill/>
        </a:ln>
      </dgm:spPr>
      <dgm:t>
        <a:bodyPr/>
        <a:lstStyle/>
        <a:p>
          <a:pPr algn="ctr"/>
          <a:r>
            <a:rPr lang="pt-BR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Lealdade</a:t>
          </a:r>
          <a:endParaRPr lang="pt-BR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484A49-0942-4C3D-A4CE-33BE6267C855}" type="parTrans" cxnId="{400939B2-DDFD-4642-8EB1-B6951003BD2A}">
      <dgm:prSet/>
      <dgm:spPr/>
      <dgm:t>
        <a:bodyPr/>
        <a:lstStyle/>
        <a:p>
          <a:pPr algn="ctr"/>
          <a:endParaRPr lang="pt-BR"/>
        </a:p>
      </dgm:t>
    </dgm:pt>
    <dgm:pt modelId="{6FC056DB-15E5-4AD9-B304-926141D98ACC}" type="sibTrans" cxnId="{400939B2-DDFD-4642-8EB1-B6951003BD2A}">
      <dgm:prSet/>
      <dgm:spPr>
        <a:ln>
          <a:solidFill>
            <a:srgbClr val="EED700"/>
          </a:solidFill>
        </a:ln>
      </dgm:spPr>
      <dgm:t>
        <a:bodyPr/>
        <a:lstStyle/>
        <a:p>
          <a:pPr algn="ctr"/>
          <a:endParaRPr lang="pt-BR"/>
        </a:p>
      </dgm:t>
    </dgm:pt>
    <dgm:pt modelId="{19492643-EF48-49C4-B13D-B900F10974E5}">
      <dgm:prSet phldrT="[Texto]" custT="1"/>
      <dgm:spPr>
        <a:solidFill>
          <a:srgbClr val="54585A"/>
        </a:solidFill>
        <a:ln>
          <a:noFill/>
        </a:ln>
      </dgm:spPr>
      <dgm:t>
        <a:bodyPr/>
        <a:lstStyle/>
        <a:p>
          <a:pPr algn="ctr"/>
          <a:r>
            <a:rPr lang="pt-BR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Informação</a:t>
          </a:r>
          <a:endParaRPr lang="pt-BR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287B38-C456-44F8-A81D-4E32A0A4DD25}" type="parTrans" cxnId="{288A981C-D3F1-4D61-A94E-4BB028B1D96C}">
      <dgm:prSet/>
      <dgm:spPr/>
      <dgm:t>
        <a:bodyPr/>
        <a:lstStyle/>
        <a:p>
          <a:pPr algn="ctr"/>
          <a:endParaRPr lang="pt-BR"/>
        </a:p>
      </dgm:t>
    </dgm:pt>
    <dgm:pt modelId="{D135F6E2-1723-424C-81AE-E37DA3BCA19F}" type="sibTrans" cxnId="{288A981C-D3F1-4D61-A94E-4BB028B1D96C}">
      <dgm:prSet/>
      <dgm:spPr>
        <a:ln>
          <a:solidFill>
            <a:srgbClr val="EED700"/>
          </a:solidFill>
        </a:ln>
      </dgm:spPr>
      <dgm:t>
        <a:bodyPr/>
        <a:lstStyle/>
        <a:p>
          <a:pPr algn="ctr"/>
          <a:endParaRPr lang="pt-BR"/>
        </a:p>
      </dgm:t>
    </dgm:pt>
    <dgm:pt modelId="{96C30765-D4E4-4FA4-8E21-D4CCF66745BA}">
      <dgm:prSet phldrT="[Texto]" custT="1"/>
      <dgm:spPr>
        <a:solidFill>
          <a:srgbClr val="54585A"/>
        </a:solidFill>
        <a:ln>
          <a:noFill/>
        </a:ln>
      </dgm:spPr>
      <dgm:t>
        <a:bodyPr/>
        <a:lstStyle/>
        <a:p>
          <a:pPr algn="ctr"/>
          <a:r>
            <a:rPr lang="pt-BR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Diligência</a:t>
          </a:r>
          <a:endParaRPr lang="pt-BR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0C4443-C876-48A4-9E94-F108E0250F4C}" type="parTrans" cxnId="{C33AFBAF-7133-4442-91A6-72599E47D0CC}">
      <dgm:prSet/>
      <dgm:spPr/>
      <dgm:t>
        <a:bodyPr/>
        <a:lstStyle/>
        <a:p>
          <a:pPr algn="ctr"/>
          <a:endParaRPr lang="pt-BR"/>
        </a:p>
      </dgm:t>
    </dgm:pt>
    <dgm:pt modelId="{7EEEC375-2E55-4BCA-8EF9-EB0F1077B070}" type="sibTrans" cxnId="{C33AFBAF-7133-4442-91A6-72599E47D0CC}">
      <dgm:prSet/>
      <dgm:spPr>
        <a:ln>
          <a:solidFill>
            <a:srgbClr val="EED700"/>
          </a:solidFill>
        </a:ln>
      </dgm:spPr>
      <dgm:t>
        <a:bodyPr/>
        <a:lstStyle/>
        <a:p>
          <a:pPr algn="ctr"/>
          <a:endParaRPr lang="pt-BR"/>
        </a:p>
      </dgm:t>
    </dgm:pt>
    <dgm:pt modelId="{CD383459-CE37-4BFF-A79F-507357D4A339}" type="pres">
      <dgm:prSet presAssocID="{DDA5D949-029F-47D5-BDB6-C8818E0A3D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F392C6-D55C-427F-B7DB-78878B67F0AF}" type="pres">
      <dgm:prSet presAssocID="{ED113456-A749-4D2A-8DFB-30841F4B46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9EFD2C-E181-4F10-B99B-071C26B0DE11}" type="pres">
      <dgm:prSet presAssocID="{ED113456-A749-4D2A-8DFB-30841F4B4682}" presName="spNode" presStyleCnt="0"/>
      <dgm:spPr/>
    </dgm:pt>
    <dgm:pt modelId="{2D2EC218-F90F-4C70-B62B-9F52425B01FC}" type="pres">
      <dgm:prSet presAssocID="{A126EF56-6DDF-4093-84AD-D112E7AA3915}" presName="sibTrans" presStyleLbl="sibTrans1D1" presStyleIdx="0" presStyleCnt="4"/>
      <dgm:spPr/>
      <dgm:t>
        <a:bodyPr/>
        <a:lstStyle/>
        <a:p>
          <a:endParaRPr lang="pt-BR"/>
        </a:p>
      </dgm:t>
    </dgm:pt>
    <dgm:pt modelId="{D772AA5E-81D2-4998-BCD0-AC23C003C980}" type="pres">
      <dgm:prSet presAssocID="{7A93487B-7E38-41F4-AB9D-32E6D5F778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2624B6-8541-4777-B9F3-37305E379C06}" type="pres">
      <dgm:prSet presAssocID="{7A93487B-7E38-41F4-AB9D-32E6D5F77817}" presName="spNode" presStyleCnt="0"/>
      <dgm:spPr/>
    </dgm:pt>
    <dgm:pt modelId="{D18E523C-152E-4A9D-BE92-0ADE8B85DE7C}" type="pres">
      <dgm:prSet presAssocID="{6FC056DB-15E5-4AD9-B304-926141D98ACC}" presName="sibTrans" presStyleLbl="sibTrans1D1" presStyleIdx="1" presStyleCnt="4"/>
      <dgm:spPr/>
      <dgm:t>
        <a:bodyPr/>
        <a:lstStyle/>
        <a:p>
          <a:endParaRPr lang="pt-BR"/>
        </a:p>
      </dgm:t>
    </dgm:pt>
    <dgm:pt modelId="{3ADCB54F-70CD-48B0-B9F5-D5EDDC0FECBB}" type="pres">
      <dgm:prSet presAssocID="{19492643-EF48-49C4-B13D-B900F10974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CAC0EB-1BD2-45F1-837D-B504174B82F1}" type="pres">
      <dgm:prSet presAssocID="{19492643-EF48-49C4-B13D-B900F10974E5}" presName="spNode" presStyleCnt="0"/>
      <dgm:spPr/>
    </dgm:pt>
    <dgm:pt modelId="{38333677-09B1-47D6-89BB-24AD224F0E0B}" type="pres">
      <dgm:prSet presAssocID="{D135F6E2-1723-424C-81AE-E37DA3BCA19F}" presName="sibTrans" presStyleLbl="sibTrans1D1" presStyleIdx="2" presStyleCnt="4"/>
      <dgm:spPr/>
      <dgm:t>
        <a:bodyPr/>
        <a:lstStyle/>
        <a:p>
          <a:endParaRPr lang="pt-BR"/>
        </a:p>
      </dgm:t>
    </dgm:pt>
    <dgm:pt modelId="{80302747-5F03-4261-83FF-97A48DA5ADA2}" type="pres">
      <dgm:prSet presAssocID="{96C30765-D4E4-4FA4-8E21-D4CCF66745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8734D7-9C7B-4EB8-99D1-D0E909CFCB77}" type="pres">
      <dgm:prSet presAssocID="{96C30765-D4E4-4FA4-8E21-D4CCF66745BA}" presName="spNode" presStyleCnt="0"/>
      <dgm:spPr/>
    </dgm:pt>
    <dgm:pt modelId="{239880C9-F20B-40CB-B0FA-5D8EAE872FCD}" type="pres">
      <dgm:prSet presAssocID="{7EEEC375-2E55-4BCA-8EF9-EB0F1077B070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9282C813-093D-4D2B-9408-F85B0B0C1757}" type="presOf" srcId="{96C30765-D4E4-4FA4-8E21-D4CCF66745BA}" destId="{80302747-5F03-4261-83FF-97A48DA5ADA2}" srcOrd="0" destOrd="0" presId="urn:microsoft.com/office/officeart/2005/8/layout/cycle6"/>
    <dgm:cxn modelId="{E3EBB1A8-ECD7-4990-A91C-417B8F69BC86}" type="presOf" srcId="{ED113456-A749-4D2A-8DFB-30841F4B4682}" destId="{7BF392C6-D55C-427F-B7DB-78878B67F0AF}" srcOrd="0" destOrd="0" presId="urn:microsoft.com/office/officeart/2005/8/layout/cycle6"/>
    <dgm:cxn modelId="{9298F850-FE80-4297-BC64-104432EDBAFE}" type="presOf" srcId="{DDA5D949-029F-47D5-BDB6-C8818E0A3DB7}" destId="{CD383459-CE37-4BFF-A79F-507357D4A339}" srcOrd="0" destOrd="0" presId="urn:microsoft.com/office/officeart/2005/8/layout/cycle6"/>
    <dgm:cxn modelId="{F6D86AA9-F907-4CBE-88C9-5B809154F1BF}" type="presOf" srcId="{19492643-EF48-49C4-B13D-B900F10974E5}" destId="{3ADCB54F-70CD-48B0-B9F5-D5EDDC0FECBB}" srcOrd="0" destOrd="0" presId="urn:microsoft.com/office/officeart/2005/8/layout/cycle6"/>
    <dgm:cxn modelId="{ED2F3165-F927-47A7-995D-C22436A625F2}" type="presOf" srcId="{6FC056DB-15E5-4AD9-B304-926141D98ACC}" destId="{D18E523C-152E-4A9D-BE92-0ADE8B85DE7C}" srcOrd="0" destOrd="0" presId="urn:microsoft.com/office/officeart/2005/8/layout/cycle6"/>
    <dgm:cxn modelId="{400939B2-DDFD-4642-8EB1-B6951003BD2A}" srcId="{DDA5D949-029F-47D5-BDB6-C8818E0A3DB7}" destId="{7A93487B-7E38-41F4-AB9D-32E6D5F77817}" srcOrd="1" destOrd="0" parTransId="{0C484A49-0942-4C3D-A4CE-33BE6267C855}" sibTransId="{6FC056DB-15E5-4AD9-B304-926141D98ACC}"/>
    <dgm:cxn modelId="{CF03D9A1-C357-4A49-A110-2B9C3E8635F3}" type="presOf" srcId="{7A93487B-7E38-41F4-AB9D-32E6D5F77817}" destId="{D772AA5E-81D2-4998-BCD0-AC23C003C980}" srcOrd="0" destOrd="0" presId="urn:microsoft.com/office/officeart/2005/8/layout/cycle6"/>
    <dgm:cxn modelId="{5DED307F-B22F-474D-A7C7-B3B7C69CAC08}" type="presOf" srcId="{7EEEC375-2E55-4BCA-8EF9-EB0F1077B070}" destId="{239880C9-F20B-40CB-B0FA-5D8EAE872FCD}" srcOrd="0" destOrd="0" presId="urn:microsoft.com/office/officeart/2005/8/layout/cycle6"/>
    <dgm:cxn modelId="{D7CD268A-8850-45AB-8D17-07B692017AED}" srcId="{DDA5D949-029F-47D5-BDB6-C8818E0A3DB7}" destId="{ED113456-A749-4D2A-8DFB-30841F4B4682}" srcOrd="0" destOrd="0" parTransId="{6BEBAEAA-4F6A-4910-AC0A-D4CADD327861}" sibTransId="{A126EF56-6DDF-4093-84AD-D112E7AA3915}"/>
    <dgm:cxn modelId="{C33AFBAF-7133-4442-91A6-72599E47D0CC}" srcId="{DDA5D949-029F-47D5-BDB6-C8818E0A3DB7}" destId="{96C30765-D4E4-4FA4-8E21-D4CCF66745BA}" srcOrd="3" destOrd="0" parTransId="{F40C4443-C876-48A4-9E94-F108E0250F4C}" sibTransId="{7EEEC375-2E55-4BCA-8EF9-EB0F1077B070}"/>
    <dgm:cxn modelId="{B277C1F8-0D5B-42F7-B848-70F336C87702}" type="presOf" srcId="{D135F6E2-1723-424C-81AE-E37DA3BCA19F}" destId="{38333677-09B1-47D6-89BB-24AD224F0E0B}" srcOrd="0" destOrd="0" presId="urn:microsoft.com/office/officeart/2005/8/layout/cycle6"/>
    <dgm:cxn modelId="{A0D93176-2355-42F5-80C7-AD047601B25B}" type="presOf" srcId="{A126EF56-6DDF-4093-84AD-D112E7AA3915}" destId="{2D2EC218-F90F-4C70-B62B-9F52425B01FC}" srcOrd="0" destOrd="0" presId="urn:microsoft.com/office/officeart/2005/8/layout/cycle6"/>
    <dgm:cxn modelId="{288A981C-D3F1-4D61-A94E-4BB028B1D96C}" srcId="{DDA5D949-029F-47D5-BDB6-C8818E0A3DB7}" destId="{19492643-EF48-49C4-B13D-B900F10974E5}" srcOrd="2" destOrd="0" parTransId="{BA287B38-C456-44F8-A81D-4E32A0A4DD25}" sibTransId="{D135F6E2-1723-424C-81AE-E37DA3BCA19F}"/>
    <dgm:cxn modelId="{D84F7AAE-7FC5-4947-87F8-8199DB23B8F8}" type="presParOf" srcId="{CD383459-CE37-4BFF-A79F-507357D4A339}" destId="{7BF392C6-D55C-427F-B7DB-78878B67F0AF}" srcOrd="0" destOrd="0" presId="urn:microsoft.com/office/officeart/2005/8/layout/cycle6"/>
    <dgm:cxn modelId="{D14C21E4-2BB1-42B6-86D8-AAF48BD7841E}" type="presParOf" srcId="{CD383459-CE37-4BFF-A79F-507357D4A339}" destId="{5D9EFD2C-E181-4F10-B99B-071C26B0DE11}" srcOrd="1" destOrd="0" presId="urn:microsoft.com/office/officeart/2005/8/layout/cycle6"/>
    <dgm:cxn modelId="{3B12930A-7083-4204-803D-B7E670A5DC2F}" type="presParOf" srcId="{CD383459-CE37-4BFF-A79F-507357D4A339}" destId="{2D2EC218-F90F-4C70-B62B-9F52425B01FC}" srcOrd="2" destOrd="0" presId="urn:microsoft.com/office/officeart/2005/8/layout/cycle6"/>
    <dgm:cxn modelId="{616D6BF9-A7BA-4CF1-B897-7BBBB719544A}" type="presParOf" srcId="{CD383459-CE37-4BFF-A79F-507357D4A339}" destId="{D772AA5E-81D2-4998-BCD0-AC23C003C980}" srcOrd="3" destOrd="0" presId="urn:microsoft.com/office/officeart/2005/8/layout/cycle6"/>
    <dgm:cxn modelId="{87B8A370-76B9-4319-830A-762D9032B4E0}" type="presParOf" srcId="{CD383459-CE37-4BFF-A79F-507357D4A339}" destId="{682624B6-8541-4777-B9F3-37305E379C06}" srcOrd="4" destOrd="0" presId="urn:microsoft.com/office/officeart/2005/8/layout/cycle6"/>
    <dgm:cxn modelId="{E34CC517-9BCB-4354-9E3E-C21B82CD66D5}" type="presParOf" srcId="{CD383459-CE37-4BFF-A79F-507357D4A339}" destId="{D18E523C-152E-4A9D-BE92-0ADE8B85DE7C}" srcOrd="5" destOrd="0" presId="urn:microsoft.com/office/officeart/2005/8/layout/cycle6"/>
    <dgm:cxn modelId="{48838C8B-C302-4E73-BD1F-EB1178205EFE}" type="presParOf" srcId="{CD383459-CE37-4BFF-A79F-507357D4A339}" destId="{3ADCB54F-70CD-48B0-B9F5-D5EDDC0FECBB}" srcOrd="6" destOrd="0" presId="urn:microsoft.com/office/officeart/2005/8/layout/cycle6"/>
    <dgm:cxn modelId="{BF324817-6047-48B0-AE34-CD90067900A1}" type="presParOf" srcId="{CD383459-CE37-4BFF-A79F-507357D4A339}" destId="{EECAC0EB-1BD2-45F1-837D-B504174B82F1}" srcOrd="7" destOrd="0" presId="urn:microsoft.com/office/officeart/2005/8/layout/cycle6"/>
    <dgm:cxn modelId="{E626BD92-DC3F-4C80-A54A-EE03B64EE685}" type="presParOf" srcId="{CD383459-CE37-4BFF-A79F-507357D4A339}" destId="{38333677-09B1-47D6-89BB-24AD224F0E0B}" srcOrd="8" destOrd="0" presId="urn:microsoft.com/office/officeart/2005/8/layout/cycle6"/>
    <dgm:cxn modelId="{31085D98-5625-4847-98B4-7EB20F80867A}" type="presParOf" srcId="{CD383459-CE37-4BFF-A79F-507357D4A339}" destId="{80302747-5F03-4261-83FF-97A48DA5ADA2}" srcOrd="9" destOrd="0" presId="urn:microsoft.com/office/officeart/2005/8/layout/cycle6"/>
    <dgm:cxn modelId="{69205FD5-8A37-4A3E-A8B4-02926613470C}" type="presParOf" srcId="{CD383459-CE37-4BFF-A79F-507357D4A339}" destId="{698734D7-9C7B-4EB8-99D1-D0E909CFCB77}" srcOrd="10" destOrd="0" presId="urn:microsoft.com/office/officeart/2005/8/layout/cycle6"/>
    <dgm:cxn modelId="{4D861838-93F2-4605-A463-511310F95412}" type="presParOf" srcId="{CD383459-CE37-4BFF-A79F-507357D4A339}" destId="{239880C9-F20B-40CB-B0FA-5D8EAE872FC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D53EC-1076-4E53-BF0F-16A35F082BB3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0"/>
      <dgm:spPr/>
    </dgm:pt>
    <dgm:pt modelId="{DB407F22-5C7B-450A-BD31-8E7AD560665B}" type="pres">
      <dgm:prSet presAssocID="{5F3D53EC-1076-4E53-BF0F-16A35F082BB3}" presName="Name0" presStyleCnt="0">
        <dgm:presLayoutVars>
          <dgm:dir/>
          <dgm:animLvl val="lvl"/>
          <dgm:resizeHandles val="exact"/>
        </dgm:presLayoutVars>
      </dgm:prSet>
      <dgm:spPr/>
    </dgm:pt>
    <dgm:pt modelId="{862011DC-EB07-406F-993C-C336A0908655}" type="pres">
      <dgm:prSet presAssocID="{5F3D53EC-1076-4E53-BF0F-16A35F082BB3}" presName="dummy" presStyleCnt="0"/>
      <dgm:spPr/>
    </dgm:pt>
    <dgm:pt modelId="{5A08B82F-9DE9-46DE-B831-CF584B4B6443}" type="pres">
      <dgm:prSet presAssocID="{5F3D53EC-1076-4E53-BF0F-16A35F082BB3}" presName="linH" presStyleCnt="0"/>
      <dgm:spPr/>
    </dgm:pt>
    <dgm:pt modelId="{42296E34-7258-4A39-8B04-E097298DC065}" type="pres">
      <dgm:prSet presAssocID="{5F3D53EC-1076-4E53-BF0F-16A35F082BB3}" presName="padding1" presStyleCnt="0"/>
      <dgm:spPr/>
    </dgm:pt>
    <dgm:pt modelId="{D8C9A338-F10C-4775-8643-7BBA76A773B1}" type="pres">
      <dgm:prSet presAssocID="{5F3D53EC-1076-4E53-BF0F-16A35F082BB3}" presName="padding2" presStyleCnt="0"/>
      <dgm:spPr/>
    </dgm:pt>
    <dgm:pt modelId="{FBC31D13-CC25-4AA5-BD83-7B41F2224F61}" type="pres">
      <dgm:prSet presAssocID="{5F3D53EC-1076-4E53-BF0F-16A35F082BB3}" presName="negArrow" presStyleCnt="0"/>
      <dgm:spPr/>
    </dgm:pt>
    <dgm:pt modelId="{7158EA4D-9786-4557-93EE-D396256FD8EB}" type="pres">
      <dgm:prSet presAssocID="{5F3D53EC-1076-4E53-BF0F-16A35F082BB3}" presName="backgroundArrow" presStyleLbl="node1" presStyleIdx="0" presStyleCnt="1" custLinFactX="24374" custLinFactY="300000" custLinFactNeighborX="100000" custLinFactNeighborY="337089"/>
      <dgm:spPr>
        <a:solidFill>
          <a:srgbClr val="FAE100"/>
        </a:solidFill>
        <a:ln>
          <a:noFill/>
        </a:ln>
      </dgm:spPr>
      <dgm:t>
        <a:bodyPr/>
        <a:lstStyle/>
        <a:p>
          <a:endParaRPr lang="pt-BR"/>
        </a:p>
      </dgm:t>
    </dgm:pt>
  </dgm:ptLst>
  <dgm:cxnLst>
    <dgm:cxn modelId="{B10BB216-3132-46C1-BC60-3D940BB8C269}" type="presOf" srcId="{5F3D53EC-1076-4E53-BF0F-16A35F082BB3}" destId="{DB407F22-5C7B-450A-BD31-8E7AD560665B}" srcOrd="0" destOrd="0" presId="urn:microsoft.com/office/officeart/2005/8/layout/hProcess3"/>
    <dgm:cxn modelId="{5C4BDC7C-69AC-410D-8E56-9A6BBAFDE948}" type="presParOf" srcId="{DB407F22-5C7B-450A-BD31-8E7AD560665B}" destId="{862011DC-EB07-406F-993C-C336A0908655}" srcOrd="0" destOrd="0" presId="urn:microsoft.com/office/officeart/2005/8/layout/hProcess3"/>
    <dgm:cxn modelId="{8C45E342-0B54-46B6-994B-DA0727ED2200}" type="presParOf" srcId="{DB407F22-5C7B-450A-BD31-8E7AD560665B}" destId="{5A08B82F-9DE9-46DE-B831-CF584B4B6443}" srcOrd="1" destOrd="0" presId="urn:microsoft.com/office/officeart/2005/8/layout/hProcess3"/>
    <dgm:cxn modelId="{18F736D9-DAC8-45FE-8503-73D360FB6041}" type="presParOf" srcId="{5A08B82F-9DE9-46DE-B831-CF584B4B6443}" destId="{42296E34-7258-4A39-8B04-E097298DC065}" srcOrd="0" destOrd="0" presId="urn:microsoft.com/office/officeart/2005/8/layout/hProcess3"/>
    <dgm:cxn modelId="{8B3A202C-90D8-402A-A054-9A9EE39D45C8}" type="presParOf" srcId="{5A08B82F-9DE9-46DE-B831-CF584B4B6443}" destId="{D8C9A338-F10C-4775-8643-7BBA76A773B1}" srcOrd="1" destOrd="0" presId="urn:microsoft.com/office/officeart/2005/8/layout/hProcess3"/>
    <dgm:cxn modelId="{24844D90-1397-4398-86F9-473FAA94791F}" type="presParOf" srcId="{5A08B82F-9DE9-46DE-B831-CF584B4B6443}" destId="{FBC31D13-CC25-4AA5-BD83-7B41F2224F61}" srcOrd="2" destOrd="0" presId="urn:microsoft.com/office/officeart/2005/8/layout/hProcess3"/>
    <dgm:cxn modelId="{A04DE87C-3BE6-466F-A9CA-060C549EA176}" type="presParOf" srcId="{5A08B82F-9DE9-46DE-B831-CF584B4B6443}" destId="{7158EA4D-9786-4557-93EE-D396256FD8EB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D53EC-1076-4E53-BF0F-16A35F082BB3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0"/>
      <dgm:spPr/>
    </dgm:pt>
    <dgm:pt modelId="{DB407F22-5C7B-450A-BD31-8E7AD560665B}" type="pres">
      <dgm:prSet presAssocID="{5F3D53EC-1076-4E53-BF0F-16A35F082BB3}" presName="Name0" presStyleCnt="0">
        <dgm:presLayoutVars>
          <dgm:dir/>
          <dgm:animLvl val="lvl"/>
          <dgm:resizeHandles val="exact"/>
        </dgm:presLayoutVars>
      </dgm:prSet>
      <dgm:spPr/>
    </dgm:pt>
    <dgm:pt modelId="{862011DC-EB07-406F-993C-C336A0908655}" type="pres">
      <dgm:prSet presAssocID="{5F3D53EC-1076-4E53-BF0F-16A35F082BB3}" presName="dummy" presStyleCnt="0"/>
      <dgm:spPr/>
    </dgm:pt>
    <dgm:pt modelId="{5A08B82F-9DE9-46DE-B831-CF584B4B6443}" type="pres">
      <dgm:prSet presAssocID="{5F3D53EC-1076-4E53-BF0F-16A35F082BB3}" presName="linH" presStyleCnt="0"/>
      <dgm:spPr/>
    </dgm:pt>
    <dgm:pt modelId="{42296E34-7258-4A39-8B04-E097298DC065}" type="pres">
      <dgm:prSet presAssocID="{5F3D53EC-1076-4E53-BF0F-16A35F082BB3}" presName="padding1" presStyleCnt="0"/>
      <dgm:spPr/>
    </dgm:pt>
    <dgm:pt modelId="{D8C9A338-F10C-4775-8643-7BBA76A773B1}" type="pres">
      <dgm:prSet presAssocID="{5F3D53EC-1076-4E53-BF0F-16A35F082BB3}" presName="padding2" presStyleCnt="0"/>
      <dgm:spPr/>
    </dgm:pt>
    <dgm:pt modelId="{FBC31D13-CC25-4AA5-BD83-7B41F2224F61}" type="pres">
      <dgm:prSet presAssocID="{5F3D53EC-1076-4E53-BF0F-16A35F082BB3}" presName="negArrow" presStyleCnt="0"/>
      <dgm:spPr/>
    </dgm:pt>
    <dgm:pt modelId="{7158EA4D-9786-4557-93EE-D396256FD8EB}" type="pres">
      <dgm:prSet presAssocID="{5F3D53EC-1076-4E53-BF0F-16A35F082BB3}" presName="backgroundArrow" presStyleLbl="node1" presStyleIdx="0" presStyleCnt="1" custLinFactX="24374" custLinFactY="300000" custLinFactNeighborX="100000" custLinFactNeighborY="337089"/>
      <dgm:spPr>
        <a:solidFill>
          <a:srgbClr val="FAE100"/>
        </a:solidFill>
        <a:ln>
          <a:noFill/>
        </a:ln>
      </dgm:spPr>
      <dgm:t>
        <a:bodyPr/>
        <a:lstStyle/>
        <a:p>
          <a:endParaRPr lang="pt-BR"/>
        </a:p>
      </dgm:t>
    </dgm:pt>
  </dgm:ptLst>
  <dgm:cxnLst>
    <dgm:cxn modelId="{B42AD817-0C6D-466B-99B8-98F6450DA829}" type="presOf" srcId="{5F3D53EC-1076-4E53-BF0F-16A35F082BB3}" destId="{DB407F22-5C7B-450A-BD31-8E7AD560665B}" srcOrd="0" destOrd="0" presId="urn:microsoft.com/office/officeart/2005/8/layout/hProcess3"/>
    <dgm:cxn modelId="{5B2B3331-49B3-4AD0-8E1D-1D3FC70E2BC1}" type="presParOf" srcId="{DB407F22-5C7B-450A-BD31-8E7AD560665B}" destId="{862011DC-EB07-406F-993C-C336A0908655}" srcOrd="0" destOrd="0" presId="urn:microsoft.com/office/officeart/2005/8/layout/hProcess3"/>
    <dgm:cxn modelId="{8F8F0817-C548-402F-A2FA-1A5FE3BBD946}" type="presParOf" srcId="{DB407F22-5C7B-450A-BD31-8E7AD560665B}" destId="{5A08B82F-9DE9-46DE-B831-CF584B4B6443}" srcOrd="1" destOrd="0" presId="urn:microsoft.com/office/officeart/2005/8/layout/hProcess3"/>
    <dgm:cxn modelId="{6E7F4F32-F105-45F1-BF85-49D3293FA18D}" type="presParOf" srcId="{5A08B82F-9DE9-46DE-B831-CF584B4B6443}" destId="{42296E34-7258-4A39-8B04-E097298DC065}" srcOrd="0" destOrd="0" presId="urn:microsoft.com/office/officeart/2005/8/layout/hProcess3"/>
    <dgm:cxn modelId="{339F2306-ABF3-4F05-AAD9-431385A50C94}" type="presParOf" srcId="{5A08B82F-9DE9-46DE-B831-CF584B4B6443}" destId="{D8C9A338-F10C-4775-8643-7BBA76A773B1}" srcOrd="1" destOrd="0" presId="urn:microsoft.com/office/officeart/2005/8/layout/hProcess3"/>
    <dgm:cxn modelId="{8ECA9F96-12BB-4F4C-A7C5-725E49174826}" type="presParOf" srcId="{5A08B82F-9DE9-46DE-B831-CF584B4B6443}" destId="{FBC31D13-CC25-4AA5-BD83-7B41F2224F61}" srcOrd="2" destOrd="0" presId="urn:microsoft.com/office/officeart/2005/8/layout/hProcess3"/>
    <dgm:cxn modelId="{43935ACF-E183-4D9B-8F72-A8215A11E0F5}" type="presParOf" srcId="{5A08B82F-9DE9-46DE-B831-CF584B4B6443}" destId="{7158EA4D-9786-4557-93EE-D396256FD8EB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92C6-D55C-427F-B7DB-78878B67F0AF}">
      <dsp:nvSpPr>
        <dsp:cNvPr id="0" name=""/>
        <dsp:cNvSpPr/>
      </dsp:nvSpPr>
      <dsp:spPr>
        <a:xfrm>
          <a:off x="1483401" y="605"/>
          <a:ext cx="1146949" cy="745517"/>
        </a:xfrm>
        <a:prstGeom prst="roundRect">
          <a:avLst/>
        </a:prstGeom>
        <a:solidFill>
          <a:srgbClr val="54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Obediência</a:t>
          </a:r>
          <a:endParaRPr lang="pt-BR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19794" y="36998"/>
        <a:ext cx="1074163" cy="672731"/>
      </dsp:txXfrm>
    </dsp:sp>
    <dsp:sp modelId="{2D2EC218-F90F-4C70-B62B-9F52425B01FC}">
      <dsp:nvSpPr>
        <dsp:cNvPr id="0" name=""/>
        <dsp:cNvSpPr/>
      </dsp:nvSpPr>
      <dsp:spPr>
        <a:xfrm>
          <a:off x="825819" y="373363"/>
          <a:ext cx="2462112" cy="2462112"/>
        </a:xfrm>
        <a:custGeom>
          <a:avLst/>
          <a:gdLst/>
          <a:ahLst/>
          <a:cxnLst/>
          <a:rect l="0" t="0" r="0" b="0"/>
          <a:pathLst>
            <a:path>
              <a:moveTo>
                <a:pt x="1812783" y="146116"/>
              </a:moveTo>
              <a:arcTo wR="1231056" hR="1231056" stAng="17891969" swAng="2624400"/>
            </a:path>
          </a:pathLst>
        </a:custGeom>
        <a:noFill/>
        <a:ln w="6350" cap="flat" cmpd="sng" algn="ctr">
          <a:solidFill>
            <a:srgbClr val="EED700">
              <a:alpha val="99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2AA5E-81D2-4998-BCD0-AC23C003C980}">
      <dsp:nvSpPr>
        <dsp:cNvPr id="0" name=""/>
        <dsp:cNvSpPr/>
      </dsp:nvSpPr>
      <dsp:spPr>
        <a:xfrm>
          <a:off x="2714457" y="1231661"/>
          <a:ext cx="1146949" cy="745517"/>
        </a:xfrm>
        <a:prstGeom prst="roundRect">
          <a:avLst/>
        </a:prstGeom>
        <a:solidFill>
          <a:srgbClr val="54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Lealdade</a:t>
          </a:r>
          <a:endParaRPr lang="pt-BR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0850" y="1268054"/>
        <a:ext cx="1074163" cy="672731"/>
      </dsp:txXfrm>
    </dsp:sp>
    <dsp:sp modelId="{D18E523C-152E-4A9D-BE92-0ADE8B85DE7C}">
      <dsp:nvSpPr>
        <dsp:cNvPr id="0" name=""/>
        <dsp:cNvSpPr/>
      </dsp:nvSpPr>
      <dsp:spPr>
        <a:xfrm>
          <a:off x="825819" y="373363"/>
          <a:ext cx="2462112" cy="2462112"/>
        </a:xfrm>
        <a:custGeom>
          <a:avLst/>
          <a:gdLst/>
          <a:ahLst/>
          <a:cxnLst/>
          <a:rect l="0" t="0" r="0" b="0"/>
          <a:pathLst>
            <a:path>
              <a:moveTo>
                <a:pt x="2401458" y="1612710"/>
              </a:moveTo>
              <a:arcTo wR="1231056" hR="1231056" stAng="1083631" swAng="2624400"/>
            </a:path>
          </a:pathLst>
        </a:custGeom>
        <a:noFill/>
        <a:ln w="6350" cap="flat" cmpd="sng" algn="ctr">
          <a:solidFill>
            <a:srgbClr val="EED7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CB54F-70CD-48B0-B9F5-D5EDDC0FECBB}">
      <dsp:nvSpPr>
        <dsp:cNvPr id="0" name=""/>
        <dsp:cNvSpPr/>
      </dsp:nvSpPr>
      <dsp:spPr>
        <a:xfrm>
          <a:off x="1483401" y="2462717"/>
          <a:ext cx="1146949" cy="745517"/>
        </a:xfrm>
        <a:prstGeom prst="roundRect">
          <a:avLst/>
        </a:prstGeom>
        <a:solidFill>
          <a:srgbClr val="54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Informação</a:t>
          </a:r>
          <a:endParaRPr lang="pt-BR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19794" y="2499110"/>
        <a:ext cx="1074163" cy="672731"/>
      </dsp:txXfrm>
    </dsp:sp>
    <dsp:sp modelId="{38333677-09B1-47D6-89BB-24AD224F0E0B}">
      <dsp:nvSpPr>
        <dsp:cNvPr id="0" name=""/>
        <dsp:cNvSpPr/>
      </dsp:nvSpPr>
      <dsp:spPr>
        <a:xfrm>
          <a:off x="825819" y="373363"/>
          <a:ext cx="2462112" cy="2462112"/>
        </a:xfrm>
        <a:custGeom>
          <a:avLst/>
          <a:gdLst/>
          <a:ahLst/>
          <a:cxnLst/>
          <a:rect l="0" t="0" r="0" b="0"/>
          <a:pathLst>
            <a:path>
              <a:moveTo>
                <a:pt x="649329" y="2315995"/>
              </a:moveTo>
              <a:arcTo wR="1231056" hR="1231056" stAng="7091969" swAng="2624400"/>
            </a:path>
          </a:pathLst>
        </a:custGeom>
        <a:noFill/>
        <a:ln w="6350" cap="flat" cmpd="sng" algn="ctr">
          <a:solidFill>
            <a:srgbClr val="EED7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02747-5F03-4261-83FF-97A48DA5ADA2}">
      <dsp:nvSpPr>
        <dsp:cNvPr id="0" name=""/>
        <dsp:cNvSpPr/>
      </dsp:nvSpPr>
      <dsp:spPr>
        <a:xfrm>
          <a:off x="252344" y="1231661"/>
          <a:ext cx="1146949" cy="745517"/>
        </a:xfrm>
        <a:prstGeom prst="roundRect">
          <a:avLst/>
        </a:prstGeom>
        <a:solidFill>
          <a:srgbClr val="54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Diligência</a:t>
          </a:r>
          <a:endParaRPr lang="pt-BR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737" y="1268054"/>
        <a:ext cx="1074163" cy="672731"/>
      </dsp:txXfrm>
    </dsp:sp>
    <dsp:sp modelId="{239880C9-F20B-40CB-B0FA-5D8EAE872FCD}">
      <dsp:nvSpPr>
        <dsp:cNvPr id="0" name=""/>
        <dsp:cNvSpPr/>
      </dsp:nvSpPr>
      <dsp:spPr>
        <a:xfrm>
          <a:off x="825819" y="373363"/>
          <a:ext cx="2462112" cy="2462112"/>
        </a:xfrm>
        <a:custGeom>
          <a:avLst/>
          <a:gdLst/>
          <a:ahLst/>
          <a:cxnLst/>
          <a:rect l="0" t="0" r="0" b="0"/>
          <a:pathLst>
            <a:path>
              <a:moveTo>
                <a:pt x="60654" y="849402"/>
              </a:moveTo>
              <a:arcTo wR="1231056" hR="1231056" stAng="11883631" swAng="2624400"/>
            </a:path>
          </a:pathLst>
        </a:custGeom>
        <a:noFill/>
        <a:ln w="6350" cap="flat" cmpd="sng" algn="ctr">
          <a:solidFill>
            <a:srgbClr val="EED7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EA4D-9786-4557-93EE-D396256FD8EB}">
      <dsp:nvSpPr>
        <dsp:cNvPr id="0" name=""/>
        <dsp:cNvSpPr/>
      </dsp:nvSpPr>
      <dsp:spPr>
        <a:xfrm>
          <a:off x="0" y="15396"/>
          <a:ext cx="903705" cy="432000"/>
        </a:xfrm>
        <a:prstGeom prst="rightArrow">
          <a:avLst/>
        </a:prstGeom>
        <a:solidFill>
          <a:srgbClr val="FAE1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EA4D-9786-4557-93EE-D396256FD8EB}">
      <dsp:nvSpPr>
        <dsp:cNvPr id="0" name=""/>
        <dsp:cNvSpPr/>
      </dsp:nvSpPr>
      <dsp:spPr>
        <a:xfrm>
          <a:off x="0" y="15396"/>
          <a:ext cx="903705" cy="432000"/>
        </a:xfrm>
        <a:prstGeom prst="rightArrow">
          <a:avLst/>
        </a:prstGeom>
        <a:solidFill>
          <a:srgbClr val="FAE1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9CCC7-530C-42E8-91BD-9C9680E12D7D}" type="datetimeFigureOut">
              <a:rPr lang="pt-BR" smtClean="0"/>
              <a:t>4/4/2017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AD42C-BDD4-48D3-9711-39AE479AE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8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Devo colocar o artigo 42 inteiro? Coloquei apenas esses</a:t>
            </a:r>
            <a:r>
              <a:rPr lang="pt-BR" baseline="0" dirty="0" smtClean="0"/>
              <a:t> tópicos pois estavam em uma outra apresentação.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D42C-BDD4-48D3-9711-39AE479AE83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08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Coloquei o</a:t>
            </a:r>
            <a:r>
              <a:rPr lang="pt-BR" baseline="0" dirty="0" smtClean="0"/>
              <a:t> link no ponto final do nome do site. Não sei se essa notícia é o que precisamos, mas eu e o Augusto não conseguimos achar/pensar em outra.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D42C-BDD4-48D3-9711-39AE479AE8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54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D42C-BDD4-48D3-9711-39AE479AE83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800" u="sng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45" y="1710465"/>
            <a:ext cx="5629043" cy="4466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43" y="1710465"/>
            <a:ext cx="5678641" cy="4466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3276600" cy="6858000"/>
          </a:xfrm>
          <a:custGeom>
            <a:avLst/>
            <a:gdLst>
              <a:gd name="T0" fmla="*/ 696 w 2064"/>
              <a:gd name="T1" fmla="*/ 4320 h 4320"/>
              <a:gd name="T2" fmla="*/ 1644 w 2064"/>
              <a:gd name="T3" fmla="*/ 324 h 4320"/>
              <a:gd name="T4" fmla="*/ 1644 w 2064"/>
              <a:gd name="T5" fmla="*/ 324 h 4320"/>
              <a:gd name="T6" fmla="*/ 1652 w 2064"/>
              <a:gd name="T7" fmla="*/ 292 h 4320"/>
              <a:gd name="T8" fmla="*/ 1662 w 2064"/>
              <a:gd name="T9" fmla="*/ 262 h 4320"/>
              <a:gd name="T10" fmla="*/ 1676 w 2064"/>
              <a:gd name="T11" fmla="*/ 232 h 4320"/>
              <a:gd name="T12" fmla="*/ 1690 w 2064"/>
              <a:gd name="T13" fmla="*/ 202 h 4320"/>
              <a:gd name="T14" fmla="*/ 1708 w 2064"/>
              <a:gd name="T15" fmla="*/ 174 h 4320"/>
              <a:gd name="T16" fmla="*/ 1726 w 2064"/>
              <a:gd name="T17" fmla="*/ 148 h 4320"/>
              <a:gd name="T18" fmla="*/ 1748 w 2064"/>
              <a:gd name="T19" fmla="*/ 122 h 4320"/>
              <a:gd name="T20" fmla="*/ 1774 w 2064"/>
              <a:gd name="T21" fmla="*/ 98 h 4320"/>
              <a:gd name="T22" fmla="*/ 1800 w 2064"/>
              <a:gd name="T23" fmla="*/ 78 h 4320"/>
              <a:gd name="T24" fmla="*/ 1830 w 2064"/>
              <a:gd name="T25" fmla="*/ 58 h 4320"/>
              <a:gd name="T26" fmla="*/ 1862 w 2064"/>
              <a:gd name="T27" fmla="*/ 42 h 4320"/>
              <a:gd name="T28" fmla="*/ 1896 w 2064"/>
              <a:gd name="T29" fmla="*/ 26 h 4320"/>
              <a:gd name="T30" fmla="*/ 1934 w 2064"/>
              <a:gd name="T31" fmla="*/ 16 h 4320"/>
              <a:gd name="T32" fmla="*/ 1974 w 2064"/>
              <a:gd name="T33" fmla="*/ 6 h 4320"/>
              <a:gd name="T34" fmla="*/ 2018 w 2064"/>
              <a:gd name="T35" fmla="*/ 2 h 4320"/>
              <a:gd name="T36" fmla="*/ 2064 w 2064"/>
              <a:gd name="T37" fmla="*/ 0 h 4320"/>
              <a:gd name="T38" fmla="*/ 0 w 2064"/>
              <a:gd name="T39" fmla="*/ 0 h 4320"/>
              <a:gd name="T40" fmla="*/ 0 w 2064"/>
              <a:gd name="T41" fmla="*/ 4320 h 4320"/>
              <a:gd name="T42" fmla="*/ 696 w 2064"/>
              <a:gd name="T4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64" h="4320">
                <a:moveTo>
                  <a:pt x="696" y="4320"/>
                </a:moveTo>
                <a:lnTo>
                  <a:pt x="1644" y="324"/>
                </a:lnTo>
                <a:lnTo>
                  <a:pt x="1644" y="324"/>
                </a:lnTo>
                <a:lnTo>
                  <a:pt x="1652" y="292"/>
                </a:lnTo>
                <a:lnTo>
                  <a:pt x="1662" y="262"/>
                </a:lnTo>
                <a:lnTo>
                  <a:pt x="1676" y="232"/>
                </a:lnTo>
                <a:lnTo>
                  <a:pt x="1690" y="202"/>
                </a:lnTo>
                <a:lnTo>
                  <a:pt x="1708" y="174"/>
                </a:lnTo>
                <a:lnTo>
                  <a:pt x="1726" y="148"/>
                </a:lnTo>
                <a:lnTo>
                  <a:pt x="1748" y="122"/>
                </a:lnTo>
                <a:lnTo>
                  <a:pt x="1774" y="98"/>
                </a:lnTo>
                <a:lnTo>
                  <a:pt x="1800" y="78"/>
                </a:lnTo>
                <a:lnTo>
                  <a:pt x="1830" y="58"/>
                </a:lnTo>
                <a:lnTo>
                  <a:pt x="1862" y="42"/>
                </a:lnTo>
                <a:lnTo>
                  <a:pt x="1896" y="26"/>
                </a:lnTo>
                <a:lnTo>
                  <a:pt x="1934" y="16"/>
                </a:lnTo>
                <a:lnTo>
                  <a:pt x="1974" y="6"/>
                </a:lnTo>
                <a:lnTo>
                  <a:pt x="2018" y="2"/>
                </a:lnTo>
                <a:lnTo>
                  <a:pt x="2064" y="0"/>
                </a:lnTo>
                <a:lnTo>
                  <a:pt x="0" y="0"/>
                </a:lnTo>
                <a:lnTo>
                  <a:pt x="0" y="4320"/>
                </a:lnTo>
                <a:lnTo>
                  <a:pt x="696" y="4320"/>
                </a:lnTo>
                <a:close/>
              </a:path>
            </a:pathLst>
          </a:custGeom>
          <a:solidFill>
            <a:srgbClr val="7073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686" y="552661"/>
            <a:ext cx="5277592" cy="528452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5200" u="sng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10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4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AE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20" y="5638"/>
            <a:ext cx="720000" cy="4938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524031"/>
            <a:ext cx="5083175" cy="2991391"/>
          </a:xfrm>
        </p:spPr>
        <p:txBody>
          <a:bodyPr>
            <a:noAutofit/>
          </a:bodyPr>
          <a:lstStyle>
            <a:lvl1pPr>
              <a:defRPr sz="5200" u="sng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6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800" u="sng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45" y="1721224"/>
            <a:ext cx="5640919" cy="44557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43" y="1721224"/>
            <a:ext cx="5678641" cy="44557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900" y="570801"/>
            <a:ext cx="10515600" cy="65235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800" u="sng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2900" y="1686511"/>
            <a:ext cx="5644675" cy="52189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900" y="2404508"/>
            <a:ext cx="5644675" cy="39131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6511"/>
            <a:ext cx="5667498" cy="521896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2000" b="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404508"/>
            <a:ext cx="5667499" cy="39131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416" y="573723"/>
            <a:ext cx="11488283" cy="97537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800" u="sng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416" y="1721224"/>
            <a:ext cx="3691947" cy="458750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24338" y="1721225"/>
            <a:ext cx="3743325" cy="4587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148638" y="1721225"/>
            <a:ext cx="3691061" cy="4587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708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547" userDrawn="1">
          <p15:clr>
            <a:srgbClr val="FBAE40"/>
          </p15:clr>
        </p15:guide>
        <p15:guide id="4" pos="2661" userDrawn="1">
          <p15:clr>
            <a:srgbClr val="FBAE40"/>
          </p15:clr>
        </p15:guide>
        <p15:guide id="5" pos="5019" userDrawn="1">
          <p15:clr>
            <a:srgbClr val="FBAE40"/>
          </p15:clr>
        </p15:guide>
        <p15:guide id="6" pos="5133" userDrawn="1">
          <p15:clr>
            <a:srgbClr val="FBAE40"/>
          </p15:clr>
        </p15:guide>
        <p15:guide id="7" orient="horz" pos="3974" userDrawn="1">
          <p15:clr>
            <a:srgbClr val="FBAE40"/>
          </p15:clr>
        </p15:guide>
        <p15:guide id="8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800" u="sng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45" y="1721224"/>
            <a:ext cx="11521440" cy="44557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516" y="534390"/>
            <a:ext cx="11517522" cy="917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800" u="sng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353" y="1731981"/>
            <a:ext cx="7610685" cy="412906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4386" y="1731302"/>
            <a:ext cx="3698978" cy="41376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0"/>
            <a:ext cx="3276600" cy="6858000"/>
          </a:xfrm>
          <a:custGeom>
            <a:avLst/>
            <a:gdLst>
              <a:gd name="T0" fmla="*/ 696 w 2064"/>
              <a:gd name="T1" fmla="*/ 4320 h 4320"/>
              <a:gd name="T2" fmla="*/ 1644 w 2064"/>
              <a:gd name="T3" fmla="*/ 324 h 4320"/>
              <a:gd name="T4" fmla="*/ 1644 w 2064"/>
              <a:gd name="T5" fmla="*/ 324 h 4320"/>
              <a:gd name="T6" fmla="*/ 1652 w 2064"/>
              <a:gd name="T7" fmla="*/ 292 h 4320"/>
              <a:gd name="T8" fmla="*/ 1662 w 2064"/>
              <a:gd name="T9" fmla="*/ 262 h 4320"/>
              <a:gd name="T10" fmla="*/ 1676 w 2064"/>
              <a:gd name="T11" fmla="*/ 232 h 4320"/>
              <a:gd name="T12" fmla="*/ 1690 w 2064"/>
              <a:gd name="T13" fmla="*/ 202 h 4320"/>
              <a:gd name="T14" fmla="*/ 1708 w 2064"/>
              <a:gd name="T15" fmla="*/ 174 h 4320"/>
              <a:gd name="T16" fmla="*/ 1726 w 2064"/>
              <a:gd name="T17" fmla="*/ 148 h 4320"/>
              <a:gd name="T18" fmla="*/ 1748 w 2064"/>
              <a:gd name="T19" fmla="*/ 122 h 4320"/>
              <a:gd name="T20" fmla="*/ 1774 w 2064"/>
              <a:gd name="T21" fmla="*/ 98 h 4320"/>
              <a:gd name="T22" fmla="*/ 1800 w 2064"/>
              <a:gd name="T23" fmla="*/ 78 h 4320"/>
              <a:gd name="T24" fmla="*/ 1830 w 2064"/>
              <a:gd name="T25" fmla="*/ 58 h 4320"/>
              <a:gd name="T26" fmla="*/ 1862 w 2064"/>
              <a:gd name="T27" fmla="*/ 42 h 4320"/>
              <a:gd name="T28" fmla="*/ 1896 w 2064"/>
              <a:gd name="T29" fmla="*/ 26 h 4320"/>
              <a:gd name="T30" fmla="*/ 1934 w 2064"/>
              <a:gd name="T31" fmla="*/ 16 h 4320"/>
              <a:gd name="T32" fmla="*/ 1974 w 2064"/>
              <a:gd name="T33" fmla="*/ 6 h 4320"/>
              <a:gd name="T34" fmla="*/ 2018 w 2064"/>
              <a:gd name="T35" fmla="*/ 2 h 4320"/>
              <a:gd name="T36" fmla="*/ 2064 w 2064"/>
              <a:gd name="T37" fmla="*/ 0 h 4320"/>
              <a:gd name="T38" fmla="*/ 0 w 2064"/>
              <a:gd name="T39" fmla="*/ 0 h 4320"/>
              <a:gd name="T40" fmla="*/ 0 w 2064"/>
              <a:gd name="T41" fmla="*/ 4320 h 4320"/>
              <a:gd name="T42" fmla="*/ 696 w 2064"/>
              <a:gd name="T4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64" h="4320">
                <a:moveTo>
                  <a:pt x="696" y="4320"/>
                </a:moveTo>
                <a:lnTo>
                  <a:pt x="1644" y="324"/>
                </a:lnTo>
                <a:lnTo>
                  <a:pt x="1644" y="324"/>
                </a:lnTo>
                <a:lnTo>
                  <a:pt x="1652" y="292"/>
                </a:lnTo>
                <a:lnTo>
                  <a:pt x="1662" y="262"/>
                </a:lnTo>
                <a:lnTo>
                  <a:pt x="1676" y="232"/>
                </a:lnTo>
                <a:lnTo>
                  <a:pt x="1690" y="202"/>
                </a:lnTo>
                <a:lnTo>
                  <a:pt x="1708" y="174"/>
                </a:lnTo>
                <a:lnTo>
                  <a:pt x="1726" y="148"/>
                </a:lnTo>
                <a:lnTo>
                  <a:pt x="1748" y="122"/>
                </a:lnTo>
                <a:lnTo>
                  <a:pt x="1774" y="98"/>
                </a:lnTo>
                <a:lnTo>
                  <a:pt x="1800" y="78"/>
                </a:lnTo>
                <a:lnTo>
                  <a:pt x="1830" y="58"/>
                </a:lnTo>
                <a:lnTo>
                  <a:pt x="1862" y="42"/>
                </a:lnTo>
                <a:lnTo>
                  <a:pt x="1896" y="26"/>
                </a:lnTo>
                <a:lnTo>
                  <a:pt x="1934" y="16"/>
                </a:lnTo>
                <a:lnTo>
                  <a:pt x="1974" y="6"/>
                </a:lnTo>
                <a:lnTo>
                  <a:pt x="2018" y="2"/>
                </a:lnTo>
                <a:lnTo>
                  <a:pt x="2064" y="0"/>
                </a:lnTo>
                <a:lnTo>
                  <a:pt x="0" y="0"/>
                </a:lnTo>
                <a:lnTo>
                  <a:pt x="0" y="4320"/>
                </a:lnTo>
                <a:lnTo>
                  <a:pt x="696" y="43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105" y="558951"/>
            <a:ext cx="6272325" cy="13648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800" u="sng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0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7469">
          <p15:clr>
            <a:srgbClr val="FBAE40"/>
          </p15:clr>
        </p15:guide>
        <p15:guide id="5" pos="2661">
          <p15:clr>
            <a:srgbClr val="FBAE40"/>
          </p15:clr>
        </p15:guide>
        <p15:guide id="6" pos="2547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5019">
          <p15:clr>
            <a:srgbClr val="FBAE40"/>
          </p15:clr>
        </p15:guide>
        <p15:guide id="9" pos="51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B7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3276600" cy="6858000"/>
          </a:xfrm>
          <a:custGeom>
            <a:avLst/>
            <a:gdLst>
              <a:gd name="T0" fmla="*/ 696 w 2064"/>
              <a:gd name="T1" fmla="*/ 4320 h 4320"/>
              <a:gd name="T2" fmla="*/ 1644 w 2064"/>
              <a:gd name="T3" fmla="*/ 324 h 4320"/>
              <a:gd name="T4" fmla="*/ 1644 w 2064"/>
              <a:gd name="T5" fmla="*/ 324 h 4320"/>
              <a:gd name="T6" fmla="*/ 1652 w 2064"/>
              <a:gd name="T7" fmla="*/ 292 h 4320"/>
              <a:gd name="T8" fmla="*/ 1662 w 2064"/>
              <a:gd name="T9" fmla="*/ 262 h 4320"/>
              <a:gd name="T10" fmla="*/ 1676 w 2064"/>
              <a:gd name="T11" fmla="*/ 232 h 4320"/>
              <a:gd name="T12" fmla="*/ 1690 w 2064"/>
              <a:gd name="T13" fmla="*/ 202 h 4320"/>
              <a:gd name="T14" fmla="*/ 1708 w 2064"/>
              <a:gd name="T15" fmla="*/ 174 h 4320"/>
              <a:gd name="T16" fmla="*/ 1726 w 2064"/>
              <a:gd name="T17" fmla="*/ 148 h 4320"/>
              <a:gd name="T18" fmla="*/ 1748 w 2064"/>
              <a:gd name="T19" fmla="*/ 122 h 4320"/>
              <a:gd name="T20" fmla="*/ 1774 w 2064"/>
              <a:gd name="T21" fmla="*/ 98 h 4320"/>
              <a:gd name="T22" fmla="*/ 1800 w 2064"/>
              <a:gd name="T23" fmla="*/ 78 h 4320"/>
              <a:gd name="T24" fmla="*/ 1830 w 2064"/>
              <a:gd name="T25" fmla="*/ 58 h 4320"/>
              <a:gd name="T26" fmla="*/ 1862 w 2064"/>
              <a:gd name="T27" fmla="*/ 42 h 4320"/>
              <a:gd name="T28" fmla="*/ 1896 w 2064"/>
              <a:gd name="T29" fmla="*/ 26 h 4320"/>
              <a:gd name="T30" fmla="*/ 1934 w 2064"/>
              <a:gd name="T31" fmla="*/ 16 h 4320"/>
              <a:gd name="T32" fmla="*/ 1974 w 2064"/>
              <a:gd name="T33" fmla="*/ 6 h 4320"/>
              <a:gd name="T34" fmla="*/ 2018 w 2064"/>
              <a:gd name="T35" fmla="*/ 2 h 4320"/>
              <a:gd name="T36" fmla="*/ 2064 w 2064"/>
              <a:gd name="T37" fmla="*/ 0 h 4320"/>
              <a:gd name="T38" fmla="*/ 0 w 2064"/>
              <a:gd name="T39" fmla="*/ 0 h 4320"/>
              <a:gd name="T40" fmla="*/ 0 w 2064"/>
              <a:gd name="T41" fmla="*/ 4320 h 4320"/>
              <a:gd name="T42" fmla="*/ 696 w 2064"/>
              <a:gd name="T4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64" h="4320">
                <a:moveTo>
                  <a:pt x="696" y="4320"/>
                </a:moveTo>
                <a:lnTo>
                  <a:pt x="1644" y="324"/>
                </a:lnTo>
                <a:lnTo>
                  <a:pt x="1644" y="324"/>
                </a:lnTo>
                <a:lnTo>
                  <a:pt x="1652" y="292"/>
                </a:lnTo>
                <a:lnTo>
                  <a:pt x="1662" y="262"/>
                </a:lnTo>
                <a:lnTo>
                  <a:pt x="1676" y="232"/>
                </a:lnTo>
                <a:lnTo>
                  <a:pt x="1690" y="202"/>
                </a:lnTo>
                <a:lnTo>
                  <a:pt x="1708" y="174"/>
                </a:lnTo>
                <a:lnTo>
                  <a:pt x="1726" y="148"/>
                </a:lnTo>
                <a:lnTo>
                  <a:pt x="1748" y="122"/>
                </a:lnTo>
                <a:lnTo>
                  <a:pt x="1774" y="98"/>
                </a:lnTo>
                <a:lnTo>
                  <a:pt x="1800" y="78"/>
                </a:lnTo>
                <a:lnTo>
                  <a:pt x="1830" y="58"/>
                </a:lnTo>
                <a:lnTo>
                  <a:pt x="1862" y="42"/>
                </a:lnTo>
                <a:lnTo>
                  <a:pt x="1896" y="26"/>
                </a:lnTo>
                <a:lnTo>
                  <a:pt x="1934" y="16"/>
                </a:lnTo>
                <a:lnTo>
                  <a:pt x="1974" y="6"/>
                </a:lnTo>
                <a:lnTo>
                  <a:pt x="2018" y="2"/>
                </a:lnTo>
                <a:lnTo>
                  <a:pt x="2064" y="0"/>
                </a:lnTo>
                <a:lnTo>
                  <a:pt x="0" y="0"/>
                </a:lnTo>
                <a:lnTo>
                  <a:pt x="0" y="4320"/>
                </a:lnTo>
                <a:lnTo>
                  <a:pt x="696" y="4320"/>
                </a:lnTo>
                <a:close/>
              </a:path>
            </a:pathLst>
          </a:custGeom>
          <a:solidFill>
            <a:srgbClr val="898D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547729"/>
            <a:ext cx="6775842" cy="22073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pt-BR" sz="52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36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rgbClr val="898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3276600" cy="6858000"/>
          </a:xfrm>
          <a:custGeom>
            <a:avLst/>
            <a:gdLst>
              <a:gd name="T0" fmla="*/ 696 w 2064"/>
              <a:gd name="T1" fmla="*/ 4320 h 4320"/>
              <a:gd name="T2" fmla="*/ 1644 w 2064"/>
              <a:gd name="T3" fmla="*/ 324 h 4320"/>
              <a:gd name="T4" fmla="*/ 1644 w 2064"/>
              <a:gd name="T5" fmla="*/ 324 h 4320"/>
              <a:gd name="T6" fmla="*/ 1652 w 2064"/>
              <a:gd name="T7" fmla="*/ 292 h 4320"/>
              <a:gd name="T8" fmla="*/ 1662 w 2064"/>
              <a:gd name="T9" fmla="*/ 262 h 4320"/>
              <a:gd name="T10" fmla="*/ 1676 w 2064"/>
              <a:gd name="T11" fmla="*/ 232 h 4320"/>
              <a:gd name="T12" fmla="*/ 1690 w 2064"/>
              <a:gd name="T13" fmla="*/ 202 h 4320"/>
              <a:gd name="T14" fmla="*/ 1708 w 2064"/>
              <a:gd name="T15" fmla="*/ 174 h 4320"/>
              <a:gd name="T16" fmla="*/ 1726 w 2064"/>
              <a:gd name="T17" fmla="*/ 148 h 4320"/>
              <a:gd name="T18" fmla="*/ 1748 w 2064"/>
              <a:gd name="T19" fmla="*/ 122 h 4320"/>
              <a:gd name="T20" fmla="*/ 1774 w 2064"/>
              <a:gd name="T21" fmla="*/ 98 h 4320"/>
              <a:gd name="T22" fmla="*/ 1800 w 2064"/>
              <a:gd name="T23" fmla="*/ 78 h 4320"/>
              <a:gd name="T24" fmla="*/ 1830 w 2064"/>
              <a:gd name="T25" fmla="*/ 58 h 4320"/>
              <a:gd name="T26" fmla="*/ 1862 w 2064"/>
              <a:gd name="T27" fmla="*/ 42 h 4320"/>
              <a:gd name="T28" fmla="*/ 1896 w 2064"/>
              <a:gd name="T29" fmla="*/ 26 h 4320"/>
              <a:gd name="T30" fmla="*/ 1934 w 2064"/>
              <a:gd name="T31" fmla="*/ 16 h 4320"/>
              <a:gd name="T32" fmla="*/ 1974 w 2064"/>
              <a:gd name="T33" fmla="*/ 6 h 4320"/>
              <a:gd name="T34" fmla="*/ 2018 w 2064"/>
              <a:gd name="T35" fmla="*/ 2 h 4320"/>
              <a:gd name="T36" fmla="*/ 2064 w 2064"/>
              <a:gd name="T37" fmla="*/ 0 h 4320"/>
              <a:gd name="T38" fmla="*/ 0 w 2064"/>
              <a:gd name="T39" fmla="*/ 0 h 4320"/>
              <a:gd name="T40" fmla="*/ 0 w 2064"/>
              <a:gd name="T41" fmla="*/ 4320 h 4320"/>
              <a:gd name="T42" fmla="*/ 696 w 2064"/>
              <a:gd name="T4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64" h="4320">
                <a:moveTo>
                  <a:pt x="696" y="4320"/>
                </a:moveTo>
                <a:lnTo>
                  <a:pt x="1644" y="324"/>
                </a:lnTo>
                <a:lnTo>
                  <a:pt x="1644" y="324"/>
                </a:lnTo>
                <a:lnTo>
                  <a:pt x="1652" y="292"/>
                </a:lnTo>
                <a:lnTo>
                  <a:pt x="1662" y="262"/>
                </a:lnTo>
                <a:lnTo>
                  <a:pt x="1676" y="232"/>
                </a:lnTo>
                <a:lnTo>
                  <a:pt x="1690" y="202"/>
                </a:lnTo>
                <a:lnTo>
                  <a:pt x="1708" y="174"/>
                </a:lnTo>
                <a:lnTo>
                  <a:pt x="1726" y="148"/>
                </a:lnTo>
                <a:lnTo>
                  <a:pt x="1748" y="122"/>
                </a:lnTo>
                <a:lnTo>
                  <a:pt x="1774" y="98"/>
                </a:lnTo>
                <a:lnTo>
                  <a:pt x="1800" y="78"/>
                </a:lnTo>
                <a:lnTo>
                  <a:pt x="1830" y="58"/>
                </a:lnTo>
                <a:lnTo>
                  <a:pt x="1862" y="42"/>
                </a:lnTo>
                <a:lnTo>
                  <a:pt x="1896" y="26"/>
                </a:lnTo>
                <a:lnTo>
                  <a:pt x="1934" y="16"/>
                </a:lnTo>
                <a:lnTo>
                  <a:pt x="1974" y="6"/>
                </a:lnTo>
                <a:lnTo>
                  <a:pt x="2018" y="2"/>
                </a:lnTo>
                <a:lnTo>
                  <a:pt x="2064" y="0"/>
                </a:lnTo>
                <a:lnTo>
                  <a:pt x="0" y="0"/>
                </a:lnTo>
                <a:lnTo>
                  <a:pt x="0" y="4320"/>
                </a:lnTo>
                <a:lnTo>
                  <a:pt x="696" y="4320"/>
                </a:lnTo>
                <a:close/>
              </a:path>
            </a:pathLst>
          </a:custGeom>
          <a:solidFill>
            <a:srgbClr val="6263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391" y="559193"/>
            <a:ext cx="5408141" cy="15308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pt-BR" sz="52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pt-BR" dirty="0" smtClean="0"/>
              <a:t>CLICK TO EDIT MASTER TITLE STYLE</a:t>
            </a:r>
            <a:endParaRPr lang="pt-BR" dirty="0"/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20" y="0"/>
            <a:ext cx="720000" cy="5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6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245" y="548640"/>
            <a:ext cx="11521440" cy="7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45" y="1731981"/>
            <a:ext cx="11521440" cy="4444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4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2" r:id="rId2"/>
    <p:sldLayoutId id="2147483653" r:id="rId3"/>
    <p:sldLayoutId id="2147483649" r:id="rId4"/>
    <p:sldLayoutId id="2147483650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800" u="sng" kern="1200">
          <a:solidFill>
            <a:srgbClr val="54585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73050" indent="-2730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85838" indent="-2730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58888" indent="-2730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oticias.uol.com.br/politica/ultimas-noticias/2017/03/30/agu-e-mpf-brigam-sobre-bloqueio-judicial-de-r-21-bi-da-odebrecht.htm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hyperlink" Target="http://webcache.googleusercontent.com/search?q=cache:IOkfqPFwYboJ:www.brasil.gov.br/defesa-e-seguranca/2013/11/pf-prende-empresarios-e-despachantes-corruptos-em-sp+&amp;cd=2&amp;hl=pt-BR&amp;ct=clnk&amp;gl=b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06905" y="3120390"/>
            <a:ext cx="10475495" cy="3243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22ª REUNIÃO </a:t>
            </a:r>
            <a:r>
              <a:rPr lang="pt-BR" sz="5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</a:t>
            </a:r>
          </a:p>
          <a:p>
            <a:pPr algn="r"/>
            <a:r>
              <a:rPr lang="pt-BR" sz="5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BR" sz="5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CONACI – RTC</a:t>
            </a:r>
            <a:endParaRPr lang="pt-BR" sz="5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IMPACTOS DA LEI Nº 12.846/13 NAS EMPRESAS </a:t>
            </a:r>
            <a:endParaRPr lang="pt-BR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Porto Velho, 07 de abril de 2017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NEGATIVOS</a:t>
            </a:r>
            <a:br>
              <a:rPr lang="pt-BR" dirty="0" smtClean="0"/>
            </a:br>
            <a:r>
              <a:rPr lang="pt-BR" sz="2200" u="none" dirty="0" smtClean="0"/>
              <a:t>ACORDO DE LENIÊNCIA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9231" y="1534096"/>
            <a:ext cx="39222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600" i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BR" sz="1600" i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decisão assinada na última sexta-feira (24) pelo juiz federal </a:t>
            </a:r>
            <a:r>
              <a:rPr lang="pt-BR" sz="1600" i="1" dirty="0" err="1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Friedmann</a:t>
            </a:r>
            <a:r>
              <a:rPr lang="pt-BR" sz="1600" i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i="1" dirty="0" err="1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Wendpap</a:t>
            </a:r>
            <a:r>
              <a:rPr lang="pt-BR" sz="1600" i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1ª </a:t>
            </a:r>
            <a:r>
              <a:rPr lang="pt-BR" sz="1600" i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Vara Federal </a:t>
            </a:r>
            <a:r>
              <a:rPr lang="pt-BR" sz="1600" i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Curitiba, expõe uma disputa aberta no governo federal que pode, na prática, jogar por terra o acordo de leniência firmado pela empreiteira baiana Odebrecht com o MPF (Ministério Público Federal), em dezembro passado, na Operação Lava Jato (...) Por conta do acordo de leniência, o MPF alega que o bloqueio não tem cabimento. A AGU (Advocacia-Geral da União) discorda. </a:t>
            </a:r>
            <a:r>
              <a:rPr lang="pt-BR" sz="1600" i="1" dirty="0" err="1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Wendpap</a:t>
            </a:r>
            <a:r>
              <a:rPr lang="pt-BR" sz="1600" i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deu razão ao MPF, mas da decisão ainda cabem recursos. E não poupou críticas à disputa entre os dois órgãos. </a:t>
            </a:r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r"/>
            <a:r>
              <a:rPr lang="pt-BR" sz="1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Uol</a:t>
            </a:r>
            <a:r>
              <a:rPr lang="pt-BR" sz="1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notícias</a:t>
            </a:r>
            <a:r>
              <a:rPr lang="pt-BR" sz="1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endParaRPr lang="pt-BR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153544" y="428907"/>
            <a:ext cx="4282963" cy="1105189"/>
            <a:chOff x="6208295" y="847751"/>
            <a:chExt cx="4282963" cy="1105189"/>
          </a:xfrm>
        </p:grpSpPr>
        <p:sp>
          <p:nvSpPr>
            <p:cNvPr id="3" name="CaixaDeTexto 2"/>
            <p:cNvSpPr txBox="1"/>
            <p:nvPr/>
          </p:nvSpPr>
          <p:spPr>
            <a:xfrm>
              <a:off x="6427784" y="847751"/>
              <a:ext cx="3734484" cy="369332"/>
            </a:xfrm>
            <a:prstGeom prst="rect">
              <a:avLst/>
            </a:prstGeom>
            <a:noFill/>
            <a:ln>
              <a:solidFill>
                <a:srgbClr val="FAE1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Colaboração </a:t>
              </a: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entre duas </a:t>
              </a:r>
              <a:r>
                <a:rPr lang="pt-B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partes</a:t>
              </a:r>
              <a:endParaRPr lang="pt-BR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6208295" y="1347929"/>
              <a:ext cx="1708484" cy="605011"/>
            </a:xfrm>
            <a:prstGeom prst="rect">
              <a:avLst/>
            </a:prstGeom>
            <a:solidFill>
              <a:srgbClr val="FAE100"/>
            </a:solidFill>
            <a:ln>
              <a:solidFill>
                <a:srgbClr val="FA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rgbClr val="54585A"/>
                  </a:solidFill>
                </a:rPr>
                <a:t>Estado</a:t>
              </a:r>
              <a:endParaRPr lang="pt-BR" dirty="0">
                <a:solidFill>
                  <a:srgbClr val="54585A"/>
                </a:solidFill>
              </a:endParaRPr>
            </a:p>
          </p:txBody>
        </p:sp>
        <p:sp>
          <p:nvSpPr>
            <p:cNvPr id="5" name="Seta para a esquerda e para a direita 4"/>
            <p:cNvSpPr/>
            <p:nvPr/>
          </p:nvSpPr>
          <p:spPr>
            <a:xfrm>
              <a:off x="8036955" y="1551085"/>
              <a:ext cx="625643" cy="198697"/>
            </a:xfrm>
            <a:prstGeom prst="leftRightArrow">
              <a:avLst/>
            </a:prstGeom>
            <a:solidFill>
              <a:srgbClr val="B2B4B2"/>
            </a:solidFill>
            <a:ln>
              <a:solidFill>
                <a:srgbClr val="B2B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8782774" y="1347929"/>
              <a:ext cx="1708484" cy="605011"/>
            </a:xfrm>
            <a:prstGeom prst="rect">
              <a:avLst/>
            </a:prstGeom>
            <a:solidFill>
              <a:srgbClr val="FAE100"/>
            </a:solidFill>
            <a:ln>
              <a:solidFill>
                <a:srgbClr val="FA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rgbClr val="54585A"/>
                  </a:solidFill>
                </a:rPr>
                <a:t>Indivíduo Sancionável</a:t>
              </a:r>
              <a:endParaRPr lang="pt-BR" dirty="0">
                <a:solidFill>
                  <a:srgbClr val="54585A"/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612962" y="1989934"/>
            <a:ext cx="3364126" cy="4010828"/>
            <a:chOff x="6685621" y="2234623"/>
            <a:chExt cx="3364126" cy="4010828"/>
          </a:xfrm>
        </p:grpSpPr>
        <p:sp>
          <p:nvSpPr>
            <p:cNvPr id="9" name="CaixaDeTexto 8"/>
            <p:cNvSpPr txBox="1"/>
            <p:nvPr/>
          </p:nvSpPr>
          <p:spPr>
            <a:xfrm>
              <a:off x="6701743" y="2234623"/>
              <a:ext cx="324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“Regulamentação Errante”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7140602" y="3992895"/>
              <a:ext cx="2370221" cy="605011"/>
            </a:xfrm>
            <a:prstGeom prst="rect">
              <a:avLst/>
            </a:prstGeom>
            <a:solidFill>
              <a:srgbClr val="FAE100"/>
            </a:solidFill>
            <a:ln>
              <a:solidFill>
                <a:srgbClr val="FA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rgbClr val="54585A"/>
                  </a:solidFill>
                </a:rPr>
                <a:t>Medida Provisória 703</a:t>
              </a:r>
              <a:endParaRPr lang="pt-BR" dirty="0">
                <a:solidFill>
                  <a:srgbClr val="54585A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140602" y="3353949"/>
              <a:ext cx="2370221" cy="605011"/>
            </a:xfrm>
            <a:prstGeom prst="rect">
              <a:avLst/>
            </a:prstGeom>
            <a:solidFill>
              <a:srgbClr val="FAE100"/>
            </a:solidFill>
            <a:ln>
              <a:solidFill>
                <a:srgbClr val="FA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rgbClr val="54585A"/>
                  </a:solidFill>
                </a:rPr>
                <a:t>Decreto 8.420</a:t>
              </a:r>
              <a:endParaRPr lang="pt-BR" dirty="0">
                <a:solidFill>
                  <a:srgbClr val="54585A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7140602" y="2715003"/>
              <a:ext cx="2370221" cy="605011"/>
            </a:xfrm>
            <a:prstGeom prst="rect">
              <a:avLst/>
            </a:prstGeom>
            <a:solidFill>
              <a:srgbClr val="FAE100"/>
            </a:solidFill>
            <a:ln>
              <a:solidFill>
                <a:srgbClr val="FA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rgbClr val="54585A"/>
                  </a:solidFill>
                </a:rPr>
                <a:t>Lei 12.846</a:t>
              </a:r>
              <a:endParaRPr lang="pt-BR" dirty="0">
                <a:solidFill>
                  <a:srgbClr val="54585A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140602" y="4631841"/>
              <a:ext cx="2370221" cy="605011"/>
            </a:xfrm>
            <a:prstGeom prst="rect">
              <a:avLst/>
            </a:prstGeom>
            <a:solidFill>
              <a:srgbClr val="FAE100"/>
            </a:solidFill>
            <a:ln>
              <a:solidFill>
                <a:srgbClr val="FA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rgbClr val="54585A"/>
                  </a:solidFill>
                </a:rPr>
                <a:t>Portaria Interministerial 2.278</a:t>
              </a:r>
              <a:endParaRPr lang="pt-BR" dirty="0">
                <a:solidFill>
                  <a:srgbClr val="54585A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85621" y="5876119"/>
              <a:ext cx="3364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Falta de Segurança Jurídica</a:t>
              </a:r>
              <a:endParaRPr lang="pt-BR" dirty="0"/>
            </a:p>
          </p:txBody>
        </p:sp>
        <p:sp>
          <p:nvSpPr>
            <p:cNvPr id="24" name="Seta para baixo 23"/>
            <p:cNvSpPr/>
            <p:nvPr/>
          </p:nvSpPr>
          <p:spPr>
            <a:xfrm>
              <a:off x="8180125" y="5331195"/>
              <a:ext cx="229803" cy="544924"/>
            </a:xfrm>
            <a:prstGeom prst="downArrow">
              <a:avLst/>
            </a:prstGeom>
            <a:solidFill>
              <a:srgbClr val="B2B4B2"/>
            </a:solidFill>
            <a:ln>
              <a:solidFill>
                <a:srgbClr val="B2B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Seta para baixo 24"/>
            <p:cNvSpPr/>
            <p:nvPr/>
          </p:nvSpPr>
          <p:spPr>
            <a:xfrm>
              <a:off x="8180127" y="3264855"/>
              <a:ext cx="229803" cy="166207"/>
            </a:xfrm>
            <a:prstGeom prst="downArrow">
              <a:avLst/>
            </a:prstGeom>
            <a:solidFill>
              <a:srgbClr val="B2B4B2"/>
            </a:solidFill>
            <a:ln>
              <a:solidFill>
                <a:srgbClr val="B2B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Seta para baixo 26"/>
            <p:cNvSpPr/>
            <p:nvPr/>
          </p:nvSpPr>
          <p:spPr>
            <a:xfrm>
              <a:off x="8179515" y="3923028"/>
              <a:ext cx="229803" cy="166207"/>
            </a:xfrm>
            <a:prstGeom prst="downArrow">
              <a:avLst/>
            </a:prstGeom>
            <a:solidFill>
              <a:srgbClr val="B2B4B2"/>
            </a:solidFill>
            <a:ln>
              <a:solidFill>
                <a:srgbClr val="B2B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Seta para baixo 27"/>
            <p:cNvSpPr/>
            <p:nvPr/>
          </p:nvSpPr>
          <p:spPr>
            <a:xfrm>
              <a:off x="8180125" y="4536729"/>
              <a:ext cx="229803" cy="166207"/>
            </a:xfrm>
            <a:prstGeom prst="downArrow">
              <a:avLst/>
            </a:prstGeom>
            <a:solidFill>
              <a:srgbClr val="B2B4B2"/>
            </a:solidFill>
            <a:ln>
              <a:solidFill>
                <a:srgbClr val="B2B4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345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NEGATIVOS</a:t>
            </a:r>
            <a:br>
              <a:rPr lang="pt-BR" dirty="0" smtClean="0"/>
            </a:br>
            <a:r>
              <a:rPr lang="pt-BR" sz="2200" u="none" dirty="0" smtClean="0"/>
              <a:t>REGULAMENTAÇÃO LOCAL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90" y="1565910"/>
            <a:ext cx="5467350" cy="1714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4245" y="3576918"/>
            <a:ext cx="7383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600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BR" sz="16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efeitos negativos da investigação "Carne Fraca", atualmente em curso no Brasil, sobre práticas corruptas no setor de proteína do país, podem afetar alguns bancos e governos locais em 2017, afirma a Fitch Ratings</a:t>
            </a:r>
            <a:r>
              <a:rPr lang="pt-BR" sz="1600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pt-BR" sz="2000" b="1" dirty="0">
              <a:solidFill>
                <a:srgbClr val="5458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06210" y="5073755"/>
            <a:ext cx="655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600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</a:t>
            </a:r>
            <a:r>
              <a:rPr lang="pt-BR" sz="16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estados, no entanto, poderão ser mais afetados caso o pior cenário, de investigação prolongada, que envolva um número bem maior de unidades de produção, se concretize, entende a agência</a:t>
            </a:r>
            <a:r>
              <a:rPr lang="pt-BR" sz="1600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pt-BR" sz="2000" b="1" dirty="0">
              <a:solidFill>
                <a:srgbClr val="5458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NEGATIVOS</a:t>
            </a:r>
            <a:br>
              <a:rPr lang="pt-BR" dirty="0" smtClean="0"/>
            </a:br>
            <a:r>
              <a:rPr lang="pt-BR" sz="2200" u="none" dirty="0" smtClean="0"/>
              <a:t>INCERTEZAS E INJUSTIÇAS DO ARTIGO 4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20381" y="4270609"/>
            <a:ext cx="956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AE100"/>
                </a:solidFill>
              </a:rPr>
              <a:t>§ </a:t>
            </a:r>
            <a:r>
              <a:rPr lang="pt-BR" b="1" dirty="0">
                <a:solidFill>
                  <a:srgbClr val="FAE100"/>
                </a:solidFill>
              </a:rPr>
              <a:t>2</a:t>
            </a:r>
            <a:r>
              <a:rPr lang="pt-BR" b="1" u="sng" baseline="30000" dirty="0">
                <a:solidFill>
                  <a:srgbClr val="FAE100"/>
                </a:solidFill>
              </a:rPr>
              <a:t>o</a:t>
            </a:r>
            <a:r>
              <a:rPr lang="pt-BR" dirty="0">
                <a:solidFill>
                  <a:srgbClr val="54585A"/>
                </a:solidFill>
              </a:rPr>
              <a:t>  As sociedades controladoras, controladas, coligadas ou, no âmbito do respectivo contrato, as consorciadas serão solidariamente responsáveis pela prática dos atos previstos nesta Lei, restringindo-se tal responsabilidade à obrigação de pagamento de multa e reparação integral do dano causado</a:t>
            </a:r>
            <a:r>
              <a:rPr lang="pt-BR" dirty="0" smtClean="0">
                <a:solidFill>
                  <a:srgbClr val="54585A"/>
                </a:solidFill>
              </a:rPr>
              <a:t>.</a:t>
            </a:r>
            <a:endParaRPr lang="pt-BR" dirty="0">
              <a:solidFill>
                <a:srgbClr val="54585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84458" y="1708176"/>
            <a:ext cx="6841014" cy="646331"/>
          </a:xfrm>
          <a:prstGeom prst="rect">
            <a:avLst/>
          </a:prstGeom>
          <a:noFill/>
          <a:ln w="25400">
            <a:solidFill>
              <a:srgbClr val="FAE1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4585A"/>
                </a:solidFill>
              </a:rPr>
              <a:t>Subsiste a responsabilidade da pessoa jurídica na hipótese de </a:t>
            </a:r>
            <a:r>
              <a:rPr lang="pt-BR" u="sng" dirty="0">
                <a:solidFill>
                  <a:srgbClr val="54585A"/>
                </a:solidFill>
              </a:rPr>
              <a:t>alteração contratual, transformação, incorporação, fusão ou cisão societária</a:t>
            </a:r>
            <a:r>
              <a:rPr lang="pt-BR" dirty="0">
                <a:solidFill>
                  <a:srgbClr val="54585A"/>
                </a:solidFill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4245" y="2793281"/>
            <a:ext cx="10685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AE100"/>
                </a:solidFill>
              </a:rPr>
              <a:t>§ 1</a:t>
            </a:r>
            <a:r>
              <a:rPr lang="pt-BR" b="1" u="sng" baseline="30000" dirty="0">
                <a:solidFill>
                  <a:srgbClr val="FAE100"/>
                </a:solidFill>
              </a:rPr>
              <a:t>o</a:t>
            </a:r>
            <a:r>
              <a:rPr lang="pt-BR" dirty="0">
                <a:solidFill>
                  <a:srgbClr val="54585A"/>
                </a:solidFill>
              </a:rPr>
              <a:t>  Nas hipóteses de fusão e incorporação, a responsabilidade da sucessora será restrita à obrigação de pagamento de multa e reparação integral do dano causado, até o limite do patrimônio transferido, não lhe sendo aplicáveis as demais sanções previstas nesta Lei decorrentes de atos e fatos ocorridos antes da data da fusão ou incorporação, exceto no caso de simulação ou evidente intuito de fraude, devidamente comprovados.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6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4245" y="548640"/>
            <a:ext cx="11521440" cy="7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u="sng" kern="120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rgbClr val="FAE100"/>
                </a:solidFill>
              </a:rPr>
              <a:t>OBRIGADO</a:t>
            </a:r>
            <a:endParaRPr lang="pt-BR" dirty="0">
              <a:solidFill>
                <a:srgbClr val="FAE100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34963" y="6223326"/>
            <a:ext cx="9580933" cy="14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>
              <a:lnSpc>
                <a:spcPts val="9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1100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PAULO / RIO DE JANEIRO / BRASÍLIA / PORTO ALEGRE / BELO HORIZONTE / NEW </a:t>
            </a: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YORK</a:t>
            </a:r>
            <a:r>
              <a:rPr lang="pt-BR" sz="1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05470" y="5524298"/>
            <a:ext cx="956957" cy="4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BR" sz="1000" b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MACHADO</a:t>
            </a:r>
            <a:br>
              <a:rPr lang="pt-BR" sz="1000" b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MEYER</a:t>
            </a:r>
            <a:br>
              <a:rPr lang="pt-BR" sz="1000" b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00" b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000" b="1" u="none" strike="noStrike" dirty="0" smtClean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COM.BR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22326" y="4762500"/>
            <a:ext cx="90488" cy="93663"/>
          </a:xfrm>
          <a:custGeom>
            <a:avLst/>
            <a:gdLst>
              <a:gd name="T0" fmla="*/ 57 w 57"/>
              <a:gd name="T1" fmla="*/ 59 h 59"/>
              <a:gd name="T2" fmla="*/ 38 w 57"/>
              <a:gd name="T3" fmla="*/ 59 h 59"/>
              <a:gd name="T4" fmla="*/ 38 w 57"/>
              <a:gd name="T5" fmla="*/ 28 h 59"/>
              <a:gd name="T6" fmla="*/ 38 w 57"/>
              <a:gd name="T7" fmla="*/ 28 h 59"/>
              <a:gd name="T8" fmla="*/ 38 w 57"/>
              <a:gd name="T9" fmla="*/ 24 h 59"/>
              <a:gd name="T10" fmla="*/ 36 w 57"/>
              <a:gd name="T11" fmla="*/ 19 h 59"/>
              <a:gd name="T12" fmla="*/ 33 w 57"/>
              <a:gd name="T13" fmla="*/ 17 h 59"/>
              <a:gd name="T14" fmla="*/ 29 w 57"/>
              <a:gd name="T15" fmla="*/ 17 h 59"/>
              <a:gd name="T16" fmla="*/ 29 w 57"/>
              <a:gd name="T17" fmla="*/ 17 h 59"/>
              <a:gd name="T18" fmla="*/ 21 w 57"/>
              <a:gd name="T19" fmla="*/ 19 h 59"/>
              <a:gd name="T20" fmla="*/ 19 w 57"/>
              <a:gd name="T21" fmla="*/ 24 h 59"/>
              <a:gd name="T22" fmla="*/ 19 w 57"/>
              <a:gd name="T23" fmla="*/ 24 h 59"/>
              <a:gd name="T24" fmla="*/ 19 w 57"/>
              <a:gd name="T25" fmla="*/ 28 h 59"/>
              <a:gd name="T26" fmla="*/ 19 w 57"/>
              <a:gd name="T27" fmla="*/ 59 h 59"/>
              <a:gd name="T28" fmla="*/ 0 w 57"/>
              <a:gd name="T29" fmla="*/ 59 h 59"/>
              <a:gd name="T30" fmla="*/ 0 w 57"/>
              <a:gd name="T31" fmla="*/ 59 h 59"/>
              <a:gd name="T32" fmla="*/ 0 w 57"/>
              <a:gd name="T33" fmla="*/ 2 h 59"/>
              <a:gd name="T34" fmla="*/ 19 w 57"/>
              <a:gd name="T35" fmla="*/ 2 h 59"/>
              <a:gd name="T36" fmla="*/ 19 w 57"/>
              <a:gd name="T37" fmla="*/ 9 h 59"/>
              <a:gd name="T38" fmla="*/ 19 w 57"/>
              <a:gd name="T39" fmla="*/ 9 h 59"/>
              <a:gd name="T40" fmla="*/ 24 w 57"/>
              <a:gd name="T41" fmla="*/ 5 h 59"/>
              <a:gd name="T42" fmla="*/ 29 w 57"/>
              <a:gd name="T43" fmla="*/ 2 h 59"/>
              <a:gd name="T44" fmla="*/ 36 w 57"/>
              <a:gd name="T45" fmla="*/ 0 h 59"/>
              <a:gd name="T46" fmla="*/ 36 w 57"/>
              <a:gd name="T47" fmla="*/ 0 h 59"/>
              <a:gd name="T48" fmla="*/ 45 w 57"/>
              <a:gd name="T49" fmla="*/ 2 h 59"/>
              <a:gd name="T50" fmla="*/ 52 w 57"/>
              <a:gd name="T51" fmla="*/ 7 h 59"/>
              <a:gd name="T52" fmla="*/ 57 w 57"/>
              <a:gd name="T53" fmla="*/ 14 h 59"/>
              <a:gd name="T54" fmla="*/ 57 w 57"/>
              <a:gd name="T55" fmla="*/ 26 h 59"/>
              <a:gd name="T56" fmla="*/ 57 w 57"/>
              <a:gd name="T5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" h="59">
                <a:moveTo>
                  <a:pt x="57" y="59"/>
                </a:moveTo>
                <a:lnTo>
                  <a:pt x="38" y="59"/>
                </a:lnTo>
                <a:lnTo>
                  <a:pt x="38" y="28"/>
                </a:lnTo>
                <a:lnTo>
                  <a:pt x="38" y="28"/>
                </a:lnTo>
                <a:lnTo>
                  <a:pt x="38" y="24"/>
                </a:lnTo>
                <a:lnTo>
                  <a:pt x="36" y="19"/>
                </a:lnTo>
                <a:lnTo>
                  <a:pt x="33" y="17"/>
                </a:lnTo>
                <a:lnTo>
                  <a:pt x="29" y="17"/>
                </a:lnTo>
                <a:lnTo>
                  <a:pt x="29" y="17"/>
                </a:lnTo>
                <a:lnTo>
                  <a:pt x="21" y="19"/>
                </a:lnTo>
                <a:lnTo>
                  <a:pt x="19" y="24"/>
                </a:lnTo>
                <a:lnTo>
                  <a:pt x="19" y="24"/>
                </a:lnTo>
                <a:lnTo>
                  <a:pt x="19" y="28"/>
                </a:lnTo>
                <a:lnTo>
                  <a:pt x="19" y="59"/>
                </a:lnTo>
                <a:lnTo>
                  <a:pt x="0" y="59"/>
                </a:lnTo>
                <a:lnTo>
                  <a:pt x="0" y="59"/>
                </a:lnTo>
                <a:lnTo>
                  <a:pt x="0" y="2"/>
                </a:lnTo>
                <a:lnTo>
                  <a:pt x="19" y="2"/>
                </a:lnTo>
                <a:lnTo>
                  <a:pt x="19" y="9"/>
                </a:lnTo>
                <a:lnTo>
                  <a:pt x="19" y="9"/>
                </a:lnTo>
                <a:lnTo>
                  <a:pt x="24" y="5"/>
                </a:lnTo>
                <a:lnTo>
                  <a:pt x="29" y="2"/>
                </a:lnTo>
                <a:lnTo>
                  <a:pt x="36" y="0"/>
                </a:lnTo>
                <a:lnTo>
                  <a:pt x="36" y="0"/>
                </a:lnTo>
                <a:lnTo>
                  <a:pt x="45" y="2"/>
                </a:lnTo>
                <a:lnTo>
                  <a:pt x="52" y="7"/>
                </a:lnTo>
                <a:lnTo>
                  <a:pt x="57" y="14"/>
                </a:lnTo>
                <a:lnTo>
                  <a:pt x="57" y="26"/>
                </a:lnTo>
                <a:lnTo>
                  <a:pt x="57" y="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773113" y="4721225"/>
            <a:ext cx="33338" cy="33338"/>
          </a:xfrm>
          <a:custGeom>
            <a:avLst/>
            <a:gdLst>
              <a:gd name="T0" fmla="*/ 21 w 21"/>
              <a:gd name="T1" fmla="*/ 9 h 21"/>
              <a:gd name="T2" fmla="*/ 21 w 21"/>
              <a:gd name="T3" fmla="*/ 9 h 21"/>
              <a:gd name="T4" fmla="*/ 19 w 21"/>
              <a:gd name="T5" fmla="*/ 14 h 21"/>
              <a:gd name="T6" fmla="*/ 19 w 21"/>
              <a:gd name="T7" fmla="*/ 16 h 21"/>
              <a:gd name="T8" fmla="*/ 14 w 21"/>
              <a:gd name="T9" fmla="*/ 19 h 21"/>
              <a:gd name="T10" fmla="*/ 9 w 21"/>
              <a:gd name="T11" fmla="*/ 21 h 21"/>
              <a:gd name="T12" fmla="*/ 9 w 21"/>
              <a:gd name="T13" fmla="*/ 21 h 21"/>
              <a:gd name="T14" fmla="*/ 9 w 21"/>
              <a:gd name="T15" fmla="*/ 21 h 21"/>
              <a:gd name="T16" fmla="*/ 5 w 21"/>
              <a:gd name="T17" fmla="*/ 19 h 21"/>
              <a:gd name="T18" fmla="*/ 2 w 21"/>
              <a:gd name="T19" fmla="*/ 16 h 21"/>
              <a:gd name="T20" fmla="*/ 0 w 21"/>
              <a:gd name="T21" fmla="*/ 14 h 21"/>
              <a:gd name="T22" fmla="*/ 0 w 21"/>
              <a:gd name="T23" fmla="*/ 9 h 21"/>
              <a:gd name="T24" fmla="*/ 0 w 21"/>
              <a:gd name="T25" fmla="*/ 9 h 21"/>
              <a:gd name="T26" fmla="*/ 0 w 21"/>
              <a:gd name="T27" fmla="*/ 7 h 21"/>
              <a:gd name="T28" fmla="*/ 2 w 21"/>
              <a:gd name="T29" fmla="*/ 2 h 21"/>
              <a:gd name="T30" fmla="*/ 5 w 21"/>
              <a:gd name="T31" fmla="*/ 0 h 21"/>
              <a:gd name="T32" fmla="*/ 9 w 21"/>
              <a:gd name="T33" fmla="*/ 0 h 21"/>
              <a:gd name="T34" fmla="*/ 9 w 21"/>
              <a:gd name="T35" fmla="*/ 0 h 21"/>
              <a:gd name="T36" fmla="*/ 14 w 21"/>
              <a:gd name="T37" fmla="*/ 0 h 21"/>
              <a:gd name="T38" fmla="*/ 19 w 21"/>
              <a:gd name="T39" fmla="*/ 2 h 21"/>
              <a:gd name="T40" fmla="*/ 19 w 21"/>
              <a:gd name="T41" fmla="*/ 7 h 21"/>
              <a:gd name="T42" fmla="*/ 21 w 21"/>
              <a:gd name="T4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9"/>
                </a:moveTo>
                <a:lnTo>
                  <a:pt x="21" y="9"/>
                </a:lnTo>
                <a:lnTo>
                  <a:pt x="19" y="14"/>
                </a:lnTo>
                <a:lnTo>
                  <a:pt x="19" y="16"/>
                </a:lnTo>
                <a:lnTo>
                  <a:pt x="14" y="19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5" y="19"/>
                </a:lnTo>
                <a:lnTo>
                  <a:pt x="2" y="16"/>
                </a:lnTo>
                <a:lnTo>
                  <a:pt x="0" y="14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19" y="7"/>
                </a:lnTo>
                <a:lnTo>
                  <a:pt x="21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73113" y="4765675"/>
            <a:ext cx="30163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96913" y="4645025"/>
            <a:ext cx="2921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6" name="Group 25"/>
          <p:cNvGrpSpPr/>
          <p:nvPr/>
        </p:nvGrpSpPr>
        <p:grpSpPr>
          <a:xfrm>
            <a:off x="352820" y="5547798"/>
            <a:ext cx="870748" cy="390113"/>
            <a:chOff x="347663" y="4645025"/>
            <a:chExt cx="641350" cy="287338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696913" y="4645025"/>
              <a:ext cx="292100" cy="287338"/>
            </a:xfrm>
            <a:custGeom>
              <a:avLst/>
              <a:gdLst>
                <a:gd name="T0" fmla="*/ 136 w 184"/>
                <a:gd name="T1" fmla="*/ 133 h 181"/>
                <a:gd name="T2" fmla="*/ 117 w 184"/>
                <a:gd name="T3" fmla="*/ 133 h 181"/>
                <a:gd name="T4" fmla="*/ 117 w 184"/>
                <a:gd name="T5" fmla="*/ 102 h 181"/>
                <a:gd name="T6" fmla="*/ 117 w 184"/>
                <a:gd name="T7" fmla="*/ 102 h 181"/>
                <a:gd name="T8" fmla="*/ 117 w 184"/>
                <a:gd name="T9" fmla="*/ 98 h 181"/>
                <a:gd name="T10" fmla="*/ 115 w 184"/>
                <a:gd name="T11" fmla="*/ 93 h 181"/>
                <a:gd name="T12" fmla="*/ 112 w 184"/>
                <a:gd name="T13" fmla="*/ 91 h 181"/>
                <a:gd name="T14" fmla="*/ 108 w 184"/>
                <a:gd name="T15" fmla="*/ 91 h 181"/>
                <a:gd name="T16" fmla="*/ 108 w 184"/>
                <a:gd name="T17" fmla="*/ 91 h 181"/>
                <a:gd name="T18" fmla="*/ 100 w 184"/>
                <a:gd name="T19" fmla="*/ 93 h 181"/>
                <a:gd name="T20" fmla="*/ 98 w 184"/>
                <a:gd name="T21" fmla="*/ 98 h 181"/>
                <a:gd name="T22" fmla="*/ 98 w 184"/>
                <a:gd name="T23" fmla="*/ 98 h 181"/>
                <a:gd name="T24" fmla="*/ 98 w 184"/>
                <a:gd name="T25" fmla="*/ 102 h 181"/>
                <a:gd name="T26" fmla="*/ 98 w 184"/>
                <a:gd name="T27" fmla="*/ 133 h 181"/>
                <a:gd name="T28" fmla="*/ 79 w 184"/>
                <a:gd name="T29" fmla="*/ 133 h 181"/>
                <a:gd name="T30" fmla="*/ 79 w 184"/>
                <a:gd name="T31" fmla="*/ 133 h 181"/>
                <a:gd name="T32" fmla="*/ 79 w 184"/>
                <a:gd name="T33" fmla="*/ 76 h 181"/>
                <a:gd name="T34" fmla="*/ 98 w 184"/>
                <a:gd name="T35" fmla="*/ 76 h 181"/>
                <a:gd name="T36" fmla="*/ 98 w 184"/>
                <a:gd name="T37" fmla="*/ 83 h 181"/>
                <a:gd name="T38" fmla="*/ 98 w 184"/>
                <a:gd name="T39" fmla="*/ 83 h 181"/>
                <a:gd name="T40" fmla="*/ 103 w 184"/>
                <a:gd name="T41" fmla="*/ 79 h 181"/>
                <a:gd name="T42" fmla="*/ 108 w 184"/>
                <a:gd name="T43" fmla="*/ 76 h 181"/>
                <a:gd name="T44" fmla="*/ 115 w 184"/>
                <a:gd name="T45" fmla="*/ 74 h 181"/>
                <a:gd name="T46" fmla="*/ 115 w 184"/>
                <a:gd name="T47" fmla="*/ 74 h 181"/>
                <a:gd name="T48" fmla="*/ 124 w 184"/>
                <a:gd name="T49" fmla="*/ 76 h 181"/>
                <a:gd name="T50" fmla="*/ 131 w 184"/>
                <a:gd name="T51" fmla="*/ 81 h 181"/>
                <a:gd name="T52" fmla="*/ 136 w 184"/>
                <a:gd name="T53" fmla="*/ 88 h 181"/>
                <a:gd name="T54" fmla="*/ 136 w 184"/>
                <a:gd name="T55" fmla="*/ 100 h 181"/>
                <a:gd name="T56" fmla="*/ 136 w 184"/>
                <a:gd name="T57" fmla="*/ 133 h 181"/>
                <a:gd name="T58" fmla="*/ 69 w 184"/>
                <a:gd name="T59" fmla="*/ 57 h 181"/>
                <a:gd name="T60" fmla="*/ 69 w 184"/>
                <a:gd name="T61" fmla="*/ 57 h 181"/>
                <a:gd name="T62" fmla="*/ 67 w 184"/>
                <a:gd name="T63" fmla="*/ 62 h 181"/>
                <a:gd name="T64" fmla="*/ 67 w 184"/>
                <a:gd name="T65" fmla="*/ 64 h 181"/>
                <a:gd name="T66" fmla="*/ 62 w 184"/>
                <a:gd name="T67" fmla="*/ 67 h 181"/>
                <a:gd name="T68" fmla="*/ 57 w 184"/>
                <a:gd name="T69" fmla="*/ 69 h 181"/>
                <a:gd name="T70" fmla="*/ 57 w 184"/>
                <a:gd name="T71" fmla="*/ 69 h 181"/>
                <a:gd name="T72" fmla="*/ 57 w 184"/>
                <a:gd name="T73" fmla="*/ 69 h 181"/>
                <a:gd name="T74" fmla="*/ 53 w 184"/>
                <a:gd name="T75" fmla="*/ 67 h 181"/>
                <a:gd name="T76" fmla="*/ 50 w 184"/>
                <a:gd name="T77" fmla="*/ 64 h 181"/>
                <a:gd name="T78" fmla="*/ 48 w 184"/>
                <a:gd name="T79" fmla="*/ 62 h 181"/>
                <a:gd name="T80" fmla="*/ 48 w 184"/>
                <a:gd name="T81" fmla="*/ 57 h 181"/>
                <a:gd name="T82" fmla="*/ 48 w 184"/>
                <a:gd name="T83" fmla="*/ 57 h 181"/>
                <a:gd name="T84" fmla="*/ 48 w 184"/>
                <a:gd name="T85" fmla="*/ 55 h 181"/>
                <a:gd name="T86" fmla="*/ 50 w 184"/>
                <a:gd name="T87" fmla="*/ 50 h 181"/>
                <a:gd name="T88" fmla="*/ 53 w 184"/>
                <a:gd name="T89" fmla="*/ 48 h 181"/>
                <a:gd name="T90" fmla="*/ 57 w 184"/>
                <a:gd name="T91" fmla="*/ 48 h 181"/>
                <a:gd name="T92" fmla="*/ 57 w 184"/>
                <a:gd name="T93" fmla="*/ 48 h 181"/>
                <a:gd name="T94" fmla="*/ 62 w 184"/>
                <a:gd name="T95" fmla="*/ 48 h 181"/>
                <a:gd name="T96" fmla="*/ 67 w 184"/>
                <a:gd name="T97" fmla="*/ 50 h 181"/>
                <a:gd name="T98" fmla="*/ 67 w 184"/>
                <a:gd name="T99" fmla="*/ 55 h 181"/>
                <a:gd name="T100" fmla="*/ 69 w 184"/>
                <a:gd name="T101" fmla="*/ 57 h 181"/>
                <a:gd name="T102" fmla="*/ 48 w 184"/>
                <a:gd name="T103" fmla="*/ 76 h 181"/>
                <a:gd name="T104" fmla="*/ 67 w 184"/>
                <a:gd name="T105" fmla="*/ 76 h 181"/>
                <a:gd name="T106" fmla="*/ 67 w 184"/>
                <a:gd name="T107" fmla="*/ 133 h 181"/>
                <a:gd name="T108" fmla="*/ 48 w 184"/>
                <a:gd name="T109" fmla="*/ 133 h 181"/>
                <a:gd name="T110" fmla="*/ 48 w 184"/>
                <a:gd name="T111" fmla="*/ 76 h 181"/>
                <a:gd name="T112" fmla="*/ 184 w 184"/>
                <a:gd name="T113" fmla="*/ 0 h 181"/>
                <a:gd name="T114" fmla="*/ 0 w 184"/>
                <a:gd name="T115" fmla="*/ 0 h 181"/>
                <a:gd name="T116" fmla="*/ 0 w 184"/>
                <a:gd name="T117" fmla="*/ 181 h 181"/>
                <a:gd name="T118" fmla="*/ 184 w 184"/>
                <a:gd name="T119" fmla="*/ 181 h 181"/>
                <a:gd name="T120" fmla="*/ 184 w 18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" h="181">
                  <a:moveTo>
                    <a:pt x="136" y="133"/>
                  </a:moveTo>
                  <a:lnTo>
                    <a:pt x="117" y="133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98"/>
                  </a:lnTo>
                  <a:lnTo>
                    <a:pt x="115" y="93"/>
                  </a:lnTo>
                  <a:lnTo>
                    <a:pt x="112" y="91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0" y="93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102"/>
                  </a:lnTo>
                  <a:lnTo>
                    <a:pt x="98" y="133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76"/>
                  </a:lnTo>
                  <a:lnTo>
                    <a:pt x="98" y="76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8" y="76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24" y="76"/>
                  </a:lnTo>
                  <a:lnTo>
                    <a:pt x="131" y="81"/>
                  </a:lnTo>
                  <a:lnTo>
                    <a:pt x="136" y="88"/>
                  </a:lnTo>
                  <a:lnTo>
                    <a:pt x="136" y="100"/>
                  </a:lnTo>
                  <a:lnTo>
                    <a:pt x="136" y="133"/>
                  </a:lnTo>
                  <a:close/>
                  <a:moveTo>
                    <a:pt x="69" y="57"/>
                  </a:moveTo>
                  <a:lnTo>
                    <a:pt x="69" y="57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2" y="67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3" y="67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50" y="50"/>
                  </a:lnTo>
                  <a:lnTo>
                    <a:pt x="53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48"/>
                  </a:lnTo>
                  <a:lnTo>
                    <a:pt x="67" y="50"/>
                  </a:lnTo>
                  <a:lnTo>
                    <a:pt x="67" y="55"/>
                  </a:lnTo>
                  <a:lnTo>
                    <a:pt x="69" y="57"/>
                  </a:lnTo>
                  <a:close/>
                  <a:moveTo>
                    <a:pt x="48" y="76"/>
                  </a:moveTo>
                  <a:lnTo>
                    <a:pt x="67" y="76"/>
                  </a:lnTo>
                  <a:lnTo>
                    <a:pt x="67" y="133"/>
                  </a:lnTo>
                  <a:lnTo>
                    <a:pt x="48" y="133"/>
                  </a:lnTo>
                  <a:lnTo>
                    <a:pt x="48" y="76"/>
                  </a:lnTo>
                  <a:close/>
                  <a:moveTo>
                    <a:pt x="184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184" y="1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AE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347663" y="4645025"/>
              <a:ext cx="288925" cy="287338"/>
            </a:xfrm>
            <a:custGeom>
              <a:avLst/>
              <a:gdLst>
                <a:gd name="T0" fmla="*/ 98 w 182"/>
                <a:gd name="T1" fmla="*/ 67 h 181"/>
                <a:gd name="T2" fmla="*/ 98 w 182"/>
                <a:gd name="T3" fmla="*/ 74 h 181"/>
                <a:gd name="T4" fmla="*/ 112 w 182"/>
                <a:gd name="T5" fmla="*/ 74 h 181"/>
                <a:gd name="T6" fmla="*/ 110 w 182"/>
                <a:gd name="T7" fmla="*/ 91 h 181"/>
                <a:gd name="T8" fmla="*/ 98 w 182"/>
                <a:gd name="T9" fmla="*/ 91 h 181"/>
                <a:gd name="T10" fmla="*/ 98 w 182"/>
                <a:gd name="T11" fmla="*/ 136 h 181"/>
                <a:gd name="T12" fmla="*/ 79 w 182"/>
                <a:gd name="T13" fmla="*/ 136 h 181"/>
                <a:gd name="T14" fmla="*/ 79 w 182"/>
                <a:gd name="T15" fmla="*/ 91 h 181"/>
                <a:gd name="T16" fmla="*/ 72 w 182"/>
                <a:gd name="T17" fmla="*/ 91 h 181"/>
                <a:gd name="T18" fmla="*/ 72 w 182"/>
                <a:gd name="T19" fmla="*/ 74 h 181"/>
                <a:gd name="T20" fmla="*/ 79 w 182"/>
                <a:gd name="T21" fmla="*/ 74 h 181"/>
                <a:gd name="T22" fmla="*/ 79 w 182"/>
                <a:gd name="T23" fmla="*/ 64 h 181"/>
                <a:gd name="T24" fmla="*/ 79 w 182"/>
                <a:gd name="T25" fmla="*/ 64 h 181"/>
                <a:gd name="T26" fmla="*/ 81 w 182"/>
                <a:gd name="T27" fmla="*/ 60 h 181"/>
                <a:gd name="T28" fmla="*/ 84 w 182"/>
                <a:gd name="T29" fmla="*/ 52 h 181"/>
                <a:gd name="T30" fmla="*/ 88 w 182"/>
                <a:gd name="T31" fmla="*/ 48 h 181"/>
                <a:gd name="T32" fmla="*/ 98 w 182"/>
                <a:gd name="T33" fmla="*/ 45 h 181"/>
                <a:gd name="T34" fmla="*/ 112 w 182"/>
                <a:gd name="T35" fmla="*/ 45 h 181"/>
                <a:gd name="T36" fmla="*/ 112 w 182"/>
                <a:gd name="T37" fmla="*/ 62 h 181"/>
                <a:gd name="T38" fmla="*/ 103 w 182"/>
                <a:gd name="T39" fmla="*/ 62 h 181"/>
                <a:gd name="T40" fmla="*/ 103 w 182"/>
                <a:gd name="T41" fmla="*/ 62 h 181"/>
                <a:gd name="T42" fmla="*/ 100 w 182"/>
                <a:gd name="T43" fmla="*/ 62 h 181"/>
                <a:gd name="T44" fmla="*/ 98 w 182"/>
                <a:gd name="T45" fmla="*/ 67 h 181"/>
                <a:gd name="T46" fmla="*/ 182 w 182"/>
                <a:gd name="T47" fmla="*/ 0 h 181"/>
                <a:gd name="T48" fmla="*/ 0 w 182"/>
                <a:gd name="T49" fmla="*/ 0 h 181"/>
                <a:gd name="T50" fmla="*/ 0 w 182"/>
                <a:gd name="T51" fmla="*/ 181 h 181"/>
                <a:gd name="T52" fmla="*/ 182 w 182"/>
                <a:gd name="T53" fmla="*/ 181 h 181"/>
                <a:gd name="T54" fmla="*/ 182 w 182"/>
                <a:gd name="T5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81">
                  <a:moveTo>
                    <a:pt x="98" y="67"/>
                  </a:moveTo>
                  <a:lnTo>
                    <a:pt x="98" y="74"/>
                  </a:lnTo>
                  <a:lnTo>
                    <a:pt x="112" y="74"/>
                  </a:lnTo>
                  <a:lnTo>
                    <a:pt x="110" y="91"/>
                  </a:lnTo>
                  <a:lnTo>
                    <a:pt x="98" y="91"/>
                  </a:lnTo>
                  <a:lnTo>
                    <a:pt x="98" y="136"/>
                  </a:lnTo>
                  <a:lnTo>
                    <a:pt x="79" y="136"/>
                  </a:lnTo>
                  <a:lnTo>
                    <a:pt x="79" y="91"/>
                  </a:lnTo>
                  <a:lnTo>
                    <a:pt x="72" y="91"/>
                  </a:lnTo>
                  <a:lnTo>
                    <a:pt x="72" y="74"/>
                  </a:lnTo>
                  <a:lnTo>
                    <a:pt x="79" y="7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0"/>
                  </a:lnTo>
                  <a:lnTo>
                    <a:pt x="84" y="52"/>
                  </a:lnTo>
                  <a:lnTo>
                    <a:pt x="88" y="48"/>
                  </a:lnTo>
                  <a:lnTo>
                    <a:pt x="98" y="45"/>
                  </a:lnTo>
                  <a:lnTo>
                    <a:pt x="112" y="45"/>
                  </a:lnTo>
                  <a:lnTo>
                    <a:pt x="112" y="62"/>
                  </a:lnTo>
                  <a:lnTo>
                    <a:pt x="103" y="62"/>
                  </a:lnTo>
                  <a:lnTo>
                    <a:pt x="103" y="62"/>
                  </a:lnTo>
                  <a:lnTo>
                    <a:pt x="100" y="62"/>
                  </a:lnTo>
                  <a:lnTo>
                    <a:pt x="98" y="67"/>
                  </a:lnTo>
                  <a:close/>
                  <a:moveTo>
                    <a:pt x="182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182" y="18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AE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Freeform 11"/>
          <p:cNvSpPr>
            <a:spLocks/>
          </p:cNvSpPr>
          <p:nvPr/>
        </p:nvSpPr>
        <p:spPr bwMode="auto">
          <a:xfrm>
            <a:off x="461963" y="4716463"/>
            <a:ext cx="63500" cy="144463"/>
          </a:xfrm>
          <a:custGeom>
            <a:avLst/>
            <a:gdLst>
              <a:gd name="T0" fmla="*/ 26 w 40"/>
              <a:gd name="T1" fmla="*/ 22 h 91"/>
              <a:gd name="T2" fmla="*/ 26 w 40"/>
              <a:gd name="T3" fmla="*/ 29 h 91"/>
              <a:gd name="T4" fmla="*/ 40 w 40"/>
              <a:gd name="T5" fmla="*/ 29 h 91"/>
              <a:gd name="T6" fmla="*/ 38 w 40"/>
              <a:gd name="T7" fmla="*/ 46 h 91"/>
              <a:gd name="T8" fmla="*/ 26 w 40"/>
              <a:gd name="T9" fmla="*/ 46 h 91"/>
              <a:gd name="T10" fmla="*/ 26 w 40"/>
              <a:gd name="T11" fmla="*/ 91 h 91"/>
              <a:gd name="T12" fmla="*/ 7 w 40"/>
              <a:gd name="T13" fmla="*/ 91 h 91"/>
              <a:gd name="T14" fmla="*/ 7 w 40"/>
              <a:gd name="T15" fmla="*/ 46 h 91"/>
              <a:gd name="T16" fmla="*/ 0 w 40"/>
              <a:gd name="T17" fmla="*/ 46 h 91"/>
              <a:gd name="T18" fmla="*/ 0 w 40"/>
              <a:gd name="T19" fmla="*/ 29 h 91"/>
              <a:gd name="T20" fmla="*/ 7 w 40"/>
              <a:gd name="T21" fmla="*/ 29 h 91"/>
              <a:gd name="T22" fmla="*/ 7 w 40"/>
              <a:gd name="T23" fmla="*/ 19 h 91"/>
              <a:gd name="T24" fmla="*/ 7 w 40"/>
              <a:gd name="T25" fmla="*/ 19 h 91"/>
              <a:gd name="T26" fmla="*/ 9 w 40"/>
              <a:gd name="T27" fmla="*/ 15 h 91"/>
              <a:gd name="T28" fmla="*/ 12 w 40"/>
              <a:gd name="T29" fmla="*/ 7 h 91"/>
              <a:gd name="T30" fmla="*/ 16 w 40"/>
              <a:gd name="T31" fmla="*/ 3 h 91"/>
              <a:gd name="T32" fmla="*/ 26 w 40"/>
              <a:gd name="T33" fmla="*/ 0 h 91"/>
              <a:gd name="T34" fmla="*/ 40 w 40"/>
              <a:gd name="T35" fmla="*/ 0 h 91"/>
              <a:gd name="T36" fmla="*/ 40 w 40"/>
              <a:gd name="T37" fmla="*/ 17 h 91"/>
              <a:gd name="T38" fmla="*/ 31 w 40"/>
              <a:gd name="T39" fmla="*/ 17 h 91"/>
              <a:gd name="T40" fmla="*/ 31 w 40"/>
              <a:gd name="T41" fmla="*/ 17 h 91"/>
              <a:gd name="T42" fmla="*/ 28 w 40"/>
              <a:gd name="T43" fmla="*/ 17 h 91"/>
              <a:gd name="T44" fmla="*/ 26 w 40"/>
              <a:gd name="T45" fmla="*/ 2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91">
                <a:moveTo>
                  <a:pt x="26" y="22"/>
                </a:moveTo>
                <a:lnTo>
                  <a:pt x="26" y="29"/>
                </a:lnTo>
                <a:lnTo>
                  <a:pt x="40" y="29"/>
                </a:lnTo>
                <a:lnTo>
                  <a:pt x="38" y="46"/>
                </a:lnTo>
                <a:lnTo>
                  <a:pt x="26" y="46"/>
                </a:lnTo>
                <a:lnTo>
                  <a:pt x="26" y="91"/>
                </a:lnTo>
                <a:lnTo>
                  <a:pt x="7" y="91"/>
                </a:lnTo>
                <a:lnTo>
                  <a:pt x="7" y="46"/>
                </a:lnTo>
                <a:lnTo>
                  <a:pt x="0" y="46"/>
                </a:lnTo>
                <a:lnTo>
                  <a:pt x="0" y="29"/>
                </a:lnTo>
                <a:lnTo>
                  <a:pt x="7" y="29"/>
                </a:lnTo>
                <a:lnTo>
                  <a:pt x="7" y="19"/>
                </a:lnTo>
                <a:lnTo>
                  <a:pt x="7" y="19"/>
                </a:lnTo>
                <a:lnTo>
                  <a:pt x="9" y="15"/>
                </a:lnTo>
                <a:lnTo>
                  <a:pt x="12" y="7"/>
                </a:lnTo>
                <a:lnTo>
                  <a:pt x="16" y="3"/>
                </a:lnTo>
                <a:lnTo>
                  <a:pt x="26" y="0"/>
                </a:lnTo>
                <a:lnTo>
                  <a:pt x="40" y="0"/>
                </a:lnTo>
                <a:lnTo>
                  <a:pt x="40" y="17"/>
                </a:lnTo>
                <a:lnTo>
                  <a:pt x="31" y="17"/>
                </a:lnTo>
                <a:lnTo>
                  <a:pt x="31" y="17"/>
                </a:lnTo>
                <a:lnTo>
                  <a:pt x="28" y="17"/>
                </a:lnTo>
                <a:lnTo>
                  <a:pt x="26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47663" y="4645025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244" y="1983178"/>
            <a:ext cx="2755215" cy="1888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foto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4" y="548640"/>
            <a:ext cx="11521440" cy="720762"/>
          </a:xfrm>
        </p:spPr>
        <p:txBody>
          <a:bodyPr/>
          <a:lstStyle/>
          <a:p>
            <a:r>
              <a:rPr lang="pt-BR" dirty="0" smtClean="0"/>
              <a:t>CONTATOS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3836" y="1269402"/>
            <a:ext cx="8061863" cy="5197386"/>
          </a:xfrm>
        </p:spPr>
        <p:txBody>
          <a:bodyPr>
            <a:normAutofit fontScale="625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1700" dirty="0" smtClean="0"/>
              <a:t>Especialista </a:t>
            </a:r>
            <a:r>
              <a:rPr lang="pt-BR" sz="1700" dirty="0"/>
              <a:t>em temas de governança corporativa, investigação e legislação de promoção da integridade, com profundo conhecimento da Lei Brasileira Anticorrupção (Lei 12.846/2013) e suas regulamentações. </a:t>
            </a:r>
            <a:endParaRPr lang="pt-BR" sz="1700" dirty="0" smtClean="0"/>
          </a:p>
          <a:p>
            <a:pPr algn="just"/>
            <a:r>
              <a:rPr lang="pt-BR" sz="1700" dirty="0" smtClean="0"/>
              <a:t>É </a:t>
            </a:r>
            <a:r>
              <a:rPr lang="pt-BR" sz="1700" dirty="0"/>
              <a:t>certificado pela </a:t>
            </a:r>
            <a:r>
              <a:rPr lang="pt-BR" sz="1700" dirty="0" err="1"/>
              <a:t>Association</a:t>
            </a:r>
            <a:r>
              <a:rPr lang="pt-BR" sz="1700" dirty="0"/>
              <a:t> of </a:t>
            </a:r>
            <a:r>
              <a:rPr lang="pt-BR" sz="1700" dirty="0" err="1"/>
              <a:t>Certified</a:t>
            </a:r>
            <a:r>
              <a:rPr lang="pt-BR" sz="1700" dirty="0"/>
              <a:t> </a:t>
            </a:r>
            <a:r>
              <a:rPr lang="pt-BR" sz="1700" dirty="0" err="1"/>
              <a:t>Fraud</a:t>
            </a:r>
            <a:r>
              <a:rPr lang="pt-BR" sz="1700" dirty="0"/>
              <a:t> </a:t>
            </a:r>
            <a:r>
              <a:rPr lang="pt-BR" sz="1700" dirty="0" err="1"/>
              <a:t>Examiners</a:t>
            </a:r>
            <a:r>
              <a:rPr lang="pt-BR" sz="1700" dirty="0"/>
              <a:t> (ACFE) e fornece suporte a investigações corporativas e gerenciamento de crises, assessoria na elaboração e implementação de programas de integridade, de acordo com as legislações vigentes no Brasil e no exterior. </a:t>
            </a:r>
            <a:endParaRPr lang="pt-BR" sz="1700" dirty="0" smtClean="0"/>
          </a:p>
          <a:p>
            <a:pPr algn="just"/>
            <a:r>
              <a:rPr lang="pt-BR" sz="1700" dirty="0" smtClean="0"/>
              <a:t>Atua </a:t>
            </a:r>
            <a:r>
              <a:rPr lang="pt-BR" sz="1700" dirty="0"/>
              <a:t>ainda no mapeamento de riscos corporativos, em treinamentos corporativos customizados, na elaboração de pareceres e opiniões legais sobre temas relacionados ao combate à corrupção e à integridade corporativa e na condução de </a:t>
            </a:r>
            <a:r>
              <a:rPr lang="pt-BR" sz="1700" dirty="0" err="1"/>
              <a:t>due</a:t>
            </a:r>
            <a:r>
              <a:rPr lang="pt-BR" sz="1700" dirty="0"/>
              <a:t> </a:t>
            </a:r>
            <a:r>
              <a:rPr lang="pt-BR" sz="1700" dirty="0" err="1"/>
              <a:t>diligences</a:t>
            </a:r>
            <a:r>
              <a:rPr lang="pt-BR" sz="1700" dirty="0"/>
              <a:t> anticorrupção e suborno. </a:t>
            </a:r>
          </a:p>
          <a:p>
            <a:pPr algn="just"/>
            <a:r>
              <a:rPr lang="pt-BR" sz="1700" b="1" dirty="0"/>
              <a:t>Associações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700" dirty="0" smtClean="0"/>
              <a:t>Ordem </a:t>
            </a:r>
            <a:r>
              <a:rPr lang="pt-BR" sz="1700" dirty="0"/>
              <a:t>dos Advogados do Brasil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700" dirty="0" err="1"/>
              <a:t>Association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Certified</a:t>
            </a:r>
            <a:r>
              <a:rPr lang="pt-BR" sz="1700" dirty="0"/>
              <a:t> </a:t>
            </a:r>
            <a:r>
              <a:rPr lang="pt-BR" sz="1700" dirty="0" err="1"/>
              <a:t>Fraud</a:t>
            </a:r>
            <a:r>
              <a:rPr lang="pt-BR" sz="1700" dirty="0"/>
              <a:t> </a:t>
            </a:r>
            <a:r>
              <a:rPr lang="pt-BR" sz="1700" dirty="0" err="1"/>
              <a:t>Examiners</a:t>
            </a:r>
            <a:r>
              <a:rPr lang="pt-BR" sz="1700" dirty="0"/>
              <a:t> (ACFE - EUA)</a:t>
            </a:r>
          </a:p>
          <a:p>
            <a:pPr algn="just"/>
            <a:r>
              <a:rPr lang="pt-BR" sz="1700" b="1" dirty="0" smtClean="0"/>
              <a:t>Formação </a:t>
            </a:r>
            <a:r>
              <a:rPr lang="pt-BR" sz="1700" b="1" dirty="0"/>
              <a:t>acadêmica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Faculdade </a:t>
            </a:r>
            <a:r>
              <a:rPr lang="pt-BR" sz="1700" dirty="0"/>
              <a:t>de Direito da Universidade de São Paulo -USP, Brasil (</a:t>
            </a:r>
            <a:r>
              <a:rPr lang="pt-BR" sz="1700" dirty="0" smtClean="0"/>
              <a:t>Mestre </a:t>
            </a:r>
            <a:r>
              <a:rPr lang="pt-BR" sz="1700" dirty="0"/>
              <a:t>em Legislação Anticorrupção Brasileira, 2016) </a:t>
            </a:r>
            <a:endParaRPr lang="pt-BR" sz="17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Escola </a:t>
            </a:r>
            <a:r>
              <a:rPr lang="pt-BR" sz="1700" dirty="0"/>
              <a:t>Paulista da Magistratura, Brasil (Pós-graduação em Direito Público, 2014</a:t>
            </a:r>
            <a:r>
              <a:rPr lang="pt-BR" sz="17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Faculdade </a:t>
            </a:r>
            <a:r>
              <a:rPr lang="pt-BR" sz="1700" dirty="0"/>
              <a:t>de Direito da Universidade de Coimbra, Portugal (Pós-graduação em Direito Comunitário Europeu, 2010) </a:t>
            </a:r>
            <a:endParaRPr lang="pt-BR" sz="17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Faculdade </a:t>
            </a:r>
            <a:r>
              <a:rPr lang="pt-BR" sz="1700" dirty="0"/>
              <a:t>de Direito da Universidade de São Paulo - USP, Brasil (Bacharelado em Direito, 2010)</a:t>
            </a:r>
          </a:p>
          <a:p>
            <a:pPr algn="just"/>
            <a:r>
              <a:rPr lang="pt-BR" sz="1700" b="1" dirty="0"/>
              <a:t>Outras qualificações</a:t>
            </a:r>
          </a:p>
          <a:p>
            <a:pPr algn="just"/>
            <a:r>
              <a:rPr lang="pt-BR" sz="1700" dirty="0" smtClean="0"/>
              <a:t>Professor </a:t>
            </a:r>
            <a:r>
              <a:rPr lang="pt-BR" sz="1700" dirty="0"/>
              <a:t>do curso “</a:t>
            </a:r>
            <a:r>
              <a:rPr lang="pt-BR" sz="1700" dirty="0" err="1"/>
              <a:t>Compliance</a:t>
            </a:r>
            <a:r>
              <a:rPr lang="pt-BR" sz="1700" dirty="0"/>
              <a:t> e Lei Anticorrupção” da </a:t>
            </a:r>
            <a:r>
              <a:rPr lang="pt-BR" sz="1700" dirty="0" err="1"/>
              <a:t>FocoFiscal</a:t>
            </a:r>
            <a:r>
              <a:rPr lang="pt-BR" sz="1700" dirty="0"/>
              <a:t>. Professor convidado sobre o tema “Legislação Anticorrupção” na pós-graduação de Direito Penal Econômico da Faculdade de Direito da FGV-SP. Palestrante e professor de </a:t>
            </a:r>
            <a:r>
              <a:rPr lang="pt-BR" sz="1700" dirty="0" err="1"/>
              <a:t>compliance</a:t>
            </a:r>
            <a:r>
              <a:rPr lang="pt-BR" sz="1700" dirty="0"/>
              <a:t> e legislação de promoção da integridade em empresas, órgãos públicos, organizações internacionais e instituições de ensino.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32476"/>
              </p:ext>
            </p:extLst>
          </p:nvPr>
        </p:nvGraphicFramePr>
        <p:xfrm>
          <a:off x="344244" y="3874284"/>
          <a:ext cx="2755215" cy="1746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215"/>
              </a:tblGrid>
              <a:tr h="4782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pt-BR" sz="14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RAPHAEL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pt-BR" sz="14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SORÉ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pt-BR" sz="1400" b="1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pt-BR" sz="1400" b="1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pt-BR" sz="14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Sócio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46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Compliance 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Integridade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46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rsore@machadomeyer.com.br</a:t>
                      </a:r>
                    </a:p>
                    <a:p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+55 11 3150-7073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" y="1642873"/>
            <a:ext cx="2755215" cy="22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2220" y="5154414"/>
            <a:ext cx="8114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Pesquisa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seguradora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Zurich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mostra que a corrupção foi o 6º maior fator de risco para os empresários de menor porte em 2016, praticamente igualando-se ao roubo na escala de riscos mais sensíveis. Em 2013, o tema não aparecia sequer entre as dez maiores preocupações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pt-BR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Econômico</a:t>
            </a: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1" y="2543568"/>
            <a:ext cx="5115639" cy="17814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2470241"/>
            <a:ext cx="4702291" cy="192807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35" y="493625"/>
            <a:ext cx="7923809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106" y="558951"/>
            <a:ext cx="3616316" cy="1053281"/>
          </a:xfrm>
        </p:spPr>
        <p:txBody>
          <a:bodyPr/>
          <a:lstStyle/>
          <a:p>
            <a:r>
              <a:rPr lang="pt-BR" sz="2800" dirty="0" smtClean="0"/>
              <a:t>PROGRAMA DE INTEGRIDADE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0066" y="1986224"/>
            <a:ext cx="10800000" cy="721426"/>
          </a:xfrm>
          <a:prstGeom prst="rect">
            <a:avLst/>
          </a:prstGeom>
          <a:noFill/>
          <a:ln w="25400" cmpd="sng">
            <a:solidFill>
              <a:srgbClr val="FAE100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pt-BR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de prevenção interna que visa a diminuição dos riscos de práticas ilícitas no interior da empresa e a minoração de eventuais sanções aplicadas.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31868" y="3226519"/>
            <a:ext cx="324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dirty="0" smtClean="0">
                <a:solidFill>
                  <a:srgbClr val="EED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42 – DECRETO 8.420</a:t>
            </a:r>
            <a:endParaRPr lang="pt-BR" dirty="0">
              <a:solidFill>
                <a:srgbClr val="EED7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69829" y="4114720"/>
            <a:ext cx="8765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54585A"/>
                </a:solidFill>
                <a:ea typeface="Geneva"/>
              </a:rPr>
              <a:t>Comprometimento </a:t>
            </a:r>
            <a:r>
              <a:rPr lang="pt-BR" altLang="pt-BR" dirty="0">
                <a:solidFill>
                  <a:srgbClr val="54585A"/>
                </a:solidFill>
                <a:ea typeface="Geneva"/>
              </a:rPr>
              <a:t>da alta direção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_tradnl" altLang="pt-BR" dirty="0" smtClean="0">
                <a:solidFill>
                  <a:srgbClr val="54585A"/>
                </a:solidFill>
                <a:ea typeface="Geneva"/>
              </a:rPr>
              <a:t>Treinamentos </a:t>
            </a:r>
            <a:r>
              <a:rPr lang="es-ES_tradnl" altLang="pt-BR" dirty="0">
                <a:solidFill>
                  <a:srgbClr val="54585A"/>
                </a:solidFill>
                <a:ea typeface="Geneva"/>
              </a:rPr>
              <a:t>periódicos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54585A"/>
                </a:solidFill>
                <a:ea typeface="Geneva"/>
              </a:rPr>
              <a:t>Registros </a:t>
            </a:r>
            <a:r>
              <a:rPr lang="pt-BR" altLang="pt-BR" dirty="0">
                <a:solidFill>
                  <a:srgbClr val="54585A"/>
                </a:solidFill>
                <a:ea typeface="Geneva"/>
              </a:rPr>
              <a:t>contábeis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54585A"/>
                </a:solidFill>
                <a:ea typeface="Geneva"/>
              </a:rPr>
              <a:t>Independência </a:t>
            </a:r>
            <a:r>
              <a:rPr lang="pt-BR" altLang="pt-BR" dirty="0">
                <a:solidFill>
                  <a:srgbClr val="54585A"/>
                </a:solidFill>
                <a:ea typeface="Geneva"/>
              </a:rPr>
              <a:t>da instância interna responsável pela aplicação do programa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54585A"/>
                </a:solidFill>
                <a:ea typeface="Geneva"/>
              </a:rPr>
              <a:t>Canais </a:t>
            </a:r>
            <a:r>
              <a:rPr lang="pt-BR" altLang="pt-BR" dirty="0">
                <a:solidFill>
                  <a:srgbClr val="54585A"/>
                </a:solidFill>
                <a:ea typeface="Geneva"/>
              </a:rPr>
              <a:t>de denúncia de irregularidades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rgbClr val="54585A"/>
                </a:solidFill>
                <a:ea typeface="Geneva"/>
              </a:rPr>
              <a:t>Transparência </a:t>
            </a:r>
            <a:r>
              <a:rPr lang="pt-BR" altLang="pt-BR" dirty="0">
                <a:solidFill>
                  <a:srgbClr val="54585A"/>
                </a:solidFill>
                <a:ea typeface="Geneva"/>
              </a:rPr>
              <a:t>da pessoa jurídica quanto a doações para candidatos e partidos políticos</a:t>
            </a:r>
            <a:r>
              <a:rPr lang="pt-BR" altLang="pt-BR" dirty="0" smtClean="0">
                <a:solidFill>
                  <a:srgbClr val="54585A"/>
                </a:solidFill>
                <a:ea typeface="Geneva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PROGRAMA DE</a:t>
            </a:r>
            <a:br>
              <a:rPr lang="pt-BR" sz="2800" dirty="0" smtClean="0"/>
            </a:br>
            <a:r>
              <a:rPr lang="pt-BR" sz="2800" dirty="0" smtClean="0"/>
              <a:t>COMPLIANCE</a:t>
            </a:r>
            <a:endParaRPr lang="pt-BR" sz="2800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0514522" y="2822221"/>
            <a:ext cx="15118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Comunicação Adequado e “de cima pra baixo”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0048618" y="4713192"/>
            <a:ext cx="187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de Treinamento Customizada e Permanente, começando pela integração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44586" y="2521331"/>
            <a:ext cx="209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Mapeamento de Risco</a:t>
            </a:r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5488644" y="941862"/>
            <a:ext cx="842846" cy="5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12068" y="508275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Dimensionada e Presente nos órgãos de Governança Corporativa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9544487" y="914695"/>
            <a:ext cx="237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Políticas e Procedimentos Escritos, Claros e Disponíveis</a:t>
            </a:r>
          </a:p>
        </p:txBody>
      </p:sp>
      <p:grpSp>
        <p:nvGrpSpPr>
          <p:cNvPr id="20" name="Group 83"/>
          <p:cNvGrpSpPr>
            <a:grpSpLocks/>
          </p:cNvGrpSpPr>
          <p:nvPr/>
        </p:nvGrpSpPr>
        <p:grpSpPr bwMode="auto">
          <a:xfrm rot="-6001115" flipH="1" flipV="1">
            <a:off x="9394427" y="2105689"/>
            <a:ext cx="1008063" cy="504825"/>
            <a:chOff x="3575" y="2672"/>
            <a:chExt cx="399" cy="435"/>
          </a:xfrm>
        </p:grpSpPr>
        <p:sp>
          <p:nvSpPr>
            <p:cNvPr id="21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24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3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Group 89"/>
          <p:cNvGrpSpPr>
            <a:grpSpLocks/>
          </p:cNvGrpSpPr>
          <p:nvPr/>
        </p:nvGrpSpPr>
        <p:grpSpPr bwMode="auto">
          <a:xfrm rot="5692693" flipH="1" flipV="1">
            <a:off x="4128970" y="4553614"/>
            <a:ext cx="1008063" cy="504825"/>
            <a:chOff x="3575" y="2672"/>
            <a:chExt cx="399" cy="435"/>
          </a:xfrm>
        </p:grpSpPr>
        <p:sp>
          <p:nvSpPr>
            <p:cNvPr id="27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30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9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95"/>
          <p:cNvGrpSpPr>
            <a:grpSpLocks/>
          </p:cNvGrpSpPr>
          <p:nvPr/>
        </p:nvGrpSpPr>
        <p:grpSpPr bwMode="auto">
          <a:xfrm rot="-3326252" flipH="1" flipV="1">
            <a:off x="9610327" y="4121814"/>
            <a:ext cx="1008063" cy="504825"/>
            <a:chOff x="3575" y="2672"/>
            <a:chExt cx="399" cy="435"/>
          </a:xfrm>
        </p:grpSpPr>
        <p:sp>
          <p:nvSpPr>
            <p:cNvPr id="33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36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5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Group 104"/>
          <p:cNvGrpSpPr>
            <a:grpSpLocks/>
          </p:cNvGrpSpPr>
          <p:nvPr/>
        </p:nvGrpSpPr>
        <p:grpSpPr bwMode="auto">
          <a:xfrm rot="-9843647" flipH="1" flipV="1">
            <a:off x="6837758" y="988883"/>
            <a:ext cx="1008062" cy="504825"/>
            <a:chOff x="3575" y="2672"/>
            <a:chExt cx="399" cy="435"/>
          </a:xfrm>
        </p:grpSpPr>
        <p:sp>
          <p:nvSpPr>
            <p:cNvPr id="39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 vert="eaVert"/>
            <a:lstStyle/>
            <a:p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42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 vert="eaVert"/>
              <a:lstStyle/>
              <a:p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3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 vert="eaVert"/>
              <a:lstStyle/>
              <a:p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41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 vert="eaVert"/>
            <a:lstStyle/>
            <a:p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110"/>
          <p:cNvGrpSpPr>
            <a:grpSpLocks/>
          </p:cNvGrpSpPr>
          <p:nvPr/>
        </p:nvGrpSpPr>
        <p:grpSpPr bwMode="auto">
          <a:xfrm rot="9102458" flipH="1" flipV="1">
            <a:off x="4389833" y="1793970"/>
            <a:ext cx="1008062" cy="504825"/>
            <a:chOff x="3575" y="2672"/>
            <a:chExt cx="399" cy="435"/>
          </a:xfrm>
        </p:grpSpPr>
        <p:sp>
          <p:nvSpPr>
            <p:cNvPr id="45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 vert="eaVert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48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 vert="eaVert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 vert="eaVert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47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 vert="eaVert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50" name="Picture 70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049066" y="2876886"/>
            <a:ext cx="8445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5946374" y="1907519"/>
            <a:ext cx="2972579" cy="1833582"/>
            <a:chOff x="4008" y="1434"/>
            <a:chExt cx="1300" cy="874"/>
          </a:xfrm>
          <a:solidFill>
            <a:srgbClr val="FAE100"/>
          </a:solidFill>
        </p:grpSpPr>
        <p:sp>
          <p:nvSpPr>
            <p:cNvPr id="52" name="Freeform 120"/>
            <p:cNvSpPr>
              <a:spLocks/>
            </p:cNvSpPr>
            <p:nvPr/>
          </p:nvSpPr>
          <p:spPr bwMode="auto">
            <a:xfrm rot="16403454">
              <a:off x="4221" y="1221"/>
              <a:ext cx="874" cy="1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" y="346"/>
                </a:cxn>
                <a:cxn ang="0">
                  <a:pos x="114" y="666"/>
                </a:cxn>
                <a:cxn ang="0">
                  <a:pos x="414" y="2370"/>
                </a:cxn>
                <a:cxn ang="0">
                  <a:pos x="349" y="2134"/>
                </a:cxn>
                <a:cxn ang="0">
                  <a:pos x="99" y="2735"/>
                </a:cxn>
                <a:cxn ang="0">
                  <a:pos x="546" y="3247"/>
                </a:cxn>
                <a:cxn ang="0">
                  <a:pos x="516" y="3036"/>
                </a:cxn>
                <a:cxn ang="0">
                  <a:pos x="0" y="0"/>
                </a:cxn>
              </a:cxnLst>
              <a:rect l="0" t="0" r="r" b="b"/>
              <a:pathLst>
                <a:path w="2133" h="3247">
                  <a:moveTo>
                    <a:pt x="0" y="0"/>
                  </a:moveTo>
                  <a:cubicBezTo>
                    <a:pt x="0" y="0"/>
                    <a:pt x="273" y="346"/>
                    <a:pt x="273" y="346"/>
                  </a:cubicBezTo>
                  <a:lnTo>
                    <a:pt x="114" y="666"/>
                  </a:lnTo>
                  <a:cubicBezTo>
                    <a:pt x="960" y="636"/>
                    <a:pt x="1434" y="1902"/>
                    <a:pt x="414" y="2370"/>
                  </a:cubicBezTo>
                  <a:lnTo>
                    <a:pt x="349" y="2134"/>
                  </a:lnTo>
                  <a:lnTo>
                    <a:pt x="99" y="2735"/>
                  </a:lnTo>
                  <a:lnTo>
                    <a:pt x="546" y="3247"/>
                  </a:lnTo>
                  <a:lnTo>
                    <a:pt x="516" y="3036"/>
                  </a:lnTo>
                  <a:cubicBezTo>
                    <a:pt x="2133" y="2614"/>
                    <a:pt x="2088" y="12"/>
                    <a:pt x="0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101882" tIns="50941" rIns="101882" bIns="50941" anchor="ctr"/>
            <a:lstStyle/>
            <a:p>
              <a:pPr>
                <a:defRPr/>
              </a:pPr>
              <a:endParaRPr lang="es-CL">
                <a:solidFill>
                  <a:srgbClr val="FAE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4279" y="1711"/>
              <a:ext cx="642" cy="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sz="400" b="1">
                <a:solidFill>
                  <a:srgbClr val="FAE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5" name="Group 95"/>
          <p:cNvGrpSpPr>
            <a:grpSpLocks/>
          </p:cNvGrpSpPr>
          <p:nvPr/>
        </p:nvGrpSpPr>
        <p:grpSpPr bwMode="auto">
          <a:xfrm flipH="1" flipV="1">
            <a:off x="8196439" y="5727917"/>
            <a:ext cx="1008063" cy="504825"/>
            <a:chOff x="3575" y="2672"/>
            <a:chExt cx="399" cy="435"/>
          </a:xfrm>
        </p:grpSpPr>
        <p:sp>
          <p:nvSpPr>
            <p:cNvPr id="56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7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59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0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58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25" y="1589262"/>
            <a:ext cx="886430" cy="26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74" y="827399"/>
            <a:ext cx="624866" cy="5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850" y="2881370"/>
            <a:ext cx="760390" cy="8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62" y="5429703"/>
            <a:ext cx="682967" cy="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372578" y="3688554"/>
            <a:ext cx="2097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Auditoria Interna e Melhoria Contínua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76" y="5011025"/>
            <a:ext cx="586940" cy="586940"/>
          </a:xfrm>
          <a:prstGeom prst="rect">
            <a:avLst/>
          </a:prstGeom>
        </p:spPr>
      </p:pic>
      <p:pic>
        <p:nvPicPr>
          <p:cNvPr id="67" name="Picture 2" descr="http://previews.123rf.com/images/scusi/scusi1304/scusi130400001/18844583-jobs-icon-Stock-Vector-pictogram-meetin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6" r="70333" b="31306"/>
          <a:stretch/>
        </p:blipFill>
        <p:spPr bwMode="auto">
          <a:xfrm>
            <a:off x="8760734" y="4578563"/>
            <a:ext cx="1058208" cy="9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tângulo 67"/>
          <p:cNvSpPr/>
          <p:nvPr/>
        </p:nvSpPr>
        <p:spPr>
          <a:xfrm>
            <a:off x="9691397" y="4555703"/>
            <a:ext cx="187305" cy="474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5793005" y="6211669"/>
            <a:ext cx="3172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Canais de Comunicação Confidenciais, Anônimos e  que proíbem retaliação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85" y="5854635"/>
            <a:ext cx="1193287" cy="3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7"/>
          <p:cNvGrpSpPr>
            <a:grpSpLocks/>
          </p:cNvGrpSpPr>
          <p:nvPr/>
        </p:nvGrpSpPr>
        <p:grpSpPr bwMode="auto">
          <a:xfrm rot="2009845" flipH="1" flipV="1">
            <a:off x="5468063" y="5696138"/>
            <a:ext cx="1008062" cy="504825"/>
            <a:chOff x="3575" y="2672"/>
            <a:chExt cx="399" cy="435"/>
          </a:xfrm>
        </p:grpSpPr>
        <p:sp>
          <p:nvSpPr>
            <p:cNvPr id="72" name="Arc 9"/>
            <p:cNvSpPr>
              <a:spLocks/>
            </p:cNvSpPr>
            <p:nvPr/>
          </p:nvSpPr>
          <p:spPr bwMode="auto">
            <a:xfrm rot="5252048" flipH="1">
              <a:off x="3584" y="2747"/>
              <a:ext cx="318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eaVert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grpSp>
          <p:nvGrpSpPr>
            <p:cNvPr id="73" name="Group 10"/>
            <p:cNvGrpSpPr>
              <a:grpSpLocks/>
            </p:cNvGrpSpPr>
            <p:nvPr/>
          </p:nvGrpSpPr>
          <p:grpSpPr bwMode="auto">
            <a:xfrm rot="-978831">
              <a:off x="3575" y="2817"/>
              <a:ext cx="342" cy="290"/>
              <a:chOff x="1441" y="940"/>
              <a:chExt cx="312" cy="290"/>
            </a:xfrm>
          </p:grpSpPr>
          <p:sp>
            <p:nvSpPr>
              <p:cNvPr id="75" name="Arc 11"/>
              <p:cNvSpPr>
                <a:spLocks/>
              </p:cNvSpPr>
              <p:nvPr/>
            </p:nvSpPr>
            <p:spPr bwMode="white">
              <a:xfrm rot="6230880" flipH="1">
                <a:off x="1454" y="932"/>
                <a:ext cx="285" cy="312"/>
              </a:xfrm>
              <a:custGeom>
                <a:avLst/>
                <a:gdLst>
                  <a:gd name="T0" fmla="*/ 0 w 21726"/>
                  <a:gd name="T1" fmla="*/ 0 h 22761"/>
                  <a:gd name="T2" fmla="*/ 0 w 21726"/>
                  <a:gd name="T3" fmla="*/ 0 h 22761"/>
                  <a:gd name="T4" fmla="*/ 0 w 21726"/>
                  <a:gd name="T5" fmla="*/ 0 h 22761"/>
                  <a:gd name="T6" fmla="*/ 0 60000 65536"/>
                  <a:gd name="T7" fmla="*/ 0 60000 65536"/>
                  <a:gd name="T8" fmla="*/ 0 60000 65536"/>
                  <a:gd name="T9" fmla="*/ 0 w 21726"/>
                  <a:gd name="T10" fmla="*/ 0 h 22761"/>
                  <a:gd name="T11" fmla="*/ 21726 w 21726"/>
                  <a:gd name="T12" fmla="*/ 22761 h 227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6" h="22761" fill="none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</a:path>
                  <a:path w="21726" h="22761" stroke="0" extrusionOk="0">
                    <a:moveTo>
                      <a:pt x="21694" y="0"/>
                    </a:moveTo>
                    <a:cubicBezTo>
                      <a:pt x="21715" y="386"/>
                      <a:pt x="21726" y="773"/>
                      <a:pt x="21726" y="1161"/>
                    </a:cubicBezTo>
                    <a:cubicBezTo>
                      <a:pt x="21726" y="13090"/>
                      <a:pt x="12055" y="22761"/>
                      <a:pt x="126" y="22761"/>
                    </a:cubicBezTo>
                    <a:cubicBezTo>
                      <a:pt x="84" y="22761"/>
                      <a:pt x="42" y="22760"/>
                      <a:pt x="0" y="22760"/>
                    </a:cubicBezTo>
                    <a:lnTo>
                      <a:pt x="126" y="1161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eaVert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Arc 12"/>
              <p:cNvSpPr>
                <a:spLocks/>
              </p:cNvSpPr>
              <p:nvPr/>
            </p:nvSpPr>
            <p:spPr bwMode="white">
              <a:xfrm rot="6230880" flipH="1">
                <a:off x="1447" y="936"/>
                <a:ext cx="280" cy="287"/>
              </a:xfrm>
              <a:custGeom>
                <a:avLst/>
                <a:gdLst>
                  <a:gd name="T0" fmla="*/ 0 w 21728"/>
                  <a:gd name="T1" fmla="*/ 0 h 21600"/>
                  <a:gd name="T2" fmla="*/ 0 w 21728"/>
                  <a:gd name="T3" fmla="*/ 0 h 21600"/>
                  <a:gd name="T4" fmla="*/ 0 w 217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8"/>
                  <a:gd name="T10" fmla="*/ 0 h 21600"/>
                  <a:gd name="T11" fmla="*/ 21728 w 21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8" h="21600" fill="none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</a:path>
                  <a:path w="21728" h="21600" stroke="0" extrusionOk="0">
                    <a:moveTo>
                      <a:pt x="21728" y="0"/>
                    </a:moveTo>
                    <a:cubicBezTo>
                      <a:pt x="21728" y="11929"/>
                      <a:pt x="12057" y="21600"/>
                      <a:pt x="128" y="21600"/>
                    </a:cubicBezTo>
                    <a:cubicBezTo>
                      <a:pt x="85" y="21600"/>
                      <a:pt x="42" y="21599"/>
                      <a:pt x="0" y="21599"/>
                    </a:cubicBezTo>
                    <a:lnTo>
                      <a:pt x="128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eaVert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4" name="Freeform 13"/>
            <p:cNvSpPr>
              <a:spLocks/>
            </p:cNvSpPr>
            <p:nvPr/>
          </p:nvSpPr>
          <p:spPr bwMode="auto">
            <a:xfrm rot="5252048" flipH="1">
              <a:off x="3852" y="2713"/>
              <a:ext cx="163" cy="81"/>
            </a:xfrm>
            <a:custGeom>
              <a:avLst/>
              <a:gdLst>
                <a:gd name="T0" fmla="*/ 0 w 494"/>
                <a:gd name="T1" fmla="*/ 2 h 126"/>
                <a:gd name="T2" fmla="*/ 0 w 494"/>
                <a:gd name="T3" fmla="*/ 2 h 126"/>
                <a:gd name="T4" fmla="*/ 0 w 494"/>
                <a:gd name="T5" fmla="*/ 0 h 126"/>
                <a:gd name="T6" fmla="*/ 0 w 494"/>
                <a:gd name="T7" fmla="*/ 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26"/>
                <a:gd name="T14" fmla="*/ 494 w 49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26">
                  <a:moveTo>
                    <a:pt x="493" y="125"/>
                  </a:moveTo>
                  <a:lnTo>
                    <a:pt x="0" y="125"/>
                  </a:lnTo>
                  <a:lnTo>
                    <a:pt x="247" y="0"/>
                  </a:lnTo>
                  <a:lnTo>
                    <a:pt x="493" y="125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eaVert"/>
            <a:lstStyle/>
            <a:p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2608731" y="4936413"/>
            <a:ext cx="213090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Investigação, Monitoramento e  Disciplina Efetivos, inclusive Terceiros (Despachantes), Parceiros Comerciais (JV, Consórcios, SPE) e Fusões e Aquisições (ABC DD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)</a:t>
            </a:r>
          </a:p>
        </p:txBody>
      </p:sp>
      <p:sp>
        <p:nvSpPr>
          <p:cNvPr id="78" name="Freeform 122"/>
          <p:cNvSpPr>
            <a:spLocks/>
          </p:cNvSpPr>
          <p:nvPr/>
        </p:nvSpPr>
        <p:spPr bwMode="auto">
          <a:xfrm rot="16403454">
            <a:off x="6296642" y="3010794"/>
            <a:ext cx="1823092" cy="2981726"/>
          </a:xfrm>
          <a:custGeom>
            <a:avLst/>
            <a:gdLst/>
            <a:ahLst/>
            <a:cxnLst>
              <a:cxn ang="0">
                <a:pos x="2124" y="3258"/>
              </a:cxn>
              <a:cxn ang="0">
                <a:pos x="1848" y="2914"/>
              </a:cxn>
              <a:cxn ang="0">
                <a:pos x="2016" y="2586"/>
              </a:cxn>
              <a:cxn ang="0">
                <a:pos x="1728" y="882"/>
              </a:cxn>
              <a:cxn ang="0">
                <a:pos x="1770" y="1122"/>
              </a:cxn>
              <a:cxn ang="0">
                <a:pos x="2034" y="530"/>
              </a:cxn>
              <a:cxn ang="0">
                <a:pos x="1586" y="0"/>
              </a:cxn>
              <a:cxn ang="0">
                <a:pos x="1638" y="228"/>
              </a:cxn>
              <a:cxn ang="0">
                <a:pos x="2124" y="3258"/>
              </a:cxn>
            </a:cxnLst>
            <a:rect l="0" t="0" r="r" b="b"/>
            <a:pathLst>
              <a:path w="2124" h="3258">
                <a:moveTo>
                  <a:pt x="2124" y="3258"/>
                </a:moveTo>
                <a:cubicBezTo>
                  <a:pt x="2124" y="3258"/>
                  <a:pt x="1848" y="2914"/>
                  <a:pt x="1848" y="2914"/>
                </a:cubicBezTo>
                <a:lnTo>
                  <a:pt x="2016" y="2586"/>
                </a:lnTo>
                <a:cubicBezTo>
                  <a:pt x="1275" y="2706"/>
                  <a:pt x="654" y="1356"/>
                  <a:pt x="1728" y="882"/>
                </a:cubicBezTo>
                <a:lnTo>
                  <a:pt x="1770" y="1122"/>
                </a:lnTo>
                <a:lnTo>
                  <a:pt x="2034" y="530"/>
                </a:lnTo>
                <a:lnTo>
                  <a:pt x="1586" y="0"/>
                </a:lnTo>
                <a:lnTo>
                  <a:pt x="1638" y="228"/>
                </a:lnTo>
                <a:cubicBezTo>
                  <a:pt x="0" y="666"/>
                  <a:pt x="54" y="3222"/>
                  <a:pt x="2124" y="3258"/>
                </a:cubicBezTo>
                <a:close/>
              </a:path>
            </a:pathLst>
          </a:custGeom>
          <a:solidFill>
            <a:srgbClr val="FFF489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s-C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POSITIVOS</a:t>
            </a:r>
            <a:br>
              <a:rPr lang="pt-BR" dirty="0" smtClean="0"/>
            </a:br>
            <a:r>
              <a:rPr lang="pt-BR" sz="2200" u="none" dirty="0"/>
              <a:t>APLICAÇÃO TRANSNACIONAL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16" y="2591796"/>
            <a:ext cx="3531623" cy="31232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09" y="2241745"/>
            <a:ext cx="3441776" cy="34732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6" y="2239843"/>
            <a:ext cx="3481971" cy="34751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3654" y="5829300"/>
            <a:ext cx="3573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FCPA</a:t>
            </a:r>
          </a:p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Corrupt Practices Act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17915" y="584073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UKBA</a:t>
            </a: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 </a:t>
            </a:r>
            <a:r>
              <a:rPr lang="pt-BR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Bribery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674683" y="5829300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Anticorrupção</a:t>
            </a: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(Lei da Empresa Limpa)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" y="4269131"/>
            <a:ext cx="1606896" cy="1594993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POSITIVOS</a:t>
            </a:r>
            <a:br>
              <a:rPr lang="pt-BR" dirty="0" smtClean="0"/>
            </a:br>
            <a:r>
              <a:rPr lang="pt-BR" sz="2200" u="none" dirty="0" smtClean="0"/>
              <a:t>CONTROLE DE TERCEIROS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0" y="3633109"/>
            <a:ext cx="4137460" cy="2646947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20" y="3916349"/>
            <a:ext cx="2729825" cy="236370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15" name="CaixaDeTexto 14"/>
          <p:cNvSpPr txBox="1"/>
          <p:nvPr/>
        </p:nvSpPr>
        <p:spPr>
          <a:xfrm>
            <a:off x="2475108" y="1669546"/>
            <a:ext cx="72597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600" i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600" i="1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 era promovido por empresas de despachos aduaneiros (comissárias de despacho) que, com o auxílio de despachantes credenciados na Receita Federal, ofereciam esse tipo de serviço a seus clientes, os reais importadores, garantindo a estes uma redução nos custos de importação como consequência do descaminho e da sonegação </a:t>
            </a:r>
            <a:r>
              <a:rPr lang="pt-BR" sz="1600" i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fiscal.</a:t>
            </a:r>
            <a:r>
              <a:rPr lang="pt-BR" sz="2000" b="1" i="1" dirty="0" smtClean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r"/>
            <a:r>
              <a:rPr lang="pt-BR" sz="1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Brasil</a:t>
            </a:r>
            <a:r>
              <a:rPr lang="pt-BR" sz="10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.</a:t>
            </a:r>
            <a:endParaRPr lang="pt-BR" sz="1000" b="1" i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POSITIVOS</a:t>
            </a:r>
            <a:br>
              <a:rPr lang="pt-BR" dirty="0" smtClean="0"/>
            </a:br>
            <a:r>
              <a:rPr lang="pt-BR" sz="2200" u="none" dirty="0" smtClean="0"/>
              <a:t>RESPONSABILIDADE DOS ADMINISTRADORES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78697" y="1591129"/>
            <a:ext cx="9452534" cy="338554"/>
          </a:xfrm>
          <a:prstGeom prst="rect">
            <a:avLst/>
          </a:prstGeom>
          <a:noFill/>
          <a:ln w="25400">
            <a:solidFill>
              <a:srgbClr val="FAE1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XII, Seção IV, da Lei das Sociedades por Ações (Lei nº 6.404 de 1976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pt-BR" sz="1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193470772"/>
              </p:ext>
            </p:extLst>
          </p:nvPr>
        </p:nvGraphicFramePr>
        <p:xfrm>
          <a:off x="3937720" y="2942469"/>
          <a:ext cx="4113752" cy="320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668513" y="2251410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Deveres do Administrador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dirty="0" smtClean="0"/>
              <a:t>ASPECTOS POSITIVOS</a:t>
            </a:r>
            <a:br>
              <a:rPr lang="pt-BR" dirty="0" smtClean="0"/>
            </a:br>
            <a:r>
              <a:rPr lang="pt-BR" sz="2200" u="none" dirty="0" smtClean="0"/>
              <a:t>OPERAÇÕES DE M&amp;A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124764" y="869292"/>
            <a:ext cx="3132881" cy="40011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AE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ABC DUE DILIGENCE</a:t>
            </a:r>
            <a:endParaRPr lang="pt-BR" sz="2000" b="1" dirty="0">
              <a:solidFill>
                <a:srgbClr val="FAE1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13120" y="1222434"/>
            <a:ext cx="612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35B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ANTI-BRIBERY AND CORRUPTION DUE DILIGENCE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67124" y="1842589"/>
            <a:ext cx="10475682" cy="1477328"/>
          </a:xfrm>
          <a:prstGeom prst="rect">
            <a:avLst/>
          </a:prstGeom>
          <a:noFill/>
          <a:ln w="25400">
            <a:solidFill>
              <a:srgbClr val="FAE1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54585A"/>
                </a:solidFill>
              </a:rPr>
              <a:t>Análise de riscos de </a:t>
            </a:r>
            <a:r>
              <a:rPr lang="pt-BR" i="1" dirty="0" err="1">
                <a:solidFill>
                  <a:srgbClr val="54585A"/>
                </a:solidFill>
              </a:rPr>
              <a:t>compliance</a:t>
            </a:r>
            <a:r>
              <a:rPr lang="pt-BR" dirty="0">
                <a:solidFill>
                  <a:srgbClr val="54585A"/>
                </a:solidFill>
              </a:rPr>
              <a:t> não </a:t>
            </a:r>
            <a:r>
              <a:rPr lang="pt-BR" dirty="0" smtClean="0">
                <a:solidFill>
                  <a:srgbClr val="54585A"/>
                </a:solidFill>
              </a:rPr>
              <a:t>materializados envolvendo a </a:t>
            </a:r>
            <a:r>
              <a:rPr lang="pt-BR" i="1" dirty="0" err="1" smtClean="0">
                <a:solidFill>
                  <a:srgbClr val="54585A"/>
                </a:solidFill>
              </a:rPr>
              <a:t>target</a:t>
            </a:r>
            <a:r>
              <a:rPr lang="pt-BR" dirty="0" smtClean="0">
                <a:solidFill>
                  <a:srgbClr val="54585A"/>
                </a:solidFill>
              </a:rPr>
              <a:t> e seus principais executivos e sócios com agentes públicos e entidades governamentais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rgbClr val="54585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54585A"/>
                </a:solidFill>
              </a:rPr>
              <a:t>Produção </a:t>
            </a:r>
            <a:r>
              <a:rPr lang="pt-BR" dirty="0">
                <a:solidFill>
                  <a:srgbClr val="54585A"/>
                </a:solidFill>
              </a:rPr>
              <a:t>de relatório de </a:t>
            </a:r>
            <a:r>
              <a:rPr lang="pt-BR" i="1" dirty="0" err="1">
                <a:solidFill>
                  <a:srgbClr val="54585A"/>
                </a:solidFill>
              </a:rPr>
              <a:t>due</a:t>
            </a:r>
            <a:r>
              <a:rPr lang="pt-BR" i="1" dirty="0">
                <a:solidFill>
                  <a:srgbClr val="54585A"/>
                </a:solidFill>
              </a:rPr>
              <a:t> </a:t>
            </a:r>
            <a:r>
              <a:rPr lang="pt-BR" i="1" dirty="0" err="1">
                <a:solidFill>
                  <a:srgbClr val="54585A"/>
                </a:solidFill>
              </a:rPr>
              <a:t>diligence</a:t>
            </a:r>
            <a:r>
              <a:rPr lang="pt-BR" dirty="0">
                <a:solidFill>
                  <a:srgbClr val="54585A"/>
                </a:solidFill>
              </a:rPr>
              <a:t> </a:t>
            </a:r>
            <a:r>
              <a:rPr lang="pt-BR" dirty="0" smtClean="0">
                <a:solidFill>
                  <a:srgbClr val="54585A"/>
                </a:solidFill>
              </a:rPr>
              <a:t>com percepções dos profissionais envolvidos sobre os </a:t>
            </a:r>
            <a:r>
              <a:rPr lang="pt-BR" dirty="0">
                <a:solidFill>
                  <a:srgbClr val="54585A"/>
                </a:solidFill>
              </a:rPr>
              <a:t>riscos </a:t>
            </a:r>
            <a:r>
              <a:rPr lang="pt-BR" dirty="0" smtClean="0">
                <a:solidFill>
                  <a:srgbClr val="54585A"/>
                </a:solidFill>
              </a:rPr>
              <a:t>encontrados e os mecanismos de controles internos de integridade corporativa da </a:t>
            </a:r>
            <a:r>
              <a:rPr lang="pt-BR" i="1" dirty="0" err="1" smtClean="0">
                <a:solidFill>
                  <a:srgbClr val="54585A"/>
                </a:solidFill>
              </a:rPr>
              <a:t>target</a:t>
            </a:r>
            <a:endParaRPr lang="pt-BR" i="1" dirty="0">
              <a:solidFill>
                <a:srgbClr val="54585A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67124" y="3570740"/>
            <a:ext cx="2980858" cy="2517239"/>
          </a:xfrm>
          <a:prstGeom prst="rect">
            <a:avLst/>
          </a:prstGeom>
          <a:noFill/>
          <a:ln>
            <a:solidFill>
              <a:srgbClr val="B2B4B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pt-BR" b="1" dirty="0" smtClean="0">
                <a:solidFill>
                  <a:srgbClr val="54585A"/>
                </a:solidFill>
              </a:rPr>
              <a:t>Fase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>
              <a:solidFill>
                <a:srgbClr val="54585A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54585A"/>
                </a:solidFill>
              </a:rPr>
              <a:t>Análise </a:t>
            </a:r>
            <a:r>
              <a:rPr lang="pt-BR" dirty="0">
                <a:solidFill>
                  <a:srgbClr val="54585A"/>
                </a:solidFill>
              </a:rPr>
              <a:t>de documentos disponibilizados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4585A"/>
                </a:solidFill>
              </a:rPr>
              <a:t>Risco da </a:t>
            </a:r>
            <a:r>
              <a:rPr lang="pt-BR" dirty="0" smtClean="0">
                <a:solidFill>
                  <a:srgbClr val="54585A"/>
                </a:solidFill>
              </a:rPr>
              <a:t>indústria</a:t>
            </a:r>
            <a:endParaRPr lang="pt-BR" dirty="0">
              <a:solidFill>
                <a:srgbClr val="54585A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4585A"/>
                </a:solidFill>
              </a:rPr>
              <a:t>Corporate </a:t>
            </a:r>
            <a:r>
              <a:rPr lang="pt-BR" dirty="0" err="1">
                <a:solidFill>
                  <a:srgbClr val="54585A"/>
                </a:solidFill>
              </a:rPr>
              <a:t>Intelligence</a:t>
            </a:r>
            <a:endParaRPr lang="pt-BR" dirty="0">
              <a:solidFill>
                <a:srgbClr val="54585A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4585A"/>
                </a:solidFill>
              </a:rPr>
              <a:t>Elaboração dos primeiros apontamentos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39906" y="4208414"/>
            <a:ext cx="2942149" cy="1326113"/>
          </a:xfrm>
          <a:prstGeom prst="rect">
            <a:avLst/>
          </a:prstGeom>
          <a:noFill/>
          <a:ln>
            <a:solidFill>
              <a:srgbClr val="B2B4B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pt-BR" b="1" dirty="0">
                <a:solidFill>
                  <a:srgbClr val="54585A"/>
                </a:solidFill>
              </a:rPr>
              <a:t>Fase 2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4585A"/>
                </a:solidFill>
              </a:rPr>
              <a:t>Condução de entrevistas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73979" y="3570740"/>
            <a:ext cx="2980859" cy="2517239"/>
          </a:xfrm>
          <a:prstGeom prst="rect">
            <a:avLst/>
          </a:prstGeom>
          <a:noFill/>
          <a:ln>
            <a:solidFill>
              <a:srgbClr val="B2B4B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pt-BR" b="1" dirty="0" smtClean="0">
                <a:solidFill>
                  <a:srgbClr val="54585A"/>
                </a:solidFill>
              </a:rPr>
              <a:t>Fase 3</a:t>
            </a:r>
          </a:p>
          <a:p>
            <a:pPr algn="ctr"/>
            <a:endParaRPr lang="pt-BR" dirty="0">
              <a:solidFill>
                <a:srgbClr val="54585A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4585A"/>
                </a:solidFill>
              </a:rPr>
              <a:t>Definição de necessidade do “teste de transação” 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>
                <a:solidFill>
                  <a:srgbClr val="54585A"/>
                </a:solidFill>
              </a:rPr>
              <a:t>Elaboração do Relatório Final</a:t>
            </a:r>
          </a:p>
          <a:p>
            <a:pPr algn="ctr"/>
            <a:endParaRPr lang="pt-BR" dirty="0">
              <a:solidFill>
                <a:srgbClr val="54585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77455086"/>
              </p:ext>
            </p:extLst>
          </p:nvPr>
        </p:nvGraphicFramePr>
        <p:xfrm>
          <a:off x="3736201" y="4605661"/>
          <a:ext cx="903705" cy="44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370992965"/>
              </p:ext>
            </p:extLst>
          </p:nvPr>
        </p:nvGraphicFramePr>
        <p:xfrm>
          <a:off x="7470274" y="4605661"/>
          <a:ext cx="903705" cy="44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999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1037</Words>
  <Application>Microsoft Office PowerPoint</Application>
  <PresentationFormat>Widescreen</PresentationFormat>
  <Paragraphs>111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Geneva</vt:lpstr>
      <vt:lpstr>Times New Roman</vt:lpstr>
      <vt:lpstr>Verdana</vt:lpstr>
      <vt:lpstr>Wingdings</vt:lpstr>
      <vt:lpstr>Office Theme</vt:lpstr>
      <vt:lpstr>Apresentação do PowerPoint</vt:lpstr>
      <vt:lpstr>CONTATOS</vt:lpstr>
      <vt:lpstr>Apresentação do PowerPoint</vt:lpstr>
      <vt:lpstr>PROGRAMA DE INTEGRIDADE</vt:lpstr>
      <vt:lpstr>PROGRAMA DE COMPLIANCE</vt:lpstr>
      <vt:lpstr>ASPECTOS POSITIVOS APLICAÇÃO TRANSNACIONAL </vt:lpstr>
      <vt:lpstr>ASPECTOS POSITIVOS CONTROLE DE TERCEIROS </vt:lpstr>
      <vt:lpstr>ASPECTOS POSITIVOS RESPONSABILIDADE DOS ADMINISTRADORES </vt:lpstr>
      <vt:lpstr>ASPECTOS POSITIVOS OPERAÇÕES DE M&amp;A </vt:lpstr>
      <vt:lpstr>ASPECTOS NEGATIVOS ACORDO DE LENIÊNCIA </vt:lpstr>
      <vt:lpstr>ASPECTOS NEGATIVOS REGULAMENTAÇÃO LOCAL </vt:lpstr>
      <vt:lpstr>ASPECTOS NEGATIVOS INCERTEZAS E INJUSTIÇAS DO ARTIGO 4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Ostorari</dc:creator>
  <cp:lastModifiedBy>RDH/MMSO</cp:lastModifiedBy>
  <cp:revision>66</cp:revision>
  <dcterms:created xsi:type="dcterms:W3CDTF">2016-11-06T14:05:04Z</dcterms:created>
  <dcterms:modified xsi:type="dcterms:W3CDTF">2017-04-04T22:41:31Z</dcterms:modified>
</cp:coreProperties>
</file>