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6"/>
  </p:sldMasterIdLst>
  <p:notesMasterIdLst>
    <p:notesMasterId r:id="rId27"/>
  </p:notesMasterIdLst>
  <p:handoutMasterIdLst>
    <p:handoutMasterId r:id="rId28"/>
  </p:handoutMasterIdLst>
  <p:sldIdLst>
    <p:sldId id="257" r:id="rId7"/>
    <p:sldId id="332" r:id="rId8"/>
    <p:sldId id="379" r:id="rId9"/>
    <p:sldId id="392" r:id="rId10"/>
    <p:sldId id="389" r:id="rId11"/>
    <p:sldId id="319" r:id="rId12"/>
    <p:sldId id="337" r:id="rId13"/>
    <p:sldId id="380" r:id="rId14"/>
    <p:sldId id="391" r:id="rId15"/>
    <p:sldId id="390" r:id="rId16"/>
    <p:sldId id="385" r:id="rId17"/>
    <p:sldId id="381" r:id="rId18"/>
    <p:sldId id="382" r:id="rId19"/>
    <p:sldId id="383" r:id="rId20"/>
    <p:sldId id="386" r:id="rId21"/>
    <p:sldId id="387" r:id="rId22"/>
    <p:sldId id="388" r:id="rId23"/>
    <p:sldId id="384" r:id="rId24"/>
    <p:sldId id="371" r:id="rId25"/>
    <p:sldId id="329"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800000"/>
    <a:srgbClr val="3A003A"/>
    <a:srgbClr val="006666"/>
    <a:srgbClr val="640000"/>
    <a:srgbClr val="339966"/>
    <a:srgbClr val="0085B4"/>
    <a:srgbClr val="FFD1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6370" autoAdjust="0"/>
  </p:normalViewPr>
  <p:slideViewPr>
    <p:cSldViewPr snapToGrid="0">
      <p:cViewPr varScale="1">
        <p:scale>
          <a:sx n="58" d="100"/>
          <a:sy n="58" d="100"/>
        </p:scale>
        <p:origin x="1152" y="37"/>
      </p:cViewPr>
      <p:guideLst/>
    </p:cSldViewPr>
  </p:slideViewPr>
  <p:outlineViewPr>
    <p:cViewPr>
      <p:scale>
        <a:sx n="33" d="100"/>
        <a:sy n="33" d="100"/>
      </p:scale>
      <p:origin x="0" y="-13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725"/>
          </a:xfrm>
          <a:prstGeom prst="rect">
            <a:avLst/>
          </a:prstGeom>
        </p:spPr>
        <p:txBody>
          <a:bodyPr vert="horz" lIns="91440" tIns="45720" rIns="91440" bIns="45720" rtlCol="0"/>
          <a:lstStyle>
            <a:lvl1pPr algn="r">
              <a:defRPr sz="1200"/>
            </a:lvl1pPr>
          </a:lstStyle>
          <a:p>
            <a:fld id="{B18614D0-222C-485C-AA57-405AE39E63A6}" type="datetimeFigureOut">
              <a:rPr lang="en-US" smtClean="0"/>
              <a:t>10/4/2017</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40" tIns="45720" rIns="91440" bIns="45720" rtlCol="0" anchor="b"/>
          <a:lstStyle>
            <a:lvl1pPr algn="r">
              <a:defRPr sz="1200"/>
            </a:lvl1pPr>
          </a:lstStyle>
          <a:p>
            <a:fld id="{2710ADAC-C3FF-4092-8C6E-34A0AD921A3A}" type="slidenum">
              <a:rPr lang="en-US" smtClean="0"/>
              <a:t>‹#›</a:t>
            </a:fld>
            <a:endParaRPr lang="en-US"/>
          </a:p>
        </p:txBody>
      </p:sp>
    </p:spTree>
    <p:extLst>
      <p:ext uri="{BB962C8B-B14F-4D97-AF65-F5344CB8AC3E}">
        <p14:creationId xmlns:p14="http://schemas.microsoft.com/office/powerpoint/2010/main" val="3372245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5F6073-599D-4B51-8D88-F489E3A30B2A}" type="datetimeFigureOut">
              <a:rPr lang="en-US" smtClean="0"/>
              <a:t>10/4/2017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7" tIns="46589" rIns="93177" bIns="46589" rtlCol="0" anchor="b"/>
          <a:lstStyle>
            <a:lvl1pPr algn="r">
              <a:defRPr sz="1200"/>
            </a:lvl1pPr>
          </a:lstStyle>
          <a:p>
            <a:fld id="{77772BA6-3A8E-4C76-B636-92807283107A}" type="slidenum">
              <a:rPr lang="en-US" smtClean="0"/>
              <a:t>‹#›</a:t>
            </a:fld>
            <a:endParaRPr lang="en-US"/>
          </a:p>
        </p:txBody>
      </p:sp>
    </p:spTree>
    <p:extLst>
      <p:ext uri="{BB962C8B-B14F-4D97-AF65-F5344CB8AC3E}">
        <p14:creationId xmlns:p14="http://schemas.microsoft.com/office/powerpoint/2010/main" val="261819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ixmystreet.com.br/"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portaltransparencia.gov.br/"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BA4F1-0E9E-4007-9CD9-EAB31EE4A3E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83366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Access to quality services, such as education, health care, transportation, public security and justice, is essential to economic and social development.</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provision of public services is an essential component of government action offered in return for citizens’ tax payments.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direct experience of citizens and businesses with these services matters in shaping their attitudes towards government, both local and national.</a:t>
            </a:r>
          </a:p>
          <a:p>
            <a:pPr lvl="0" eaLnBrk="0"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0055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Positive individual experiences of citizens with government agencies aggregate into a society in which government is respected as a competent and trustworthy “partner” of citizens in their daily lives. In other words, people’s satisfaction with public services is positively related to their trust in the government. </a:t>
            </a:r>
          </a:p>
          <a:p>
            <a:pPr lvl="0" eaLnBrk="0" hangingPunct="0"/>
            <a:endParaRPr lang="en-US" sz="1200" kern="1200">
              <a:solidFill>
                <a:schemeClr val="tx1"/>
              </a:solidFill>
              <a:effectLst/>
              <a:latin typeface="+mn-lt"/>
              <a:ea typeface="+mn-ea"/>
              <a:cs typeface="+mn-cs"/>
            </a:endParaRPr>
          </a:p>
          <a:p>
            <a:pPr lvl="0" eaLnBrk="0" hangingPunct="0"/>
            <a:r>
              <a:rPr lang="en-US" sz="1200" kern="1200">
                <a:solidFill>
                  <a:schemeClr val="tx1"/>
                </a:solidFill>
                <a:effectLst/>
                <a:latin typeface="+mn-lt"/>
                <a:ea typeface="+mn-ea"/>
                <a:cs typeface="+mn-cs"/>
              </a:rPr>
              <a:t>The </a:t>
            </a:r>
            <a:r>
              <a:rPr lang="en-US" sz="1200" kern="1200" dirty="0">
                <a:solidFill>
                  <a:schemeClr val="tx1"/>
                </a:solidFill>
                <a:effectLst/>
                <a:latin typeface="+mn-lt"/>
                <a:ea typeface="+mn-ea"/>
                <a:cs typeface="+mn-cs"/>
              </a:rPr>
              <a:t>quality of public services generates trust towards the governments institutional framework, and contributes to general compliance with rules and paying taxes. Poor public service access leads to a general distrust in the political system and, therefore, reduced political and tax participation.</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Elements affecting the trust of citizens in government include not only those aspects related to government competence, in terms of the quality, timeliness and effectiveness of public services, but increasingly, dimensions such as engagement with users, leading to more tailored services or innovative forms of service design and delivery, contribute to shaping trust by reducing the gap between expectations and performance.</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Likewise, consistency in treatment across different socio-economic groups and geographical areas informs generalized observations of fairness in service delivery as a key driver of trust in government.</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Efforts aimed at better aligning services with the needs and expectations of citizens (i.e. ACCESS), improving their timeliness (i.e. RESPONSIVENESS) and their QUALITY and EFFICIENCY, can help improve levels of satisfaction, and ultimately trust in the government.</a:t>
            </a:r>
          </a:p>
          <a:p>
            <a:pPr lvl="0" eaLnBrk="0"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52571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Evidence suggests that government efforts to provide more opportunities for citizen participation and input into policy making represent an important strategy for improving trust in public institutions and policies.</a:t>
            </a:r>
            <a:endParaRPr lang="en-US" sz="1100" kern="1200" dirty="0">
              <a:solidFill>
                <a:schemeClr val="tx1"/>
              </a:solidFill>
              <a:effectLst/>
              <a:latin typeface="+mn-lt"/>
              <a:ea typeface="+mn-ea"/>
              <a:cs typeface="+mn-cs"/>
            </a:endParaRP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For example, France enacted a law in 2015 requiring the government to present wealth and well-being indicators other than GDP when tabling the annual budget, to promote debate on policy impacts.</a:t>
            </a:r>
            <a:r>
              <a:rPr lang="en-US"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French authorities are currently planning to implement a strategic dashboard using a limited set of internationally-comparable indicators on the following three themes:</a:t>
            </a:r>
            <a:endParaRPr lang="en-US" sz="1100" kern="1200" dirty="0">
              <a:solidFill>
                <a:schemeClr val="tx1"/>
              </a:solidFill>
              <a:effectLst/>
              <a:latin typeface="+mn-lt"/>
              <a:ea typeface="+mn-ea"/>
              <a:cs typeface="+mn-cs"/>
            </a:endParaRPr>
          </a:p>
          <a:p>
            <a:pPr lvl="2" eaLnBrk="0" hangingPunct="0"/>
            <a:r>
              <a:rPr lang="en-US" sz="1200" kern="1200" dirty="0">
                <a:solidFill>
                  <a:schemeClr val="tx1"/>
                </a:solidFill>
                <a:effectLst/>
                <a:latin typeface="+mn-lt"/>
                <a:ea typeface="+mn-ea"/>
                <a:cs typeface="+mn-cs"/>
              </a:rPr>
              <a:t>Economic development indicators, such as foreign direct investment flows to France (OECD), and “Ease of doing business” (World Bank).</a:t>
            </a:r>
            <a:endParaRPr lang="en-US" sz="1400" kern="1200" dirty="0">
              <a:solidFill>
                <a:schemeClr val="tx1"/>
              </a:solidFill>
              <a:effectLst/>
              <a:latin typeface="+mn-lt"/>
              <a:ea typeface="+mn-ea"/>
              <a:cs typeface="+mn-cs"/>
            </a:endParaRPr>
          </a:p>
          <a:p>
            <a:pPr lvl="2" eaLnBrk="0" hangingPunct="0"/>
            <a:r>
              <a:rPr lang="en-US" sz="1200" kern="1200" dirty="0">
                <a:solidFill>
                  <a:schemeClr val="tx1"/>
                </a:solidFill>
                <a:effectLst/>
                <a:latin typeface="+mn-lt"/>
                <a:ea typeface="+mn-ea"/>
                <a:cs typeface="+mn-cs"/>
              </a:rPr>
              <a:t>Social progress indicators, such as healthy life expectancy at 65 by gender (OECD), percentage of 18-24 year-olds with no qualification and who are not in training (France </a:t>
            </a:r>
            <a:r>
              <a:rPr lang="en-US" sz="1200" kern="1200" dirty="0" err="1">
                <a:solidFill>
                  <a:schemeClr val="tx1"/>
                </a:solidFill>
                <a:effectLst/>
                <a:latin typeface="+mn-lt"/>
                <a:ea typeface="+mn-ea"/>
                <a:cs typeface="+mn-cs"/>
              </a:rPr>
              <a:t>Stratégie</a:t>
            </a:r>
            <a:r>
              <a:rPr lang="en-US" sz="1200" kern="1200" dirty="0">
                <a:solidFill>
                  <a:schemeClr val="tx1"/>
                </a:solidFill>
                <a:effectLst/>
                <a:latin typeface="+mn-lt"/>
                <a:ea typeface="+mn-ea"/>
                <a:cs typeface="+mn-cs"/>
              </a:rPr>
              <a:t>/Eurostat), and poverty gaps (World Bank).</a:t>
            </a:r>
            <a:endParaRPr lang="en-US" sz="1400" kern="1200" dirty="0">
              <a:solidFill>
                <a:schemeClr val="tx1"/>
              </a:solidFill>
              <a:effectLst/>
              <a:latin typeface="+mn-lt"/>
              <a:ea typeface="+mn-ea"/>
              <a:cs typeface="+mn-cs"/>
            </a:endParaRPr>
          </a:p>
          <a:p>
            <a:pPr lvl="2" eaLnBrk="0" hangingPunct="0"/>
            <a:r>
              <a:rPr lang="en-US" sz="1200" kern="1200" dirty="0">
                <a:solidFill>
                  <a:schemeClr val="tx1"/>
                </a:solidFill>
                <a:effectLst/>
                <a:latin typeface="+mn-lt"/>
                <a:ea typeface="+mn-ea"/>
                <a:cs typeface="+mn-cs"/>
              </a:rPr>
              <a:t>Sustainable development indicators, such as greenhouse gas emissions per unit of GDP (European Energy Agency/Eurostat).</a:t>
            </a:r>
            <a:endParaRPr lang="en-US" sz="1400" kern="1200" dirty="0">
              <a:solidFill>
                <a:schemeClr val="tx1"/>
              </a:solidFill>
              <a:effectLst/>
              <a:latin typeface="+mn-lt"/>
              <a:ea typeface="+mn-ea"/>
              <a:cs typeface="+mn-cs"/>
            </a:endParaRP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Formal consultations are frequently or always conducted in highly developed countries. In Germany, consultation with social partners (unions of natural or legal persons or groups to promote common interests) is formally required by law. According to the findings of the EU-15 Better Regulation project, those in the system apparently like this traditional method of consultation and feel that their economic and societal interests are heard and taken into consideration. In South Africa, the creation of the National Economic Development and Labor Council (NEDLAC) in the post-Apartheid era was also an important step in ensuring inclusive policy and law-making processes.</a:t>
            </a:r>
            <a:endParaRPr lang="en-US" sz="1100" kern="1200" dirty="0">
              <a:solidFill>
                <a:schemeClr val="tx1"/>
              </a:solidFill>
              <a:effectLst/>
              <a:latin typeface="+mn-lt"/>
              <a:ea typeface="+mn-ea"/>
              <a:cs typeface="+mn-cs"/>
            </a:endParaRP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Spain’s Women Participation Council provides a channel for input by women’s associations and groups into the policy-making process and matters related to gender equality. Enlarging the involvement of stakeholders has also been prioritized in Latin American contexts, where there is a trend towards ensuring equitable representation from civil society, women’s organizations, academics and other experts on gender equality councils or commissions.</a:t>
            </a:r>
            <a:endParaRPr lang="en-US" sz="1100" kern="1200" dirty="0">
              <a:solidFill>
                <a:schemeClr val="tx1"/>
              </a:solidFill>
              <a:effectLst/>
              <a:latin typeface="+mn-lt"/>
              <a:ea typeface="+mn-ea"/>
              <a:cs typeface="+mn-cs"/>
            </a:endParaRP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In Ireland, the National Strategy on Children and Young People’s Participation in Decision-making, 2015-2020, aims to have the voice of children and young people heard in decisions that affect their daily lives, including those that affect their education, health and well-being.</a:t>
            </a:r>
            <a:endParaRPr lang="en-US" sz="1100" kern="1200" dirty="0">
              <a:solidFill>
                <a:schemeClr val="tx1"/>
              </a:solidFill>
              <a:effectLst/>
              <a:latin typeface="+mn-lt"/>
              <a:ea typeface="+mn-ea"/>
              <a:cs typeface="+mn-cs"/>
            </a:endParaRPr>
          </a:p>
          <a:p>
            <a:pPr lvl="0" eaLnBrk="0"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77957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A government’s budget is a political appeal to voters, a statement of its program ambitions, and a guide to economic policy. The following dimensions of trust are relevant to budgeting and the budget process:</a:t>
            </a:r>
          </a:p>
          <a:p>
            <a:pPr lvl="0" eaLnBrk="0" hangingPunct="0"/>
            <a:endParaRPr lang="en-US" sz="1200" i="1" kern="1200" dirty="0">
              <a:solidFill>
                <a:schemeClr val="tx1"/>
              </a:solidFill>
              <a:effectLst/>
              <a:latin typeface="+mn-lt"/>
              <a:ea typeface="+mn-ea"/>
              <a:cs typeface="+mn-cs"/>
            </a:endParaRPr>
          </a:p>
          <a:p>
            <a:pPr lvl="0" eaLnBrk="0" hangingPunct="0"/>
            <a:r>
              <a:rPr lang="en-US" sz="1200" i="1" kern="1200" dirty="0">
                <a:solidFill>
                  <a:schemeClr val="tx1"/>
                </a:solidFill>
                <a:effectLst/>
                <a:latin typeface="+mn-lt"/>
                <a:ea typeface="+mn-ea"/>
                <a:cs typeface="+mn-cs"/>
              </a:rPr>
              <a:t>Trust is about making reasonable pre-election promises </a:t>
            </a:r>
            <a:r>
              <a:rPr lang="en-US" sz="1200" kern="1200" dirty="0">
                <a:solidFill>
                  <a:schemeClr val="tx1"/>
                </a:solidFill>
                <a:effectLst/>
                <a:latin typeface="+mn-lt"/>
                <a:ea typeface="+mn-ea"/>
                <a:cs typeface="+mn-cs"/>
              </a:rPr>
              <a:t>– This requires political parties to put forward reasonable and coherent policies that have been costed objectively, or indeed independently.</a:t>
            </a:r>
          </a:p>
          <a:p>
            <a:pPr lvl="0" eaLnBrk="0" hangingPunct="0"/>
            <a:endParaRPr lang="en-US" sz="1200" i="1" kern="1200" dirty="0">
              <a:solidFill>
                <a:schemeClr val="tx1"/>
              </a:solidFill>
              <a:effectLst/>
              <a:latin typeface="+mn-lt"/>
              <a:ea typeface="+mn-ea"/>
              <a:cs typeface="+mn-cs"/>
            </a:endParaRPr>
          </a:p>
          <a:p>
            <a:pPr lvl="0" eaLnBrk="0" hangingPunct="0"/>
            <a:r>
              <a:rPr lang="en-US" sz="1200" i="1" kern="1200" dirty="0">
                <a:solidFill>
                  <a:schemeClr val="tx1"/>
                </a:solidFill>
                <a:effectLst/>
                <a:latin typeface="+mn-lt"/>
                <a:ea typeface="+mn-ea"/>
                <a:cs typeface="+mn-cs"/>
              </a:rPr>
              <a:t>Trust is about citizens having a voice in the budget process –</a:t>
            </a:r>
            <a:r>
              <a:rPr lang="en-US" sz="1200" kern="1200" dirty="0">
                <a:solidFill>
                  <a:schemeClr val="tx1"/>
                </a:solidFill>
                <a:effectLst/>
                <a:latin typeface="+mn-lt"/>
                <a:ea typeface="+mn-ea"/>
                <a:cs typeface="+mn-cs"/>
              </a:rPr>
              <a:t> This requires ensuring that budget information is transparent and accessible to non-specialists, so that the public and civil society organizations can analyze how public money is being used and engage in the debate about budgetary choices and trade-offs. In this respect, Brazil was a leader in the early 1990’s with the adoption of Participatory Budgeting in the municipality of Porto Alegre, with subsequent expansion to other locales in Latin America and Europe. For example, since 2014 the municipality of Paris gives its citizens the opportunity to decide on the use of 5% of its investment budget, which amounts to 0.5 billion EUR in 2014-20. The aim is to involve citizens in municipal politics to foster social cohesion and to learn their preferences.</a:t>
            </a:r>
          </a:p>
          <a:p>
            <a:pPr lvl="0" eaLnBrk="0" hangingPunct="0"/>
            <a:endParaRPr lang="en-US" sz="1200" i="1" kern="1200" dirty="0">
              <a:solidFill>
                <a:schemeClr val="tx1"/>
              </a:solidFill>
              <a:effectLst/>
              <a:latin typeface="+mn-lt"/>
              <a:ea typeface="+mn-ea"/>
              <a:cs typeface="+mn-cs"/>
            </a:endParaRPr>
          </a:p>
          <a:p>
            <a:pPr lvl="0" eaLnBrk="0" hangingPunct="0"/>
            <a:r>
              <a:rPr lang="en-US" sz="1200" i="1" kern="1200" dirty="0">
                <a:solidFill>
                  <a:schemeClr val="tx1"/>
                </a:solidFill>
                <a:effectLst/>
                <a:latin typeface="+mn-lt"/>
                <a:ea typeface="+mn-ea"/>
                <a:cs typeface="+mn-cs"/>
              </a:rPr>
              <a:t>Trust is about understanding how money is being used –</a:t>
            </a:r>
            <a:r>
              <a:rPr lang="en-US" sz="1200" kern="1200" dirty="0">
                <a:solidFill>
                  <a:schemeClr val="tx1"/>
                </a:solidFill>
                <a:effectLst/>
                <a:latin typeface="+mn-lt"/>
                <a:ea typeface="+mn-ea"/>
                <a:cs typeface="+mn-cs"/>
              </a:rPr>
              <a:t> This requires openness with the public about the goals of the government and how and where resources are being allocated to fulfil them. Policy evaluation and performance assessment can also be undertaken to assess the impacts and outcomes of public expenditure and provide evidence to citizens that resources are being allocated effectively and efficiently.</a:t>
            </a:r>
          </a:p>
          <a:p>
            <a:pPr lvl="0" eaLnBrk="0" hangingPunct="0"/>
            <a:endParaRPr lang="en-US" sz="1200" i="1" kern="1200" dirty="0">
              <a:solidFill>
                <a:schemeClr val="tx1"/>
              </a:solidFill>
              <a:effectLst/>
              <a:latin typeface="+mn-lt"/>
              <a:ea typeface="+mn-ea"/>
              <a:cs typeface="+mn-cs"/>
            </a:endParaRPr>
          </a:p>
          <a:p>
            <a:pPr lvl="0" eaLnBrk="0" hangingPunct="0"/>
            <a:r>
              <a:rPr lang="en-US" sz="1200" i="1" kern="1200" dirty="0">
                <a:solidFill>
                  <a:schemeClr val="tx1"/>
                </a:solidFill>
                <a:effectLst/>
                <a:latin typeface="+mn-lt"/>
                <a:ea typeface="+mn-ea"/>
                <a:cs typeface="+mn-cs"/>
              </a:rPr>
              <a:t>Trust is about knowing that the country’s future is being looked after –</a:t>
            </a:r>
            <a:r>
              <a:rPr lang="en-US" sz="1200" kern="1200" dirty="0">
                <a:solidFill>
                  <a:schemeClr val="tx1"/>
                </a:solidFill>
                <a:effectLst/>
                <a:latin typeface="+mn-lt"/>
                <a:ea typeface="+mn-ea"/>
                <a:cs typeface="+mn-cs"/>
              </a:rPr>
              <a:t> This requires mechanisms and oversight arrangements to ensure that public finances are steered on a safe and prudent course that will avoid “boom and bust” and its negative repercussions for people’s lives.</a:t>
            </a:r>
          </a:p>
          <a:p>
            <a:pPr lvl="0" eaLnBrk="0" hangingPunct="0"/>
            <a:endParaRPr lang="en-US" sz="1200" i="1" kern="1200" dirty="0">
              <a:solidFill>
                <a:schemeClr val="tx1"/>
              </a:solidFill>
              <a:effectLst/>
              <a:latin typeface="+mn-lt"/>
              <a:ea typeface="+mn-ea"/>
              <a:cs typeface="+mn-cs"/>
            </a:endParaRPr>
          </a:p>
          <a:p>
            <a:pPr lvl="0" eaLnBrk="0" hangingPunct="0"/>
            <a:r>
              <a:rPr lang="en-US" sz="1200" i="1" kern="1200" dirty="0">
                <a:solidFill>
                  <a:schemeClr val="tx1"/>
                </a:solidFill>
                <a:effectLst/>
                <a:latin typeface="+mn-lt"/>
                <a:ea typeface="+mn-ea"/>
                <a:cs typeface="+mn-cs"/>
              </a:rPr>
              <a:t>Trust is about having confidence in the integrity and quality of the public financial management process – </a:t>
            </a:r>
            <a:r>
              <a:rPr lang="en-US" sz="1200" kern="1200" dirty="0">
                <a:solidFill>
                  <a:schemeClr val="tx1"/>
                </a:solidFill>
                <a:effectLst/>
                <a:latin typeface="+mn-lt"/>
                <a:ea typeface="+mn-ea"/>
                <a:cs typeface="+mn-cs"/>
              </a:rPr>
              <a:t>This requires full standardized professional accounting for public funds, budget transparency, and strong oversight institutions to guarantee integrity in the use of public funds and the quality of budget execution.</a:t>
            </a:r>
          </a:p>
          <a:p>
            <a:pPr lvl="0" eaLnBrk="0"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76160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Transparency helps the public gain a better understanding of policies and processes. Thus, citizens’ trust in government can be expected to increase.</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Governments can increase transparency through several mechanisms. Nevertheless, even comprehensive policies, regulation and legislation that guarantees access to public information and that lays out the institutional structure is not sufficient to ensure transparency.</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More transparency can expose mistakes as well as corruption. Increased transparency, therefore, does not automatically lead to increased trust. In fact, increased transparency may at first reduce trust, as controversial information or cases of corruption are brought to light.</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past two decades have also seen tremendous growth in monitoring public expenditure by citizens or CSOs in order to promote the efficient delivery of stated government policies and priorities. Monitoring activities have taken a variety of forms.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Perhaps the most prominent, is the social audit scheme developed by the Indian social movement Mazdoor </a:t>
            </a:r>
            <a:r>
              <a:rPr lang="en-US" sz="1200" kern="1200" dirty="0" err="1">
                <a:solidFill>
                  <a:schemeClr val="tx1"/>
                </a:solidFill>
                <a:effectLst/>
                <a:latin typeface="+mn-lt"/>
                <a:ea typeface="+mn-ea"/>
                <a:cs typeface="+mn-cs"/>
              </a:rPr>
              <a:t>Kisan</a:t>
            </a:r>
            <a:r>
              <a:rPr lang="en-US" sz="1200" kern="1200" dirty="0">
                <a:solidFill>
                  <a:schemeClr val="tx1"/>
                </a:solidFill>
                <a:effectLst/>
                <a:latin typeface="+mn-lt"/>
                <a:ea typeface="+mn-ea"/>
                <a:cs typeface="+mn-cs"/>
              </a:rPr>
              <a:t> Shakti </a:t>
            </a:r>
            <a:r>
              <a:rPr lang="en-US" sz="1200" kern="1200" dirty="0" err="1">
                <a:solidFill>
                  <a:schemeClr val="tx1"/>
                </a:solidFill>
                <a:effectLst/>
                <a:latin typeface="+mn-lt"/>
                <a:ea typeface="+mn-ea"/>
                <a:cs typeface="+mn-cs"/>
              </a:rPr>
              <a:t>Sangathan</a:t>
            </a:r>
            <a:r>
              <a:rPr lang="en-US" sz="1200" kern="1200" dirty="0">
                <a:solidFill>
                  <a:schemeClr val="tx1"/>
                </a:solidFill>
                <a:effectLst/>
                <a:latin typeface="+mn-lt"/>
                <a:ea typeface="+mn-ea"/>
                <a:cs typeface="+mn-cs"/>
              </a:rPr>
              <a:t> (MKSS, Association for the Empowerment of Workers and Farmers). To stamp out corruption in the state of Rajasthan, the MKSS launched a participatory process through which citizens could monitor the implementation of government programs in their communities. The MKSS model has since been replicated in many other States of India and in other parts of the World. The Concerned Citizens of </a:t>
            </a:r>
            <a:r>
              <a:rPr lang="en-US" sz="1200" kern="1200" dirty="0" err="1">
                <a:solidFill>
                  <a:schemeClr val="tx1"/>
                </a:solidFill>
                <a:effectLst/>
                <a:latin typeface="+mn-lt"/>
                <a:ea typeface="+mn-ea"/>
                <a:cs typeface="+mn-cs"/>
              </a:rPr>
              <a:t>Abra</a:t>
            </a:r>
            <a:r>
              <a:rPr lang="en-US" sz="1200" kern="1200" dirty="0">
                <a:solidFill>
                  <a:schemeClr val="tx1"/>
                </a:solidFill>
                <a:effectLst/>
                <a:latin typeface="+mn-lt"/>
                <a:ea typeface="+mn-ea"/>
                <a:cs typeface="+mn-cs"/>
              </a:rPr>
              <a:t> for Good Governance in the Philippines and Muslims for Human Rights in Kenya have also engaged in participatory audits, while groups in South Africa and Tanzania have monitored and publicized the results of official government audits.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In Argentina, The Civil Association for Equality and Justice (ACIJ) launched a campaign to push the City of Buenos Aires to comply with its legal obligation to provide free public education to children between the ages of 45 days and five years. While the campaign is ongoing, ACIJ has already managed to secure more places for students, better spending on infrastructure, and a new system of online enrollment. The success of ACIJ’s campaign hinged on its ability to adapt to a dynamic political environment, changing tactics where appropriate. Responding to a breakdown in the formal mechanisms for monitoring government compliance, the ACIJ lobbied both the executive and the legislature, took further legal action, and mobilized public support through the media and other advocacy efforts.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Citizens have also begun engaging with the revenue side of budgets. While there are fewer examples of initiatives in this area, and they tend to be concentrated in higher-income countries, existing initiatives show the promise of this type of work. For instance, state-level groups in the United States have successfully pushed for progressive tax reforms and adequate revenue levels. Groups in some lower- and middle-income countries have expanded public understanding of revenue issues and influenced government revenue policies. In Kenya, for instance, the National Taxpayers’ Association, an initiative of the Centre for Governance and Development, is working to strengthen public understanding of existing tax burdens and of the connection between taxes and public spending. International ‘tax-justice’ efforts have been launched to ensure that multinational corporations pay their fair share of revenues, and that information on these payments is made public.</a:t>
            </a:r>
          </a:p>
          <a:p>
            <a:pPr lvl="0" eaLnBrk="0"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7327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Transparency helps the public gain a better understanding of policies and processes. Thus, citizens’ trust in government can be expected to increase.</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Governments can increase transparency through several mechanisms. Nevertheless, even comprehensive policies, regulation and legislation that guarantees access to public information and that lays out the institutional structure is not sufficient to ensure transparency.</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More transparency can expose mistakes as well as corruption. Increased transparency, therefore, does not automatically lead to increased trust. In fact, increased transparency may at first reduce trust, as controversial information or cases of corruption are brought to light.</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past two decades have also seen tremendous growth in monitoring public expenditure by citizens or CSOs in order to promote the efficient delivery of stated government policies and priorities. Monitoring activities have taken a variety of forms.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Perhaps the most prominent, is the social audit scheme developed by the Indian social movement Mazdoor </a:t>
            </a:r>
            <a:r>
              <a:rPr lang="en-US" sz="1200" kern="1200" dirty="0" err="1">
                <a:solidFill>
                  <a:schemeClr val="tx1"/>
                </a:solidFill>
                <a:effectLst/>
                <a:latin typeface="+mn-lt"/>
                <a:ea typeface="+mn-ea"/>
                <a:cs typeface="+mn-cs"/>
              </a:rPr>
              <a:t>Kisan</a:t>
            </a:r>
            <a:r>
              <a:rPr lang="en-US" sz="1200" kern="1200" dirty="0">
                <a:solidFill>
                  <a:schemeClr val="tx1"/>
                </a:solidFill>
                <a:effectLst/>
                <a:latin typeface="+mn-lt"/>
                <a:ea typeface="+mn-ea"/>
                <a:cs typeface="+mn-cs"/>
              </a:rPr>
              <a:t> Shakti </a:t>
            </a:r>
            <a:r>
              <a:rPr lang="en-US" sz="1200" kern="1200" dirty="0" err="1">
                <a:solidFill>
                  <a:schemeClr val="tx1"/>
                </a:solidFill>
                <a:effectLst/>
                <a:latin typeface="+mn-lt"/>
                <a:ea typeface="+mn-ea"/>
                <a:cs typeface="+mn-cs"/>
              </a:rPr>
              <a:t>Sangathan</a:t>
            </a:r>
            <a:r>
              <a:rPr lang="en-US" sz="1200" kern="1200" dirty="0">
                <a:solidFill>
                  <a:schemeClr val="tx1"/>
                </a:solidFill>
                <a:effectLst/>
                <a:latin typeface="+mn-lt"/>
                <a:ea typeface="+mn-ea"/>
                <a:cs typeface="+mn-cs"/>
              </a:rPr>
              <a:t> (MKSS, Association for the Empowerment of Workers and Farmers). To stamp out corruption in the state of Rajasthan, the MKSS launched a participatory process through which citizens could monitor the implementation of government programs in their communities. The MKSS model has since been replicated in many other States of India and in other parts of the World. The Concerned Citizens of </a:t>
            </a:r>
            <a:r>
              <a:rPr lang="en-US" sz="1200" kern="1200" dirty="0" err="1">
                <a:solidFill>
                  <a:schemeClr val="tx1"/>
                </a:solidFill>
                <a:effectLst/>
                <a:latin typeface="+mn-lt"/>
                <a:ea typeface="+mn-ea"/>
                <a:cs typeface="+mn-cs"/>
              </a:rPr>
              <a:t>Abra</a:t>
            </a:r>
            <a:r>
              <a:rPr lang="en-US" sz="1200" kern="1200" dirty="0">
                <a:solidFill>
                  <a:schemeClr val="tx1"/>
                </a:solidFill>
                <a:effectLst/>
                <a:latin typeface="+mn-lt"/>
                <a:ea typeface="+mn-ea"/>
                <a:cs typeface="+mn-cs"/>
              </a:rPr>
              <a:t> for Good Governance in the Philippines and Muslims for Human Rights in Kenya have also engaged in participatory audits, while groups in South Africa and Tanzania have monitored and publicized the results of official government audits.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In Argentina, The Civil Association for Equality and Justice (ACIJ) launched a campaign to push the City of Buenos Aires to comply with its legal obligation to provide free public education to children between the ages of 45 days and five years. While the campaign is ongoing, ACIJ has already managed to secure more places for students, better spending on infrastructure, and a new system of online enrollment. The success of ACIJ’s campaign hinged on its ability to adapt to a dynamic political environment, changing tactics where appropriate. Responding to a breakdown in the formal mechanisms for monitoring government compliance, the ACIJ lobbied both the executive and the legislature, took further legal action, and mobilized public support through the media and other advocacy efforts.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Citizens have also begun engaging with the revenue side of budgets. While there are fewer examples of initiatives in this area, and they tend to be concentrated in higher-income countries, existing initiatives show the promise of this type of work. For instance, state-level groups in the United States have successfully pushed for progressive tax reforms and adequate revenue levels. Groups in some lower- and middle-income countries have expanded public understanding of revenue issues and influenced government revenue policies. In Kenya, for instance, the National Taxpayers’ Association, an initiative of the Centre for Governance and Development, is working to strengthen public understanding of existing tax burdens and of the connection between taxes and public spending. International ‘tax-justice’ efforts have been launched to ensure that multinational corporations pay their fair share of revenues, and that information on these payments is made public.</a:t>
            </a:r>
          </a:p>
          <a:p>
            <a:pPr lvl="0" eaLnBrk="0"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1612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Transparency helps the public gain a better understanding of policies and processes. Thus, citizens’ trust in government can be expected to increase.</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Governments can increase transparency through several mechanisms. Nevertheless, even comprehensive policies, regulation and legislation that guarantees access to public information and that lays out the institutional structure is not sufficient to ensure transparency.</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More transparency can expose mistakes as well as corruption. Increased transparency, therefore, does not automatically lead to increased trust. In fact, increased transparency may at first reduce trust, as controversial information or cases of corruption are brought to light.</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past two decades have also seen tremendous growth in monitoring public expenditure by citizens or CSOs in order to promote the efficient delivery of stated government policies and priorities. Monitoring activities have taken a variety of forms.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Perhaps the most prominent, is the social audit scheme developed by the Indian social movement Mazdoor </a:t>
            </a:r>
            <a:r>
              <a:rPr lang="en-US" sz="1200" kern="1200" dirty="0" err="1">
                <a:solidFill>
                  <a:schemeClr val="tx1"/>
                </a:solidFill>
                <a:effectLst/>
                <a:latin typeface="+mn-lt"/>
                <a:ea typeface="+mn-ea"/>
                <a:cs typeface="+mn-cs"/>
              </a:rPr>
              <a:t>Kisan</a:t>
            </a:r>
            <a:r>
              <a:rPr lang="en-US" sz="1200" kern="1200" dirty="0">
                <a:solidFill>
                  <a:schemeClr val="tx1"/>
                </a:solidFill>
                <a:effectLst/>
                <a:latin typeface="+mn-lt"/>
                <a:ea typeface="+mn-ea"/>
                <a:cs typeface="+mn-cs"/>
              </a:rPr>
              <a:t> Shakti </a:t>
            </a:r>
            <a:r>
              <a:rPr lang="en-US" sz="1200" kern="1200" dirty="0" err="1">
                <a:solidFill>
                  <a:schemeClr val="tx1"/>
                </a:solidFill>
                <a:effectLst/>
                <a:latin typeface="+mn-lt"/>
                <a:ea typeface="+mn-ea"/>
                <a:cs typeface="+mn-cs"/>
              </a:rPr>
              <a:t>Sangathan</a:t>
            </a:r>
            <a:r>
              <a:rPr lang="en-US" sz="1200" kern="1200" dirty="0">
                <a:solidFill>
                  <a:schemeClr val="tx1"/>
                </a:solidFill>
                <a:effectLst/>
                <a:latin typeface="+mn-lt"/>
                <a:ea typeface="+mn-ea"/>
                <a:cs typeface="+mn-cs"/>
              </a:rPr>
              <a:t> (MKSS, Association for the Empowerment of Workers and Farmers). To stamp out corruption in the state of Rajasthan, the MKSS launched a participatory process through which citizens could monitor the implementation of government programs in their communities. The MKSS model has since been replicated in many other States of India and in other parts of the World. The Concerned Citizens of </a:t>
            </a:r>
            <a:r>
              <a:rPr lang="en-US" sz="1200" kern="1200" dirty="0" err="1">
                <a:solidFill>
                  <a:schemeClr val="tx1"/>
                </a:solidFill>
                <a:effectLst/>
                <a:latin typeface="+mn-lt"/>
                <a:ea typeface="+mn-ea"/>
                <a:cs typeface="+mn-cs"/>
              </a:rPr>
              <a:t>Abra</a:t>
            </a:r>
            <a:r>
              <a:rPr lang="en-US" sz="1200" kern="1200" dirty="0">
                <a:solidFill>
                  <a:schemeClr val="tx1"/>
                </a:solidFill>
                <a:effectLst/>
                <a:latin typeface="+mn-lt"/>
                <a:ea typeface="+mn-ea"/>
                <a:cs typeface="+mn-cs"/>
              </a:rPr>
              <a:t> for Good Governance in the Philippines and Muslims for Human Rights in Kenya have also engaged in participatory audits, while groups in South Africa and Tanzania have monitored and publicized the results of official government audits.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In Argentina, The Civil Association for Equality and Justice (ACIJ) launched a campaign to push the City of Buenos Aires to comply with its legal obligation to provide free public education to children between the ages of 45 days and five years. While the campaign is ongoing, ACIJ has already managed to secure more places for students, better spending on infrastructure, and a new system of online enrollment. The success of ACIJ’s campaign hinged on its ability to adapt to a dynamic political environment, changing tactics where appropriate. Responding to a breakdown in the formal mechanisms for monitoring government compliance, the ACIJ lobbied both the executive and the legislature, took further legal action, and mobilized public support through the media and other advocacy efforts.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Citizens have also begun engaging with the revenue side of budgets. While there are fewer examples of initiatives in this area, and they tend to be concentrated in higher-income countries, existing initiatives show the promise of this type of work. For instance, state-level groups in the United States have successfully pushed for progressive tax reforms and adequate revenue levels. Groups in some lower- and middle-income countries have expanded public understanding of revenue issues and influenced government revenue policies. In Kenya, for instance, the National Taxpayers’ Association, an initiative of the Centre for Governance and Development, is working to strengthen public understanding of existing tax burdens and of the connection between taxes and public spending. International ‘tax-justice’ efforts have been launched to ensure that multinational corporations pay their fair share of revenues, and that information on these payments is made public.</a:t>
            </a:r>
          </a:p>
          <a:p>
            <a:pPr lvl="0" eaLnBrk="0"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76373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Transparency helps the public gain a better understanding of policies and processes. Thus, citizens’ trust in government can be expected to increase.</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Governments can increase transparency through several mechanisms. Nevertheless, even comprehensive policies, regulation and legislation that guarantees access to public information and that lays out the institutional structure is not sufficient to ensure transparency.</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More transparency can expose mistakes as well as corruption. Increased transparency, therefore, does not automatically lead to increased trust. In fact, increased transparency may at first reduce trust, as controversial information or cases of corruption are brought to light.</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past two decades have also seen tremendous growth in monitoring public expenditure by citizens or CSOs in order to promote the efficient delivery of stated government policies and priorities. Monitoring activities have taken a variety of forms.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Perhaps the most prominent, is the social audit scheme developed by the Indian social movement Mazdoor </a:t>
            </a:r>
            <a:r>
              <a:rPr lang="en-US" sz="1200" kern="1200" dirty="0" err="1">
                <a:solidFill>
                  <a:schemeClr val="tx1"/>
                </a:solidFill>
                <a:effectLst/>
                <a:latin typeface="+mn-lt"/>
                <a:ea typeface="+mn-ea"/>
                <a:cs typeface="+mn-cs"/>
              </a:rPr>
              <a:t>Kisan</a:t>
            </a:r>
            <a:r>
              <a:rPr lang="en-US" sz="1200" kern="1200" dirty="0">
                <a:solidFill>
                  <a:schemeClr val="tx1"/>
                </a:solidFill>
                <a:effectLst/>
                <a:latin typeface="+mn-lt"/>
                <a:ea typeface="+mn-ea"/>
                <a:cs typeface="+mn-cs"/>
              </a:rPr>
              <a:t> Shakti </a:t>
            </a:r>
            <a:r>
              <a:rPr lang="en-US" sz="1200" kern="1200" dirty="0" err="1">
                <a:solidFill>
                  <a:schemeClr val="tx1"/>
                </a:solidFill>
                <a:effectLst/>
                <a:latin typeface="+mn-lt"/>
                <a:ea typeface="+mn-ea"/>
                <a:cs typeface="+mn-cs"/>
              </a:rPr>
              <a:t>Sangathan</a:t>
            </a:r>
            <a:r>
              <a:rPr lang="en-US" sz="1200" kern="1200" dirty="0">
                <a:solidFill>
                  <a:schemeClr val="tx1"/>
                </a:solidFill>
                <a:effectLst/>
                <a:latin typeface="+mn-lt"/>
                <a:ea typeface="+mn-ea"/>
                <a:cs typeface="+mn-cs"/>
              </a:rPr>
              <a:t> (MKSS, Association for the Empowerment of Workers and Farmers). To stamp out corruption in the state of Rajasthan, the MKSS launched a participatory process through which citizens could monitor the implementation of government programs in their communities. The MKSS model has since been replicated in many other States of India and in other parts of the World. The Concerned Citizens of </a:t>
            </a:r>
            <a:r>
              <a:rPr lang="en-US" sz="1200" kern="1200" dirty="0" err="1">
                <a:solidFill>
                  <a:schemeClr val="tx1"/>
                </a:solidFill>
                <a:effectLst/>
                <a:latin typeface="+mn-lt"/>
                <a:ea typeface="+mn-ea"/>
                <a:cs typeface="+mn-cs"/>
              </a:rPr>
              <a:t>Abra</a:t>
            </a:r>
            <a:r>
              <a:rPr lang="en-US" sz="1200" kern="1200" dirty="0">
                <a:solidFill>
                  <a:schemeClr val="tx1"/>
                </a:solidFill>
                <a:effectLst/>
                <a:latin typeface="+mn-lt"/>
                <a:ea typeface="+mn-ea"/>
                <a:cs typeface="+mn-cs"/>
              </a:rPr>
              <a:t> for Good Governance in the Philippines and Muslims for Human Rights in Kenya have also engaged in participatory audits, while groups in South Africa and Tanzania have monitored and publicized the results of official government audits.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In Argentina, The Civil Association for Equality and Justice (ACIJ) launched a campaign to push the City of Buenos Aires to comply with its legal obligation to provide free public education to children between the ages of 45 days and five years. While the campaign is ongoing, ACIJ has already managed to secure more places for students, better spending on infrastructure, and a new system of online enrollment. The success of ACIJ’s campaign hinged on its ability to adapt to a dynamic political environment, changing tactics where appropriate. Responding to a breakdown in the formal mechanisms for monitoring government compliance, the ACIJ lobbied both the executive and the legislature, took further legal action, and mobilized public support through the media and other advocacy efforts.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Citizens have also begun engaging with the revenue side of budgets. While there are fewer examples of initiatives in this area, and they tend to be concentrated in higher-income countries, existing initiatives show the promise of this type of work. For instance, state-level groups in the United States have successfully pushed for progressive tax reforms and adequate revenue levels. Groups in some lower- and middle-income countries have expanded public understanding of revenue issues and influenced government revenue policies. In Kenya, for instance, the National Taxpayers’ Association, an initiative of the Centre for Governance and Development, is working to strengthen public understanding of existing tax burdens and of the connection between taxes and public spending. International ‘tax-justice’ efforts have been launched to ensure that multinational corporations pay their fair share of revenues, and that information on these payments is made public.</a:t>
            </a:r>
          </a:p>
          <a:p>
            <a:pPr lvl="0" eaLnBrk="0"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981666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Strong oversight institutions are the cornerstones of good public sector governance. By providing unbiased, objective assessments of whether public resources are managed responsibly and effectively to achieve intended results, oversight institutions help other public sector organizations achieve accountability and integrity, improve operations, and instill confidence among citizens and stakeholders.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Society today has become very aware and demanding. Accountability institutions must be granted autonomy and allowed to exercise the powers vested in them independently and objectively. They must be allocated the resources and skills required to improve their effectiveness. This will help to repose public confidence in the functioning of the government. Yet, each functioning part of the democracy also has its’ responsibility and oversight institutions have also to abide to their </a:t>
            </a:r>
            <a:r>
              <a:rPr lang="en-US" sz="1200" kern="1200" dirty="0" err="1">
                <a:solidFill>
                  <a:schemeClr val="tx1"/>
                </a:solidFill>
                <a:effectLst/>
                <a:latin typeface="+mn-lt"/>
                <a:ea typeface="+mn-ea"/>
                <a:cs typeface="+mn-cs"/>
              </a:rPr>
              <a:t>ToR</a:t>
            </a:r>
            <a:r>
              <a:rPr lang="en-US" sz="1200" kern="1200" dirty="0">
                <a:solidFill>
                  <a:schemeClr val="tx1"/>
                </a:solidFill>
                <a:effectLst/>
                <a:latin typeface="+mn-lt"/>
                <a:ea typeface="+mn-ea"/>
                <a:cs typeface="+mn-cs"/>
              </a:rPr>
              <a:t> and responsibilities. </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federal and various state governments have undertaken continuous reforms over the past decade to enhance integrity and prevent corruption within its public administration. These reforms have focused on: i) increasing transparency and direct citizen oversight over public service delivery; ii) introducing a risk-based approach to internal control within public organizations; and iii) promoting high standards of conduct among public officials. Nevertheless, the results are mixed, as corruption has not declined and continues to persist, although it is being exposed and brought to light.</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following control mechanisms that promote trust and transparency were developed during the last 10 years: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The cadaster of inept and suspended firms;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The Public Expense Observatory that monitors, checks and cross checks the information provided in different systems; and</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Inter-institutional articulation and partnerships with other control entities.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following mechanisms to enable citizens to demand public services were also developed:</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FixMyStreet</a:t>
            </a:r>
            <a:r>
              <a:rPr lang="en-US" sz="1200" kern="1200" dirty="0">
                <a:solidFill>
                  <a:schemeClr val="tx1"/>
                </a:solidFill>
                <a:effectLst/>
                <a:latin typeface="+mn-lt"/>
                <a:ea typeface="+mn-ea"/>
                <a:cs typeface="+mn-cs"/>
              </a:rPr>
              <a:t> Website that already exists in Brazil </a:t>
            </a:r>
            <a:r>
              <a:rPr lang="en-US" sz="1200" u="none" strike="noStrike" kern="1200" dirty="0">
                <a:solidFill>
                  <a:schemeClr val="tx1"/>
                </a:solidFill>
                <a:effectLst/>
                <a:latin typeface="+mn-lt"/>
                <a:ea typeface="+mn-ea"/>
                <a:cs typeface="+mn-cs"/>
                <a:hlinkClick r:id="rId3"/>
              </a:rPr>
              <a:t>http://www.fixmystreet.com.br/</a:t>
            </a:r>
            <a:r>
              <a:rPr lang="en-US" sz="1200" kern="1200" dirty="0">
                <a:solidFill>
                  <a:schemeClr val="tx1"/>
                </a:solidFill>
                <a:effectLst/>
                <a:latin typeface="+mn-lt"/>
                <a:ea typeface="+mn-ea"/>
                <a:cs typeface="+mn-cs"/>
              </a:rPr>
              <a:t>;</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The Transparency Portal that gives detailed information about public expenditure in Brazil: </a:t>
            </a:r>
            <a:r>
              <a:rPr lang="en-US" sz="1200" u="none" strike="noStrike" kern="1200" dirty="0">
                <a:solidFill>
                  <a:schemeClr val="tx1"/>
                </a:solidFill>
                <a:effectLst/>
                <a:latin typeface="+mn-lt"/>
                <a:ea typeface="+mn-ea"/>
                <a:cs typeface="+mn-cs"/>
                <a:hlinkClick r:id="rId4"/>
              </a:rPr>
              <a:t>http://www.portaltransparencia.gov.br/</a:t>
            </a:r>
            <a:r>
              <a:rPr lang="en-US" sz="1200" kern="1200" dirty="0">
                <a:solidFill>
                  <a:schemeClr val="tx1"/>
                </a:solidFill>
                <a:effectLst/>
                <a:latin typeface="+mn-lt"/>
                <a:ea typeface="+mn-ea"/>
                <a:cs typeface="+mn-cs"/>
              </a:rPr>
              <a:t>.</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Transparency Portal of Governments is an important instrument for social control, that is being effectively used by the population. For example, all funds transferred to states, municipalities and NGOs through agreements, benefits paid under the </a:t>
            </a:r>
            <a:r>
              <a:rPr lang="en-US" sz="1200" kern="1200" dirty="0" err="1">
                <a:solidFill>
                  <a:schemeClr val="tx1"/>
                </a:solidFill>
                <a:effectLst/>
                <a:latin typeface="+mn-lt"/>
                <a:ea typeface="+mn-ea"/>
                <a:cs typeface="+mn-cs"/>
              </a:rPr>
              <a:t>Bolsa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Família</a:t>
            </a:r>
            <a:r>
              <a:rPr lang="en-US" sz="1200" kern="1200" dirty="0">
                <a:solidFill>
                  <a:schemeClr val="tx1"/>
                </a:solidFill>
                <a:effectLst/>
                <a:latin typeface="+mn-lt"/>
                <a:ea typeface="+mn-ea"/>
                <a:cs typeface="+mn-cs"/>
              </a:rPr>
              <a:t> Program, operations carried out with Federal Government payment cards, funds invested the 2014 World Cup and the 2016 Olympics, and the salaries of all federal and state civil servants are disclosed on the portal. </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Law of Access to Information broke with the culture of secrecy that had ruled the state for centuries, determining that all information is, as a rule, public. The Law also established short deadlines for responses to citizens' requests for access, holding officials accountable for them and encouraging the disclosure of data in open formats a measure to stimulate public transparency.</a:t>
            </a:r>
          </a:p>
          <a:p>
            <a:pPr lvl="0" eaLnBrk="0"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54619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Improving public services, in terms of access, quality, effectiveness and responsiveness, plays an important role in strengthening trust in government: service performance, citizen satisfaction and public trust are closely connected.</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Governments need to ensure that the budget decision-making process itself is open and provides for an inclusive, participative and realistic debate on budgetary choices, and not simply provide access to information once spending decisions have been made.</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Efforts towards greater openness send a clear signal of a government’s commitment to invest in trust while improving the quality of the decisions made even if in some cases this openness illuminates’ facts that generate distrust.</a:t>
            </a:r>
          </a:p>
          <a:p>
            <a:pPr lvl="0" eaLnBrk="0" hangingPunct="0"/>
            <a:endParaRPr lang="en-US" sz="1200" kern="1200">
              <a:solidFill>
                <a:schemeClr val="tx1"/>
              </a:solidFill>
              <a:effectLst/>
              <a:latin typeface="+mn-lt"/>
              <a:ea typeface="+mn-ea"/>
              <a:cs typeface="+mn-cs"/>
            </a:endParaRPr>
          </a:p>
          <a:p>
            <a:pPr lvl="0" eaLnBrk="0" hangingPunct="0"/>
            <a:r>
              <a:rPr lang="en-US" sz="1200" kern="1200">
                <a:solidFill>
                  <a:schemeClr val="tx1"/>
                </a:solidFill>
                <a:effectLst/>
                <a:latin typeface="+mn-lt"/>
                <a:ea typeface="+mn-ea"/>
                <a:cs typeface="+mn-cs"/>
              </a:rPr>
              <a:t>The </a:t>
            </a:r>
            <a:r>
              <a:rPr lang="en-US" sz="1200" kern="1200" dirty="0">
                <a:solidFill>
                  <a:schemeClr val="tx1"/>
                </a:solidFill>
                <a:effectLst/>
                <a:latin typeface="+mn-lt"/>
                <a:ea typeface="+mn-ea"/>
                <a:cs typeface="+mn-cs"/>
              </a:rPr>
              <a:t>legislature, supreme audit institutions and independent control institutions are all oversight institutions that, when operating independently and effectively, can help guarantee integrity in the use of public funds and the quality of budget execution, and therefore generate trust in government.</a:t>
            </a:r>
          </a:p>
          <a:p>
            <a:endParaRPr lang="en-US" dirty="0"/>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1952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921854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13206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Trust plays a very tangible role in the effectiveness of government. Trust influences the relationship between citizens and government, and in turn has an impact on the outcomes of public policy.</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Levels of trust in institutions vary, but trust in most public bodies has declined since 2007. Trust in government and political institutions has been hardest hit. Per the Gallup World Poll, between 2007 and 2015, trust in government decreased by an average of 2 percentage points in OECD member countries (from 45% to 43%). In the case of Brazil, trust in government has declined almost 21% since 1995.</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Against a background of perceived inequalities in income and opportunities, high unemployment and job insecurity, resistance to globalization and concern over global pressures such as migration and climate change, restoring trust in Government is essential.</a:t>
            </a:r>
          </a:p>
          <a:p>
            <a:endParaRPr lang="en-US" dirty="0"/>
          </a:p>
        </p:txBody>
      </p:sp>
      <p:sp>
        <p:nvSpPr>
          <p:cNvPr id="4" name="Slide Number Placeholder 3"/>
          <p:cNvSpPr>
            <a:spLocks noGrp="1"/>
          </p:cNvSpPr>
          <p:nvPr>
            <p:ph type="sldNum" sz="quarter" idx="10"/>
          </p:nvPr>
        </p:nvSpPr>
        <p:spPr/>
        <p:txBody>
          <a:bodyPr/>
          <a:lstStyle/>
          <a:p>
            <a:fld id="{77772BA6-3A8E-4C76-B636-92807283107A}" type="slidenum">
              <a:rPr lang="en-US" smtClean="0"/>
              <a:t>3</a:t>
            </a:fld>
            <a:endParaRPr lang="en-US"/>
          </a:p>
        </p:txBody>
      </p:sp>
    </p:spTree>
    <p:extLst>
      <p:ext uri="{BB962C8B-B14F-4D97-AF65-F5344CB8AC3E}">
        <p14:creationId xmlns:p14="http://schemas.microsoft.com/office/powerpoint/2010/main" val="427685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Trust plays a very tangible role in the effectiveness of government. Trust influences the relationship between citizens and government, and in turn has an impact on the outcomes of public policy.</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Levels of trust in institutions vary, but trust in most public bodies has declined since 2007. Trust in government and political institutions has been hardest hit. Per the Gallup World Poll, between 2007 and 2015, trust in government decreased by an average of 2 percentage points in OECD member countries (from 45% to 43%). In the case of Brazil, trust in government has declined almost 21% since 1995.</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Against a background of perceived inequalities in income and opportunities, high unemployment and job insecurity, resistance to globalization and concern over global pressures such as migration and climate change, restoring trust in Government is essential.</a:t>
            </a:r>
          </a:p>
          <a:p>
            <a:endParaRPr lang="en-US" dirty="0"/>
          </a:p>
        </p:txBody>
      </p:sp>
      <p:sp>
        <p:nvSpPr>
          <p:cNvPr id="4" name="Slide Number Placeholder 3"/>
          <p:cNvSpPr>
            <a:spLocks noGrp="1"/>
          </p:cNvSpPr>
          <p:nvPr>
            <p:ph type="sldNum" sz="quarter" idx="10"/>
          </p:nvPr>
        </p:nvSpPr>
        <p:spPr/>
        <p:txBody>
          <a:bodyPr/>
          <a:lstStyle/>
          <a:p>
            <a:fld id="{77772BA6-3A8E-4C76-B636-92807283107A}" type="slidenum">
              <a:rPr lang="en-US" smtClean="0"/>
              <a:t>4</a:t>
            </a:fld>
            <a:endParaRPr lang="en-US"/>
          </a:p>
        </p:txBody>
      </p:sp>
    </p:spTree>
    <p:extLst>
      <p:ext uri="{BB962C8B-B14F-4D97-AF65-F5344CB8AC3E}">
        <p14:creationId xmlns:p14="http://schemas.microsoft.com/office/powerpoint/2010/main" val="118933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Trust plays a very tangible role in the effectiveness of government. Trust influences the relationship between citizens and government, and in turn has an impact on the outcomes of public policy.</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Levels of trust in institutions vary, but trust in most public bodies has declined since 2007. Trust in government and political institutions has been hardest hit. Per the Gallup World Poll, between 2007 and 2015, trust in government decreased by an average of 2 percentage points in OECD member countries (from 45% to 43%). In the case of Brazil, trust in government has declined almost 21% since 1995.</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Against a background of perceived inequalities in income and opportunities, high unemployment and job insecurity, resistance to globalization and concern over global pressures such as migration and climate change, restoring trust in Government is essential.</a:t>
            </a:r>
          </a:p>
          <a:p>
            <a:endParaRPr lang="en-US" dirty="0"/>
          </a:p>
        </p:txBody>
      </p:sp>
      <p:sp>
        <p:nvSpPr>
          <p:cNvPr id="4" name="Slide Number Placeholder 3"/>
          <p:cNvSpPr>
            <a:spLocks noGrp="1"/>
          </p:cNvSpPr>
          <p:nvPr>
            <p:ph type="sldNum" sz="quarter" idx="10"/>
          </p:nvPr>
        </p:nvSpPr>
        <p:spPr/>
        <p:txBody>
          <a:bodyPr/>
          <a:lstStyle/>
          <a:p>
            <a:fld id="{77772BA6-3A8E-4C76-B636-92807283107A}" type="slidenum">
              <a:rPr lang="en-US" smtClean="0"/>
              <a:t>5</a:t>
            </a:fld>
            <a:endParaRPr lang="en-US"/>
          </a:p>
        </p:txBody>
      </p:sp>
    </p:spTree>
    <p:extLst>
      <p:ext uri="{BB962C8B-B14F-4D97-AF65-F5344CB8AC3E}">
        <p14:creationId xmlns:p14="http://schemas.microsoft.com/office/powerpoint/2010/main" val="285221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Governments cannot function effectively without the trust of citizens, nor can they successfully carry out public policies, notably more ambitious reform agendas.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Low trust can harm revenue generation – Citizens may be less likely to pay taxes if they do not have confidence that the money will be spent wisely and responsibly</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Low trust can make it harder for governments to implement policy – Citizens may in general be less supportive of government decisions emerging from a non-transparent budget process.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Low trust can also increase the risk of societal break down and polarization, via the selection of radical political options and selling populist policies that aim to fix problems making others to look as the culprits.</a:t>
            </a:r>
          </a:p>
          <a:p>
            <a:endParaRPr lang="en-US" dirty="0"/>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3990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At least three major “pressure points” stand out as policy arenas in which trust is being won or lost:</a:t>
            </a:r>
            <a:endParaRPr lang="en-US" sz="1100" kern="1200" dirty="0">
              <a:solidFill>
                <a:schemeClr val="tx1"/>
              </a:solidFill>
              <a:effectLst/>
              <a:latin typeface="+mn-lt"/>
              <a:ea typeface="+mn-ea"/>
              <a:cs typeface="+mn-cs"/>
            </a:endParaRPr>
          </a:p>
          <a:p>
            <a:pPr lvl="2" eaLnBrk="0" hangingPunct="0"/>
            <a:r>
              <a:rPr lang="en-US" sz="1200" kern="1200" dirty="0">
                <a:solidFill>
                  <a:schemeClr val="tx1"/>
                </a:solidFill>
                <a:effectLst/>
                <a:latin typeface="+mn-lt"/>
                <a:ea typeface="+mn-ea"/>
                <a:cs typeface="+mn-cs"/>
              </a:rPr>
              <a:t>Concern about the continuing lack of economic growth and its impact on incomes, jobs and equality.</a:t>
            </a:r>
            <a:endParaRPr lang="en-US" sz="1400" kern="1200" dirty="0">
              <a:solidFill>
                <a:schemeClr val="tx1"/>
              </a:solidFill>
              <a:effectLst/>
              <a:latin typeface="+mn-lt"/>
              <a:ea typeface="+mn-ea"/>
              <a:cs typeface="+mn-cs"/>
            </a:endParaRPr>
          </a:p>
          <a:p>
            <a:pPr lvl="2" eaLnBrk="0" hangingPunct="0"/>
            <a:r>
              <a:rPr lang="en-US" sz="1200" kern="1200" dirty="0">
                <a:solidFill>
                  <a:schemeClr val="tx1"/>
                </a:solidFill>
                <a:effectLst/>
                <a:latin typeface="+mn-lt"/>
                <a:ea typeface="+mn-ea"/>
                <a:cs typeface="+mn-cs"/>
              </a:rPr>
              <a:t>Anger over persistent problems of corruption, tax evasion, regulatory capture and other signs of weak respect for rule of law.</a:t>
            </a:r>
            <a:endParaRPr lang="en-US" sz="1400" kern="1200" dirty="0">
              <a:solidFill>
                <a:schemeClr val="tx1"/>
              </a:solidFill>
              <a:effectLst/>
              <a:latin typeface="+mn-lt"/>
              <a:ea typeface="+mn-ea"/>
              <a:cs typeface="+mn-cs"/>
            </a:endParaRPr>
          </a:p>
          <a:p>
            <a:pPr lvl="2" eaLnBrk="0" hangingPunct="0"/>
            <a:r>
              <a:rPr lang="en-US" sz="1200" kern="1200" dirty="0">
                <a:solidFill>
                  <a:schemeClr val="tx1"/>
                </a:solidFill>
                <a:effectLst/>
                <a:latin typeface="+mn-lt"/>
                <a:ea typeface="+mn-ea"/>
                <a:cs typeface="+mn-cs"/>
              </a:rPr>
              <a:t>Unease over the ability of governments to manage global pressures and risks such as climate change, geopolitical tensions, terrorism and large-scale migration.</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772BA6-3A8E-4C76-B636-92807283107A}" type="slidenum">
              <a:rPr lang="en-US" smtClean="0"/>
              <a:t>7</a:t>
            </a:fld>
            <a:endParaRPr lang="en-US"/>
          </a:p>
        </p:txBody>
      </p:sp>
    </p:spTree>
    <p:extLst>
      <p:ext uri="{BB962C8B-B14F-4D97-AF65-F5344CB8AC3E}">
        <p14:creationId xmlns:p14="http://schemas.microsoft.com/office/powerpoint/2010/main" val="410262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Access to quality services, such as education, health care, transportation, public security and justice, is essential to economic and social development.</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provision of public services is an essential component of government action offered in return for citizens’ tax payments.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direct experience of citizens and businesses with these services matters in shaping their attitudes towards government, both local and national.</a:t>
            </a:r>
          </a:p>
          <a:p>
            <a:pPr lvl="0" eaLnBrk="0"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3877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Access to quality services, such as education, health care, transportation, public security and justice, is essential to economic and social development.</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provision of public services is an essential component of government action offered in return for citizens’ tax payments.</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The direct experience of citizens and businesses with these services matters in shaping their attitudes towards government, both local and national.</a:t>
            </a:r>
          </a:p>
          <a:p>
            <a:pPr lvl="0" eaLnBrk="0"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516B68-FDAF-43A8-95FC-C54E5DA637B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6456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9B9A0A-C3C9-4A78-899D-3CECE2B9CB63}" type="datetimeFigureOut">
              <a:rPr lang="en-US" smtClean="0">
                <a:solidFill>
                  <a:prstClr val="black">
                    <a:tint val="75000"/>
                  </a:prstClr>
                </a:solidFill>
              </a:rPr>
              <a:pPr/>
              <a:t>10/4/2017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81A13F-AAC5-47AC-A98C-0FEA3C4FB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41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B9A0A-C3C9-4A78-899D-3CECE2B9CB63}" type="datetimeFigureOut">
              <a:rPr lang="en-US" smtClean="0">
                <a:solidFill>
                  <a:prstClr val="black">
                    <a:tint val="75000"/>
                  </a:prstClr>
                </a:solidFill>
              </a:rPr>
              <a:pPr/>
              <a:t>10/4/2017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81A13F-AAC5-47AC-A98C-0FEA3C4FB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19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B9A0A-C3C9-4A78-899D-3CECE2B9CB63}" type="datetimeFigureOut">
              <a:rPr lang="en-US" smtClean="0">
                <a:solidFill>
                  <a:prstClr val="black">
                    <a:tint val="75000"/>
                  </a:prstClr>
                </a:solidFill>
              </a:rPr>
              <a:pPr/>
              <a:t>10/4/2017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81A13F-AAC5-47AC-A98C-0FEA3C4FB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11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B9A0A-C3C9-4A78-899D-3CECE2B9CB63}" type="datetimeFigureOut">
              <a:rPr lang="en-US" smtClean="0">
                <a:solidFill>
                  <a:prstClr val="black">
                    <a:tint val="75000"/>
                  </a:prstClr>
                </a:solidFill>
              </a:rPr>
              <a:pPr/>
              <a:t>10/4/2017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81A13F-AAC5-47AC-A98C-0FEA3C4FB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88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9B9A0A-C3C9-4A78-899D-3CECE2B9CB63}" type="datetimeFigureOut">
              <a:rPr lang="en-US" smtClean="0">
                <a:solidFill>
                  <a:prstClr val="black">
                    <a:tint val="75000"/>
                  </a:prstClr>
                </a:solidFill>
              </a:rPr>
              <a:pPr/>
              <a:t>10/4/2017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81A13F-AAC5-47AC-A98C-0FEA3C4FB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432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9B9A0A-C3C9-4A78-899D-3CECE2B9CB63}" type="datetimeFigureOut">
              <a:rPr lang="en-US" smtClean="0">
                <a:solidFill>
                  <a:prstClr val="black">
                    <a:tint val="75000"/>
                  </a:prstClr>
                </a:solidFill>
              </a:rPr>
              <a:pPr/>
              <a:t>10/4/2017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81A13F-AAC5-47AC-A98C-0FEA3C4FB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46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9B9A0A-C3C9-4A78-899D-3CECE2B9CB63}" type="datetimeFigureOut">
              <a:rPr lang="en-US" smtClean="0">
                <a:solidFill>
                  <a:prstClr val="black">
                    <a:tint val="75000"/>
                  </a:prstClr>
                </a:solidFill>
              </a:rPr>
              <a:pPr/>
              <a:t>10/4/2017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81A13F-AAC5-47AC-A98C-0FEA3C4FB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30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9B9A0A-C3C9-4A78-899D-3CECE2B9CB63}" type="datetimeFigureOut">
              <a:rPr lang="en-US" smtClean="0">
                <a:solidFill>
                  <a:prstClr val="black">
                    <a:tint val="75000"/>
                  </a:prstClr>
                </a:solidFill>
              </a:rPr>
              <a:pPr/>
              <a:t>10/4/2017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81A13F-AAC5-47AC-A98C-0FEA3C4FB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03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B9A0A-C3C9-4A78-899D-3CECE2B9CB63}" type="datetimeFigureOut">
              <a:rPr lang="en-US" smtClean="0">
                <a:solidFill>
                  <a:prstClr val="black">
                    <a:tint val="75000"/>
                  </a:prstClr>
                </a:solidFill>
              </a:rPr>
              <a:pPr/>
              <a:t>10/4/2017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81A13F-AAC5-47AC-A98C-0FEA3C4FB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0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9B9A0A-C3C9-4A78-899D-3CECE2B9CB63}" type="datetimeFigureOut">
              <a:rPr lang="en-US" smtClean="0">
                <a:solidFill>
                  <a:prstClr val="black">
                    <a:tint val="75000"/>
                  </a:prstClr>
                </a:solidFill>
              </a:rPr>
              <a:pPr/>
              <a:t>10/4/2017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81A13F-AAC5-47AC-A98C-0FEA3C4FB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90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9B9A0A-C3C9-4A78-899D-3CECE2B9CB63}" type="datetimeFigureOut">
              <a:rPr lang="en-US" smtClean="0">
                <a:solidFill>
                  <a:prstClr val="black">
                    <a:tint val="75000"/>
                  </a:prstClr>
                </a:solidFill>
              </a:rPr>
              <a:pPr/>
              <a:t>10/4/2017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81A13F-AAC5-47AC-A98C-0FEA3C4FB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66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B9A0A-C3C9-4A78-899D-3CECE2B9CB63}" type="datetimeFigureOut">
              <a:rPr lang="en-US" smtClean="0">
                <a:solidFill>
                  <a:prstClr val="black">
                    <a:tint val="75000"/>
                  </a:prstClr>
                </a:solidFill>
              </a:rPr>
              <a:pPr/>
              <a:t>10/4/2017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1A13F-AAC5-47AC-A98C-0FEA3C4FB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1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 y="3670341"/>
            <a:ext cx="9153525" cy="11283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 y="2286000"/>
            <a:ext cx="9174309" cy="2008226"/>
          </a:xfrm>
          <a:prstGeom prst="rect">
            <a:avLst/>
          </a:prstGeom>
          <a:solidFill>
            <a:srgbClr val="008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white"/>
                </a:solidFill>
              </a:rPr>
              <a:t>XIII </a:t>
            </a:r>
            <a:r>
              <a:rPr lang="en-US" sz="4400" dirty="0" err="1">
                <a:solidFill>
                  <a:prstClr val="white"/>
                </a:solidFill>
              </a:rPr>
              <a:t>Encontro</a:t>
            </a:r>
            <a:r>
              <a:rPr lang="en-US" sz="4400" dirty="0">
                <a:solidFill>
                  <a:prstClr val="white"/>
                </a:solidFill>
              </a:rPr>
              <a:t> Nacional de </a:t>
            </a:r>
            <a:r>
              <a:rPr lang="en-US" sz="4400" dirty="0" err="1">
                <a:solidFill>
                  <a:prstClr val="white"/>
                </a:solidFill>
              </a:rPr>
              <a:t>Controle</a:t>
            </a:r>
            <a:r>
              <a:rPr lang="en-US" sz="4400" dirty="0">
                <a:solidFill>
                  <a:prstClr val="white"/>
                </a:solidFill>
              </a:rPr>
              <a:t> </a:t>
            </a:r>
            <a:r>
              <a:rPr lang="en-US" sz="4400" dirty="0" err="1">
                <a:solidFill>
                  <a:prstClr val="white"/>
                </a:solidFill>
              </a:rPr>
              <a:t>Interno</a:t>
            </a:r>
            <a:endParaRPr lang="en-US" sz="4400" dirty="0">
              <a:solidFill>
                <a:prstClr val="white"/>
              </a:solidFill>
            </a:endParaRPr>
          </a:p>
          <a:p>
            <a:pPr algn="ctr"/>
            <a:r>
              <a:rPr lang="pt-BR" dirty="0"/>
              <a:t>Governo Transparente e Aberto – Promovendo confiança para melhoria de resultados</a:t>
            </a:r>
            <a:endParaRPr lang="en-US" dirty="0">
              <a:solidFill>
                <a:prstClr val="white"/>
              </a:solidFill>
            </a:endParaRPr>
          </a:p>
        </p:txBody>
      </p:sp>
      <p:sp>
        <p:nvSpPr>
          <p:cNvPr id="9" name="TextBox 8"/>
          <p:cNvSpPr txBox="1"/>
          <p:nvPr/>
        </p:nvSpPr>
        <p:spPr>
          <a:xfrm>
            <a:off x="327070" y="4273240"/>
            <a:ext cx="8499388" cy="584775"/>
          </a:xfrm>
          <a:prstGeom prst="rect">
            <a:avLst/>
          </a:prstGeom>
          <a:noFill/>
        </p:spPr>
        <p:txBody>
          <a:bodyPr wrap="square" rtlCol="0">
            <a:spAutoFit/>
          </a:bodyPr>
          <a:lstStyle/>
          <a:p>
            <a:pPr algn="ctr"/>
            <a:r>
              <a:rPr lang="en-US" sz="1600" b="1" spc="600" dirty="0">
                <a:solidFill>
                  <a:prstClr val="white"/>
                </a:solidFill>
                <a:latin typeface="Helvetica" panose="020B0604020202020204" pitchFamily="34" charset="0"/>
                <a:cs typeface="Helvetica" panose="020B0604020202020204" pitchFamily="34" charset="0"/>
              </a:rPr>
              <a:t>Manaus, Amazonas,</a:t>
            </a:r>
            <a:br>
              <a:rPr lang="en-US" sz="1600" b="1" spc="600" dirty="0">
                <a:solidFill>
                  <a:prstClr val="white"/>
                </a:solidFill>
                <a:latin typeface="Helvetica" panose="020B0604020202020204" pitchFamily="34" charset="0"/>
                <a:cs typeface="Helvetica" panose="020B0604020202020204" pitchFamily="34" charset="0"/>
              </a:rPr>
            </a:br>
            <a:r>
              <a:rPr lang="en-US" sz="1600" b="1" spc="600" dirty="0">
                <a:solidFill>
                  <a:prstClr val="white"/>
                </a:solidFill>
                <a:latin typeface="Helvetica" panose="020B0604020202020204" pitchFamily="34" charset="0"/>
                <a:cs typeface="Helvetica" panose="020B0604020202020204" pitchFamily="34" charset="0"/>
              </a:rPr>
              <a:t> 4 de outobro,2017</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902" y="1523999"/>
            <a:ext cx="2487499" cy="4930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993503" y="5582870"/>
            <a:ext cx="4739950" cy="1200329"/>
          </a:xfrm>
          <a:prstGeom prst="rect">
            <a:avLst/>
          </a:prstGeom>
          <a:noFill/>
        </p:spPr>
        <p:txBody>
          <a:bodyPr wrap="square" rtlCol="0">
            <a:spAutoFit/>
          </a:bodyPr>
          <a:lstStyle/>
          <a:p>
            <a:r>
              <a:rPr lang="en-US" dirty="0"/>
              <a:t>Rafael Munoz Moreno</a:t>
            </a:r>
          </a:p>
          <a:p>
            <a:r>
              <a:rPr lang="en-US" dirty="0"/>
              <a:t>Banco Mundial</a:t>
            </a:r>
          </a:p>
          <a:p>
            <a:r>
              <a:rPr lang="pt-BR" dirty="0"/>
              <a:t>Líder do Programa Brasil, Crescimento Equitativo, Finanças e Instituições</a:t>
            </a:r>
            <a:endParaRPr lang="en-US" dirty="0"/>
          </a:p>
        </p:txBody>
      </p:sp>
    </p:spTree>
    <p:extLst>
      <p:ext uri="{BB962C8B-B14F-4D97-AF65-F5344CB8AC3E}">
        <p14:creationId xmlns:p14="http://schemas.microsoft.com/office/powerpoint/2010/main" val="283616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10</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spc="600" dirty="0">
                  <a:solidFill>
                    <a:schemeClr val="bg1">
                      <a:lumMod val="95000"/>
                    </a:schemeClr>
                  </a:solidFill>
                  <a:latin typeface="Calibri" panose="020F0502020204030204" pitchFamily="34" charset="0"/>
                  <a:cs typeface="Calibri" panose="020F0502020204030204" pitchFamily="34" charset="0"/>
                </a:rPr>
                <a:t>O QUE CONDUZ A CONFIANÇA PÚBLICA?</a:t>
              </a:r>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pic>
        <p:nvPicPr>
          <p:cNvPr id="22" name="Picture 21"/>
          <p:cNvPicPr/>
          <p:nvPr/>
        </p:nvPicPr>
        <p:blipFill>
          <a:blip r:embed="rId4">
            <a:extLst>
              <a:ext uri="{28A0092B-C50C-407E-A947-70E740481C1C}">
                <a14:useLocalDpi xmlns:a14="http://schemas.microsoft.com/office/drawing/2010/main" val="0"/>
              </a:ext>
            </a:extLst>
          </a:blip>
          <a:srcRect/>
          <a:stretch>
            <a:fillRect/>
          </a:stretch>
        </p:blipFill>
        <p:spPr bwMode="auto">
          <a:xfrm>
            <a:off x="431196" y="2056929"/>
            <a:ext cx="7885489" cy="4308067"/>
          </a:xfrm>
          <a:prstGeom prst="rect">
            <a:avLst/>
          </a:prstGeom>
          <a:noFill/>
          <a:ln>
            <a:noFill/>
          </a:ln>
        </p:spPr>
      </p:pic>
    </p:spTree>
    <p:extLst>
      <p:ext uri="{BB962C8B-B14F-4D97-AF65-F5344CB8AC3E}">
        <p14:creationId xmlns:p14="http://schemas.microsoft.com/office/powerpoint/2010/main" val="399870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11</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spc="600" dirty="0">
                  <a:solidFill>
                    <a:schemeClr val="bg1">
                      <a:lumMod val="95000"/>
                    </a:schemeClr>
                  </a:solidFill>
                  <a:latin typeface="Calibri" panose="020F0502020204030204" pitchFamily="34" charset="0"/>
                  <a:cs typeface="Calibri" panose="020F0502020204030204" pitchFamily="34" charset="0"/>
                </a:rPr>
                <a:t>O QUE CONDUZ A CONFIANÇA PÚBLICA?</a:t>
              </a:r>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sp>
        <p:nvSpPr>
          <p:cNvPr id="3" name="TextBox 2"/>
          <p:cNvSpPr txBox="1"/>
          <p:nvPr/>
        </p:nvSpPr>
        <p:spPr>
          <a:xfrm>
            <a:off x="447081" y="1921547"/>
            <a:ext cx="7745943" cy="2723823"/>
          </a:xfrm>
          <a:prstGeom prst="rect">
            <a:avLst/>
          </a:prstGeom>
          <a:noFill/>
        </p:spPr>
        <p:txBody>
          <a:bodyPr wrap="square" rtlCol="0">
            <a:spAutoFit/>
          </a:bodyPr>
          <a:lstStyle/>
          <a:p>
            <a:pPr marL="446225" indent="-446225">
              <a:spcBef>
                <a:spcPct val="50000"/>
              </a:spcBef>
              <a:buFont typeface="Arial" panose="020B0604020202020204" pitchFamily="34" charset="0"/>
              <a:buChar char="•"/>
            </a:pPr>
            <a:r>
              <a:rPr lang="en-US" dirty="0" err="1"/>
              <a:t>Dimensões</a:t>
            </a:r>
            <a:r>
              <a:rPr lang="en-US" dirty="0"/>
              <a:t> </a:t>
            </a:r>
            <a:r>
              <a:rPr lang="en-US" dirty="0" err="1"/>
              <a:t>tais</a:t>
            </a:r>
            <a:r>
              <a:rPr lang="en-US" dirty="0"/>
              <a:t> </a:t>
            </a:r>
            <a:r>
              <a:rPr lang="en-US" dirty="0" err="1"/>
              <a:t>como</a:t>
            </a:r>
            <a:r>
              <a:rPr lang="en-US" dirty="0"/>
              <a:t> o </a:t>
            </a:r>
            <a:r>
              <a:rPr lang="en-US" dirty="0" err="1"/>
              <a:t>engajamento</a:t>
            </a:r>
            <a:r>
              <a:rPr lang="en-US" dirty="0"/>
              <a:t> com </a:t>
            </a:r>
            <a:r>
              <a:rPr lang="en-US" dirty="0" err="1"/>
              <a:t>usuários</a:t>
            </a:r>
            <a:r>
              <a:rPr lang="en-US" dirty="0"/>
              <a:t> </a:t>
            </a:r>
            <a:r>
              <a:rPr lang="en-US" dirty="0" err="1"/>
              <a:t>reduz</a:t>
            </a:r>
            <a:r>
              <a:rPr lang="en-US" dirty="0"/>
              <a:t> o </a:t>
            </a:r>
            <a:r>
              <a:rPr lang="en-US" dirty="0" err="1"/>
              <a:t>hiato</a:t>
            </a:r>
            <a:r>
              <a:rPr lang="en-US" dirty="0"/>
              <a:t> entre as </a:t>
            </a:r>
            <a:r>
              <a:rPr lang="en-US" dirty="0" err="1"/>
              <a:t>expectativas</a:t>
            </a:r>
            <a:r>
              <a:rPr lang="en-US" dirty="0"/>
              <a:t> e o </a:t>
            </a:r>
            <a:r>
              <a:rPr lang="en-US" dirty="0" err="1"/>
              <a:t>desempenho</a:t>
            </a:r>
            <a:r>
              <a:rPr lang="en-US" dirty="0"/>
              <a:t>.</a:t>
            </a:r>
          </a:p>
          <a:p>
            <a:pPr marL="446225" indent="-446225">
              <a:spcBef>
                <a:spcPct val="50000"/>
              </a:spcBef>
              <a:buFont typeface="Arial" panose="020B0604020202020204" pitchFamily="34" charset="0"/>
              <a:buChar char="•"/>
            </a:pPr>
            <a:r>
              <a:rPr lang="en-US" dirty="0" err="1"/>
              <a:t>Consistência</a:t>
            </a:r>
            <a:r>
              <a:rPr lang="en-US" dirty="0"/>
              <a:t> no </a:t>
            </a:r>
            <a:r>
              <a:rPr lang="en-US" dirty="0" err="1"/>
              <a:t>tratamento</a:t>
            </a:r>
            <a:r>
              <a:rPr lang="en-US" dirty="0"/>
              <a:t> </a:t>
            </a:r>
            <a:r>
              <a:rPr lang="en-US" dirty="0" err="1"/>
              <a:t>em</a:t>
            </a:r>
            <a:r>
              <a:rPr lang="en-US" dirty="0"/>
              <a:t> </a:t>
            </a:r>
            <a:r>
              <a:rPr lang="en-US" dirty="0" err="1"/>
              <a:t>diferentes</a:t>
            </a:r>
            <a:r>
              <a:rPr lang="en-US" dirty="0"/>
              <a:t> </a:t>
            </a:r>
            <a:r>
              <a:rPr lang="en-US" dirty="0" err="1"/>
              <a:t>grupos</a:t>
            </a:r>
            <a:r>
              <a:rPr lang="en-US" dirty="0"/>
              <a:t> </a:t>
            </a:r>
            <a:r>
              <a:rPr lang="en-US" dirty="0" err="1"/>
              <a:t>socioeconômicos</a:t>
            </a:r>
            <a:r>
              <a:rPr lang="en-US" dirty="0"/>
              <a:t> e </a:t>
            </a:r>
            <a:r>
              <a:rPr lang="en-US" dirty="0" err="1"/>
              <a:t>áreas</a:t>
            </a:r>
            <a:r>
              <a:rPr lang="en-US" dirty="0"/>
              <a:t> </a:t>
            </a:r>
            <a:r>
              <a:rPr lang="en-US" dirty="0" err="1"/>
              <a:t>geográficas</a:t>
            </a:r>
            <a:r>
              <a:rPr lang="en-US" dirty="0"/>
              <a:t>.</a:t>
            </a:r>
          </a:p>
          <a:p>
            <a:pPr marL="446225" indent="-446225">
              <a:spcBef>
                <a:spcPct val="50000"/>
              </a:spcBef>
              <a:buFont typeface="Arial" panose="020B0604020202020204" pitchFamily="34" charset="0"/>
              <a:buChar char="•"/>
            </a:pPr>
            <a:r>
              <a:rPr lang="en-US" dirty="0"/>
              <a:t>RESPONSABILIDADE, </a:t>
            </a:r>
            <a:r>
              <a:rPr lang="en-US" dirty="0"/>
              <a:t>ACESSO, QUALIDADE e EFICIÊNCIA, </a:t>
            </a:r>
            <a:r>
              <a:rPr lang="en-US" dirty="0" err="1"/>
              <a:t>podem</a:t>
            </a:r>
            <a:r>
              <a:rPr lang="en-US" dirty="0"/>
              <a:t> </a:t>
            </a:r>
            <a:r>
              <a:rPr lang="en-US" dirty="0" err="1"/>
              <a:t>ajudar</a:t>
            </a:r>
            <a:r>
              <a:rPr lang="en-US" dirty="0"/>
              <a:t> a </a:t>
            </a:r>
            <a:r>
              <a:rPr lang="en-US" dirty="0" err="1"/>
              <a:t>melhorar</a:t>
            </a:r>
            <a:r>
              <a:rPr lang="en-US" dirty="0"/>
              <a:t> </a:t>
            </a:r>
            <a:r>
              <a:rPr lang="en-US" dirty="0" err="1"/>
              <a:t>os</a:t>
            </a:r>
            <a:r>
              <a:rPr lang="en-US" dirty="0"/>
              <a:t> </a:t>
            </a:r>
            <a:r>
              <a:rPr lang="en-US" dirty="0" err="1"/>
              <a:t>níveis</a:t>
            </a:r>
            <a:r>
              <a:rPr lang="en-US" dirty="0"/>
              <a:t> de </a:t>
            </a:r>
            <a:r>
              <a:rPr lang="en-US" dirty="0" err="1"/>
              <a:t>satisfação</a:t>
            </a:r>
            <a:r>
              <a:rPr lang="en-US" dirty="0"/>
              <a:t> e, </a:t>
            </a:r>
            <a:r>
              <a:rPr lang="en-US" dirty="0" err="1"/>
              <a:t>finalmente</a:t>
            </a:r>
            <a:r>
              <a:rPr lang="en-US" dirty="0"/>
              <a:t>, </a:t>
            </a:r>
            <a:r>
              <a:rPr lang="en-US" dirty="0" err="1"/>
              <a:t>estabelecer</a:t>
            </a:r>
            <a:r>
              <a:rPr lang="en-US" dirty="0"/>
              <a:t> a </a:t>
            </a:r>
            <a:r>
              <a:rPr lang="en-US" dirty="0" err="1"/>
              <a:t>confiança</a:t>
            </a:r>
            <a:r>
              <a:rPr lang="en-US" dirty="0"/>
              <a:t> no </a:t>
            </a:r>
            <a:r>
              <a:rPr lang="en-US" dirty="0" err="1"/>
              <a:t>governo</a:t>
            </a:r>
            <a:r>
              <a:rPr lang="en-US" dirty="0"/>
              <a:t>.</a:t>
            </a:r>
          </a:p>
          <a:p>
            <a:pPr>
              <a:spcBef>
                <a:spcPct val="50000"/>
              </a:spcBef>
            </a:pPr>
            <a:endParaRPr lang="en-US" dirty="0"/>
          </a:p>
        </p:txBody>
      </p:sp>
    </p:spTree>
    <p:extLst>
      <p:ext uri="{BB962C8B-B14F-4D97-AF65-F5344CB8AC3E}">
        <p14:creationId xmlns:p14="http://schemas.microsoft.com/office/powerpoint/2010/main" val="20669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12</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a:solidFill>
                    <a:schemeClr val="bg1">
                      <a:lumMod val="95000"/>
                    </a:schemeClr>
                  </a:solidFill>
                  <a:latin typeface="Calibri" panose="020F0502020204030204" pitchFamily="34" charset="0"/>
                  <a:cs typeface="Calibri" panose="020F0502020204030204" pitchFamily="34" charset="0"/>
                </a:rPr>
                <a:t>COMO CONSTRUIR A CONFIAÇA PÚBLICA-ELABORAÇÃO DE POLÍTICAS INCLUSIVAS</a:t>
              </a: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sp>
        <p:nvSpPr>
          <p:cNvPr id="3" name="TextBox 2"/>
          <p:cNvSpPr txBox="1"/>
          <p:nvPr/>
        </p:nvSpPr>
        <p:spPr>
          <a:xfrm>
            <a:off x="2620873" y="1921547"/>
            <a:ext cx="6267704" cy="4247317"/>
          </a:xfrm>
          <a:prstGeom prst="rect">
            <a:avLst/>
          </a:prstGeom>
          <a:noFill/>
        </p:spPr>
        <p:txBody>
          <a:bodyPr wrap="square" rtlCol="0">
            <a:spAutoFit/>
          </a:bodyPr>
          <a:lstStyle/>
          <a:p>
            <a:pPr marL="446225" indent="-446225">
              <a:spcBef>
                <a:spcPct val="50000"/>
              </a:spcBef>
              <a:buFont typeface="Arial" panose="020B0604020202020204" pitchFamily="34" charset="0"/>
              <a:buChar char="•"/>
            </a:pPr>
            <a:r>
              <a:rPr lang="en-US" dirty="0" err="1"/>
              <a:t>Mais</a:t>
            </a:r>
            <a:r>
              <a:rPr lang="en-US" dirty="0"/>
              <a:t> </a:t>
            </a:r>
            <a:r>
              <a:rPr lang="en-US" dirty="0" err="1"/>
              <a:t>oportunidades</a:t>
            </a:r>
            <a:r>
              <a:rPr lang="en-US" dirty="0"/>
              <a:t> para a </a:t>
            </a:r>
            <a:r>
              <a:rPr lang="en-US" dirty="0" err="1"/>
              <a:t>participação</a:t>
            </a:r>
            <a:r>
              <a:rPr lang="en-US" dirty="0"/>
              <a:t> e </a:t>
            </a:r>
            <a:r>
              <a:rPr lang="en-US" dirty="0" err="1"/>
              <a:t>contribuição</a:t>
            </a:r>
            <a:r>
              <a:rPr lang="en-US" dirty="0"/>
              <a:t> dos </a:t>
            </a:r>
            <a:r>
              <a:rPr lang="en-US" dirty="0" err="1"/>
              <a:t>cidadãos</a:t>
            </a:r>
            <a:r>
              <a:rPr lang="en-US" dirty="0"/>
              <a:t>.</a:t>
            </a:r>
          </a:p>
          <a:p>
            <a:pPr marL="446225" indent="-446225">
              <a:spcBef>
                <a:spcPct val="50000"/>
              </a:spcBef>
              <a:buFont typeface="Arial" panose="020B0604020202020204" pitchFamily="34" charset="0"/>
              <a:buChar char="•"/>
            </a:pPr>
            <a:r>
              <a:rPr lang="pt-BR" dirty="0"/>
              <a:t>A França promulgou uma lei em 2015 que exige que o governo apresente indicadores de riqueza e bem-estar além do PIB - </a:t>
            </a:r>
            <a:r>
              <a:rPr lang="pt-BR" i="1" dirty="0" err="1"/>
              <a:t>Ease</a:t>
            </a:r>
            <a:r>
              <a:rPr lang="pt-BR" i="1" dirty="0"/>
              <a:t> of </a:t>
            </a:r>
            <a:r>
              <a:rPr lang="pt-BR" i="1" dirty="0" err="1"/>
              <a:t>Doing</a:t>
            </a:r>
            <a:r>
              <a:rPr lang="pt-BR" i="1" dirty="0"/>
              <a:t> Business</a:t>
            </a:r>
            <a:r>
              <a:rPr lang="pt-BR" dirty="0"/>
              <a:t>, </a:t>
            </a:r>
            <a:r>
              <a:rPr lang="pt-BR" i="1" dirty="0" err="1"/>
              <a:t>Poverty</a:t>
            </a:r>
            <a:r>
              <a:rPr lang="pt-BR" i="1" dirty="0"/>
              <a:t> Gaps </a:t>
            </a:r>
            <a:r>
              <a:rPr lang="pt-BR" dirty="0"/>
              <a:t>(Banco Mundial).</a:t>
            </a:r>
          </a:p>
          <a:p>
            <a:pPr marL="446225" indent="-446225">
              <a:spcBef>
                <a:spcPct val="50000"/>
              </a:spcBef>
              <a:buFont typeface="Arial" panose="020B0604020202020204" pitchFamily="34" charset="0"/>
              <a:buChar char="•"/>
            </a:pPr>
            <a:r>
              <a:rPr lang="pt-BR" dirty="0"/>
              <a:t>As consultas formais são frequentemente ou sempre realizadas em países altamente desenvolvidos. Por exemplo a Alemanha e África do Sul.</a:t>
            </a:r>
          </a:p>
          <a:p>
            <a:pPr marL="446225" indent="-446225">
              <a:spcBef>
                <a:spcPct val="50000"/>
              </a:spcBef>
              <a:buFont typeface="Arial" panose="020B0604020202020204" pitchFamily="34" charset="0"/>
              <a:buChar char="•"/>
            </a:pPr>
            <a:r>
              <a:rPr lang="pt-BR" dirty="0"/>
              <a:t>Gênero - Conselho de participação feminina na Espanha.</a:t>
            </a:r>
          </a:p>
          <a:p>
            <a:pPr marL="446225" indent="-446225">
              <a:spcBef>
                <a:spcPct val="50000"/>
              </a:spcBef>
              <a:buFont typeface="Arial" panose="020B0604020202020204" pitchFamily="34" charset="0"/>
              <a:buChar char="•"/>
            </a:pPr>
            <a:r>
              <a:rPr lang="pt-BR" dirty="0"/>
              <a:t>A Estratégia Nacional  da Juventude-Irlandesa sobre a participação das crianças e jovens na tomada de decisões, 2015-2020.</a:t>
            </a:r>
            <a:endParaRPr lang="en-US" dirty="0"/>
          </a:p>
        </p:txBody>
      </p:sp>
      <p:pic>
        <p:nvPicPr>
          <p:cNvPr id="20" name="Picture 19"/>
          <p:cNvPicPr>
            <a:picLocks noChangeAspect="1"/>
          </p:cNvPicPr>
          <p:nvPr/>
        </p:nvPicPr>
        <p:blipFill>
          <a:blip r:embed="rId4"/>
          <a:stretch>
            <a:fillRect/>
          </a:stretch>
        </p:blipFill>
        <p:spPr>
          <a:xfrm>
            <a:off x="533040" y="4824349"/>
            <a:ext cx="2042879" cy="1670299"/>
          </a:xfrm>
          <a:prstGeom prst="rect">
            <a:avLst/>
          </a:prstGeom>
        </p:spPr>
      </p:pic>
      <p:pic>
        <p:nvPicPr>
          <p:cNvPr id="22" name="Picture 21"/>
          <p:cNvPicPr>
            <a:picLocks noChangeAspect="1"/>
          </p:cNvPicPr>
          <p:nvPr/>
        </p:nvPicPr>
        <p:blipFill>
          <a:blip r:embed="rId5"/>
          <a:stretch>
            <a:fillRect/>
          </a:stretch>
        </p:blipFill>
        <p:spPr>
          <a:xfrm>
            <a:off x="173199" y="2007952"/>
            <a:ext cx="2347379" cy="2486215"/>
          </a:xfrm>
          <a:prstGeom prst="rect">
            <a:avLst/>
          </a:prstGeom>
        </p:spPr>
      </p:pic>
    </p:spTree>
    <p:extLst>
      <p:ext uri="{BB962C8B-B14F-4D97-AF65-F5344CB8AC3E}">
        <p14:creationId xmlns:p14="http://schemas.microsoft.com/office/powerpoint/2010/main" val="65727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13</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a:solidFill>
                    <a:schemeClr val="bg1">
                      <a:lumMod val="95000"/>
                    </a:schemeClr>
                  </a:solidFill>
                  <a:latin typeface="Calibri" panose="020F0502020204030204" pitchFamily="34" charset="0"/>
                  <a:cs typeface="Calibri" panose="020F0502020204030204" pitchFamily="34" charset="0"/>
                </a:rPr>
                <a:t>COMO CONSTRUIR A CONFIAÇA PÚBLICA-PROCESSO ORÇAMENTÁRIO</a:t>
              </a: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sp>
        <p:nvSpPr>
          <p:cNvPr id="3" name="TextBox 2"/>
          <p:cNvSpPr txBox="1"/>
          <p:nvPr/>
        </p:nvSpPr>
        <p:spPr>
          <a:xfrm>
            <a:off x="2620873" y="1921547"/>
            <a:ext cx="6267704" cy="2446824"/>
          </a:xfrm>
          <a:prstGeom prst="rect">
            <a:avLst/>
          </a:prstGeom>
          <a:noFill/>
        </p:spPr>
        <p:txBody>
          <a:bodyPr wrap="square" rtlCol="0">
            <a:spAutoFit/>
          </a:bodyPr>
          <a:lstStyle/>
          <a:p>
            <a:pPr marL="446225" indent="-446225">
              <a:spcBef>
                <a:spcPct val="50000"/>
              </a:spcBef>
              <a:buFont typeface="Arial" panose="020B0604020202020204" pitchFamily="34" charset="0"/>
              <a:buChar char="•"/>
            </a:pPr>
            <a:r>
              <a:rPr lang="pt-BR" sz="1700" dirty="0"/>
              <a:t>Confiança é sobre fazer promessas razoáveis antes da eleição; </a:t>
            </a:r>
            <a:endParaRPr lang="en-US" sz="1700" dirty="0"/>
          </a:p>
          <a:p>
            <a:pPr marL="446225" indent="-446225">
              <a:spcBef>
                <a:spcPct val="50000"/>
              </a:spcBef>
              <a:buFont typeface="Arial" panose="020B0604020202020204" pitchFamily="34" charset="0"/>
              <a:buChar char="•"/>
            </a:pPr>
            <a:r>
              <a:rPr lang="pt-BR" sz="1700" dirty="0"/>
              <a:t>Confiança é sobre os cidadãos terem voz no processo orçamentário;</a:t>
            </a:r>
            <a:endParaRPr lang="en-US" sz="1700" dirty="0"/>
          </a:p>
          <a:p>
            <a:pPr marL="446225" indent="-446225">
              <a:spcBef>
                <a:spcPct val="50000"/>
              </a:spcBef>
              <a:buFont typeface="Arial" panose="020B0604020202020204" pitchFamily="34" charset="0"/>
              <a:buChar char="•"/>
            </a:pPr>
            <a:r>
              <a:rPr lang="pt-BR" sz="1700" dirty="0"/>
              <a:t>Confiança é sobre entender como o dinheiro esta sendo usado;</a:t>
            </a:r>
            <a:endParaRPr lang="en-US" sz="1700" dirty="0"/>
          </a:p>
          <a:p>
            <a:pPr marL="446225" indent="-446225">
              <a:spcBef>
                <a:spcPct val="50000"/>
              </a:spcBef>
              <a:buFont typeface="Arial" panose="020B0604020202020204" pitchFamily="34" charset="0"/>
              <a:buChar char="•"/>
            </a:pPr>
            <a:r>
              <a:rPr lang="pt-BR" sz="1700" dirty="0"/>
              <a:t>Confiança é sobre saber que o futuro do país será atendido;</a:t>
            </a:r>
            <a:endParaRPr lang="en-US" sz="1700" dirty="0"/>
          </a:p>
          <a:p>
            <a:pPr marL="446225" indent="-446225">
              <a:spcBef>
                <a:spcPct val="50000"/>
              </a:spcBef>
              <a:buFont typeface="Arial" panose="020B0604020202020204" pitchFamily="34" charset="0"/>
              <a:buChar char="•"/>
            </a:pPr>
            <a:r>
              <a:rPr lang="pt-BR" sz="1700" dirty="0"/>
              <a:t>Confiança é ter fé na integridade e qualidade do processo de gestão financeira pública.</a:t>
            </a:r>
            <a:endParaRPr lang="en-US" sz="1700" dirty="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286" y="2014253"/>
            <a:ext cx="2380387" cy="1685749"/>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84" y="4242734"/>
            <a:ext cx="2030901" cy="1946286"/>
          </a:xfrm>
          <a:prstGeom prst="rect">
            <a:avLst/>
          </a:prstGeom>
        </p:spPr>
      </p:pic>
      <p:pic>
        <p:nvPicPr>
          <p:cNvPr id="22" name="Picture 21"/>
          <p:cNvPicPr>
            <a:picLocks noChangeAspect="1"/>
          </p:cNvPicPr>
          <p:nvPr/>
        </p:nvPicPr>
        <p:blipFill>
          <a:blip r:embed="rId6"/>
          <a:stretch>
            <a:fillRect/>
          </a:stretch>
        </p:blipFill>
        <p:spPr>
          <a:xfrm>
            <a:off x="5769403" y="4506870"/>
            <a:ext cx="2606502" cy="2058899"/>
          </a:xfrm>
          <a:prstGeom prst="rect">
            <a:avLst/>
          </a:prstGeom>
        </p:spPr>
      </p:pic>
    </p:spTree>
    <p:extLst>
      <p:ext uri="{BB962C8B-B14F-4D97-AF65-F5344CB8AC3E}">
        <p14:creationId xmlns:p14="http://schemas.microsoft.com/office/powerpoint/2010/main" val="256573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14</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a:solidFill>
                    <a:schemeClr val="bg1">
                      <a:lumMod val="95000"/>
                    </a:schemeClr>
                  </a:solidFill>
                  <a:latin typeface="Calibri" panose="020F0502020204030204" pitchFamily="34" charset="0"/>
                  <a:cs typeface="Calibri" panose="020F0502020204030204" pitchFamily="34" charset="0"/>
                </a:rPr>
                <a:t>COMO CONSTRUIR A CONFIANÇA PÚBLICA-TRANSPARÊNCIA</a:t>
              </a: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sp>
        <p:nvSpPr>
          <p:cNvPr id="3" name="TextBox 2"/>
          <p:cNvSpPr txBox="1"/>
          <p:nvPr/>
        </p:nvSpPr>
        <p:spPr>
          <a:xfrm>
            <a:off x="694944" y="1921547"/>
            <a:ext cx="8193633" cy="3231654"/>
          </a:xfrm>
          <a:prstGeom prst="rect">
            <a:avLst/>
          </a:prstGeom>
          <a:noFill/>
        </p:spPr>
        <p:txBody>
          <a:bodyPr wrap="square" rtlCol="0">
            <a:spAutoFit/>
          </a:bodyPr>
          <a:lstStyle/>
          <a:p>
            <a:pPr marL="446225" lvl="0" indent="-446225">
              <a:spcBef>
                <a:spcPct val="50000"/>
              </a:spcBef>
              <a:buFont typeface="Arial" panose="020B0604020202020204" pitchFamily="34" charset="0"/>
              <a:buChar char="•"/>
            </a:pPr>
            <a:r>
              <a:rPr lang="pt-BR" sz="1700" dirty="0"/>
              <a:t>Políticas, regulamentos e legislação abrangentes não são suficientes para garantir a transparência. </a:t>
            </a:r>
          </a:p>
          <a:p>
            <a:pPr marL="446225" lvl="0" indent="-446225">
              <a:spcBef>
                <a:spcPct val="50000"/>
              </a:spcBef>
              <a:buFont typeface="Arial" panose="020B0604020202020204" pitchFamily="34" charset="0"/>
              <a:buChar char="•"/>
            </a:pPr>
            <a:r>
              <a:rPr lang="pt-BR" sz="1700" dirty="0"/>
              <a:t>Ajudar o público a obter uma melhor compreensão das políticas e processos.</a:t>
            </a:r>
            <a:endParaRPr lang="en-US" sz="1700" dirty="0"/>
          </a:p>
          <a:p>
            <a:pPr marL="446225" lvl="0" indent="-446225">
              <a:spcBef>
                <a:spcPct val="50000"/>
              </a:spcBef>
              <a:buFont typeface="Arial" panose="020B0604020202020204" pitchFamily="34" charset="0"/>
              <a:buChar char="•"/>
            </a:pPr>
            <a:r>
              <a:rPr lang="pt-BR" sz="1700" dirty="0"/>
              <a:t>O aumento da transparência pode, a princípio, reduzir a confiança. </a:t>
            </a:r>
            <a:endParaRPr lang="en-US" sz="1700" dirty="0"/>
          </a:p>
          <a:p>
            <a:pPr marL="446225" lvl="0" indent="-446225">
              <a:spcBef>
                <a:spcPct val="50000"/>
              </a:spcBef>
              <a:buFont typeface="Arial" panose="020B0604020202020204" pitchFamily="34" charset="0"/>
              <a:buChar char="•"/>
            </a:pPr>
            <a:r>
              <a:rPr lang="pt-BR" sz="1700" dirty="0"/>
              <a:t>Extraordinário crescimento no monitoramento da despesa pública por cidadãos ou </a:t>
            </a:r>
            <a:r>
              <a:rPr lang="pt-BR" sz="1700" dirty="0" err="1"/>
              <a:t>CSOs</a:t>
            </a:r>
            <a:r>
              <a:rPr lang="pt-BR" sz="1700" dirty="0"/>
              <a:t>.</a:t>
            </a:r>
          </a:p>
          <a:p>
            <a:pPr marL="446225" lvl="0" indent="-446225">
              <a:spcBef>
                <a:spcPct val="50000"/>
              </a:spcBef>
              <a:buFont typeface="Arial" panose="020B0604020202020204" pitchFamily="34" charset="0"/>
              <a:buChar char="•"/>
            </a:pPr>
            <a:r>
              <a:rPr lang="pt-BR" sz="1700" dirty="0"/>
              <a:t>Exemplo do movimento social indiano Mazdoor Kisan Shakti Sangathan (MKSS).</a:t>
            </a:r>
          </a:p>
          <a:p>
            <a:pPr marL="446225" lvl="0" indent="-446225">
              <a:spcBef>
                <a:spcPct val="50000"/>
              </a:spcBef>
              <a:buFont typeface="Arial" panose="020B0604020202020204" pitchFamily="34" charset="0"/>
              <a:buChar char="•"/>
            </a:pPr>
            <a:r>
              <a:rPr lang="pt-BR" sz="1700" dirty="0"/>
              <a:t>Lado da Receita dos orçamentos.</a:t>
            </a:r>
          </a:p>
          <a:p>
            <a:pPr marL="446225" indent="-446225">
              <a:spcBef>
                <a:spcPct val="50000"/>
              </a:spcBef>
              <a:buFont typeface="Arial" panose="020B0604020202020204" pitchFamily="34" charset="0"/>
              <a:buChar char="•"/>
            </a:pPr>
            <a:r>
              <a:rPr lang="pt-BR" sz="1700" dirty="0"/>
              <a:t>Brasil-Inquérito sobre o Orçamento Aberto-Desempenho.</a:t>
            </a:r>
          </a:p>
        </p:txBody>
      </p:sp>
    </p:spTree>
    <p:extLst>
      <p:ext uri="{BB962C8B-B14F-4D97-AF65-F5344CB8AC3E}">
        <p14:creationId xmlns:p14="http://schemas.microsoft.com/office/powerpoint/2010/main" val="245951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15</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a:solidFill>
                    <a:schemeClr val="bg1">
                      <a:lumMod val="95000"/>
                    </a:schemeClr>
                  </a:solidFill>
                  <a:latin typeface="Calibri" panose="020F0502020204030204" pitchFamily="34" charset="0"/>
                  <a:cs typeface="Calibri" panose="020F0502020204030204" pitchFamily="34" charset="0"/>
                </a:rPr>
                <a:t>COMO CONSTRUIR A CONFIANÇA PÚBLICA-TRANSPARÊNCIA</a:t>
              </a: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pic>
        <p:nvPicPr>
          <p:cNvPr id="5" name="Picture 4"/>
          <p:cNvPicPr>
            <a:picLocks noChangeAspect="1"/>
          </p:cNvPicPr>
          <p:nvPr/>
        </p:nvPicPr>
        <p:blipFill>
          <a:blip r:embed="rId4"/>
          <a:stretch>
            <a:fillRect/>
          </a:stretch>
        </p:blipFill>
        <p:spPr>
          <a:xfrm>
            <a:off x="97971" y="1952027"/>
            <a:ext cx="8790606" cy="4122202"/>
          </a:xfrm>
          <a:prstGeom prst="rect">
            <a:avLst/>
          </a:prstGeom>
        </p:spPr>
      </p:pic>
    </p:spTree>
    <p:extLst>
      <p:ext uri="{BB962C8B-B14F-4D97-AF65-F5344CB8AC3E}">
        <p14:creationId xmlns:p14="http://schemas.microsoft.com/office/powerpoint/2010/main" val="323435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16</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a:solidFill>
                    <a:schemeClr val="bg1">
                      <a:lumMod val="95000"/>
                    </a:schemeClr>
                  </a:solidFill>
                  <a:latin typeface="Calibri" panose="020F0502020204030204" pitchFamily="34" charset="0"/>
                  <a:cs typeface="Calibri" panose="020F0502020204030204" pitchFamily="34" charset="0"/>
                </a:rPr>
                <a:t>COMO CONSTRUIR A CONFIANÇA PÚBLICA-TRANSPARÊNCIA</a:t>
              </a: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pic>
        <p:nvPicPr>
          <p:cNvPr id="4" name="Picture 3"/>
          <p:cNvPicPr>
            <a:picLocks noChangeAspect="1"/>
          </p:cNvPicPr>
          <p:nvPr/>
        </p:nvPicPr>
        <p:blipFill>
          <a:blip r:embed="rId4"/>
          <a:stretch>
            <a:fillRect/>
          </a:stretch>
        </p:blipFill>
        <p:spPr>
          <a:xfrm>
            <a:off x="534046" y="2133601"/>
            <a:ext cx="7739097" cy="4265490"/>
          </a:xfrm>
          <a:prstGeom prst="rect">
            <a:avLst/>
          </a:prstGeom>
        </p:spPr>
      </p:pic>
    </p:spTree>
    <p:extLst>
      <p:ext uri="{BB962C8B-B14F-4D97-AF65-F5344CB8AC3E}">
        <p14:creationId xmlns:p14="http://schemas.microsoft.com/office/powerpoint/2010/main" val="142912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17</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a:solidFill>
                    <a:schemeClr val="bg1">
                      <a:lumMod val="95000"/>
                    </a:schemeClr>
                  </a:solidFill>
                  <a:latin typeface="Calibri" panose="020F0502020204030204" pitchFamily="34" charset="0"/>
                  <a:cs typeface="Calibri" panose="020F0502020204030204" pitchFamily="34" charset="0"/>
                </a:rPr>
                <a:t>COMO CONSTRUIR A CONFIANÇA PÚBLICA-TRANSPARÊNCIA</a:t>
              </a: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pic>
        <p:nvPicPr>
          <p:cNvPr id="20" name="Picture 19"/>
          <p:cNvPicPr/>
          <p:nvPr/>
        </p:nvPicPr>
        <p:blipFill>
          <a:blip r:embed="rId4">
            <a:extLst>
              <a:ext uri="{28A0092B-C50C-407E-A947-70E740481C1C}">
                <a14:useLocalDpi xmlns:a14="http://schemas.microsoft.com/office/drawing/2010/main" val="0"/>
              </a:ext>
            </a:extLst>
          </a:blip>
          <a:srcRect/>
          <a:stretch>
            <a:fillRect/>
          </a:stretch>
        </p:blipFill>
        <p:spPr bwMode="auto">
          <a:xfrm>
            <a:off x="870857" y="2126569"/>
            <a:ext cx="7336971" cy="3591144"/>
          </a:xfrm>
          <a:prstGeom prst="rect">
            <a:avLst/>
          </a:prstGeom>
          <a:noFill/>
          <a:ln>
            <a:noFill/>
          </a:ln>
        </p:spPr>
      </p:pic>
    </p:spTree>
    <p:extLst>
      <p:ext uri="{BB962C8B-B14F-4D97-AF65-F5344CB8AC3E}">
        <p14:creationId xmlns:p14="http://schemas.microsoft.com/office/powerpoint/2010/main" val="83085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18</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spc="600" dirty="0">
                  <a:solidFill>
                    <a:schemeClr val="bg1">
                      <a:lumMod val="95000"/>
                    </a:schemeClr>
                  </a:solidFill>
                  <a:latin typeface="Calibri" panose="020F0502020204030204" pitchFamily="34" charset="0"/>
                  <a:cs typeface="Calibri" panose="020F0502020204030204" pitchFamily="34" charset="0"/>
                </a:rPr>
                <a:t>O PAPEL DAS INSTITUIÇÕES DE SUPERVISÃO</a:t>
              </a:r>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sp>
        <p:nvSpPr>
          <p:cNvPr id="3" name="TextBox 2"/>
          <p:cNvSpPr txBox="1"/>
          <p:nvPr/>
        </p:nvSpPr>
        <p:spPr>
          <a:xfrm>
            <a:off x="2746107" y="1918582"/>
            <a:ext cx="6267704" cy="4108817"/>
          </a:xfrm>
          <a:prstGeom prst="rect">
            <a:avLst/>
          </a:prstGeom>
          <a:noFill/>
        </p:spPr>
        <p:txBody>
          <a:bodyPr wrap="square" rtlCol="0">
            <a:spAutoFit/>
          </a:bodyPr>
          <a:lstStyle/>
          <a:p>
            <a:pPr marL="446225" lvl="0" indent="-446225">
              <a:spcBef>
                <a:spcPct val="50000"/>
              </a:spcBef>
              <a:buFont typeface="Arial" panose="020B0604020202020204" pitchFamily="34" charset="0"/>
              <a:buChar char="•"/>
            </a:pPr>
            <a:r>
              <a:rPr lang="en-US" dirty="0" err="1"/>
              <a:t>Canais</a:t>
            </a:r>
            <a:r>
              <a:rPr lang="en-US" dirty="0"/>
              <a:t> de </a:t>
            </a:r>
            <a:r>
              <a:rPr lang="en-US" dirty="0" err="1"/>
              <a:t>uma</a:t>
            </a:r>
            <a:r>
              <a:rPr lang="en-US" dirty="0"/>
              <a:t> boa </a:t>
            </a:r>
            <a:r>
              <a:rPr lang="en-US" dirty="0" err="1"/>
              <a:t>governança</a:t>
            </a:r>
            <a:r>
              <a:rPr lang="en-US" dirty="0"/>
              <a:t> do </a:t>
            </a:r>
            <a:r>
              <a:rPr lang="en-US" dirty="0" err="1"/>
              <a:t>setor</a:t>
            </a:r>
            <a:r>
              <a:rPr lang="en-US" dirty="0"/>
              <a:t> </a:t>
            </a:r>
            <a:r>
              <a:rPr lang="en-US" dirty="0" err="1"/>
              <a:t>público</a:t>
            </a:r>
            <a:r>
              <a:rPr lang="en-US" dirty="0"/>
              <a:t>.</a:t>
            </a:r>
          </a:p>
          <a:p>
            <a:pPr marL="446225" lvl="0" indent="-446225">
              <a:spcBef>
                <a:spcPct val="50000"/>
              </a:spcBef>
              <a:buFont typeface="Arial" panose="020B0604020202020204" pitchFamily="34" charset="0"/>
              <a:buChar char="•"/>
            </a:pPr>
            <a:r>
              <a:rPr lang="pt-BR" dirty="0"/>
              <a:t>Autonomia e poder para exercer os poderes que lhes são conferidos de forma independente e objetiva.</a:t>
            </a:r>
          </a:p>
          <a:p>
            <a:pPr marL="446225" lvl="0" indent="-446225">
              <a:spcBef>
                <a:spcPct val="50000"/>
              </a:spcBef>
              <a:buFont typeface="Arial" panose="020B0604020202020204" pitchFamily="34" charset="0"/>
              <a:buChar char="•"/>
            </a:pPr>
            <a:r>
              <a:rPr lang="pt-BR" dirty="0"/>
              <a:t>Cada parte funcional da democracia também tem suas instituições de responsabilidade e supervisão e devem respeitar seu </a:t>
            </a:r>
            <a:r>
              <a:rPr lang="pt-BR" dirty="0" err="1"/>
              <a:t>TdRs</a:t>
            </a:r>
            <a:r>
              <a:rPr lang="pt-BR" dirty="0"/>
              <a:t> e responsabilidades.</a:t>
            </a:r>
            <a:endParaRPr lang="en-US" dirty="0"/>
          </a:p>
          <a:p>
            <a:pPr marL="446225" lvl="0" indent="-446225">
              <a:spcBef>
                <a:spcPct val="50000"/>
              </a:spcBef>
              <a:buFont typeface="Arial" panose="020B0604020202020204" pitchFamily="34" charset="0"/>
              <a:buChar char="•"/>
            </a:pPr>
            <a:r>
              <a:rPr lang="pt-BR" dirty="0"/>
              <a:t>Reformas contínuas foram feitas na última década.</a:t>
            </a:r>
            <a:endParaRPr lang="en-US" dirty="0"/>
          </a:p>
          <a:p>
            <a:pPr marL="446225" lvl="0" indent="-446225">
              <a:spcBef>
                <a:spcPct val="50000"/>
              </a:spcBef>
              <a:buFont typeface="Arial" panose="020B0604020202020204" pitchFamily="34" charset="0"/>
              <a:buChar char="•"/>
            </a:pPr>
            <a:r>
              <a:rPr lang="pt-BR" dirty="0"/>
              <a:t>O Portal de Transparência dos Governos.</a:t>
            </a:r>
          </a:p>
          <a:p>
            <a:pPr marL="446225" lvl="0" indent="-446225">
              <a:spcBef>
                <a:spcPct val="50000"/>
              </a:spcBef>
              <a:buFont typeface="Arial" panose="020B0604020202020204" pitchFamily="34" charset="0"/>
              <a:buChar char="•"/>
            </a:pPr>
            <a:r>
              <a:rPr lang="pt-BR" dirty="0"/>
              <a:t>A Lei de Acesso à Informação.</a:t>
            </a:r>
          </a:p>
          <a:p>
            <a:pPr marL="446225" lvl="0" indent="-446225">
              <a:spcBef>
                <a:spcPct val="50000"/>
              </a:spcBef>
              <a:buFont typeface="Arial" panose="020B0604020202020204" pitchFamily="34" charset="0"/>
              <a:buChar char="•"/>
            </a:pPr>
            <a:r>
              <a:rPr lang="pt-BR" dirty="0"/>
              <a:t>Auditoria Interna Moderna.</a:t>
            </a:r>
          </a:p>
          <a:p>
            <a:pPr marL="446225" lvl="0" indent="-446225">
              <a:spcBef>
                <a:spcPct val="50000"/>
              </a:spcBef>
              <a:buFont typeface="Arial" panose="020B0604020202020204" pitchFamily="34" charset="0"/>
              <a:buChar char="•"/>
            </a:pPr>
            <a:r>
              <a:rPr lang="pt-BR" dirty="0"/>
              <a:t>Aplicação do IA-CM; bom exemplo da CGE-DF.</a:t>
            </a:r>
          </a:p>
        </p:txBody>
      </p:sp>
      <p:pic>
        <p:nvPicPr>
          <p:cNvPr id="20" name="Picture 19"/>
          <p:cNvPicPr>
            <a:picLocks noChangeAspect="1"/>
          </p:cNvPicPr>
          <p:nvPr/>
        </p:nvPicPr>
        <p:blipFill>
          <a:blip r:embed="rId4"/>
          <a:stretch>
            <a:fillRect/>
          </a:stretch>
        </p:blipFill>
        <p:spPr>
          <a:xfrm>
            <a:off x="117436" y="4315178"/>
            <a:ext cx="2648584" cy="2394771"/>
          </a:xfrm>
          <a:prstGeom prst="rect">
            <a:avLst/>
          </a:prstGeom>
        </p:spPr>
      </p:pic>
      <p:pic>
        <p:nvPicPr>
          <p:cNvPr id="21" name="Picture 20"/>
          <p:cNvPicPr/>
          <p:nvPr/>
        </p:nvPicPr>
        <p:blipFill>
          <a:blip r:embed="rId5"/>
          <a:stretch>
            <a:fillRect/>
          </a:stretch>
        </p:blipFill>
        <p:spPr>
          <a:xfrm>
            <a:off x="189960" y="1918582"/>
            <a:ext cx="2358390" cy="2095003"/>
          </a:xfrm>
          <a:prstGeom prst="rect">
            <a:avLst/>
          </a:prstGeom>
        </p:spPr>
      </p:pic>
    </p:spTree>
    <p:extLst>
      <p:ext uri="{BB962C8B-B14F-4D97-AF65-F5344CB8AC3E}">
        <p14:creationId xmlns:p14="http://schemas.microsoft.com/office/powerpoint/2010/main" val="1923167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19</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529813" y="5358508"/>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b="1" spc="600" dirty="0">
                  <a:solidFill>
                    <a:schemeClr val="bg1">
                      <a:lumMod val="95000"/>
                    </a:schemeClr>
                  </a:solidFill>
                  <a:latin typeface="Calibri" panose="020F0502020204030204" pitchFamily="34" charset="0"/>
                  <a:cs typeface="Calibri" panose="020F0502020204030204" pitchFamily="34" charset="0"/>
                </a:rPr>
                <a:t>CONCLUSÕES  </a:t>
              </a:r>
              <a:r>
                <a:rPr lang="pt-BR" b="1" spc="600" dirty="0">
                  <a:solidFill>
                    <a:schemeClr val="bg1">
                      <a:lumMod val="95000"/>
                    </a:schemeClr>
                  </a:solidFill>
                  <a:latin typeface="Calibri" panose="020F0502020204030204" pitchFamily="34" charset="0"/>
                  <a:cs typeface="Calibri" panose="020F0502020204030204" pitchFamily="34" charset="0"/>
                </a:rPr>
                <a:t> </a:t>
              </a:r>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sp>
        <p:nvSpPr>
          <p:cNvPr id="3" name="TextBox 2"/>
          <p:cNvSpPr txBox="1"/>
          <p:nvPr/>
        </p:nvSpPr>
        <p:spPr>
          <a:xfrm>
            <a:off x="2766020" y="1921547"/>
            <a:ext cx="6122558" cy="3970318"/>
          </a:xfrm>
          <a:prstGeom prst="rect">
            <a:avLst/>
          </a:prstGeom>
          <a:noFill/>
        </p:spPr>
        <p:txBody>
          <a:bodyPr wrap="square" rtlCol="0">
            <a:spAutoFit/>
          </a:bodyPr>
          <a:lstStyle/>
          <a:p>
            <a:pPr marL="446225" indent="-446225">
              <a:spcBef>
                <a:spcPct val="50000"/>
              </a:spcBef>
              <a:buFont typeface="Arial" panose="020B0604020202020204" pitchFamily="34" charset="0"/>
              <a:buChar char="•"/>
            </a:pPr>
            <a:r>
              <a:rPr lang="pt-BR" dirty="0"/>
              <a:t>A melhora dos serviços públicos tem um papel importante no fortalecimento da confiança no governo.</a:t>
            </a:r>
            <a:endParaRPr lang="en-US" dirty="0"/>
          </a:p>
          <a:p>
            <a:pPr marL="446225" indent="-446225">
              <a:spcBef>
                <a:spcPct val="50000"/>
              </a:spcBef>
              <a:buFont typeface="Arial" panose="020B0604020202020204" pitchFamily="34" charset="0"/>
              <a:buChar char="•"/>
            </a:pPr>
            <a:r>
              <a:rPr lang="pt-BR" dirty="0"/>
              <a:t>Os governos precisam garantir que o processo de tomada de decisão com relação ao orçamento seja aberto e que forneça um debate inclusivo, participativo e realista sobre as opções orçamentárias.</a:t>
            </a:r>
            <a:endParaRPr lang="en-US" dirty="0"/>
          </a:p>
          <a:p>
            <a:pPr marL="446225" indent="-446225">
              <a:spcBef>
                <a:spcPct val="50000"/>
              </a:spcBef>
              <a:buFont typeface="Arial" panose="020B0604020202020204" pitchFamily="34" charset="0"/>
              <a:buChar char="•"/>
            </a:pPr>
            <a:r>
              <a:rPr lang="pt-BR" dirty="0"/>
              <a:t>Os esforços para uma maior abertura enviam um sinal claro do compromisso do governo em investir em confiança.</a:t>
            </a:r>
            <a:endParaRPr lang="en-US" dirty="0"/>
          </a:p>
          <a:p>
            <a:pPr marL="446225" indent="-446225">
              <a:spcBef>
                <a:spcPct val="50000"/>
              </a:spcBef>
              <a:buFont typeface="Arial" panose="020B0604020202020204" pitchFamily="34" charset="0"/>
              <a:buChar char="•"/>
            </a:pPr>
            <a:r>
              <a:rPr lang="pt-BR" dirty="0"/>
              <a:t>Instituições de supervisão que operam de forma independente geram confiança no governo.</a:t>
            </a:r>
          </a:p>
          <a:p>
            <a:pPr>
              <a:spcBef>
                <a:spcPct val="50000"/>
              </a:spcBef>
            </a:pPr>
            <a:endParaRPr lang="pt-PT" i="1" dirty="0"/>
          </a:p>
        </p:txBody>
      </p:sp>
      <p:pic>
        <p:nvPicPr>
          <p:cNvPr id="20" name="Picture 19"/>
          <p:cNvPicPr/>
          <p:nvPr/>
        </p:nvPicPr>
        <p:blipFill>
          <a:blip r:embed="rId4">
            <a:extLst>
              <a:ext uri="{28A0092B-C50C-407E-A947-70E740481C1C}">
                <a14:useLocalDpi xmlns:a14="http://schemas.microsoft.com/office/drawing/2010/main" val="0"/>
              </a:ext>
            </a:extLst>
          </a:blip>
          <a:stretch>
            <a:fillRect/>
          </a:stretch>
        </p:blipFill>
        <p:spPr>
          <a:xfrm>
            <a:off x="326182" y="1998781"/>
            <a:ext cx="2480310" cy="1969850"/>
          </a:xfrm>
          <a:prstGeom prst="rect">
            <a:avLst/>
          </a:prstGeom>
        </p:spPr>
      </p:pic>
      <p:pic>
        <p:nvPicPr>
          <p:cNvPr id="21" name="Picture 20"/>
          <p:cNvPicPr/>
          <p:nvPr/>
        </p:nvPicPr>
        <p:blipFill>
          <a:blip r:embed="rId5">
            <a:extLst>
              <a:ext uri="{28A0092B-C50C-407E-A947-70E740481C1C}">
                <a14:useLocalDpi xmlns:a14="http://schemas.microsoft.com/office/drawing/2010/main" val="0"/>
              </a:ext>
            </a:extLst>
          </a:blip>
          <a:stretch>
            <a:fillRect/>
          </a:stretch>
        </p:blipFill>
        <p:spPr>
          <a:xfrm>
            <a:off x="591072" y="4289111"/>
            <a:ext cx="2137410" cy="2008505"/>
          </a:xfrm>
          <a:prstGeom prst="rect">
            <a:avLst/>
          </a:prstGeom>
        </p:spPr>
      </p:pic>
    </p:spTree>
    <p:extLst>
      <p:ext uri="{BB962C8B-B14F-4D97-AF65-F5344CB8AC3E}">
        <p14:creationId xmlns:p14="http://schemas.microsoft.com/office/powerpoint/2010/main" val="411899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2</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a:solidFill>
                    <a:schemeClr val="bg1">
                      <a:lumMod val="95000"/>
                    </a:schemeClr>
                  </a:solidFill>
                  <a:latin typeface="Calibri" panose="020F0502020204030204" pitchFamily="34" charset="0"/>
                  <a:cs typeface="Calibri" panose="020F0502020204030204" pitchFamily="34" charset="0"/>
                </a:rPr>
                <a:t>AGENDA</a:t>
              </a: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sp>
        <p:nvSpPr>
          <p:cNvPr id="3" name="TextBox 2"/>
          <p:cNvSpPr txBox="1"/>
          <p:nvPr/>
        </p:nvSpPr>
        <p:spPr>
          <a:xfrm>
            <a:off x="1819762" y="1598941"/>
            <a:ext cx="7003794" cy="4247317"/>
          </a:xfrm>
          <a:prstGeom prst="rect">
            <a:avLst/>
          </a:prstGeom>
          <a:noFill/>
        </p:spPr>
        <p:txBody>
          <a:bodyPr wrap="square" rtlCol="0">
            <a:spAutoFit/>
          </a:bodyPr>
          <a:lstStyle/>
          <a:p>
            <a:pPr marL="285750" indent="-285750">
              <a:buFont typeface="Arial" panose="020B0604020202020204" pitchFamily="34" charset="0"/>
              <a:buChar char="•"/>
            </a:pPr>
            <a:endParaRPr lang="pt-PT" i="1" dirty="0"/>
          </a:p>
          <a:p>
            <a:pPr marL="285750" indent="-285750">
              <a:buFont typeface="Arial" panose="020B0604020202020204" pitchFamily="34" charset="0"/>
              <a:buChar char="•"/>
            </a:pPr>
            <a:r>
              <a:rPr lang="pt-PT" i="1" dirty="0"/>
              <a:t>Introdução</a:t>
            </a:r>
          </a:p>
          <a:p>
            <a:endParaRPr lang="pt-PT" i="1" dirty="0"/>
          </a:p>
          <a:p>
            <a:pPr marL="285750" indent="-285750">
              <a:buFont typeface="Arial" panose="020B0604020202020204" pitchFamily="34" charset="0"/>
              <a:buChar char="•"/>
            </a:pPr>
            <a:r>
              <a:rPr lang="pt-BR" i="1" dirty="0"/>
              <a:t>Impacto da baixa confiança</a:t>
            </a:r>
            <a:endParaRPr lang="en-US" i="1" dirty="0"/>
          </a:p>
          <a:p>
            <a:pPr marL="285750" indent="-285750">
              <a:buFont typeface="Arial" panose="020B0604020202020204" pitchFamily="34" charset="0"/>
              <a:buChar char="•"/>
            </a:pPr>
            <a:endParaRPr lang="pt-BR" i="1" dirty="0"/>
          </a:p>
          <a:p>
            <a:pPr marL="285750" indent="-285750">
              <a:buFont typeface="Arial" panose="020B0604020202020204" pitchFamily="34" charset="0"/>
              <a:buChar char="•"/>
            </a:pPr>
            <a:r>
              <a:rPr lang="pt-BR" i="1" dirty="0"/>
              <a:t>Onde a confiança é e ganha ou</a:t>
            </a:r>
          </a:p>
          <a:p>
            <a:r>
              <a:rPr lang="pt-BR" i="1" dirty="0"/>
              <a:t>      perdida?</a:t>
            </a:r>
            <a:endParaRPr lang="pt-PT" i="1" dirty="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pt-BR" i="1" dirty="0"/>
              <a:t>O que conduz a confiança pública?</a:t>
            </a:r>
            <a:endParaRPr lang="en-US" i="1" dirty="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pt-BR" i="1" dirty="0"/>
              <a:t>Como construir a confiança pública</a:t>
            </a:r>
            <a:endParaRPr lang="en-US" i="1" dirty="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pt-PT" i="1" dirty="0"/>
              <a:t>O papel das instituições de supervisão</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pt-PT" i="1" dirty="0"/>
              <a:t>Principais Conclusões</a:t>
            </a:r>
            <a:endParaRPr lang="en-US" i="1" dirty="0"/>
          </a:p>
        </p:txBody>
      </p:sp>
      <p:grpSp>
        <p:nvGrpSpPr>
          <p:cNvPr id="20" name="Group 6"/>
          <p:cNvGrpSpPr>
            <a:grpSpLocks/>
          </p:cNvGrpSpPr>
          <p:nvPr/>
        </p:nvGrpSpPr>
        <p:grpSpPr bwMode="auto">
          <a:xfrm>
            <a:off x="339415" y="1884289"/>
            <a:ext cx="1311275" cy="3649663"/>
            <a:chOff x="0" y="1226915"/>
            <a:chExt cx="1311181" cy="3649885"/>
          </a:xfrm>
        </p:grpSpPr>
        <p:pic>
          <p:nvPicPr>
            <p:cNvPr id="21" name="Picture 20" descr="P4R background.jpg"/>
            <p:cNvPicPr>
              <a:picLocks noChangeAspect="1"/>
            </p:cNvPicPr>
            <p:nvPr/>
          </p:nvPicPr>
          <p:blipFill>
            <a:blip r:embed="rId4" cstate="print"/>
            <a:srcRect r="87500" b="48889"/>
            <a:stretch>
              <a:fillRect/>
            </a:stretch>
          </p:blipFill>
          <p:spPr bwMode="auto">
            <a:xfrm>
              <a:off x="0" y="1371600"/>
              <a:ext cx="1143000" cy="3505200"/>
            </a:xfrm>
            <a:prstGeom prst="rect">
              <a:avLst/>
            </a:prstGeom>
            <a:noFill/>
            <a:ln w="9525">
              <a:noFill/>
              <a:miter lim="800000"/>
              <a:headEnd/>
              <a:tailEnd/>
            </a:ln>
          </p:spPr>
        </p:pic>
        <p:sp>
          <p:nvSpPr>
            <p:cNvPr id="22" name="Rectangle 21"/>
            <p:cNvSpPr/>
            <p:nvPr/>
          </p:nvSpPr>
          <p:spPr>
            <a:xfrm rot="19800000">
              <a:off x="930208" y="1226915"/>
              <a:ext cx="380973" cy="722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4" name="Picture 3"/>
          <p:cNvPicPr>
            <a:picLocks noChangeAspect="1"/>
          </p:cNvPicPr>
          <p:nvPr/>
        </p:nvPicPr>
        <p:blipFill>
          <a:blip r:embed="rId5"/>
          <a:stretch>
            <a:fillRect/>
          </a:stretch>
        </p:blipFill>
        <p:spPr>
          <a:xfrm>
            <a:off x="5905514" y="1912092"/>
            <a:ext cx="2918041" cy="3707487"/>
          </a:xfrm>
          <a:prstGeom prst="rect">
            <a:avLst/>
          </a:prstGeom>
        </p:spPr>
      </p:pic>
    </p:spTree>
    <p:extLst>
      <p:ext uri="{BB962C8B-B14F-4D97-AF65-F5344CB8AC3E}">
        <p14:creationId xmlns:p14="http://schemas.microsoft.com/office/powerpoint/2010/main" val="2298573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20</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5"/>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sp>
        <p:nvSpPr>
          <p:cNvPr id="3" name="TextBox 2"/>
          <p:cNvSpPr txBox="1"/>
          <p:nvPr/>
        </p:nvSpPr>
        <p:spPr>
          <a:xfrm>
            <a:off x="2" y="4324033"/>
            <a:ext cx="9143998" cy="1508105"/>
          </a:xfrm>
          <a:prstGeom prst="rect">
            <a:avLst/>
          </a:prstGeom>
          <a:noFill/>
        </p:spPr>
        <p:txBody>
          <a:bodyPr wrap="square" rtlCol="0">
            <a:spAutoFit/>
          </a:bodyPr>
          <a:lstStyle/>
          <a:p>
            <a:pPr hangingPunct="0"/>
            <a:r>
              <a:rPr lang="en-US" sz="2400" b="1" i="1" dirty="0"/>
              <a:t> </a:t>
            </a:r>
            <a:endParaRPr lang="en-US" sz="2400" dirty="0"/>
          </a:p>
          <a:p>
            <a:pPr lvl="0" hangingPunct="0"/>
            <a:endParaRPr lang="en-US" sz="2000" i="1" dirty="0"/>
          </a:p>
          <a:p>
            <a:pPr lvl="0" algn="ctr" hangingPunct="0"/>
            <a:r>
              <a:rPr lang="en-US" sz="4800" b="1" i="1" dirty="0"/>
              <a:t>OBRIGADO!!</a:t>
            </a:r>
          </a:p>
        </p:txBody>
      </p:sp>
      <p:pic>
        <p:nvPicPr>
          <p:cNvPr id="21" name="Picture 20"/>
          <p:cNvPicPr/>
          <p:nvPr/>
        </p:nvPicPr>
        <p:blipFill>
          <a:blip r:embed="rId4"/>
          <a:stretch>
            <a:fillRect/>
          </a:stretch>
        </p:blipFill>
        <p:spPr>
          <a:xfrm>
            <a:off x="2276856" y="2204092"/>
            <a:ext cx="4494849" cy="2450204"/>
          </a:xfrm>
          <a:prstGeom prst="rect">
            <a:avLst/>
          </a:prstGeom>
        </p:spPr>
      </p:pic>
    </p:spTree>
    <p:extLst>
      <p:ext uri="{BB962C8B-B14F-4D97-AF65-F5344CB8AC3E}">
        <p14:creationId xmlns:p14="http://schemas.microsoft.com/office/powerpoint/2010/main" val="190662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 y="76200"/>
            <a:ext cx="9144000" cy="1679966"/>
            <a:chOff x="0" y="92516"/>
            <a:chExt cx="9144000" cy="1555758"/>
          </a:xfrm>
        </p:grpSpPr>
        <p:sp>
          <p:nvSpPr>
            <p:cNvPr id="5" name="Rectangle 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a:solidFill>
                    <a:schemeClr val="bg1">
                      <a:lumMod val="95000"/>
                    </a:schemeClr>
                  </a:solidFill>
                  <a:latin typeface="Calibri" panose="020F0502020204030204" pitchFamily="34" charset="0"/>
                  <a:cs typeface="Calibri" panose="020F0502020204030204" pitchFamily="34" charset="0"/>
                </a:rPr>
                <a:t>INTRODUÇÃO</a:t>
              </a:r>
            </a:p>
          </p:txBody>
        </p:sp>
        <p:grpSp>
          <p:nvGrpSpPr>
            <p:cNvPr id="6" name="Group 5"/>
            <p:cNvGrpSpPr/>
            <p:nvPr/>
          </p:nvGrpSpPr>
          <p:grpSpPr>
            <a:xfrm>
              <a:off x="0" y="92516"/>
              <a:ext cx="8888576" cy="450213"/>
              <a:chOff x="0" y="0"/>
              <a:chExt cx="8888576" cy="450213"/>
            </a:xfrm>
          </p:grpSpPr>
          <p:sp>
            <p:nvSpPr>
              <p:cNvPr id="7" name="Rectangle 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sp>
        <p:nvSpPr>
          <p:cNvPr id="12" name="Rectangle 11"/>
          <p:cNvSpPr/>
          <p:nvPr/>
        </p:nvSpPr>
        <p:spPr>
          <a:xfrm>
            <a:off x="219806" y="1862786"/>
            <a:ext cx="8146953" cy="1698927"/>
          </a:xfrm>
          <a:prstGeom prst="rect">
            <a:avLst/>
          </a:prstGeom>
        </p:spPr>
        <p:txBody>
          <a:bodyPr wrap="square">
            <a:spAutoFit/>
          </a:bodyPr>
          <a:lstStyle/>
          <a:p>
            <a:pPr marL="446225" indent="-446225">
              <a:spcBef>
                <a:spcPct val="50000"/>
              </a:spcBef>
              <a:buFont typeface="Arial" panose="020B0604020202020204" pitchFamily="34" charset="0"/>
              <a:buChar char="•"/>
            </a:pPr>
            <a:r>
              <a:rPr lang="pt-BR" dirty="0"/>
              <a:t>A confiança influencia a relação entre cidadãos e governo e, por sua vez, tem um impacto nos resultados das políticas públicas.</a:t>
            </a:r>
          </a:p>
          <a:p>
            <a:pPr marL="446225" indent="-446225">
              <a:spcBef>
                <a:spcPct val="50000"/>
              </a:spcBef>
              <a:buFont typeface="Arial" panose="020B0604020202020204" pitchFamily="34" charset="0"/>
              <a:buChar char="•"/>
            </a:pPr>
            <a:r>
              <a:rPr lang="pt-BR" dirty="0"/>
              <a:t>Os níveis de confiança nas instituições variam, mas a confiança na maioria dos órgãos públicos diminuiu desde 2007.</a:t>
            </a:r>
            <a:endParaRPr lang="pt-BR" i="1" dirty="0"/>
          </a:p>
          <a:p>
            <a:pPr marL="446225" indent="-446225">
              <a:spcBef>
                <a:spcPct val="30000"/>
              </a:spcBef>
              <a:buFont typeface="Arial" panose="020B0604020202020204" pitchFamily="34" charset="0"/>
              <a:buChar char="•"/>
            </a:pPr>
            <a:r>
              <a:rPr lang="pt-BR" dirty="0"/>
              <a:t>Restaurar a confiança no governo é essencial.</a:t>
            </a:r>
            <a:endParaRPr lang="pt-BR" i="1" dirty="0"/>
          </a:p>
        </p:txBody>
      </p:sp>
    </p:spTree>
    <p:extLst>
      <p:ext uri="{BB962C8B-B14F-4D97-AF65-F5344CB8AC3E}">
        <p14:creationId xmlns:p14="http://schemas.microsoft.com/office/powerpoint/2010/main" val="119159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 y="76200"/>
            <a:ext cx="9144000" cy="1679966"/>
            <a:chOff x="0" y="92516"/>
            <a:chExt cx="9144000" cy="1555758"/>
          </a:xfrm>
        </p:grpSpPr>
        <p:sp>
          <p:nvSpPr>
            <p:cNvPr id="5" name="Rectangle 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a:solidFill>
                    <a:schemeClr val="bg1">
                      <a:lumMod val="95000"/>
                    </a:schemeClr>
                  </a:solidFill>
                  <a:latin typeface="Calibri" panose="020F0502020204030204" pitchFamily="34" charset="0"/>
                  <a:cs typeface="Calibri" panose="020F0502020204030204" pitchFamily="34" charset="0"/>
                </a:rPr>
                <a:t>INTRODUÇÃO</a:t>
              </a:r>
            </a:p>
          </p:txBody>
        </p:sp>
        <p:grpSp>
          <p:nvGrpSpPr>
            <p:cNvPr id="6" name="Group 5"/>
            <p:cNvGrpSpPr/>
            <p:nvPr/>
          </p:nvGrpSpPr>
          <p:grpSpPr>
            <a:xfrm>
              <a:off x="0" y="92516"/>
              <a:ext cx="8888576" cy="450213"/>
              <a:chOff x="0" y="0"/>
              <a:chExt cx="8888576" cy="450213"/>
            </a:xfrm>
          </p:grpSpPr>
          <p:sp>
            <p:nvSpPr>
              <p:cNvPr id="7" name="Rectangle 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534167" y="1886052"/>
            <a:ext cx="8075669" cy="4784267"/>
          </a:xfrm>
          <a:prstGeom prst="rect">
            <a:avLst/>
          </a:prstGeom>
          <a:noFill/>
          <a:ln>
            <a:noFill/>
          </a:ln>
        </p:spPr>
      </p:pic>
    </p:spTree>
    <p:extLst>
      <p:ext uri="{BB962C8B-B14F-4D97-AF65-F5344CB8AC3E}">
        <p14:creationId xmlns:p14="http://schemas.microsoft.com/office/powerpoint/2010/main" val="2354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 y="76200"/>
            <a:ext cx="9144000" cy="1679966"/>
            <a:chOff x="0" y="92516"/>
            <a:chExt cx="9144000" cy="1555758"/>
          </a:xfrm>
        </p:grpSpPr>
        <p:sp>
          <p:nvSpPr>
            <p:cNvPr id="5" name="Rectangle 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a:solidFill>
                    <a:schemeClr val="bg1">
                      <a:lumMod val="95000"/>
                    </a:schemeClr>
                  </a:solidFill>
                  <a:latin typeface="Calibri" panose="020F0502020204030204" pitchFamily="34" charset="0"/>
                  <a:cs typeface="Calibri" panose="020F0502020204030204" pitchFamily="34" charset="0"/>
                </a:rPr>
                <a:t>INTRODUÇÃO</a:t>
              </a:r>
            </a:p>
          </p:txBody>
        </p:sp>
        <p:grpSp>
          <p:nvGrpSpPr>
            <p:cNvPr id="6" name="Group 5"/>
            <p:cNvGrpSpPr/>
            <p:nvPr/>
          </p:nvGrpSpPr>
          <p:grpSpPr>
            <a:xfrm>
              <a:off x="0" y="92516"/>
              <a:ext cx="8888576" cy="450213"/>
              <a:chOff x="0" y="0"/>
              <a:chExt cx="8888576" cy="450213"/>
            </a:xfrm>
          </p:grpSpPr>
          <p:sp>
            <p:nvSpPr>
              <p:cNvPr id="7" name="Rectangle 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816429" y="1886052"/>
            <a:ext cx="7151913" cy="4253491"/>
          </a:xfrm>
          <a:prstGeom prst="rect">
            <a:avLst/>
          </a:prstGeom>
          <a:noFill/>
          <a:ln>
            <a:noFill/>
          </a:ln>
        </p:spPr>
      </p:pic>
    </p:spTree>
    <p:extLst>
      <p:ext uri="{BB962C8B-B14F-4D97-AF65-F5344CB8AC3E}">
        <p14:creationId xmlns:p14="http://schemas.microsoft.com/office/powerpoint/2010/main" val="422214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6</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a:solidFill>
                    <a:schemeClr val="bg1">
                      <a:lumMod val="95000"/>
                    </a:schemeClr>
                  </a:solidFill>
                  <a:latin typeface="Calibri" panose="020F0502020204030204" pitchFamily="34" charset="0"/>
                  <a:cs typeface="Calibri" panose="020F0502020204030204" pitchFamily="34" charset="0"/>
                </a:rPr>
                <a:t>IMPACTO DA BAIXA CONFIANÇA</a:t>
              </a: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sp>
        <p:nvSpPr>
          <p:cNvPr id="3" name="TextBox 2"/>
          <p:cNvSpPr txBox="1"/>
          <p:nvPr/>
        </p:nvSpPr>
        <p:spPr>
          <a:xfrm>
            <a:off x="2620873" y="1921547"/>
            <a:ext cx="6267704" cy="1200329"/>
          </a:xfrm>
          <a:prstGeom prst="rect">
            <a:avLst/>
          </a:prstGeom>
          <a:noFill/>
        </p:spPr>
        <p:txBody>
          <a:bodyPr wrap="square" rtlCol="0">
            <a:spAutoFit/>
          </a:bodyPr>
          <a:lstStyle/>
          <a:p>
            <a:pPr marL="446225" indent="-446225">
              <a:spcBef>
                <a:spcPct val="50000"/>
              </a:spcBef>
              <a:buFont typeface="Arial" panose="020B0604020202020204" pitchFamily="34" charset="0"/>
              <a:buChar char="•"/>
            </a:pPr>
            <a:r>
              <a:rPr lang="pt-BR" dirty="0"/>
              <a:t>Torna mais difícil para os governos implementar políticas</a:t>
            </a:r>
            <a:r>
              <a:rPr lang="pt-BR" dirty="0"/>
              <a:t>.</a:t>
            </a:r>
            <a:endParaRPr lang="en-US" dirty="0"/>
          </a:p>
          <a:p>
            <a:pPr marL="446225" indent="-446225">
              <a:spcBef>
                <a:spcPct val="50000"/>
              </a:spcBef>
              <a:buFont typeface="Arial" panose="020B0604020202020204" pitchFamily="34" charset="0"/>
              <a:buChar char="•"/>
            </a:pPr>
            <a:r>
              <a:rPr lang="pt-BR" dirty="0"/>
              <a:t>Diminui a geração de receita.</a:t>
            </a:r>
            <a:endParaRPr lang="en-US" dirty="0"/>
          </a:p>
          <a:p>
            <a:pPr marL="446225" indent="-446225">
              <a:spcBef>
                <a:spcPct val="50000"/>
              </a:spcBef>
              <a:buFont typeface="Arial" panose="020B0604020202020204" pitchFamily="34" charset="0"/>
              <a:buChar char="•"/>
            </a:pPr>
            <a:r>
              <a:rPr lang="pt-BR" dirty="0"/>
              <a:t>Aumenta o risco de quebra social e polarização</a:t>
            </a:r>
            <a:endParaRPr lang="en-US" dirty="0"/>
          </a:p>
        </p:txBody>
      </p:sp>
      <p:pic>
        <p:nvPicPr>
          <p:cNvPr id="21" name="Picture 14" descr="Meninas"/>
          <p:cNvPicPr>
            <a:picLocks noChangeAspect="1" noChangeArrowheads="1"/>
          </p:cNvPicPr>
          <p:nvPr/>
        </p:nvPicPr>
        <p:blipFill>
          <a:blip r:embed="rId4" cstate="print"/>
          <a:srcRect/>
          <a:stretch>
            <a:fillRect/>
          </a:stretch>
        </p:blipFill>
        <p:spPr bwMode="auto">
          <a:xfrm>
            <a:off x="326182" y="3916498"/>
            <a:ext cx="3825338" cy="2399169"/>
          </a:xfrm>
          <a:prstGeom prst="rect">
            <a:avLst/>
          </a:prstGeom>
          <a:noFill/>
          <a:ln w="12700">
            <a:solidFill>
              <a:srgbClr val="669900"/>
            </a:solidFill>
            <a:miter lim="800000"/>
            <a:headEnd/>
            <a:tailEnd/>
          </a:ln>
        </p:spPr>
      </p:pic>
      <p:pic>
        <p:nvPicPr>
          <p:cNvPr id="22" name="Picture 21" descr="C:\TEMP\opening.jpg"/>
          <p:cNvPicPr/>
          <p:nvPr/>
        </p:nvPicPr>
        <p:blipFill>
          <a:blip r:embed="rId5">
            <a:extLst>
              <a:ext uri="{28A0092B-C50C-407E-A947-70E740481C1C}">
                <a14:useLocalDpi xmlns:a14="http://schemas.microsoft.com/office/drawing/2010/main" val="0"/>
              </a:ext>
            </a:extLst>
          </a:blip>
          <a:srcRect/>
          <a:stretch>
            <a:fillRect/>
          </a:stretch>
        </p:blipFill>
        <p:spPr bwMode="auto">
          <a:xfrm>
            <a:off x="5341245" y="3830491"/>
            <a:ext cx="2076450" cy="2485176"/>
          </a:xfrm>
          <a:prstGeom prst="rect">
            <a:avLst/>
          </a:prstGeom>
          <a:noFill/>
        </p:spPr>
      </p:pic>
    </p:spTree>
    <p:extLst>
      <p:ext uri="{BB962C8B-B14F-4D97-AF65-F5344CB8AC3E}">
        <p14:creationId xmlns:p14="http://schemas.microsoft.com/office/powerpoint/2010/main" val="303132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 y="76200"/>
            <a:ext cx="9144000" cy="1677839"/>
            <a:chOff x="0" y="92516"/>
            <a:chExt cx="9144000" cy="1553788"/>
          </a:xfrm>
        </p:grpSpPr>
        <p:sp>
          <p:nvSpPr>
            <p:cNvPr id="5" name="Rectangle 4"/>
            <p:cNvSpPr/>
            <p:nvPr/>
          </p:nvSpPr>
          <p:spPr>
            <a:xfrm>
              <a:off x="0" y="56033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p>
            <a:p>
              <a:r>
                <a:rPr lang="pt-BR" b="1" spc="600" dirty="0">
                  <a:solidFill>
                    <a:schemeClr val="bg1">
                      <a:lumMod val="95000"/>
                    </a:schemeClr>
                  </a:solidFill>
                  <a:latin typeface="Calibri" panose="020F0502020204030204" pitchFamily="34" charset="0"/>
                  <a:cs typeface="Calibri" panose="020F0502020204030204" pitchFamily="34" charset="0"/>
                </a:rPr>
                <a:t>ONDE A CONFIANÇA É E GANHA OUPERDIDA? </a:t>
              </a:r>
              <a:endParaRPr lang="pt-PT" b="1" spc="600" dirty="0">
                <a:solidFill>
                  <a:schemeClr val="bg1">
                    <a:lumMod val="95000"/>
                  </a:schemeClr>
                </a:solidFill>
                <a:latin typeface="Calibri" panose="020F0502020204030204" pitchFamily="34" charset="0"/>
                <a:cs typeface="Calibri" panose="020F0502020204030204" pitchFamily="34" charset="0"/>
              </a:endParaRPr>
            </a:p>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nvGrpSpPr>
            <p:cNvPr id="6" name="Group 5"/>
            <p:cNvGrpSpPr/>
            <p:nvPr/>
          </p:nvGrpSpPr>
          <p:grpSpPr>
            <a:xfrm>
              <a:off x="0" y="92516"/>
              <a:ext cx="8888576" cy="450213"/>
              <a:chOff x="0" y="0"/>
              <a:chExt cx="8888576" cy="450213"/>
            </a:xfrm>
          </p:grpSpPr>
          <p:sp>
            <p:nvSpPr>
              <p:cNvPr id="7" name="Rectangle 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sp>
        <p:nvSpPr>
          <p:cNvPr id="12" name="Rectangle 11"/>
          <p:cNvSpPr/>
          <p:nvPr/>
        </p:nvSpPr>
        <p:spPr>
          <a:xfrm>
            <a:off x="219807" y="1862786"/>
            <a:ext cx="4572000" cy="3139321"/>
          </a:xfrm>
          <a:prstGeom prst="rect">
            <a:avLst/>
          </a:prstGeom>
        </p:spPr>
        <p:txBody>
          <a:bodyPr>
            <a:spAutoFit/>
          </a:bodyPr>
          <a:lstStyle/>
          <a:p>
            <a:pPr marL="446225" indent="-446225">
              <a:spcBef>
                <a:spcPct val="50000"/>
              </a:spcBef>
              <a:buFont typeface="Arial" panose="020B0604020202020204" pitchFamily="34" charset="0"/>
              <a:buChar char="•"/>
            </a:pPr>
            <a:r>
              <a:rPr lang="pt-BR" dirty="0"/>
              <a:t>Falta de crescimento econômico e seu impacto nos rendimentos, empregos e igualdade.</a:t>
            </a:r>
            <a:endParaRPr lang="en-US" dirty="0"/>
          </a:p>
          <a:p>
            <a:pPr marL="446225" indent="-446225">
              <a:spcBef>
                <a:spcPct val="50000"/>
              </a:spcBef>
              <a:buFont typeface="Arial" panose="020B0604020202020204" pitchFamily="34" charset="0"/>
              <a:buChar char="•"/>
            </a:pPr>
            <a:r>
              <a:rPr lang="pt-BR" dirty="0"/>
              <a:t>Raiva sobre problemas persistentes de corrupção, desvio de regulamentações e outros sinais de pouco respeito pelo estado de direito.</a:t>
            </a:r>
            <a:endParaRPr lang="en-US" dirty="0"/>
          </a:p>
          <a:p>
            <a:pPr marL="446225" indent="-446225">
              <a:spcBef>
                <a:spcPct val="50000"/>
              </a:spcBef>
              <a:buFont typeface="Arial" panose="020B0604020202020204" pitchFamily="34" charset="0"/>
              <a:buChar char="•"/>
            </a:pPr>
            <a:r>
              <a:rPr lang="pt-BR" dirty="0"/>
              <a:t>Pressões e riscos globais como mudanças climáticas, tensões geopolíticas, terrorismo e migração em larga escala.</a:t>
            </a:r>
            <a:endParaRPr lang="en-US" dirty="0"/>
          </a:p>
        </p:txBody>
      </p:sp>
      <p:pic>
        <p:nvPicPr>
          <p:cNvPr id="14" name="Picture 13" descr="Image result for queremos escolas no padrao fifa"/>
          <p:cNvPicPr/>
          <p:nvPr/>
        </p:nvPicPr>
        <p:blipFill>
          <a:blip r:embed="rId4">
            <a:extLst>
              <a:ext uri="{28A0092B-C50C-407E-A947-70E740481C1C}">
                <a14:useLocalDpi xmlns:a14="http://schemas.microsoft.com/office/drawing/2010/main"/>
              </a:ext>
            </a:extLst>
          </a:blip>
          <a:srcRect/>
          <a:stretch>
            <a:fillRect/>
          </a:stretch>
        </p:blipFill>
        <p:spPr bwMode="auto">
          <a:xfrm>
            <a:off x="4791807" y="1862787"/>
            <a:ext cx="3949857" cy="23444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protestas brasil congresso"/>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1807" y="4315969"/>
            <a:ext cx="3949857" cy="235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02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8</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spc="600" dirty="0">
                  <a:solidFill>
                    <a:schemeClr val="bg1">
                      <a:lumMod val="95000"/>
                    </a:schemeClr>
                  </a:solidFill>
                  <a:latin typeface="Calibri" panose="020F0502020204030204" pitchFamily="34" charset="0"/>
                  <a:cs typeface="Calibri" panose="020F0502020204030204" pitchFamily="34" charset="0"/>
                </a:rPr>
                <a:t>O QUE CONDUZ A CONFIANÇA PÚBLICA?</a:t>
              </a:r>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sp>
        <p:nvSpPr>
          <p:cNvPr id="3" name="TextBox 2"/>
          <p:cNvSpPr txBox="1"/>
          <p:nvPr/>
        </p:nvSpPr>
        <p:spPr>
          <a:xfrm>
            <a:off x="447080" y="1797390"/>
            <a:ext cx="7745943" cy="2600712"/>
          </a:xfrm>
          <a:prstGeom prst="rect">
            <a:avLst/>
          </a:prstGeom>
          <a:noFill/>
        </p:spPr>
        <p:txBody>
          <a:bodyPr wrap="square" rtlCol="0">
            <a:spAutoFit/>
          </a:bodyPr>
          <a:lstStyle/>
          <a:p>
            <a:pPr marL="446225" indent="-446225">
              <a:spcBef>
                <a:spcPct val="50000"/>
              </a:spcBef>
              <a:buFont typeface="Arial" panose="020B0604020202020204" pitchFamily="34" charset="0"/>
              <a:buChar char="•"/>
            </a:pPr>
            <a:r>
              <a:rPr lang="pt-BR" sz="1700" dirty="0"/>
              <a:t>O acesso a serviços de qualidade, como educação, saúde, transporte, segurança pública e justiça, é essencial para o desenvolvimento econômico e social.</a:t>
            </a:r>
            <a:endParaRPr lang="en-US" sz="1700" dirty="0"/>
          </a:p>
          <a:p>
            <a:pPr marL="446225" indent="-446225">
              <a:spcBef>
                <a:spcPct val="50000"/>
              </a:spcBef>
              <a:buFont typeface="Arial" panose="020B0604020202020204" pitchFamily="34" charset="0"/>
              <a:buChar char="•"/>
            </a:pPr>
            <a:r>
              <a:rPr lang="pt-BR" sz="1700" dirty="0"/>
              <a:t>A provisão de serviços públicos é um componente essencial da ação governamental oferecida em troca dos pagamentos de impostos dos cidadãos.</a:t>
            </a:r>
            <a:endParaRPr lang="en-US" sz="1700" dirty="0"/>
          </a:p>
          <a:p>
            <a:pPr marL="446225" indent="-446225">
              <a:spcBef>
                <a:spcPct val="50000"/>
              </a:spcBef>
              <a:buFont typeface="Arial" panose="020B0604020202020204" pitchFamily="34" charset="0"/>
              <a:buChar char="•"/>
            </a:pPr>
            <a:r>
              <a:rPr lang="pt-BR" sz="1700" dirty="0"/>
              <a:t>A experiência direta dos cidadãos e das empresas com esses serviços é importante para moldar suas atitudes em relação ao governo tanto local como nacional.</a:t>
            </a:r>
            <a:endParaRPr lang="en-US" sz="1700" dirty="0"/>
          </a:p>
          <a:p>
            <a:pPr>
              <a:spcBef>
                <a:spcPct val="50000"/>
              </a:spcBef>
            </a:pPr>
            <a:endParaRPr lang="en-US" dirty="0"/>
          </a:p>
        </p:txBody>
      </p:sp>
    </p:spTree>
    <p:extLst>
      <p:ext uri="{BB962C8B-B14F-4D97-AF65-F5344CB8AC3E}">
        <p14:creationId xmlns:p14="http://schemas.microsoft.com/office/powerpoint/2010/main" val="403755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6612" y="6364997"/>
            <a:ext cx="2133600" cy="365125"/>
          </a:xfrm>
        </p:spPr>
        <p:txBody>
          <a:bodyPr/>
          <a:lstStyle/>
          <a:p>
            <a:fld id="{28940A4A-3816-4C22-82E5-CAE195270452}" type="slidenum">
              <a:rPr lang="en-US" smtClean="0">
                <a:solidFill>
                  <a:prstClr val="black">
                    <a:lumMod val="50000"/>
                    <a:lumOff val="50000"/>
                  </a:prstClr>
                </a:solidFill>
              </a:rPr>
              <a:pPr/>
              <a:t>9</a:t>
            </a:fld>
            <a:endParaRPr lang="en-US" dirty="0">
              <a:solidFill>
                <a:prstClr val="black">
                  <a:lumMod val="50000"/>
                  <a:lumOff val="50000"/>
                </a:prstClr>
              </a:solidFill>
            </a:endParaRPr>
          </a:p>
        </p:txBody>
      </p:sp>
      <p:sp>
        <p:nvSpPr>
          <p:cNvPr id="35" name="TextBox 34"/>
          <p:cNvSpPr txBox="1"/>
          <p:nvPr/>
        </p:nvSpPr>
        <p:spPr>
          <a:xfrm>
            <a:off x="2424474" y="3097746"/>
            <a:ext cx="2119272" cy="954107"/>
          </a:xfrm>
          <a:prstGeom prst="rect">
            <a:avLst/>
          </a:prstGeom>
          <a:noFill/>
        </p:spPr>
        <p:txBody>
          <a:bodyPr wrap="square" rtlCol="0">
            <a:spAutoFit/>
          </a:bodyPr>
          <a:lstStyle/>
          <a:p>
            <a:pPr algn="ctr"/>
            <a:r>
              <a:rPr lang="en-US" sz="1400" dirty="0">
                <a:solidFill>
                  <a:schemeClr val="bg1"/>
                </a:solidFill>
                <a:latin typeface="Calibri"/>
                <a:cs typeface="Calibri"/>
              </a:rPr>
              <a:t>More than </a:t>
            </a:r>
            <a:r>
              <a:rPr lang="en-US" sz="1400" b="1" dirty="0">
                <a:solidFill>
                  <a:schemeClr val="bg1"/>
                </a:solidFill>
                <a:latin typeface="Calibri"/>
                <a:cs typeface="Calibri"/>
              </a:rPr>
              <a:t>150 active projects </a:t>
            </a:r>
            <a:r>
              <a:rPr lang="en-US" sz="1400" u="sng" dirty="0">
                <a:solidFill>
                  <a:schemeClr val="bg1"/>
                </a:solidFill>
                <a:latin typeface="Calibri"/>
                <a:cs typeface="Calibri"/>
              </a:rPr>
              <a:t>in other GPs</a:t>
            </a:r>
            <a:r>
              <a:rPr lang="en-US" sz="1400" dirty="0">
                <a:solidFill>
                  <a:schemeClr val="bg1"/>
                </a:solidFill>
                <a:latin typeface="Calibri"/>
                <a:cs typeface="Calibri"/>
              </a:rPr>
              <a:t> are over 20% dedicated to Governance Components</a:t>
            </a:r>
            <a:endParaRPr lang="en-US" sz="1400" b="1" dirty="0">
              <a:solidFill>
                <a:schemeClr val="bg1"/>
              </a:solidFill>
              <a:latin typeface="Calibri"/>
              <a:cs typeface="Calibri"/>
            </a:endParaRPr>
          </a:p>
        </p:txBody>
      </p:sp>
      <p:sp>
        <p:nvSpPr>
          <p:cNvPr id="41" name="Rectangle 40"/>
          <p:cNvSpPr/>
          <p:nvPr/>
        </p:nvSpPr>
        <p:spPr>
          <a:xfrm>
            <a:off x="326182" y="1981219"/>
            <a:ext cx="3109376" cy="542584"/>
          </a:xfrm>
          <a:prstGeom prst="rect">
            <a:avLst/>
          </a:prstGeom>
        </p:spPr>
        <p:txBody>
          <a:bodyPr wrap="square">
            <a:spAutoFit/>
          </a:bodyPr>
          <a:lstStyle/>
          <a:p>
            <a:pPr>
              <a:lnSpc>
                <a:spcPct val="110000"/>
              </a:lnSpc>
            </a:pPr>
            <a:r>
              <a:rPr lang="en-US" sz="2800" b="1" spc="300" dirty="0">
                <a:solidFill>
                  <a:schemeClr val="bg1"/>
                </a:solidFill>
                <a:latin typeface="Calibri"/>
                <a:cs typeface="Calibri"/>
              </a:rPr>
              <a:t>LENDING</a:t>
            </a:r>
            <a:endParaRPr lang="en-US" sz="3200" b="1" spc="300" dirty="0">
              <a:solidFill>
                <a:schemeClr val="bg1"/>
              </a:solidFill>
            </a:endParaRPr>
          </a:p>
        </p:txBody>
      </p:sp>
      <p:sp>
        <p:nvSpPr>
          <p:cNvPr id="42" name="TextBox 41"/>
          <p:cNvSpPr txBox="1"/>
          <p:nvPr/>
        </p:nvSpPr>
        <p:spPr>
          <a:xfrm>
            <a:off x="965158" y="2265337"/>
            <a:ext cx="1121754"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FFFFFF"/>
              </a:solidFill>
              <a:latin typeface="Calibri"/>
              <a:cs typeface="Calibri"/>
            </a:endParaRPr>
          </a:p>
          <a:p>
            <a:r>
              <a:rPr lang="en-US" sz="1600" dirty="0">
                <a:solidFill>
                  <a:srgbClr val="FFFFFF"/>
                </a:solidFill>
                <a:latin typeface="Calibri"/>
                <a:cs typeface="Calibri"/>
              </a:rPr>
              <a:t>Active Projects or</a:t>
            </a:r>
          </a:p>
          <a:p>
            <a:endParaRPr lang="en-US" sz="1600" spc="300" dirty="0">
              <a:solidFill>
                <a:srgbClr val="FFFFFF"/>
              </a:solidFill>
              <a:latin typeface="Calibri"/>
              <a:cs typeface="Calibri"/>
            </a:endParaRPr>
          </a:p>
        </p:txBody>
      </p:sp>
      <p:sp>
        <p:nvSpPr>
          <p:cNvPr id="48" name="Rectangle 47"/>
          <p:cNvSpPr/>
          <p:nvPr/>
        </p:nvSpPr>
        <p:spPr>
          <a:xfrm>
            <a:off x="4680966" y="1952027"/>
            <a:ext cx="2090739" cy="542584"/>
          </a:xfrm>
          <a:prstGeom prst="rect">
            <a:avLst/>
          </a:prstGeom>
        </p:spPr>
        <p:txBody>
          <a:bodyPr wrap="square">
            <a:spAutoFit/>
          </a:bodyPr>
          <a:lstStyle/>
          <a:p>
            <a:pPr algn="ctr">
              <a:lnSpc>
                <a:spcPct val="110000"/>
              </a:lnSpc>
            </a:pPr>
            <a:r>
              <a:rPr lang="en-US" sz="2800" b="1" spc="300" dirty="0">
                <a:solidFill>
                  <a:schemeClr val="bg1"/>
                </a:solidFill>
                <a:latin typeface="Calibri"/>
                <a:cs typeface="Calibri"/>
              </a:rPr>
              <a:t>ASA</a:t>
            </a:r>
            <a:endParaRPr lang="en-US" sz="2800" b="1" spc="300" dirty="0">
              <a:solidFill>
                <a:schemeClr val="bg1"/>
              </a:solidFill>
            </a:endParaRPr>
          </a:p>
        </p:txBody>
      </p:sp>
      <p:sp>
        <p:nvSpPr>
          <p:cNvPr id="49" name="TextBox 48"/>
          <p:cNvSpPr txBox="1"/>
          <p:nvPr/>
        </p:nvSpPr>
        <p:spPr>
          <a:xfrm>
            <a:off x="4704566" y="2566921"/>
            <a:ext cx="2000023" cy="1200329"/>
          </a:xfrm>
          <a:prstGeom prst="rect">
            <a:avLst/>
          </a:prstGeom>
          <a:noFill/>
        </p:spPr>
        <p:txBody>
          <a:bodyPr wrap="square" rtlCol="0">
            <a:spAutoFit/>
          </a:bodyPr>
          <a:lstStyle/>
          <a:p>
            <a:pPr algn="ctr"/>
            <a:r>
              <a:rPr lang="en-US" sz="2400" b="1" dirty="0">
                <a:solidFill>
                  <a:schemeClr val="bg1"/>
                </a:solidFill>
                <a:latin typeface="Calibri"/>
                <a:cs typeface="Calibri"/>
              </a:rPr>
              <a:t>300+ </a:t>
            </a:r>
            <a:r>
              <a:rPr lang="en-US" sz="1600" dirty="0">
                <a:solidFill>
                  <a:schemeClr val="bg1"/>
                </a:solidFill>
                <a:latin typeface="Calibri"/>
                <a:cs typeface="Calibri"/>
              </a:rPr>
              <a:t>products in  knowledge Program</a:t>
            </a:r>
          </a:p>
          <a:p>
            <a:pPr algn="ctr"/>
            <a:endParaRPr lang="en-US" sz="1600" dirty="0">
              <a:solidFill>
                <a:schemeClr val="bg1"/>
              </a:solidFill>
              <a:latin typeface="Calibri"/>
              <a:cs typeface="Calibri"/>
            </a:endParaRPr>
          </a:p>
          <a:p>
            <a:pPr algn="ctr"/>
            <a:endParaRPr lang="en-US" sz="1600" b="1" spc="300" dirty="0">
              <a:solidFill>
                <a:schemeClr val="bg1"/>
              </a:solidFill>
              <a:latin typeface="Calibri"/>
              <a:cs typeface="Calibri"/>
            </a:endParaRPr>
          </a:p>
        </p:txBody>
      </p:sp>
      <p:sp>
        <p:nvSpPr>
          <p:cNvPr id="57" name="Rectangle 56"/>
          <p:cNvSpPr/>
          <p:nvPr/>
        </p:nvSpPr>
        <p:spPr>
          <a:xfrm>
            <a:off x="447080" y="5285202"/>
            <a:ext cx="3109376" cy="381771"/>
          </a:xfrm>
          <a:prstGeom prst="rect">
            <a:avLst/>
          </a:prstGeom>
        </p:spPr>
        <p:txBody>
          <a:bodyPr wrap="square">
            <a:spAutoFit/>
          </a:bodyPr>
          <a:lstStyle/>
          <a:p>
            <a:pPr>
              <a:lnSpc>
                <a:spcPct val="110000"/>
              </a:lnSpc>
            </a:pPr>
            <a:r>
              <a:rPr lang="en-US" b="1" spc="300" dirty="0">
                <a:solidFill>
                  <a:schemeClr val="bg1"/>
                </a:solidFill>
                <a:latin typeface="Calibri"/>
                <a:cs typeface="Calibri"/>
              </a:rPr>
              <a:t>FIDUCIARY</a:t>
            </a:r>
            <a:endParaRPr lang="en-US" b="1" spc="300" dirty="0">
              <a:solidFill>
                <a:schemeClr val="bg1"/>
              </a:solidFill>
            </a:endParaRPr>
          </a:p>
        </p:txBody>
      </p:sp>
      <p:sp>
        <p:nvSpPr>
          <p:cNvPr id="58" name="TextBox 57"/>
          <p:cNvSpPr txBox="1"/>
          <p:nvPr/>
        </p:nvSpPr>
        <p:spPr>
          <a:xfrm>
            <a:off x="378568" y="2492648"/>
            <a:ext cx="652743" cy="646331"/>
          </a:xfrm>
          <a:prstGeom prst="rect">
            <a:avLst/>
          </a:prstGeom>
          <a:noFill/>
        </p:spPr>
        <p:txBody>
          <a:bodyPr wrap="none" rtlCol="0">
            <a:spAutoFit/>
          </a:bodyPr>
          <a:lstStyle/>
          <a:p>
            <a:r>
              <a:rPr lang="en-US" sz="3600" dirty="0">
                <a:solidFill>
                  <a:srgbClr val="FFFFFF"/>
                </a:solidFill>
                <a:latin typeface="Calibri"/>
                <a:cs typeface="Calibri"/>
              </a:rPr>
              <a:t>84</a:t>
            </a:r>
          </a:p>
        </p:txBody>
      </p:sp>
      <p:sp>
        <p:nvSpPr>
          <p:cNvPr id="59" name="TextBox 58"/>
          <p:cNvSpPr txBox="1"/>
          <p:nvPr/>
        </p:nvSpPr>
        <p:spPr>
          <a:xfrm>
            <a:off x="431197" y="3063375"/>
            <a:ext cx="1999565" cy="584775"/>
          </a:xfrm>
          <a:prstGeom prst="rect">
            <a:avLst/>
          </a:prstGeom>
          <a:noFill/>
        </p:spPr>
        <p:txBody>
          <a:bodyPr wrap="square" rtlCol="0">
            <a:spAutoFit/>
          </a:bodyPr>
          <a:lstStyle/>
          <a:p>
            <a:r>
              <a:rPr lang="en-US" sz="3200" dirty="0">
                <a:solidFill>
                  <a:srgbClr val="FFFFFF"/>
                </a:solidFill>
                <a:latin typeface="Calibri"/>
                <a:cs typeface="Calibri"/>
              </a:rPr>
              <a:t>$3.87 B</a:t>
            </a:r>
          </a:p>
        </p:txBody>
      </p:sp>
      <p:sp>
        <p:nvSpPr>
          <p:cNvPr id="51" name="TextBox 50"/>
          <p:cNvSpPr txBox="1"/>
          <p:nvPr/>
        </p:nvSpPr>
        <p:spPr>
          <a:xfrm>
            <a:off x="447081" y="5619580"/>
            <a:ext cx="5811490" cy="584775"/>
          </a:xfrm>
          <a:prstGeom prst="rect">
            <a:avLst/>
          </a:prstGeom>
          <a:noFill/>
        </p:spPr>
        <p:txBody>
          <a:bodyPr wrap="square" rtlCol="0">
            <a:spAutoFit/>
          </a:bodyPr>
          <a:lstStyle/>
          <a:p>
            <a:r>
              <a:rPr lang="en-US" sz="1600" dirty="0">
                <a:solidFill>
                  <a:schemeClr val="bg1"/>
                </a:solidFill>
              </a:rPr>
              <a:t>Governance Practice Staff provide fiduciary support to over 2,600 projects in the World Bank Portfolio</a:t>
            </a:r>
          </a:p>
        </p:txBody>
      </p:sp>
      <p:grpSp>
        <p:nvGrpSpPr>
          <p:cNvPr id="24" name="Group 23"/>
          <p:cNvGrpSpPr/>
          <p:nvPr/>
        </p:nvGrpSpPr>
        <p:grpSpPr>
          <a:xfrm>
            <a:off x="2" y="76200"/>
            <a:ext cx="9144000" cy="1679966"/>
            <a:chOff x="0" y="92516"/>
            <a:chExt cx="9144000" cy="1555758"/>
          </a:xfrm>
        </p:grpSpPr>
        <p:sp>
          <p:nvSpPr>
            <p:cNvPr id="25" name="Rectangle 24"/>
            <p:cNvSpPr/>
            <p:nvPr/>
          </p:nvSpPr>
          <p:spPr>
            <a:xfrm>
              <a:off x="0" y="562304"/>
              <a:ext cx="9144000" cy="1085970"/>
            </a:xfrm>
            <a:prstGeom prst="rect">
              <a:avLst/>
            </a:prstGeom>
            <a:solidFill>
              <a:srgbClr val="0085B4">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spc="600" dirty="0">
                  <a:solidFill>
                    <a:schemeClr val="bg1">
                      <a:lumMod val="95000"/>
                    </a:schemeClr>
                  </a:solidFill>
                  <a:latin typeface="Calibri" panose="020F0502020204030204" pitchFamily="34" charset="0"/>
                  <a:cs typeface="Calibri" panose="020F0502020204030204" pitchFamily="34" charset="0"/>
                </a:rPr>
                <a:t>O QUE CONDUZ A CONFIANÇA PÚBLICA?</a:t>
              </a:r>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nvGrpSpPr>
            <p:cNvPr id="26" name="Group 25"/>
            <p:cNvGrpSpPr/>
            <p:nvPr/>
          </p:nvGrpSpPr>
          <p:grpSpPr>
            <a:xfrm>
              <a:off x="0" y="92516"/>
              <a:ext cx="8888576" cy="450213"/>
              <a:chOff x="0" y="0"/>
              <a:chExt cx="8888576" cy="450213"/>
            </a:xfrm>
          </p:grpSpPr>
          <p:sp>
            <p:nvSpPr>
              <p:cNvPr id="27" name="Rectangle 26"/>
              <p:cNvSpPr/>
              <p:nvPr/>
            </p:nvSpPr>
            <p:spPr>
              <a:xfrm>
                <a:off x="0" y="3477"/>
                <a:ext cx="7595457" cy="446736"/>
              </a:xfrm>
              <a:prstGeom prst="rect">
                <a:avLst/>
              </a:prstGeom>
              <a:solidFill>
                <a:srgbClr val="00206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65043" y="0"/>
                <a:ext cx="460828" cy="45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974" y="70105"/>
                <a:ext cx="1409602"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728" y="40440"/>
                <a:ext cx="6793901" cy="342026"/>
              </a:xfrm>
              <a:prstGeom prst="rect">
                <a:avLst/>
              </a:prstGeom>
              <a:noFill/>
            </p:spPr>
            <p:txBody>
              <a:bodyPr wrap="square" rtlCol="0">
                <a:spAutoFit/>
              </a:bodyPr>
              <a:lstStyle/>
              <a:p>
                <a:endParaRPr lang="en-US" b="1" spc="600" dirty="0">
                  <a:solidFill>
                    <a:schemeClr val="bg1">
                      <a:lumMod val="95000"/>
                    </a:schemeClr>
                  </a:solidFill>
                  <a:latin typeface="Calibri" panose="020F0502020204030204" pitchFamily="34" charset="0"/>
                  <a:cs typeface="Calibri" panose="020F0502020204030204" pitchFamily="34" charset="0"/>
                </a:endParaRPr>
              </a:p>
            </p:txBody>
          </p:sp>
        </p:grpSp>
      </p:grpSp>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91441" y="2068286"/>
            <a:ext cx="8715102" cy="4705210"/>
          </a:xfrm>
          <a:prstGeom prst="rect">
            <a:avLst/>
          </a:prstGeom>
          <a:noFill/>
          <a:ln>
            <a:noFill/>
          </a:ln>
        </p:spPr>
      </p:pic>
    </p:spTree>
    <p:extLst>
      <p:ext uri="{BB962C8B-B14F-4D97-AF65-F5344CB8AC3E}">
        <p14:creationId xmlns:p14="http://schemas.microsoft.com/office/powerpoint/2010/main" val="281056723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Urls xmlns="http://schemas.microsoft.com/sharepoint/v3/contenttype/forms/url">
  <Edit>/governance/Documents/Forms/EditPage.aspx</Edit>
</FormUrls>
</file>

<file path=customXml/item2.xml><?xml version="1.0" encoding="utf-8"?>
<ct:contentTypeSchema xmlns:ct="http://schemas.microsoft.com/office/2006/metadata/contentType" xmlns:ma="http://schemas.microsoft.com/office/2006/metadata/properties/metaAttributes" ct:_="" ma:_="" ma:contentTypeName="Practice Document" ma:contentTypeID="0x0101005E3DE8D4CE26B94F9E67D1E726F26DDD00A0509A866213F94FA54FA217D8AFE8FA" ma:contentTypeVersion="59" ma:contentTypeDescription="" ma:contentTypeScope="" ma:versionID="608a35c3cb6bd568ed82b2aff9e6792d">
  <xsd:schema xmlns:xsd="http://www.w3.org/2001/XMLSchema" xmlns:xs="http://www.w3.org/2001/XMLSchema" xmlns:p="http://schemas.microsoft.com/office/2006/metadata/properties" xmlns:ns1="http://schemas.microsoft.com/sharepoint/v3" xmlns:ns3="d3d0bb0d-0b46-4c6d-a2f4-1981166d95c0" targetNamespace="http://schemas.microsoft.com/office/2006/metadata/properties" ma:root="true" ma:fieldsID="16a1fc6aeacf38a838b13688308cee58" ns1:_="" ns3:_="">
    <xsd:import namespace="http://schemas.microsoft.com/sharepoint/v3"/>
    <xsd:import namespace="d3d0bb0d-0b46-4c6d-a2f4-1981166d95c0"/>
    <xsd:element name="properties">
      <xsd:complexType>
        <xsd:sequence>
          <xsd:element name="documentManagement">
            <xsd:complexType>
              <xsd:all>
                <xsd:element ref="ns1:ArticleStartDate" minOccurs="0"/>
                <xsd:element ref="ns3:Contact_x0028_s_x0029_" minOccurs="0"/>
                <xsd:element ref="ns3:Feature" minOccurs="0"/>
                <xsd:element ref="ns3:Abstract" minOccurs="0"/>
                <xsd:element ref="ns1:AverageRating" minOccurs="0"/>
                <xsd:element ref="ns1:LikesCount" minOccurs="0"/>
                <xsd:element ref="ns1:RatingCount" minOccurs="0"/>
                <xsd:element ref="ns1:PublishingRollupImage" minOccurs="0"/>
                <xsd:element ref="ns1:PublishingContact" minOccurs="0"/>
                <xsd:element ref="ns3:da8d35a074d44872bb711c066b24d86d" minOccurs="0"/>
                <xsd:element ref="ns3:lfb45a722fc84f68b6d3dc1a7900189e" minOccurs="0"/>
                <xsd:element ref="ns3:TaxKeywordTaxHTField" minOccurs="0"/>
                <xsd:element ref="ns3:f231d2454d9a4a1f8307c1e55bc8c5fd" minOccurs="0"/>
                <xsd:element ref="ns3:j33b1bc20532487296f1bbbdead35a56" minOccurs="0"/>
                <xsd:element ref="ns3:gd47a4d9fbf547cb9074c093d57d77c0" minOccurs="0"/>
                <xsd:element ref="ns3:TaxCatchAll" minOccurs="0"/>
                <xsd:element ref="ns3:d27838b4b66e4810ae2500678d9ad0e1" minOccurs="0"/>
                <xsd:element ref="ns3:b2528424966f4400b5d92ea883341ad8" minOccurs="0"/>
                <xsd:element ref="ns3:f484770885e6483a8b40a286e9099996" minOccurs="0"/>
                <xsd:element ref="ns3:TaxCatchAllLabel" minOccurs="0"/>
                <xsd:element ref="ns3:ContactUPI" minOccurs="0"/>
                <xsd:element ref="ns3:ContactLoginName" minOccurs="0"/>
                <xsd:element ref="ns3:OwnershipUnitLabel" minOccurs="0"/>
                <xsd:element ref="ns3:UniqueIt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rticleStartDate" ma:index="2" nillable="true" ma:displayName="Article Date" ma:description="Article Date is a site column created by the Publishing feature. It is used on the Article Page Content Type as the date of the page." ma:format="DateOnly" ma:internalName="ArticleStartDate">
      <xsd:simpleType>
        <xsd:restriction base="dms:DateTime"/>
      </xsd:simpleType>
    </xsd:element>
    <xsd:element name="AverageRating" ma:index="17" nillable="true" ma:displayName="Rating (0-5)" ma:decimals="2" ma:description="Average value of all the ratings that have been submitted" ma:internalName="AverageRating" ma:readOnly="true">
      <xsd:simpleType>
        <xsd:restriction base="dms:Number"/>
      </xsd:simpleType>
    </xsd:element>
    <xsd:element name="LikesCount" ma:index="18" nillable="true" ma:displayName="Number of Likes" ma:internalName="LikesCount">
      <xsd:simpleType>
        <xsd:restriction base="dms:Unknown"/>
      </xsd:simpleType>
    </xsd:element>
    <xsd:element name="RatingCount" ma:index="19" nillable="true" ma:displayName="Number of Ratings" ma:decimals="0" ma:description="Number of ratings submitted" ma:internalName="RatingCount" ma:readOnly="true">
      <xsd:simpleType>
        <xsd:restriction base="dms:Number"/>
      </xsd:simpleType>
    </xsd:element>
    <xsd:element name="PublishingRollupImage" ma:index="20"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PublishingContact" ma:index="21" nillable="true" ma:displayName="Contact" ma:description="Contact is a site column created by the Publishing feature. It is used on the Page Content Type as the person or group who is the contact person for the page."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d0bb0d-0b46-4c6d-a2f4-1981166d95c0" elementFormDefault="qualified">
    <xsd:import namespace="http://schemas.microsoft.com/office/2006/documentManagement/types"/>
    <xsd:import namespace="http://schemas.microsoft.com/office/infopath/2007/PartnerControls"/>
    <xsd:element name="Contact_x0028_s_x0029_" ma:index="4" nillable="true" ma:displayName="Contact(s)" ma:list="UserInfo" ma:SharePointGroup="0" ma:internalName="Contact_x0028_s_x0029_"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eature" ma:index="14" nillable="true" ma:displayName="Feature" ma:default="0" ma:description="Feature this item?" ma:internalName="Feature">
      <xsd:simpleType>
        <xsd:restriction base="dms:Boolean"/>
      </xsd:simpleType>
    </xsd:element>
    <xsd:element name="Abstract" ma:index="15" nillable="true" ma:displayName="Abstract" ma:internalName="Abstract">
      <xsd:simpleType>
        <xsd:restriction base="dms:Note"/>
      </xsd:simpleType>
    </xsd:element>
    <xsd:element name="da8d35a074d44872bb711c066b24d86d" ma:index="24" nillable="true" ma:taxonomy="true" ma:internalName="da8d35a074d44872bb711c066b24d86d" ma:taxonomyFieldName="GeographicArea" ma:displayName="Geographic Area" ma:default="1;#World|181f87ec-6d12-43c8-9f7a-dc47bc14aa64" ma:fieldId="{da8d35a0-74d4-4872-bb71-1c066b24d86d}" ma:taxonomyMulti="true" ma:sspId="3372e26d-2352-49bf-905e-a7b5617c9e22" ma:termSetId="bc82f570-771a-4efe-b637-ab15e81e67d6" ma:anchorId="00000000-0000-0000-0000-000000000000" ma:open="false" ma:isKeyword="false">
      <xsd:complexType>
        <xsd:sequence>
          <xsd:element ref="pc:Terms" minOccurs="0" maxOccurs="1"/>
        </xsd:sequence>
      </xsd:complexType>
    </xsd:element>
    <xsd:element name="lfb45a722fc84f68b6d3dc1a7900189e" ma:index="29" nillable="true" ma:taxonomy="true" ma:internalName="lfb45a722fc84f68b6d3dc1a7900189e" ma:taxonomyFieldName="InformationClassification" ma:displayName="Information Classification" ma:default="3;#Official Use Only|4119b812-446b-4199-aebc-580c95bfd42a" ma:fieldId="{5fb45a72-2fc8-4f68-b6d3-dc1a7900189e}" ma:sspId="3372e26d-2352-49bf-905e-a7b5617c9e22" ma:termSetId="64584bab-8e1a-4e77-9a74-729fd66acaac" ma:anchorId="00000000-0000-0000-0000-000000000000" ma:open="false" ma:isKeyword="false">
      <xsd:complexType>
        <xsd:sequence>
          <xsd:element ref="pc:Terms" minOccurs="0" maxOccurs="1"/>
        </xsd:sequence>
      </xsd:complexType>
    </xsd:element>
    <xsd:element name="TaxKeywordTaxHTField" ma:index="30" nillable="true" ma:taxonomy="true" ma:internalName="TaxKeywordTaxHTField" ma:taxonomyFieldName="TaxKeyword" ma:displayName="Enterprise Keywords" ma:fieldId="{23f27201-bee3-471e-b2e7-b64fd8b7ca38}" ma:taxonomyMulti="true" ma:sspId="3372e26d-2352-49bf-905e-a7b5617c9e22" ma:termSetId="00000000-0000-0000-0000-000000000000" ma:anchorId="00000000-0000-0000-0000-000000000000" ma:open="true" ma:isKeyword="true">
      <xsd:complexType>
        <xsd:sequence>
          <xsd:element ref="pc:Terms" minOccurs="0" maxOccurs="1"/>
        </xsd:sequence>
      </xsd:complexType>
    </xsd:element>
    <xsd:element name="f231d2454d9a4a1f8307c1e55bc8c5fd" ma:index="31" nillable="true" ma:taxonomy="true" ma:internalName="f231d2454d9a4a1f8307c1e55bc8c5fd" ma:taxonomyFieldName="OwnershipUnit" ma:displayName="Ownership Unit" ma:default="" ma:fieldId="{f231d245-4d9a-4a1f-8307-c1e55bc8c5fd}" ma:sspId="3372e26d-2352-49bf-905e-a7b5617c9e22" ma:termSetId="18c80149-e1cc-4689-81ca-9f56a208dd0e" ma:anchorId="00000000-0000-0000-0000-000000000000" ma:open="false" ma:isKeyword="false">
      <xsd:complexType>
        <xsd:sequence>
          <xsd:element ref="pc:Terms" minOccurs="0" maxOccurs="1"/>
        </xsd:sequence>
      </xsd:complexType>
    </xsd:element>
    <xsd:element name="j33b1bc20532487296f1bbbdead35a56" ma:index="32" nillable="true" ma:taxonomy="true" ma:internalName="j33b1bc20532487296f1bbbdead35a56" ma:taxonomyFieldName="HashTags" ma:displayName="HashTags" ma:fieldId="{333b1bc2-0532-4872-96f1-bbbdead35a56}" ma:taxonomyMulti="true" ma:sspId="00000000-0000-0000-0000-000000000000" ma:termSetId="3ceb0050-69a1-40e7-a427-83e2fac80c27" ma:anchorId="00000000-0000-0000-0000-000000000000" ma:open="false" ma:isKeyword="false">
      <xsd:complexType>
        <xsd:sequence>
          <xsd:element ref="pc:Terms" minOccurs="0" maxOccurs="1"/>
        </xsd:sequence>
      </xsd:complexType>
    </xsd:element>
    <xsd:element name="gd47a4d9fbf547cb9074c093d57d77c0" ma:index="33" nillable="true" ma:taxonomy="true" ma:internalName="gd47a4d9fbf547cb9074c093d57d77c0" ma:taxonomyFieldName="DocumentType" ma:displayName="Document Type" ma:default="" ma:fieldId="{0d47a4d9-fbf5-47cb-9074-c093d57d77c0}" ma:sspId="3372e26d-2352-49bf-905e-a7b5617c9e22" ma:termSetId="fe5d0590-9a37-47b6-bc2b-3c53aa671283" ma:anchorId="00000000-0000-0000-0000-000000000000" ma:open="false" ma:isKeyword="false">
      <xsd:complexType>
        <xsd:sequence>
          <xsd:element ref="pc:Terms" minOccurs="0" maxOccurs="1"/>
        </xsd:sequence>
      </xsd:complexType>
    </xsd:element>
    <xsd:element name="TaxCatchAll" ma:index="34" nillable="true" ma:displayName="Taxonomy Catch All Column" ma:hidden="true" ma:list="{abbbd114-b017-4815-ba2c-135ad88dd955}" ma:internalName="TaxCatchAll" ma:showField="CatchAllData" ma:web="a181890b-7d6b-40ab-98ac-1dbc9bce8514">
      <xsd:complexType>
        <xsd:complexContent>
          <xsd:extension base="dms:MultiChoiceLookup">
            <xsd:sequence>
              <xsd:element name="Value" type="dms:Lookup" maxOccurs="unbounded" minOccurs="0" nillable="true"/>
            </xsd:sequence>
          </xsd:extension>
        </xsd:complexContent>
      </xsd:complexType>
    </xsd:element>
    <xsd:element name="d27838b4b66e4810ae2500678d9ad0e1" ma:index="35" nillable="true" ma:taxonomy="true" ma:internalName="d27838b4b66e4810ae2500678d9ad0e1" ma:taxonomyFieldName="Topic_x0028_s_x0029_" ma:displayName="Topic(s)" ma:default="" ma:fieldId="{d27838b4-b66e-4810-ae25-00678d9ad0e1}" ma:taxonomyMulti="true" ma:sspId="3372e26d-2352-49bf-905e-a7b5617c9e22" ma:termSetId="52c8dc5b-2000-4eb2-836c-73f156eae2f8" ma:anchorId="00000000-0000-0000-0000-000000000000" ma:open="false" ma:isKeyword="false">
      <xsd:complexType>
        <xsd:sequence>
          <xsd:element ref="pc:Terms" minOccurs="0" maxOccurs="1"/>
        </xsd:sequence>
      </xsd:complexType>
    </xsd:element>
    <xsd:element name="b2528424966f4400b5d92ea883341ad8" ma:index="36" nillable="true" ma:taxonomy="true" ma:internalName="b2528424966f4400b5d92ea883341ad8" ma:taxonomyFieldName="Source_x002d_Sponsor" ma:displayName="Source/Sponsor" ma:default="2;#World Bank Group (WBG)|26302eb1-ec78-4f90-9354-a429b34938d0" ma:fieldId="{b2528424-966f-4400-b5d9-2ea883341ad8}" ma:sspId="3372e26d-2352-49bf-905e-a7b5617c9e22" ma:termSetId="70fd8ade-1a0b-4b21-8432-85af10f46ddf" ma:anchorId="00000000-0000-0000-0000-000000000000" ma:open="false" ma:isKeyword="false">
      <xsd:complexType>
        <xsd:sequence>
          <xsd:element ref="pc:Terms" minOccurs="0" maxOccurs="1"/>
        </xsd:sequence>
      </xsd:complexType>
    </xsd:element>
    <xsd:element name="f484770885e6483a8b40a286e9099996" ma:index="37" nillable="true" ma:taxonomy="true" ma:internalName="f484770885e6483a8b40a286e9099996" ma:taxonomyFieldName="Development_x0020_Challenge" ma:displayName="Development Challenge" ma:default="" ma:fieldId="{f4847708-85e6-483a-8b40-a286e9099996}" ma:sspId="3372e26d-2352-49bf-905e-a7b5617c9e22" ma:termSetId="f6b4c6cd-8e2f-4709-89c2-38804f6fb0a2" ma:anchorId="00000000-0000-0000-0000-000000000000" ma:open="false" ma:isKeyword="false">
      <xsd:complexType>
        <xsd:sequence>
          <xsd:element ref="pc:Terms" minOccurs="0" maxOccurs="1"/>
        </xsd:sequence>
      </xsd:complexType>
    </xsd:element>
    <xsd:element name="TaxCatchAllLabel" ma:index="38" nillable="true" ma:displayName="Taxonomy Catch All Column1" ma:hidden="true" ma:list="{abbbd114-b017-4815-ba2c-135ad88dd955}" ma:internalName="TaxCatchAllLabel" ma:readOnly="true" ma:showField="CatchAllDataLabel" ma:web="a181890b-7d6b-40ab-98ac-1dbc9bce8514">
      <xsd:complexType>
        <xsd:complexContent>
          <xsd:extension base="dms:MultiChoiceLookup">
            <xsd:sequence>
              <xsd:element name="Value" type="dms:Lookup" maxOccurs="unbounded" minOccurs="0" nillable="true"/>
            </xsd:sequence>
          </xsd:extension>
        </xsd:complexContent>
      </xsd:complexType>
    </xsd:element>
    <xsd:element name="ContactUPI" ma:index="39" nillable="true" ma:displayName="ContactUPI" ma:internalName="ContactUPI">
      <xsd:simpleType>
        <xsd:restriction base="dms:Text">
          <xsd:maxLength value="255"/>
        </xsd:restriction>
      </xsd:simpleType>
    </xsd:element>
    <xsd:element name="ContactLoginName" ma:index="40" nillable="true" ma:displayName="ContactLoginName" ma:internalName="ContactLoginName">
      <xsd:simpleType>
        <xsd:restriction base="dms:Text">
          <xsd:maxLength value="255"/>
        </xsd:restriction>
      </xsd:simpleType>
    </xsd:element>
    <xsd:element name="OwnershipUnitLabel" ma:index="41" nillable="true" ma:displayName="OwnershipUnitLabel" ma:internalName="OwnershipUnitLabel">
      <xsd:simpleType>
        <xsd:restriction base="dms:Text">
          <xsd:maxLength value="255"/>
        </xsd:restriction>
      </xsd:simpleType>
    </xsd:element>
    <xsd:element name="UniqueItemId" ma:index="42" nillable="true" ma:displayName="UniqueItemId" ma:internalName="UniqueItemId">
      <xsd:simpleType>
        <xsd:restriction base="dms:Text">
          <xsd:maxLength value="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 ma:displayName="Author"/>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ma:index="1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3372e26d-2352-49bf-905e-a7b5617c9e22" ContentTypeId="0x0101005E3DE8D4CE26B94F9E67D1E726F26DDD" PreviousValue="false"/>
</file>

<file path=customXml/item4.xml><?xml version="1.0" encoding="utf-8"?>
<p:properties xmlns:p="http://schemas.microsoft.com/office/2006/metadata/properties" xmlns:xsi="http://www.w3.org/2001/XMLSchema-instance" xmlns:pc="http://schemas.microsoft.com/office/infopath/2007/PartnerControls">
  <documentManagement>
    <Contact_x0028_s_x0029_ xmlns="d3d0bb0d-0b46-4c6d-a2f4-1981166d95c0">
      <UserInfo>
        <DisplayName>i:0#.w|wb\wb176291</DisplayName>
        <AccountId>95</AccountId>
        <AccountType/>
      </UserInfo>
    </Contact_x0028_s_x0029_>
    <Abstract xmlns="d3d0bb0d-0b46-4c6d-a2f4-1981166d95c0">Mario Marcel’s presentation given on June 23, 2015 for the Governance GP Town Hall</Abstract>
    <LikesCount xmlns="http://schemas.microsoft.com/sharepoint/v3" xsi:nil="true"/>
    <ContactUPI xmlns="d3d0bb0d-0b46-4c6d-a2f4-1981166d95c0">176291</ContactUPI>
    <PublishingRollupImage xmlns="http://schemas.microsoft.com/sharepoint/v3" xsi:nil="true"/>
    <b2528424966f4400b5d92ea883341ad8 xmlns="d3d0bb0d-0b46-4c6d-a2f4-1981166d95c0">
      <Terms xmlns="http://schemas.microsoft.com/office/infopath/2007/PartnerControls">
        <TermInfo xmlns="http://schemas.microsoft.com/office/infopath/2007/PartnerControls">
          <TermName xmlns="http://schemas.microsoft.com/office/infopath/2007/PartnerControls">World Bank Group (WBG)</TermName>
          <TermId xmlns="http://schemas.microsoft.com/office/infopath/2007/PartnerControls">26302eb1-ec78-4f90-9354-a429b34938d0</TermId>
        </TermInfo>
      </Terms>
    </b2528424966f4400b5d92ea883341ad8>
    <gd47a4d9fbf547cb9074c093d57d77c0 xmlns="d3d0bb0d-0b46-4c6d-a2f4-1981166d95c0">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9cadedcc-caa1-456c-951e-6157c5bf8e29</TermId>
        </TermInfo>
      </Terms>
    </gd47a4d9fbf547cb9074c093d57d77c0>
    <Feature xmlns="d3d0bb0d-0b46-4c6d-a2f4-1981166d95c0">false</Feature>
    <lfb45a722fc84f68b6d3dc1a7900189e xmlns="d3d0bb0d-0b46-4c6d-a2f4-1981166d95c0">
      <Terms xmlns="http://schemas.microsoft.com/office/infopath/2007/PartnerControls">
        <TermInfo xmlns="http://schemas.microsoft.com/office/infopath/2007/PartnerControls">
          <TermName xmlns="http://schemas.microsoft.com/office/infopath/2007/PartnerControls">Official Use Only</TermName>
          <TermId xmlns="http://schemas.microsoft.com/office/infopath/2007/PartnerControls">4119b812-446b-4199-aebc-580c95bfd42a</TermId>
        </TermInfo>
      </Terms>
    </lfb45a722fc84f68b6d3dc1a7900189e>
    <TaxCatchAll xmlns="d3d0bb0d-0b46-4c6d-a2f4-1981166d95c0">
      <Value>132</Value>
      <Value>13</Value>
      <Value>3</Value>
      <Value>2</Value>
      <Value>1</Value>
    </TaxCatchAll>
    <f231d2454d9a4a1f8307c1e55bc8c5fd xmlns="d3d0bb0d-0b46-4c6d-a2f4-1981166d95c0">
      <Terms xmlns="http://schemas.microsoft.com/office/infopath/2007/PartnerControls"/>
    </f231d2454d9a4a1f8307c1e55bc8c5fd>
    <UniqueItemId xmlns="d3d0bb0d-0b46-4c6d-a2f4-1981166d95c0">GOVER_DOCUM_75</UniqueItemId>
    <ContactLoginName xmlns="d3d0bb0d-0b46-4c6d-a2f4-1981166d95c0">wb\wb176291</ContactLoginName>
    <OwnershipUnitLabel xmlns="d3d0bb0d-0b46-4c6d-a2f4-1981166d95c0" xsi:nil="true"/>
    <ArticleStartDate xmlns="http://schemas.microsoft.com/sharepoint/v3">2015-06-23T04:00:00+00:00</ArticleStartDate>
    <f484770885e6483a8b40a286e9099996 xmlns="d3d0bb0d-0b46-4c6d-a2f4-1981166d95c0">
      <Terms xmlns="http://schemas.microsoft.com/office/infopath/2007/PartnerControls"/>
    </f484770885e6483a8b40a286e9099996>
    <TaxKeywordTaxHTField xmlns="d3d0bb0d-0b46-4c6d-a2f4-1981166d95c0">
      <Terms xmlns="http://schemas.microsoft.com/office/infopath/2007/PartnerControls"/>
    </TaxKeywordTaxHTField>
    <j33b1bc20532487296f1bbbdead35a56 xmlns="d3d0bb0d-0b46-4c6d-a2f4-1981166d95c0">
      <Terms xmlns="http://schemas.microsoft.com/office/infopath/2007/PartnerControls"/>
    </j33b1bc20532487296f1bbbdead35a56>
    <d27838b4b66e4810ae2500678d9ad0e1 xmlns="d3d0bb0d-0b46-4c6d-a2f4-1981166d95c0">
      <Terms xmlns="http://schemas.microsoft.com/office/infopath/2007/PartnerControls">
        <TermInfo xmlns="http://schemas.microsoft.com/office/infopath/2007/PartnerControls">
          <TermName xmlns="http://schemas.microsoft.com/office/infopath/2007/PartnerControls">Governance</TermName>
          <TermId xmlns="http://schemas.microsoft.com/office/infopath/2007/PartnerControls">4dbe5ef9-4dc7-47ee-a225-3356da17016f</TermId>
        </TermInfo>
      </Terms>
    </d27838b4b66e4810ae2500678d9ad0e1>
    <PublishingContact xmlns="http://schemas.microsoft.com/sharepoint/v3">
      <UserInfo>
        <DisplayName>Mario Marcel</DisplayName>
        <AccountId>95</AccountId>
        <AccountType/>
      </UserInfo>
    </PublishingContact>
    <da8d35a074d44872bb711c066b24d86d xmlns="d3d0bb0d-0b46-4c6d-a2f4-1981166d95c0">
      <Terms xmlns="http://schemas.microsoft.com/office/infopath/2007/PartnerControls">
        <TermInfo xmlns="http://schemas.microsoft.com/office/infopath/2007/PartnerControls">
          <TermName xmlns="http://schemas.microsoft.com/office/infopath/2007/PartnerControls">World</TermName>
          <TermId xmlns="http://schemas.microsoft.com/office/infopath/2007/PartnerControls">181f87ec-6d12-43c8-9f7a-dc47bc14aa64</TermId>
        </TermInfo>
      </Terms>
    </da8d35a074d44872bb711c066b24d86d>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1792CE-2570-4039-BBC7-BF921174F0B1}">
  <ds:schemaRefs>
    <ds:schemaRef ds:uri="http://schemas.microsoft.com/sharepoint/v3/contenttype/forms/url"/>
  </ds:schemaRefs>
</ds:datastoreItem>
</file>

<file path=customXml/itemProps2.xml><?xml version="1.0" encoding="utf-8"?>
<ds:datastoreItem xmlns:ds="http://schemas.openxmlformats.org/officeDocument/2006/customXml" ds:itemID="{FEDBFE35-BBEC-406F-9FCE-5647933B4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d0bb0d-0b46-4c6d-a2f4-1981166d95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32537E-7683-4D1F-9D8C-871CBC51757D}">
  <ds:schemaRefs>
    <ds:schemaRef ds:uri="Microsoft.SharePoint.Taxonomy.ContentTypeSync"/>
  </ds:schemaRefs>
</ds:datastoreItem>
</file>

<file path=customXml/itemProps4.xml><?xml version="1.0" encoding="utf-8"?>
<ds:datastoreItem xmlns:ds="http://schemas.openxmlformats.org/officeDocument/2006/customXml" ds:itemID="{E85D3076-2B4E-44DC-9676-19F11D63B680}">
  <ds:schemaRef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d3d0bb0d-0b46-4c6d-a2f4-1981166d95c0"/>
    <ds:schemaRef ds:uri="http://schemas.microsoft.com/office/2006/metadata/properties"/>
    <ds:schemaRef ds:uri="http://schemas.microsoft.com/sharepoint/v3"/>
    <ds:schemaRef ds:uri="http://purl.org/dc/dcmitype/"/>
    <ds:schemaRef ds:uri="http://purl.org/dc/terms/"/>
  </ds:schemaRefs>
</ds:datastoreItem>
</file>

<file path=customXml/itemProps5.xml><?xml version="1.0" encoding="utf-8"?>
<ds:datastoreItem xmlns:ds="http://schemas.openxmlformats.org/officeDocument/2006/customXml" ds:itemID="{E3ED100E-A87F-4001-988A-9640186395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8452</TotalTime>
  <Words>6374</Words>
  <Application>Microsoft Office PowerPoint</Application>
  <PresentationFormat>On-screen Show (4:3)</PresentationFormat>
  <Paragraphs>422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Helvetica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GP: Year One and Beyond – Mario Marcel’s Presentation from June 23, 2015 Town Hall</dc:title>
  <dc:creator>Mario Marcel</dc:creator>
  <cp:lastModifiedBy>Rafael Munoz Moreno</cp:lastModifiedBy>
  <cp:revision>430</cp:revision>
  <cp:lastPrinted>2017-09-29T17:17:19Z</cp:lastPrinted>
  <dcterms:created xsi:type="dcterms:W3CDTF">2015-06-11T13:08:38Z</dcterms:created>
  <dcterms:modified xsi:type="dcterms:W3CDTF">2017-10-04T12:15:03Z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0x0101005E3DE8D4CE26B94F9E67D1E726F26DDD00A0509A866213F94FA54FA217D8AFE8FA</vt:lpwstr>
  </property>
  <property fmtid="{D5CDD505-2E9C-101B-9397-08002B2CF9AE}" pid="3" name="InformationClassification">
    <vt:lpwstr>3;#Official Use Only|4119b812-446b-4199-aebc-580c95bfd42a</vt:lpwstr>
  </property>
  <property fmtid="{D5CDD505-2E9C-101B-9397-08002B2CF9AE}" pid="4" name="OwnershipUnit">
    <vt:lpwstr/>
  </property>
  <property fmtid="{D5CDD505-2E9C-101B-9397-08002B2CF9AE}" pid="5" name="TaxKeyword">
    <vt:lpwstr/>
  </property>
  <property fmtid="{D5CDD505-2E9C-101B-9397-08002B2CF9AE}" pid="6" name="Topic(s)">
    <vt:lpwstr>13;#Governance|4dbe5ef9-4dc7-47ee-a225-3356da17016f</vt:lpwstr>
  </property>
  <property fmtid="{D5CDD505-2E9C-101B-9397-08002B2CF9AE}" pid="7" name="GeographicArea">
    <vt:lpwstr>1;#World|181f87ec-6d12-43c8-9f7a-dc47bc14aa64</vt:lpwstr>
  </property>
  <property fmtid="{D5CDD505-2E9C-101B-9397-08002B2CF9AE}" pid="8" name="Source_x002d_Sponsor">
    <vt:lpwstr>2;#World Bank Group (WBG)|26302eb1-ec78-4f90-9354-a429b34938d0</vt:lpwstr>
  </property>
  <property fmtid="{D5CDD505-2E9C-101B-9397-08002B2CF9AE}" pid="9" name="HashTags">
    <vt:lpwstr/>
  </property>
  <property fmtid="{D5CDD505-2E9C-101B-9397-08002B2CF9AE}" pid="10" name="DocumentType">
    <vt:lpwstr>132;#Presentation|9cadedcc-caa1-456c-951e-6157c5bf8e29</vt:lpwstr>
  </property>
  <property fmtid="{D5CDD505-2E9C-101B-9397-08002B2CF9AE}" pid="11" name="Development_x0020_Challenge">
    <vt:lpwstr/>
  </property>
  <property fmtid="{D5CDD505-2E9C-101B-9397-08002B2CF9AE}" pid="12" name="Source-Sponsor">
    <vt:lpwstr>2;#World Bank Group (WBG)|26302eb1-ec78-4f90-9354-a429b34938d0</vt:lpwstr>
  </property>
  <property fmtid="{D5CDD505-2E9C-101B-9397-08002B2CF9AE}" pid="13" name="Development Challenge">
    <vt:lpwstr/>
  </property>
</Properties>
</file>