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46" r:id="rId2"/>
    <p:sldId id="544" r:id="rId3"/>
    <p:sldId id="546" r:id="rId4"/>
    <p:sldId id="597" r:id="rId5"/>
    <p:sldId id="598" r:id="rId6"/>
    <p:sldId id="592" r:id="rId7"/>
    <p:sldId id="593" r:id="rId8"/>
    <p:sldId id="471" r:id="rId9"/>
    <p:sldId id="589" r:id="rId10"/>
    <p:sldId id="594" r:id="rId11"/>
    <p:sldId id="595" r:id="rId12"/>
    <p:sldId id="549" r:id="rId13"/>
    <p:sldId id="596" r:id="rId14"/>
    <p:sldId id="579" r:id="rId15"/>
    <p:sldId id="580" r:id="rId16"/>
    <p:sldId id="581" r:id="rId17"/>
    <p:sldId id="582" r:id="rId18"/>
    <p:sldId id="583" r:id="rId19"/>
    <p:sldId id="584" r:id="rId20"/>
    <p:sldId id="585" r:id="rId21"/>
    <p:sldId id="586" r:id="rId22"/>
    <p:sldId id="566" r:id="rId23"/>
    <p:sldId id="573" r:id="rId24"/>
    <p:sldId id="567" r:id="rId25"/>
    <p:sldId id="568" r:id="rId26"/>
    <p:sldId id="569" r:id="rId27"/>
    <p:sldId id="570" r:id="rId28"/>
    <p:sldId id="571" r:id="rId29"/>
    <p:sldId id="572" r:id="rId30"/>
    <p:sldId id="574" r:id="rId31"/>
    <p:sldId id="575" r:id="rId32"/>
    <p:sldId id="576" r:id="rId33"/>
    <p:sldId id="577" r:id="rId34"/>
    <p:sldId id="270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804"/>
    <a:srgbClr val="DBDBDB"/>
    <a:srgbClr val="FDFDFD"/>
    <a:srgbClr val="2E393D"/>
    <a:srgbClr val="5299AF"/>
    <a:srgbClr val="FAFAFA"/>
    <a:srgbClr val="F7F7F7"/>
    <a:srgbClr val="585A5E"/>
    <a:srgbClr val="FFFFD8"/>
    <a:srgbClr val="FE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1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6CEA5-C149-4BB2-A9A8-8487BE04FF7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6EB6FC-95D2-4A93-9C15-8043C47FD2A2}">
      <dgm:prSet phldrT="[Texto]"/>
      <dgm:spPr>
        <a:solidFill>
          <a:srgbClr val="022324"/>
        </a:solidFill>
      </dgm:spPr>
      <dgm:t>
        <a:bodyPr/>
        <a:lstStyle/>
        <a:p>
          <a:r>
            <a:rPr lang="pt-BR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PREVENÇÃO</a:t>
          </a:r>
          <a:endParaRPr lang="pt-BR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04F71-2886-47DA-B85A-7515FE5EFE2C}" type="parTrans" cxnId="{088D2A1F-179B-4B2B-8F72-10A848087D1A}">
      <dgm:prSet/>
      <dgm:spPr/>
      <dgm:t>
        <a:bodyPr/>
        <a:lstStyle/>
        <a:p>
          <a:endParaRPr lang="pt-BR"/>
        </a:p>
      </dgm:t>
    </dgm:pt>
    <dgm:pt modelId="{0C0F65CE-83C0-4054-9F2C-0B0924C2C820}" type="sibTrans" cxnId="{088D2A1F-179B-4B2B-8F72-10A848087D1A}">
      <dgm:prSet/>
      <dgm:spPr>
        <a:solidFill>
          <a:srgbClr val="022324">
            <a:alpha val="65000"/>
          </a:srgbClr>
        </a:solidFill>
      </dgm:spPr>
      <dgm:t>
        <a:bodyPr/>
        <a:lstStyle/>
        <a:p>
          <a:endParaRPr lang="pt-BR"/>
        </a:p>
      </dgm:t>
    </dgm:pt>
    <dgm:pt modelId="{9C8B992B-A59C-4038-8177-E82EDEB574CA}">
      <dgm:prSet phldrT="[Texto]"/>
      <dgm:spPr>
        <a:solidFill>
          <a:srgbClr val="022324"/>
        </a:solidFill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DETECÇÃO</a:t>
          </a:r>
          <a:endParaRPr lang="pt-BR" dirty="0">
            <a:solidFill>
              <a:srgbClr val="FFFFFF"/>
            </a:solidFill>
          </a:endParaRPr>
        </a:p>
      </dgm:t>
    </dgm:pt>
    <dgm:pt modelId="{FF0DE9D2-BC30-41F5-B997-B9837A1DBEBB}" type="parTrans" cxnId="{5AABBD54-3ACF-4E24-8633-B50E040E3E09}">
      <dgm:prSet/>
      <dgm:spPr/>
      <dgm:t>
        <a:bodyPr/>
        <a:lstStyle/>
        <a:p>
          <a:endParaRPr lang="pt-BR"/>
        </a:p>
      </dgm:t>
    </dgm:pt>
    <dgm:pt modelId="{D7DB0341-371A-403D-81B1-6393DB5FD43A}" type="sibTrans" cxnId="{5AABBD54-3ACF-4E24-8633-B50E040E3E09}">
      <dgm:prSet/>
      <dgm:spPr>
        <a:solidFill>
          <a:srgbClr val="022324">
            <a:alpha val="65000"/>
          </a:srgbClr>
        </a:solidFill>
      </dgm:spPr>
      <dgm:t>
        <a:bodyPr/>
        <a:lstStyle/>
        <a:p>
          <a:endParaRPr lang="pt-BR"/>
        </a:p>
      </dgm:t>
    </dgm:pt>
    <dgm:pt modelId="{8FF0F6E7-AC47-422B-8D05-1C5270106CF9}">
      <dgm:prSet phldrT="[Texto]"/>
      <dgm:spPr>
        <a:solidFill>
          <a:srgbClr val="022324"/>
        </a:solidFill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PUNIÇÃO</a:t>
          </a:r>
          <a:endParaRPr lang="pt-BR" dirty="0">
            <a:solidFill>
              <a:srgbClr val="FFFFFF"/>
            </a:solidFill>
          </a:endParaRPr>
        </a:p>
      </dgm:t>
    </dgm:pt>
    <dgm:pt modelId="{B11E6F28-A5C1-458C-A470-F9C4C2784A67}" type="parTrans" cxnId="{8700F3CC-C518-4A47-A63B-AADCAC51461F}">
      <dgm:prSet/>
      <dgm:spPr/>
      <dgm:t>
        <a:bodyPr/>
        <a:lstStyle/>
        <a:p>
          <a:endParaRPr lang="pt-BR"/>
        </a:p>
      </dgm:t>
    </dgm:pt>
    <dgm:pt modelId="{EFCB7030-F2A8-4A6E-A1DF-6EDEE899F10A}" type="sibTrans" cxnId="{8700F3CC-C518-4A47-A63B-AADCAC51461F}">
      <dgm:prSet/>
      <dgm:spPr>
        <a:solidFill>
          <a:srgbClr val="022324">
            <a:alpha val="65000"/>
          </a:srgbClr>
        </a:solidFill>
      </dgm:spPr>
      <dgm:t>
        <a:bodyPr/>
        <a:lstStyle/>
        <a:p>
          <a:endParaRPr lang="pt-BR"/>
        </a:p>
      </dgm:t>
    </dgm:pt>
    <dgm:pt modelId="{230A86A7-4334-4A23-8B68-EC7BD888277A}" type="pres">
      <dgm:prSet presAssocID="{C226CEA5-C149-4BB2-A9A8-8487BE04FF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8F7AF70-7597-40B6-A132-04147D3E2521}" type="pres">
      <dgm:prSet presAssocID="{3B6EB6FC-95D2-4A93-9C15-8043C47FD2A2}" presName="node" presStyleLbl="node1" presStyleIdx="0" presStyleCnt="3" custScaleX="114060" custRadScaleRad="900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DD4FC1-C540-4121-8745-235C3DE68631}" type="pres">
      <dgm:prSet presAssocID="{0C0F65CE-83C0-4054-9F2C-0B0924C2C820}" presName="sibTrans" presStyleLbl="sibTrans2D1" presStyleIdx="0" presStyleCnt="3" custLinFactNeighborX="1665" custLinFactNeighborY="-18160" custRadScaleRad="52917" custRadScaleInc="-2147483648"/>
      <dgm:spPr/>
      <dgm:t>
        <a:bodyPr/>
        <a:lstStyle/>
        <a:p>
          <a:endParaRPr lang="pt-BR"/>
        </a:p>
      </dgm:t>
    </dgm:pt>
    <dgm:pt modelId="{EF3DF15E-406F-4371-839E-DDF14A036665}" type="pres">
      <dgm:prSet presAssocID="{0C0F65CE-83C0-4054-9F2C-0B0924C2C820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8CC2692F-2398-4F07-AE60-8BC76D30A324}" type="pres">
      <dgm:prSet presAssocID="{9C8B992B-A59C-4038-8177-E82EDEB574CA}" presName="node" presStyleLbl="node1" presStyleIdx="1" presStyleCnt="3" custScaleX="1070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DE1070-063A-4F4F-B095-E61E1BC47D40}" type="pres">
      <dgm:prSet presAssocID="{D7DB0341-371A-403D-81B1-6393DB5FD43A}" presName="sibTrans" presStyleLbl="sibTrans2D1" presStyleIdx="1" presStyleCnt="3"/>
      <dgm:spPr/>
      <dgm:t>
        <a:bodyPr/>
        <a:lstStyle/>
        <a:p>
          <a:endParaRPr lang="pt-BR"/>
        </a:p>
      </dgm:t>
    </dgm:pt>
    <dgm:pt modelId="{D076ED2C-E9B3-414A-B28B-AD148054F8B9}" type="pres">
      <dgm:prSet presAssocID="{D7DB0341-371A-403D-81B1-6393DB5FD43A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7D3E2752-5DF8-4B0C-9DB2-5D2CF0EF385E}" type="pres">
      <dgm:prSet presAssocID="{8FF0F6E7-AC47-422B-8D05-1C5270106CF9}" presName="node" presStyleLbl="node1" presStyleIdx="2" presStyleCnt="3" custScaleX="1040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3E9BAA-E89F-4242-9095-FE34155F54AB}" type="pres">
      <dgm:prSet presAssocID="{EFCB7030-F2A8-4A6E-A1DF-6EDEE899F10A}" presName="sibTrans" presStyleLbl="sibTrans2D1" presStyleIdx="2" presStyleCnt="3" custLinFactNeighborX="-1665" custLinFactNeighborY="-22700"/>
      <dgm:spPr/>
      <dgm:t>
        <a:bodyPr/>
        <a:lstStyle/>
        <a:p>
          <a:endParaRPr lang="pt-BR"/>
        </a:p>
      </dgm:t>
    </dgm:pt>
    <dgm:pt modelId="{145229DB-428A-4D77-AC42-840B2CB8EE49}" type="pres">
      <dgm:prSet presAssocID="{EFCB7030-F2A8-4A6E-A1DF-6EDEE899F10A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3035035E-995C-4EFF-AE9A-9C72984D14AE}" type="presOf" srcId="{EFCB7030-F2A8-4A6E-A1DF-6EDEE899F10A}" destId="{9C3E9BAA-E89F-4242-9095-FE34155F54AB}" srcOrd="0" destOrd="0" presId="urn:microsoft.com/office/officeart/2005/8/layout/cycle7"/>
    <dgm:cxn modelId="{D37D9C00-385B-4F11-A508-47071E591A68}" type="presOf" srcId="{D7DB0341-371A-403D-81B1-6393DB5FD43A}" destId="{4BDE1070-063A-4F4F-B095-E61E1BC47D40}" srcOrd="0" destOrd="0" presId="urn:microsoft.com/office/officeart/2005/8/layout/cycle7"/>
    <dgm:cxn modelId="{E734FD5B-64DF-4B9E-9C37-F58C5C2B9300}" type="presOf" srcId="{EFCB7030-F2A8-4A6E-A1DF-6EDEE899F10A}" destId="{145229DB-428A-4D77-AC42-840B2CB8EE49}" srcOrd="1" destOrd="0" presId="urn:microsoft.com/office/officeart/2005/8/layout/cycle7"/>
    <dgm:cxn modelId="{8700F3CC-C518-4A47-A63B-AADCAC51461F}" srcId="{C226CEA5-C149-4BB2-A9A8-8487BE04FF76}" destId="{8FF0F6E7-AC47-422B-8D05-1C5270106CF9}" srcOrd="2" destOrd="0" parTransId="{B11E6F28-A5C1-458C-A470-F9C4C2784A67}" sibTransId="{EFCB7030-F2A8-4A6E-A1DF-6EDEE899F10A}"/>
    <dgm:cxn modelId="{88AF9A6C-E9D9-4817-BBE0-D1A8CCC7BF28}" type="presOf" srcId="{0C0F65CE-83C0-4054-9F2C-0B0924C2C820}" destId="{EF3DF15E-406F-4371-839E-DDF14A036665}" srcOrd="1" destOrd="0" presId="urn:microsoft.com/office/officeart/2005/8/layout/cycle7"/>
    <dgm:cxn modelId="{5AABBD54-3ACF-4E24-8633-B50E040E3E09}" srcId="{C226CEA5-C149-4BB2-A9A8-8487BE04FF76}" destId="{9C8B992B-A59C-4038-8177-E82EDEB574CA}" srcOrd="1" destOrd="0" parTransId="{FF0DE9D2-BC30-41F5-B997-B9837A1DBEBB}" sibTransId="{D7DB0341-371A-403D-81B1-6393DB5FD43A}"/>
    <dgm:cxn modelId="{088D2A1F-179B-4B2B-8F72-10A848087D1A}" srcId="{C226CEA5-C149-4BB2-A9A8-8487BE04FF76}" destId="{3B6EB6FC-95D2-4A93-9C15-8043C47FD2A2}" srcOrd="0" destOrd="0" parTransId="{2E304F71-2886-47DA-B85A-7515FE5EFE2C}" sibTransId="{0C0F65CE-83C0-4054-9F2C-0B0924C2C820}"/>
    <dgm:cxn modelId="{0A434FF6-4616-4E8C-8823-35352A15A089}" type="presOf" srcId="{3B6EB6FC-95D2-4A93-9C15-8043C47FD2A2}" destId="{68F7AF70-7597-40B6-A132-04147D3E2521}" srcOrd="0" destOrd="0" presId="urn:microsoft.com/office/officeart/2005/8/layout/cycle7"/>
    <dgm:cxn modelId="{FBA3D6D5-17D1-4E02-AEC4-311BD58B3055}" type="presOf" srcId="{0C0F65CE-83C0-4054-9F2C-0B0924C2C820}" destId="{F0DD4FC1-C540-4121-8745-235C3DE68631}" srcOrd="0" destOrd="0" presId="urn:microsoft.com/office/officeart/2005/8/layout/cycle7"/>
    <dgm:cxn modelId="{DEE6BE8B-A220-410B-B410-158A96D1A993}" type="presOf" srcId="{D7DB0341-371A-403D-81B1-6393DB5FD43A}" destId="{D076ED2C-E9B3-414A-B28B-AD148054F8B9}" srcOrd="1" destOrd="0" presId="urn:microsoft.com/office/officeart/2005/8/layout/cycle7"/>
    <dgm:cxn modelId="{6115487E-747A-40BE-A627-FC583F791899}" type="presOf" srcId="{8FF0F6E7-AC47-422B-8D05-1C5270106CF9}" destId="{7D3E2752-5DF8-4B0C-9DB2-5D2CF0EF385E}" srcOrd="0" destOrd="0" presId="urn:microsoft.com/office/officeart/2005/8/layout/cycle7"/>
    <dgm:cxn modelId="{71B9149C-C878-4EF5-84C8-E56FF823526E}" type="presOf" srcId="{9C8B992B-A59C-4038-8177-E82EDEB574CA}" destId="{8CC2692F-2398-4F07-AE60-8BC76D30A324}" srcOrd="0" destOrd="0" presId="urn:microsoft.com/office/officeart/2005/8/layout/cycle7"/>
    <dgm:cxn modelId="{1778B238-AEA9-4252-9D2D-7E9334A1F0E8}" type="presOf" srcId="{C226CEA5-C149-4BB2-A9A8-8487BE04FF76}" destId="{230A86A7-4334-4A23-8B68-EC7BD888277A}" srcOrd="0" destOrd="0" presId="urn:microsoft.com/office/officeart/2005/8/layout/cycle7"/>
    <dgm:cxn modelId="{1BBA40CF-C637-4288-A380-A52AC3555C62}" type="presParOf" srcId="{230A86A7-4334-4A23-8B68-EC7BD888277A}" destId="{68F7AF70-7597-40B6-A132-04147D3E2521}" srcOrd="0" destOrd="0" presId="urn:microsoft.com/office/officeart/2005/8/layout/cycle7"/>
    <dgm:cxn modelId="{E380A3C7-C68F-4A92-AAB2-10DE2E1E734F}" type="presParOf" srcId="{230A86A7-4334-4A23-8B68-EC7BD888277A}" destId="{F0DD4FC1-C540-4121-8745-235C3DE68631}" srcOrd="1" destOrd="0" presId="urn:microsoft.com/office/officeart/2005/8/layout/cycle7"/>
    <dgm:cxn modelId="{2F30E60D-CF9B-41BB-815B-5AE664DDD9A3}" type="presParOf" srcId="{F0DD4FC1-C540-4121-8745-235C3DE68631}" destId="{EF3DF15E-406F-4371-839E-DDF14A036665}" srcOrd="0" destOrd="0" presId="urn:microsoft.com/office/officeart/2005/8/layout/cycle7"/>
    <dgm:cxn modelId="{FF63400A-C6FF-4819-B5D3-DFA61B054CCE}" type="presParOf" srcId="{230A86A7-4334-4A23-8B68-EC7BD888277A}" destId="{8CC2692F-2398-4F07-AE60-8BC76D30A324}" srcOrd="2" destOrd="0" presId="urn:microsoft.com/office/officeart/2005/8/layout/cycle7"/>
    <dgm:cxn modelId="{957A104F-3D85-4E74-AF6B-ABE212093FC2}" type="presParOf" srcId="{230A86A7-4334-4A23-8B68-EC7BD888277A}" destId="{4BDE1070-063A-4F4F-B095-E61E1BC47D40}" srcOrd="3" destOrd="0" presId="urn:microsoft.com/office/officeart/2005/8/layout/cycle7"/>
    <dgm:cxn modelId="{141B973A-8981-4CF0-BDCA-DAB76520421C}" type="presParOf" srcId="{4BDE1070-063A-4F4F-B095-E61E1BC47D40}" destId="{D076ED2C-E9B3-414A-B28B-AD148054F8B9}" srcOrd="0" destOrd="0" presId="urn:microsoft.com/office/officeart/2005/8/layout/cycle7"/>
    <dgm:cxn modelId="{369FA375-CAFD-4304-8F86-3B2D2B618E33}" type="presParOf" srcId="{230A86A7-4334-4A23-8B68-EC7BD888277A}" destId="{7D3E2752-5DF8-4B0C-9DB2-5D2CF0EF385E}" srcOrd="4" destOrd="0" presId="urn:microsoft.com/office/officeart/2005/8/layout/cycle7"/>
    <dgm:cxn modelId="{DBBB564A-7C4A-44A0-976F-C924540E4401}" type="presParOf" srcId="{230A86A7-4334-4A23-8B68-EC7BD888277A}" destId="{9C3E9BAA-E89F-4242-9095-FE34155F54AB}" srcOrd="5" destOrd="0" presId="urn:microsoft.com/office/officeart/2005/8/layout/cycle7"/>
    <dgm:cxn modelId="{DD59FA0D-F1C9-48D2-AC37-1DBBD6D436C3}" type="presParOf" srcId="{9C3E9BAA-E89F-4242-9095-FE34155F54AB}" destId="{145229DB-428A-4D77-AC42-840B2CB8EE4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6CEA5-C149-4BB2-A9A8-8487BE04FF7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6EB6FC-95D2-4A93-9C15-8043C47FD2A2}">
      <dgm:prSet phldrT="[Texto]"/>
      <dgm:spPr>
        <a:solidFill>
          <a:srgbClr val="022324"/>
        </a:solidFill>
      </dgm:spPr>
      <dgm:t>
        <a:bodyPr/>
        <a:lstStyle/>
        <a:p>
          <a:r>
            <a:rPr lang="pt-BR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PREVENÇÃO</a:t>
          </a:r>
          <a:endParaRPr lang="pt-BR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04F71-2886-47DA-B85A-7515FE5EFE2C}" type="parTrans" cxnId="{088D2A1F-179B-4B2B-8F72-10A848087D1A}">
      <dgm:prSet/>
      <dgm:spPr/>
      <dgm:t>
        <a:bodyPr/>
        <a:lstStyle/>
        <a:p>
          <a:endParaRPr lang="pt-BR"/>
        </a:p>
      </dgm:t>
    </dgm:pt>
    <dgm:pt modelId="{0C0F65CE-83C0-4054-9F2C-0B0924C2C820}" type="sibTrans" cxnId="{088D2A1F-179B-4B2B-8F72-10A848087D1A}">
      <dgm:prSet/>
      <dgm:spPr>
        <a:solidFill>
          <a:srgbClr val="022324">
            <a:alpha val="65000"/>
          </a:srgbClr>
        </a:solidFill>
      </dgm:spPr>
      <dgm:t>
        <a:bodyPr/>
        <a:lstStyle/>
        <a:p>
          <a:endParaRPr lang="pt-BR"/>
        </a:p>
      </dgm:t>
    </dgm:pt>
    <dgm:pt modelId="{9C8B992B-A59C-4038-8177-E82EDEB574CA}">
      <dgm:prSet phldrT="[Texto]"/>
      <dgm:spPr>
        <a:solidFill>
          <a:srgbClr val="022324"/>
        </a:solidFill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DETECÇÃO</a:t>
          </a:r>
          <a:endParaRPr lang="pt-BR" dirty="0">
            <a:solidFill>
              <a:srgbClr val="FFFFFF"/>
            </a:solidFill>
          </a:endParaRPr>
        </a:p>
      </dgm:t>
    </dgm:pt>
    <dgm:pt modelId="{FF0DE9D2-BC30-41F5-B997-B9837A1DBEBB}" type="parTrans" cxnId="{5AABBD54-3ACF-4E24-8633-B50E040E3E09}">
      <dgm:prSet/>
      <dgm:spPr/>
      <dgm:t>
        <a:bodyPr/>
        <a:lstStyle/>
        <a:p>
          <a:endParaRPr lang="pt-BR"/>
        </a:p>
      </dgm:t>
    </dgm:pt>
    <dgm:pt modelId="{D7DB0341-371A-403D-81B1-6393DB5FD43A}" type="sibTrans" cxnId="{5AABBD54-3ACF-4E24-8633-B50E040E3E09}">
      <dgm:prSet/>
      <dgm:spPr>
        <a:solidFill>
          <a:srgbClr val="022324">
            <a:alpha val="65000"/>
          </a:srgbClr>
        </a:solidFill>
      </dgm:spPr>
      <dgm:t>
        <a:bodyPr/>
        <a:lstStyle/>
        <a:p>
          <a:endParaRPr lang="pt-BR"/>
        </a:p>
      </dgm:t>
    </dgm:pt>
    <dgm:pt modelId="{8FF0F6E7-AC47-422B-8D05-1C5270106CF9}">
      <dgm:prSet phldrT="[Texto]"/>
      <dgm:spPr>
        <a:solidFill>
          <a:srgbClr val="022324"/>
        </a:solidFill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PUNIÇÃO</a:t>
          </a:r>
          <a:endParaRPr lang="pt-BR" dirty="0">
            <a:solidFill>
              <a:srgbClr val="FFFFFF"/>
            </a:solidFill>
          </a:endParaRPr>
        </a:p>
      </dgm:t>
    </dgm:pt>
    <dgm:pt modelId="{B11E6F28-A5C1-458C-A470-F9C4C2784A67}" type="parTrans" cxnId="{8700F3CC-C518-4A47-A63B-AADCAC51461F}">
      <dgm:prSet/>
      <dgm:spPr/>
      <dgm:t>
        <a:bodyPr/>
        <a:lstStyle/>
        <a:p>
          <a:endParaRPr lang="pt-BR"/>
        </a:p>
      </dgm:t>
    </dgm:pt>
    <dgm:pt modelId="{EFCB7030-F2A8-4A6E-A1DF-6EDEE899F10A}" type="sibTrans" cxnId="{8700F3CC-C518-4A47-A63B-AADCAC51461F}">
      <dgm:prSet/>
      <dgm:spPr>
        <a:solidFill>
          <a:srgbClr val="022324">
            <a:alpha val="65000"/>
          </a:srgbClr>
        </a:solidFill>
      </dgm:spPr>
      <dgm:t>
        <a:bodyPr/>
        <a:lstStyle/>
        <a:p>
          <a:endParaRPr lang="pt-BR"/>
        </a:p>
      </dgm:t>
    </dgm:pt>
    <dgm:pt modelId="{230A86A7-4334-4A23-8B68-EC7BD888277A}" type="pres">
      <dgm:prSet presAssocID="{C226CEA5-C149-4BB2-A9A8-8487BE04FF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8F7AF70-7597-40B6-A132-04147D3E2521}" type="pres">
      <dgm:prSet presAssocID="{3B6EB6FC-95D2-4A93-9C15-8043C47FD2A2}" presName="node" presStyleLbl="node1" presStyleIdx="0" presStyleCnt="3" custScaleX="114060" custRadScaleRad="900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DD4FC1-C540-4121-8745-235C3DE68631}" type="pres">
      <dgm:prSet presAssocID="{0C0F65CE-83C0-4054-9F2C-0B0924C2C820}" presName="sibTrans" presStyleLbl="sibTrans2D1" presStyleIdx="0" presStyleCnt="3" custLinFactNeighborX="1665" custLinFactNeighborY="-18160" custRadScaleRad="52917" custRadScaleInc="-2147483648"/>
      <dgm:spPr/>
      <dgm:t>
        <a:bodyPr/>
        <a:lstStyle/>
        <a:p>
          <a:endParaRPr lang="pt-BR"/>
        </a:p>
      </dgm:t>
    </dgm:pt>
    <dgm:pt modelId="{EF3DF15E-406F-4371-839E-DDF14A036665}" type="pres">
      <dgm:prSet presAssocID="{0C0F65CE-83C0-4054-9F2C-0B0924C2C820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8CC2692F-2398-4F07-AE60-8BC76D30A324}" type="pres">
      <dgm:prSet presAssocID="{9C8B992B-A59C-4038-8177-E82EDEB574CA}" presName="node" presStyleLbl="node1" presStyleIdx="1" presStyleCnt="3" custScaleX="1070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DE1070-063A-4F4F-B095-E61E1BC47D40}" type="pres">
      <dgm:prSet presAssocID="{D7DB0341-371A-403D-81B1-6393DB5FD43A}" presName="sibTrans" presStyleLbl="sibTrans2D1" presStyleIdx="1" presStyleCnt="3"/>
      <dgm:spPr/>
      <dgm:t>
        <a:bodyPr/>
        <a:lstStyle/>
        <a:p>
          <a:endParaRPr lang="pt-BR"/>
        </a:p>
      </dgm:t>
    </dgm:pt>
    <dgm:pt modelId="{D076ED2C-E9B3-414A-B28B-AD148054F8B9}" type="pres">
      <dgm:prSet presAssocID="{D7DB0341-371A-403D-81B1-6393DB5FD43A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7D3E2752-5DF8-4B0C-9DB2-5D2CF0EF385E}" type="pres">
      <dgm:prSet presAssocID="{8FF0F6E7-AC47-422B-8D05-1C5270106CF9}" presName="node" presStyleLbl="node1" presStyleIdx="2" presStyleCnt="3" custScaleX="1040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3E9BAA-E89F-4242-9095-FE34155F54AB}" type="pres">
      <dgm:prSet presAssocID="{EFCB7030-F2A8-4A6E-A1DF-6EDEE899F10A}" presName="sibTrans" presStyleLbl="sibTrans2D1" presStyleIdx="2" presStyleCnt="3" custLinFactNeighborX="-1665" custLinFactNeighborY="-22700"/>
      <dgm:spPr/>
      <dgm:t>
        <a:bodyPr/>
        <a:lstStyle/>
        <a:p>
          <a:endParaRPr lang="pt-BR"/>
        </a:p>
      </dgm:t>
    </dgm:pt>
    <dgm:pt modelId="{145229DB-428A-4D77-AC42-840B2CB8EE49}" type="pres">
      <dgm:prSet presAssocID="{EFCB7030-F2A8-4A6E-A1DF-6EDEE899F10A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757AC30-6B7C-4AC8-B9EF-A0C6FC9BEEBC}" type="presOf" srcId="{8FF0F6E7-AC47-422B-8D05-1C5270106CF9}" destId="{7D3E2752-5DF8-4B0C-9DB2-5D2CF0EF385E}" srcOrd="0" destOrd="0" presId="urn:microsoft.com/office/officeart/2005/8/layout/cycle7"/>
    <dgm:cxn modelId="{8700F3CC-C518-4A47-A63B-AADCAC51461F}" srcId="{C226CEA5-C149-4BB2-A9A8-8487BE04FF76}" destId="{8FF0F6E7-AC47-422B-8D05-1C5270106CF9}" srcOrd="2" destOrd="0" parTransId="{B11E6F28-A5C1-458C-A470-F9C4C2784A67}" sibTransId="{EFCB7030-F2A8-4A6E-A1DF-6EDEE899F10A}"/>
    <dgm:cxn modelId="{8E24F67A-6590-44F4-B8AC-2B281227DA3B}" type="presOf" srcId="{EFCB7030-F2A8-4A6E-A1DF-6EDEE899F10A}" destId="{9C3E9BAA-E89F-4242-9095-FE34155F54AB}" srcOrd="0" destOrd="0" presId="urn:microsoft.com/office/officeart/2005/8/layout/cycle7"/>
    <dgm:cxn modelId="{E3D2A84F-C028-4A4A-9ACE-753ACA179600}" type="presOf" srcId="{D7DB0341-371A-403D-81B1-6393DB5FD43A}" destId="{D076ED2C-E9B3-414A-B28B-AD148054F8B9}" srcOrd="1" destOrd="0" presId="urn:microsoft.com/office/officeart/2005/8/layout/cycle7"/>
    <dgm:cxn modelId="{5AABBD54-3ACF-4E24-8633-B50E040E3E09}" srcId="{C226CEA5-C149-4BB2-A9A8-8487BE04FF76}" destId="{9C8B992B-A59C-4038-8177-E82EDEB574CA}" srcOrd="1" destOrd="0" parTransId="{FF0DE9D2-BC30-41F5-B997-B9837A1DBEBB}" sibTransId="{D7DB0341-371A-403D-81B1-6393DB5FD43A}"/>
    <dgm:cxn modelId="{A0D3F551-8F3D-4CAD-B103-395121B07993}" type="presOf" srcId="{3B6EB6FC-95D2-4A93-9C15-8043C47FD2A2}" destId="{68F7AF70-7597-40B6-A132-04147D3E2521}" srcOrd="0" destOrd="0" presId="urn:microsoft.com/office/officeart/2005/8/layout/cycle7"/>
    <dgm:cxn modelId="{8B2CD52D-D47E-48BC-A2D1-3462D219D795}" type="presOf" srcId="{D7DB0341-371A-403D-81B1-6393DB5FD43A}" destId="{4BDE1070-063A-4F4F-B095-E61E1BC47D40}" srcOrd="0" destOrd="0" presId="urn:microsoft.com/office/officeart/2005/8/layout/cycle7"/>
    <dgm:cxn modelId="{088D2A1F-179B-4B2B-8F72-10A848087D1A}" srcId="{C226CEA5-C149-4BB2-A9A8-8487BE04FF76}" destId="{3B6EB6FC-95D2-4A93-9C15-8043C47FD2A2}" srcOrd="0" destOrd="0" parTransId="{2E304F71-2886-47DA-B85A-7515FE5EFE2C}" sibTransId="{0C0F65CE-83C0-4054-9F2C-0B0924C2C820}"/>
    <dgm:cxn modelId="{792E88DA-F794-4A24-BB30-371A6330ABCF}" type="presOf" srcId="{C226CEA5-C149-4BB2-A9A8-8487BE04FF76}" destId="{230A86A7-4334-4A23-8B68-EC7BD888277A}" srcOrd="0" destOrd="0" presId="urn:microsoft.com/office/officeart/2005/8/layout/cycle7"/>
    <dgm:cxn modelId="{9CDB627E-DEB7-4F99-B560-729AA671D81B}" type="presOf" srcId="{0C0F65CE-83C0-4054-9F2C-0B0924C2C820}" destId="{F0DD4FC1-C540-4121-8745-235C3DE68631}" srcOrd="0" destOrd="0" presId="urn:microsoft.com/office/officeart/2005/8/layout/cycle7"/>
    <dgm:cxn modelId="{2B85D869-85C2-463D-B888-4AEA729AA03B}" type="presOf" srcId="{9C8B992B-A59C-4038-8177-E82EDEB574CA}" destId="{8CC2692F-2398-4F07-AE60-8BC76D30A324}" srcOrd="0" destOrd="0" presId="urn:microsoft.com/office/officeart/2005/8/layout/cycle7"/>
    <dgm:cxn modelId="{E8E46CA3-FDE9-40FF-8594-BAF5A1F6A4E5}" type="presOf" srcId="{EFCB7030-F2A8-4A6E-A1DF-6EDEE899F10A}" destId="{145229DB-428A-4D77-AC42-840B2CB8EE49}" srcOrd="1" destOrd="0" presId="urn:microsoft.com/office/officeart/2005/8/layout/cycle7"/>
    <dgm:cxn modelId="{EA713BF2-14BD-4F51-936D-65331FDE9464}" type="presOf" srcId="{0C0F65CE-83C0-4054-9F2C-0B0924C2C820}" destId="{EF3DF15E-406F-4371-839E-DDF14A036665}" srcOrd="1" destOrd="0" presId="urn:microsoft.com/office/officeart/2005/8/layout/cycle7"/>
    <dgm:cxn modelId="{77E7CF95-B60F-45C0-B072-B38CD5C272CE}" type="presParOf" srcId="{230A86A7-4334-4A23-8B68-EC7BD888277A}" destId="{68F7AF70-7597-40B6-A132-04147D3E2521}" srcOrd="0" destOrd="0" presId="urn:microsoft.com/office/officeart/2005/8/layout/cycle7"/>
    <dgm:cxn modelId="{541C3035-04D0-4CD5-81D9-17E78DC44ADD}" type="presParOf" srcId="{230A86A7-4334-4A23-8B68-EC7BD888277A}" destId="{F0DD4FC1-C540-4121-8745-235C3DE68631}" srcOrd="1" destOrd="0" presId="urn:microsoft.com/office/officeart/2005/8/layout/cycle7"/>
    <dgm:cxn modelId="{9FA6AD18-C3FA-44FC-901B-C533289A8095}" type="presParOf" srcId="{F0DD4FC1-C540-4121-8745-235C3DE68631}" destId="{EF3DF15E-406F-4371-839E-DDF14A036665}" srcOrd="0" destOrd="0" presId="urn:microsoft.com/office/officeart/2005/8/layout/cycle7"/>
    <dgm:cxn modelId="{8070957A-BC16-4416-AE39-19DAC14CBF41}" type="presParOf" srcId="{230A86A7-4334-4A23-8B68-EC7BD888277A}" destId="{8CC2692F-2398-4F07-AE60-8BC76D30A324}" srcOrd="2" destOrd="0" presId="urn:microsoft.com/office/officeart/2005/8/layout/cycle7"/>
    <dgm:cxn modelId="{D1D8195C-D882-44F9-A55D-C0BE63EC2299}" type="presParOf" srcId="{230A86A7-4334-4A23-8B68-EC7BD888277A}" destId="{4BDE1070-063A-4F4F-B095-E61E1BC47D40}" srcOrd="3" destOrd="0" presId="urn:microsoft.com/office/officeart/2005/8/layout/cycle7"/>
    <dgm:cxn modelId="{1CDEC49B-091D-4A38-8709-B2D7879A9905}" type="presParOf" srcId="{4BDE1070-063A-4F4F-B095-E61E1BC47D40}" destId="{D076ED2C-E9B3-414A-B28B-AD148054F8B9}" srcOrd="0" destOrd="0" presId="urn:microsoft.com/office/officeart/2005/8/layout/cycle7"/>
    <dgm:cxn modelId="{2FA6A890-8566-4DC4-BAF4-1DD3C3679299}" type="presParOf" srcId="{230A86A7-4334-4A23-8B68-EC7BD888277A}" destId="{7D3E2752-5DF8-4B0C-9DB2-5D2CF0EF385E}" srcOrd="4" destOrd="0" presId="urn:microsoft.com/office/officeart/2005/8/layout/cycle7"/>
    <dgm:cxn modelId="{A5481F79-63AB-4DC4-BB94-7F1D0FE95C7A}" type="presParOf" srcId="{230A86A7-4334-4A23-8B68-EC7BD888277A}" destId="{9C3E9BAA-E89F-4242-9095-FE34155F54AB}" srcOrd="5" destOrd="0" presId="urn:microsoft.com/office/officeart/2005/8/layout/cycle7"/>
    <dgm:cxn modelId="{77BE4EB5-D294-40DB-B580-E0667C5A7D27}" type="presParOf" srcId="{9C3E9BAA-E89F-4242-9095-FE34155F54AB}" destId="{145229DB-428A-4D77-AC42-840B2CB8EE4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7AF70-7597-40B6-A132-04147D3E2521}">
      <dsp:nvSpPr>
        <dsp:cNvPr id="0" name=""/>
        <dsp:cNvSpPr/>
      </dsp:nvSpPr>
      <dsp:spPr>
        <a:xfrm>
          <a:off x="2113126" y="238462"/>
          <a:ext cx="2841237" cy="1245501"/>
        </a:xfrm>
        <a:prstGeom prst="roundRect">
          <a:avLst>
            <a:gd name="adj" fmla="val 10000"/>
          </a:avLst>
        </a:prstGeom>
        <a:solidFill>
          <a:srgbClr val="0223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PREVENÇÃO</a:t>
          </a:r>
          <a:endParaRPr lang="pt-BR" sz="31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9605" y="274941"/>
        <a:ext cx="2768279" cy="1172543"/>
      </dsp:txXfrm>
    </dsp:sp>
    <dsp:sp modelId="{F0DD4FC1-C540-4121-8745-235C3DE68631}">
      <dsp:nvSpPr>
        <dsp:cNvPr id="0" name=""/>
        <dsp:cNvSpPr/>
      </dsp:nvSpPr>
      <dsp:spPr>
        <a:xfrm rot="3495614">
          <a:off x="3988640" y="2225997"/>
          <a:ext cx="1185715" cy="435925"/>
        </a:xfrm>
        <a:prstGeom prst="leftRightArrow">
          <a:avLst>
            <a:gd name="adj1" fmla="val 60000"/>
            <a:gd name="adj2" fmla="val 50000"/>
          </a:avLst>
        </a:prstGeom>
        <a:solidFill>
          <a:srgbClr val="022324">
            <a:alpha val="6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4119418" y="2313182"/>
        <a:ext cx="924160" cy="261555"/>
      </dsp:txXfrm>
    </dsp:sp>
    <dsp:sp modelId="{8CC2692F-2398-4F07-AE60-8BC76D30A324}">
      <dsp:nvSpPr>
        <dsp:cNvPr id="0" name=""/>
        <dsp:cNvSpPr/>
      </dsp:nvSpPr>
      <dsp:spPr>
        <a:xfrm>
          <a:off x="4255935" y="3562284"/>
          <a:ext cx="2667664" cy="1245501"/>
        </a:xfrm>
        <a:prstGeom prst="roundRect">
          <a:avLst>
            <a:gd name="adj" fmla="val 10000"/>
          </a:avLst>
        </a:prstGeom>
        <a:solidFill>
          <a:srgbClr val="0223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rgbClr val="FFFFFF"/>
              </a:solidFill>
            </a:rPr>
            <a:t>DETECÇÃO</a:t>
          </a:r>
          <a:endParaRPr lang="pt-BR" sz="3100" kern="1200" dirty="0">
            <a:solidFill>
              <a:srgbClr val="FFFFFF"/>
            </a:solidFill>
          </a:endParaRPr>
        </a:p>
      </dsp:txBody>
      <dsp:txXfrm>
        <a:off x="4292414" y="3598763"/>
        <a:ext cx="2594706" cy="1172543"/>
      </dsp:txXfrm>
    </dsp:sp>
    <dsp:sp modelId="{4BDE1070-063A-4F4F-B095-E61E1BC47D40}">
      <dsp:nvSpPr>
        <dsp:cNvPr id="0" name=""/>
        <dsp:cNvSpPr/>
      </dsp:nvSpPr>
      <dsp:spPr>
        <a:xfrm rot="10800000">
          <a:off x="2922005" y="3967071"/>
          <a:ext cx="1185715" cy="435925"/>
        </a:xfrm>
        <a:prstGeom prst="leftRightArrow">
          <a:avLst>
            <a:gd name="adj1" fmla="val 60000"/>
            <a:gd name="adj2" fmla="val 50000"/>
          </a:avLst>
        </a:prstGeom>
        <a:solidFill>
          <a:srgbClr val="022324">
            <a:alpha val="6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3052782" y="4054256"/>
        <a:ext cx="924160" cy="261555"/>
      </dsp:txXfrm>
    </dsp:sp>
    <dsp:sp modelId="{7D3E2752-5DF8-4B0C-9DB2-5D2CF0EF385E}">
      <dsp:nvSpPr>
        <dsp:cNvPr id="0" name=""/>
        <dsp:cNvSpPr/>
      </dsp:nvSpPr>
      <dsp:spPr>
        <a:xfrm>
          <a:off x="181654" y="3562284"/>
          <a:ext cx="2592136" cy="1245501"/>
        </a:xfrm>
        <a:prstGeom prst="roundRect">
          <a:avLst>
            <a:gd name="adj" fmla="val 10000"/>
          </a:avLst>
        </a:prstGeom>
        <a:solidFill>
          <a:srgbClr val="0223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rgbClr val="FFFFFF"/>
              </a:solidFill>
            </a:rPr>
            <a:t>PUNIÇÃO</a:t>
          </a:r>
          <a:endParaRPr lang="pt-BR" sz="3100" kern="1200" dirty="0">
            <a:solidFill>
              <a:srgbClr val="FFFFFF"/>
            </a:solidFill>
          </a:endParaRPr>
        </a:p>
      </dsp:txBody>
      <dsp:txXfrm>
        <a:off x="218133" y="3598763"/>
        <a:ext cx="2519178" cy="1172543"/>
      </dsp:txXfrm>
    </dsp:sp>
    <dsp:sp modelId="{9C3E9BAA-E89F-4242-9095-FE34155F54AB}">
      <dsp:nvSpPr>
        <dsp:cNvPr id="0" name=""/>
        <dsp:cNvSpPr/>
      </dsp:nvSpPr>
      <dsp:spPr>
        <a:xfrm rot="18104386">
          <a:off x="1893134" y="2206206"/>
          <a:ext cx="1185715" cy="435925"/>
        </a:xfrm>
        <a:prstGeom prst="leftRightArrow">
          <a:avLst>
            <a:gd name="adj1" fmla="val 60000"/>
            <a:gd name="adj2" fmla="val 50000"/>
          </a:avLst>
        </a:prstGeom>
        <a:solidFill>
          <a:srgbClr val="022324">
            <a:alpha val="6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2023912" y="2293391"/>
        <a:ext cx="924160" cy="261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7AF70-7597-40B6-A132-04147D3E2521}">
      <dsp:nvSpPr>
        <dsp:cNvPr id="0" name=""/>
        <dsp:cNvSpPr/>
      </dsp:nvSpPr>
      <dsp:spPr>
        <a:xfrm>
          <a:off x="2113126" y="238462"/>
          <a:ext cx="2841237" cy="1245501"/>
        </a:xfrm>
        <a:prstGeom prst="roundRect">
          <a:avLst>
            <a:gd name="adj" fmla="val 10000"/>
          </a:avLst>
        </a:prstGeom>
        <a:solidFill>
          <a:srgbClr val="0223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PREVENÇÃO</a:t>
          </a:r>
          <a:endParaRPr lang="pt-BR" sz="31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9605" y="274941"/>
        <a:ext cx="2768279" cy="1172543"/>
      </dsp:txXfrm>
    </dsp:sp>
    <dsp:sp modelId="{F0DD4FC1-C540-4121-8745-235C3DE68631}">
      <dsp:nvSpPr>
        <dsp:cNvPr id="0" name=""/>
        <dsp:cNvSpPr/>
      </dsp:nvSpPr>
      <dsp:spPr>
        <a:xfrm rot="3495614">
          <a:off x="3988640" y="2225997"/>
          <a:ext cx="1185715" cy="435925"/>
        </a:xfrm>
        <a:prstGeom prst="leftRightArrow">
          <a:avLst>
            <a:gd name="adj1" fmla="val 60000"/>
            <a:gd name="adj2" fmla="val 50000"/>
          </a:avLst>
        </a:prstGeom>
        <a:solidFill>
          <a:srgbClr val="022324">
            <a:alpha val="6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4119418" y="2313182"/>
        <a:ext cx="924160" cy="261555"/>
      </dsp:txXfrm>
    </dsp:sp>
    <dsp:sp modelId="{8CC2692F-2398-4F07-AE60-8BC76D30A324}">
      <dsp:nvSpPr>
        <dsp:cNvPr id="0" name=""/>
        <dsp:cNvSpPr/>
      </dsp:nvSpPr>
      <dsp:spPr>
        <a:xfrm>
          <a:off x="4255935" y="3562284"/>
          <a:ext cx="2667664" cy="1245501"/>
        </a:xfrm>
        <a:prstGeom prst="roundRect">
          <a:avLst>
            <a:gd name="adj" fmla="val 10000"/>
          </a:avLst>
        </a:prstGeom>
        <a:solidFill>
          <a:srgbClr val="0223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rgbClr val="FFFFFF"/>
              </a:solidFill>
            </a:rPr>
            <a:t>DETECÇÃO</a:t>
          </a:r>
          <a:endParaRPr lang="pt-BR" sz="3100" kern="1200" dirty="0">
            <a:solidFill>
              <a:srgbClr val="FFFFFF"/>
            </a:solidFill>
          </a:endParaRPr>
        </a:p>
      </dsp:txBody>
      <dsp:txXfrm>
        <a:off x="4292414" y="3598763"/>
        <a:ext cx="2594706" cy="1172543"/>
      </dsp:txXfrm>
    </dsp:sp>
    <dsp:sp modelId="{4BDE1070-063A-4F4F-B095-E61E1BC47D40}">
      <dsp:nvSpPr>
        <dsp:cNvPr id="0" name=""/>
        <dsp:cNvSpPr/>
      </dsp:nvSpPr>
      <dsp:spPr>
        <a:xfrm rot="10800000">
          <a:off x="2922005" y="3967071"/>
          <a:ext cx="1185715" cy="435925"/>
        </a:xfrm>
        <a:prstGeom prst="leftRightArrow">
          <a:avLst>
            <a:gd name="adj1" fmla="val 60000"/>
            <a:gd name="adj2" fmla="val 50000"/>
          </a:avLst>
        </a:prstGeom>
        <a:solidFill>
          <a:srgbClr val="022324">
            <a:alpha val="6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3052782" y="4054256"/>
        <a:ext cx="924160" cy="261555"/>
      </dsp:txXfrm>
    </dsp:sp>
    <dsp:sp modelId="{7D3E2752-5DF8-4B0C-9DB2-5D2CF0EF385E}">
      <dsp:nvSpPr>
        <dsp:cNvPr id="0" name=""/>
        <dsp:cNvSpPr/>
      </dsp:nvSpPr>
      <dsp:spPr>
        <a:xfrm>
          <a:off x="181654" y="3562284"/>
          <a:ext cx="2592136" cy="1245501"/>
        </a:xfrm>
        <a:prstGeom prst="roundRect">
          <a:avLst>
            <a:gd name="adj" fmla="val 10000"/>
          </a:avLst>
        </a:prstGeom>
        <a:solidFill>
          <a:srgbClr val="0223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rgbClr val="FFFFFF"/>
              </a:solidFill>
            </a:rPr>
            <a:t>PUNIÇÃO</a:t>
          </a:r>
          <a:endParaRPr lang="pt-BR" sz="3100" kern="1200" dirty="0">
            <a:solidFill>
              <a:srgbClr val="FFFFFF"/>
            </a:solidFill>
          </a:endParaRPr>
        </a:p>
      </dsp:txBody>
      <dsp:txXfrm>
        <a:off x="218133" y="3598763"/>
        <a:ext cx="2519178" cy="1172543"/>
      </dsp:txXfrm>
    </dsp:sp>
    <dsp:sp modelId="{9C3E9BAA-E89F-4242-9095-FE34155F54AB}">
      <dsp:nvSpPr>
        <dsp:cNvPr id="0" name=""/>
        <dsp:cNvSpPr/>
      </dsp:nvSpPr>
      <dsp:spPr>
        <a:xfrm rot="18104386">
          <a:off x="1893134" y="2206206"/>
          <a:ext cx="1185715" cy="435925"/>
        </a:xfrm>
        <a:prstGeom prst="leftRightArrow">
          <a:avLst>
            <a:gd name="adj1" fmla="val 60000"/>
            <a:gd name="adj2" fmla="val 50000"/>
          </a:avLst>
        </a:prstGeom>
        <a:solidFill>
          <a:srgbClr val="022324">
            <a:alpha val="6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2023912" y="2293391"/>
        <a:ext cx="924160" cy="261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E308F-522E-4E23-BE1D-409654F46808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F139D-2A95-4874-AE32-41597A356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53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5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3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http://www1.folha.uol.com.br/fsp/dinheiro/fi2207200528.htm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8E8F1-44B1-40BB-B5CF-F674DFF46872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52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http://www1.folha.uol.com.br/fsp/dinheiro/fi2207200528.htm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8E8F1-44B1-40BB-B5CF-F674DFF46872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1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27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021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010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357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03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6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3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31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2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1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85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60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1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4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79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30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6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26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17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74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91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080C-173B-4198-918A-A1A7D1FC2F24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0FEE-A617-4421-B9B3-23A2AD2C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77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ECCOR@TCU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>
                <a:solidFill>
                  <a:srgbClr val="2B221A"/>
                </a:solidFill>
              </a:rPr>
              <a:t>Ética e integridade: valores para a governança</a:t>
            </a:r>
            <a:endParaRPr lang="pt-BR" sz="6600" dirty="0">
              <a:solidFill>
                <a:srgbClr val="304D7C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62950" y="5200650"/>
            <a:ext cx="45719" cy="1041124"/>
          </a:xfrm>
          <a:prstGeom prst="rect">
            <a:avLst/>
          </a:prstGeom>
          <a:solidFill>
            <a:srgbClr val="304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521065" y="4858355"/>
            <a:ext cx="3200400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3200" b="1" dirty="0" smtClean="0">
                <a:solidFill>
                  <a:srgbClr val="304D7C"/>
                </a:solidFill>
              </a:rPr>
              <a:t>RAFAEL JARDIM</a:t>
            </a:r>
          </a:p>
          <a:p>
            <a:pPr>
              <a:spcBef>
                <a:spcPts val="600"/>
              </a:spcBef>
            </a:pPr>
            <a:r>
              <a:rPr lang="pt-BR" sz="2000" dirty="0" smtClean="0">
                <a:solidFill>
                  <a:srgbClr val="2B221A"/>
                </a:solidFill>
              </a:rPr>
              <a:t>Secretário </a:t>
            </a:r>
            <a:r>
              <a:rPr lang="pt-BR" sz="2000" dirty="0" smtClean="0">
                <a:solidFill>
                  <a:srgbClr val="2B221A"/>
                </a:solidFill>
              </a:rPr>
              <a:t>de Relações Institucionais no Combate à Fraude e Corrupção</a:t>
            </a:r>
            <a:endParaRPr lang="pt-BR" sz="2000" dirty="0">
              <a:solidFill>
                <a:srgbClr val="2B221A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85900" y="457200"/>
            <a:ext cx="1662545" cy="94557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11" y="248985"/>
            <a:ext cx="1206589" cy="1218303"/>
          </a:xfrm>
          <a:prstGeom prst="rect">
            <a:avLst/>
          </a:prstGeom>
          <a:solidFill>
            <a:srgbClr val="F7F7F7"/>
          </a:solidFill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t="32929" r="14520" b="24020"/>
          <a:stretch/>
        </p:blipFill>
        <p:spPr>
          <a:xfrm>
            <a:off x="0" y="1402773"/>
            <a:ext cx="12198096" cy="3455582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692489" y="248985"/>
            <a:ext cx="9326211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>
                <a:solidFill>
                  <a:srgbClr val="2B221A"/>
                </a:solidFill>
              </a:rPr>
              <a:t>XIII ENCONTRO NACIONAL DE CONTROLE INTERNO</a:t>
            </a:r>
            <a:endParaRPr lang="pt-BR" sz="6600" dirty="0">
              <a:solidFill>
                <a:srgbClr val="304D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4641054" y="0"/>
            <a:ext cx="7550946" cy="990600"/>
          </a:xfrm>
          <a:prstGeom prst="rect">
            <a:avLst/>
          </a:prstGeom>
          <a:solidFill>
            <a:srgbClr val="8F928B"/>
          </a:solidFill>
          <a:ln>
            <a:noFill/>
          </a:ln>
        </p:spPr>
        <p:txBody>
          <a:bodyPr anchor="ctr" anchorCtr="0"/>
          <a:lstStyle/>
          <a:p>
            <a:pPr algn="ctr" defTabSz="685817">
              <a:defRPr/>
            </a:pPr>
            <a:r>
              <a:rPr lang="pt-BR" sz="3575" b="1" dirty="0">
                <a:solidFill>
                  <a:srgbClr val="0223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Combate à </a:t>
            </a:r>
            <a:r>
              <a:rPr lang="pt-BR" sz="3575" b="1" dirty="0" smtClean="0">
                <a:solidFill>
                  <a:srgbClr val="0223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fraude e corrupção</a:t>
            </a:r>
            <a:endParaRPr lang="pt-BR" sz="3575" b="1" dirty="0">
              <a:solidFill>
                <a:srgbClr val="02232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8779" cy="690684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/>
          </p:nvPr>
        </p:nvGraphicFramePr>
        <p:xfrm>
          <a:off x="4774404" y="1323690"/>
          <a:ext cx="7105254" cy="480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Elipse 1"/>
          <p:cNvSpPr/>
          <p:nvPr/>
        </p:nvSpPr>
        <p:spPr>
          <a:xfrm>
            <a:off x="5894894" y="1323690"/>
            <a:ext cx="4663858" cy="169205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719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16936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663" y="599746"/>
            <a:ext cx="2489059" cy="242835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607218" y="3429000"/>
            <a:ext cx="4933950" cy="2621346"/>
            <a:chOff x="4328893" y="3489326"/>
            <a:chExt cx="2667664" cy="1245502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4328893" y="3489326"/>
              <a:ext cx="2667664" cy="1245501"/>
            </a:xfrm>
            <a:prstGeom prst="roundRect">
              <a:avLst>
                <a:gd name="adj" fmla="val 10000"/>
              </a:avLst>
            </a:prstGeom>
            <a:solidFill>
              <a:srgbClr val="0223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328893" y="3562285"/>
              <a:ext cx="2594706" cy="1172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" tIns="88583" rIns="88583" bIns="88583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dirty="0">
                  <a:solidFill>
                    <a:srgbClr val="FFFFFF"/>
                  </a:solidFill>
                </a:rPr>
                <a:t>Avaliar a integridade: de que forma a instituição está preparada para evitar a corrupção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462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44553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553" y="0"/>
            <a:ext cx="4246947" cy="685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598" y="0"/>
            <a:ext cx="3702402" cy="6858000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 bwMode="auto">
          <a:xfrm>
            <a:off x="0" y="5793995"/>
            <a:ext cx="3944553" cy="64545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4400" dirty="0" smtClean="0">
                <a:solidFill>
                  <a:srgbClr val="FFFFFF"/>
                </a:solidFill>
              </a:rPr>
              <a:t>Planos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3944553" y="231395"/>
            <a:ext cx="4246947" cy="64545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4400" dirty="0" smtClean="0">
                <a:solidFill>
                  <a:srgbClr val="FFFFFF"/>
                </a:solidFill>
              </a:rPr>
              <a:t>Processos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 bwMode="auto">
          <a:xfrm>
            <a:off x="8191500" y="5873544"/>
            <a:ext cx="4000500" cy="64545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4400" dirty="0" smtClean="0">
                <a:solidFill>
                  <a:srgbClr val="FFFFFF"/>
                </a:solidFill>
              </a:rPr>
              <a:t>Pessoas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0" y="3221967"/>
            <a:ext cx="12192000" cy="64545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4400" dirty="0" smtClean="0">
                <a:solidFill>
                  <a:srgbClr val="FFFFFF"/>
                </a:solidFill>
              </a:rPr>
              <a:t>RESULTADO = 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43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4696028"/>
            <a:ext cx="12218592" cy="978261"/>
          </a:xfrm>
          <a:prstGeom prst="rect">
            <a:avLst/>
          </a:prstGeom>
          <a:solidFill>
            <a:srgbClr val="070A11">
              <a:alpha val="77000"/>
            </a:srgbClr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r>
              <a:rPr lang="pt-BR" sz="4800" b="1" dirty="0" smtClean="0">
                <a:solidFill>
                  <a:srgbClr val="EEFFFE"/>
                </a:solidFill>
                <a:latin typeface="Arial" pitchFamily="34" charset="0"/>
                <a:cs typeface="Arial" pitchFamily="34" charset="0"/>
              </a:rPr>
              <a:t>INTEGRIDADE</a:t>
            </a:r>
            <a:endParaRPr lang="pt-BR" sz="4800" b="1" dirty="0">
              <a:solidFill>
                <a:srgbClr val="EEFFF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26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osul.com.br/wp-content/uploads/2015/10/0510portaldutra-777x437.jpg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23765" b="1392"/>
          <a:stretch/>
        </p:blipFill>
        <p:spPr bwMode="auto">
          <a:xfrm>
            <a:off x="1524000" y="-1"/>
            <a:ext cx="5641937" cy="56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445076" y="5815160"/>
            <a:ext cx="5119009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51375" y="5815160"/>
            <a:ext cx="5957256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prstClr val="white"/>
                </a:solidFill>
                <a:latin typeface="Segoe UI Light" panose="020B0502040204020203" pitchFamily="34" charset="0"/>
              </a:rPr>
              <a:t>JOSÉ EDUARDO DUTRA</a:t>
            </a:r>
            <a:endParaRPr lang="pt-BR" sz="1200" dirty="0">
              <a:solidFill>
                <a:prstClr val="white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pt-BR" sz="1350" dirty="0">
                <a:solidFill>
                  <a:prstClr val="white"/>
                </a:solidFill>
                <a:latin typeface="Garamond" panose="02020404030301010803" pitchFamily="18" charset="0"/>
              </a:rPr>
              <a:t>Ex-Presidente da Petrobras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23636" y="994663"/>
            <a:ext cx="4037780" cy="379684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2700" dirty="0">
                <a:solidFill>
                  <a:srgbClr val="97973F"/>
                </a:solidFill>
                <a:latin typeface="Impact" panose="020B0806030902050204" pitchFamily="34" charset="0"/>
              </a:rPr>
              <a:t>Não é possível</a:t>
            </a:r>
            <a:r>
              <a:rPr lang="pt-BR" sz="2100" b="1" dirty="0">
                <a:solidFill>
                  <a:prstClr val="white"/>
                </a:solidFill>
                <a:latin typeface="Garamond" panose="02020404030301010803" pitchFamily="18" charset="0"/>
              </a:rPr>
              <a:t>, no</a:t>
            </a:r>
          </a:p>
          <a:p>
            <a:pPr algn="ctr"/>
            <a:r>
              <a:rPr lang="pt-BR" sz="2100" b="1" dirty="0">
                <a:solidFill>
                  <a:prstClr val="white"/>
                </a:solidFill>
                <a:latin typeface="Garamond" panose="02020404030301010803" pitchFamily="18" charset="0"/>
              </a:rPr>
              <a:t>processo licitatório de uma companhia como a Petrobras, alguém de fora ou até mesmo o presidente da</a:t>
            </a:r>
          </a:p>
          <a:p>
            <a:pPr algn="ctr"/>
            <a:r>
              <a:rPr lang="pt-BR" sz="2100" b="1" dirty="0">
                <a:solidFill>
                  <a:prstClr val="white"/>
                </a:solidFill>
                <a:latin typeface="Garamond" panose="02020404030301010803" pitchFamily="18" charset="0"/>
              </a:rPr>
              <a:t>empresa </a:t>
            </a:r>
            <a:r>
              <a:rPr lang="pt-BR" sz="2700" dirty="0">
                <a:solidFill>
                  <a:srgbClr val="97973F"/>
                </a:solidFill>
                <a:latin typeface="Impact" panose="020B0806030902050204" pitchFamily="34" charset="0"/>
              </a:rPr>
              <a:t>dizer quem vai ganhar o processo</a:t>
            </a:r>
            <a:endParaRPr lang="pt-BR" dirty="0">
              <a:solidFill>
                <a:srgbClr val="97973F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584298" y="5639855"/>
            <a:ext cx="1143000" cy="1043940"/>
          </a:xfrm>
          <a:prstGeom prst="ellipse">
            <a:avLst/>
          </a:prstGeom>
          <a:solidFill>
            <a:srgbClr val="97973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ANTES</a:t>
            </a:r>
            <a:r>
              <a:rPr lang="pt-BR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 DA LAVA JATO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772401" y="6058496"/>
            <a:ext cx="2705615" cy="58477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Entrevista à Folha de São Paulo</a:t>
            </a:r>
          </a:p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2005</a:t>
            </a:r>
            <a:endParaRPr lang="pt-BR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2" descr="http://www.rankingmarcas.com.br/patrocinios/images/entrevista/aspas-rosa-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36" y="605154"/>
            <a:ext cx="779444" cy="7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rankingmarcas.com.br/patrocinios/images/entrevista/aspas-rosa-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81972" y="4595505"/>
            <a:ext cx="779444" cy="7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98494" y="5252121"/>
            <a:ext cx="9146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>
                <a:solidFill>
                  <a:prstClr val="white"/>
                </a:solidFill>
              </a:rPr>
              <a:t>Percepção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371974" y="1030245"/>
            <a:ext cx="1789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rgbClr val="97973F"/>
                </a:solidFill>
                <a:latin typeface="Impact" panose="020B0806030902050204" pitchFamily="34" charset="0"/>
              </a:rPr>
              <a:t>- - 2005 - - </a:t>
            </a:r>
          </a:p>
        </p:txBody>
      </p:sp>
    </p:spTree>
    <p:extLst>
      <p:ext uri="{BB962C8B-B14F-4D97-AF65-F5344CB8AC3E}">
        <p14:creationId xmlns:p14="http://schemas.microsoft.com/office/powerpoint/2010/main" val="3431051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95458" y="4579314"/>
            <a:ext cx="3091543" cy="857250"/>
          </a:xfrm>
        </p:spPr>
        <p:txBody>
          <a:bodyPr>
            <a:normAutofit/>
          </a:bodyPr>
          <a:lstStyle/>
          <a:p>
            <a:r>
              <a:rPr lang="pt-BR" sz="4950" dirty="0">
                <a:solidFill>
                  <a:srgbClr val="973F3F"/>
                </a:solidFill>
                <a:latin typeface="Impact" panose="020B0806030902050204" pitchFamily="34" charset="0"/>
              </a:rPr>
              <a:t>DEPOIS</a:t>
            </a:r>
          </a:p>
        </p:txBody>
      </p:sp>
    </p:spTree>
    <p:extLst>
      <p:ext uri="{BB962C8B-B14F-4D97-AF65-F5344CB8AC3E}">
        <p14:creationId xmlns:p14="http://schemas.microsoft.com/office/powerpoint/2010/main" val="1681130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m.band.com.br/f_328249.jp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30585"/>
            <a:ext cx="9143999" cy="636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5441764" y="6164668"/>
            <a:ext cx="5226236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48064" y="6164668"/>
            <a:ext cx="5957256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prstClr val="white"/>
                </a:solidFill>
                <a:latin typeface="Segoe UI Light" panose="020B0502040204020203" pitchFamily="34" charset="0"/>
              </a:rPr>
              <a:t>ALBERTO YOUSSELF</a:t>
            </a:r>
          </a:p>
          <a:p>
            <a:pPr algn="ctr"/>
            <a:r>
              <a:rPr lang="pt-BR" sz="1350" dirty="0">
                <a:solidFill>
                  <a:prstClr val="white"/>
                </a:solidFill>
                <a:latin typeface="Garamond" panose="02020404030301010803" pitchFamily="18" charset="0"/>
              </a:rPr>
              <a:t>Doleiro</a:t>
            </a:r>
          </a:p>
        </p:txBody>
      </p:sp>
      <p:sp>
        <p:nvSpPr>
          <p:cNvPr id="13" name="Elipse 12"/>
          <p:cNvSpPr/>
          <p:nvPr/>
        </p:nvSpPr>
        <p:spPr>
          <a:xfrm>
            <a:off x="1655998" y="5710273"/>
            <a:ext cx="1143000" cy="1043940"/>
          </a:xfrm>
          <a:prstGeom prst="ellipse">
            <a:avLst/>
          </a:prstGeom>
          <a:solidFill>
            <a:srgbClr val="973F3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DEPOIS </a:t>
            </a:r>
            <a:r>
              <a:rPr lang="pt-BR" sz="1350" dirty="0">
                <a:solidFill>
                  <a:prstClr val="white"/>
                </a:solidFill>
                <a:latin typeface="Segoe UI Light" panose="020B0502040204020203" pitchFamily="34" charset="0"/>
              </a:rPr>
              <a:t>DA LAVA JATO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278760" y="181571"/>
            <a:ext cx="4241726" cy="395645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2100" dirty="0">
                <a:solidFill>
                  <a:prstClr val="black"/>
                </a:solidFill>
                <a:latin typeface="Garamond" panose="02020404030301010803" pitchFamily="18" charset="0"/>
              </a:rPr>
              <a:t>Era entregue uma lista das empresas que ia participar do </a:t>
            </a:r>
            <a:r>
              <a:rPr lang="pt-BR" sz="2400" dirty="0">
                <a:pattFill prst="pct50">
                  <a:fgClr>
                    <a:srgbClr val="973F3F"/>
                  </a:fgClr>
                  <a:bgClr>
                    <a:prstClr val="black"/>
                  </a:bgClr>
                </a:pattFill>
                <a:latin typeface="Impact" panose="020B0806030902050204" pitchFamily="34" charset="0"/>
              </a:rPr>
              <a:t>certame e nessa lista já era dito quem ia ser, quem ia ser a vencedora</a:t>
            </a:r>
            <a:r>
              <a:rPr lang="pt-BR" sz="2100" dirty="0">
                <a:solidFill>
                  <a:prstClr val="white"/>
                </a:solidFill>
                <a:latin typeface="Garamond" panose="02020404030301010803" pitchFamily="18" charset="0"/>
              </a:rPr>
              <a:t>. </a:t>
            </a:r>
            <a:r>
              <a:rPr lang="pt-BR" sz="2100" dirty="0">
                <a:solidFill>
                  <a:prstClr val="black"/>
                </a:solidFill>
                <a:latin typeface="Garamond" panose="02020404030301010803" pitchFamily="18" charset="0"/>
              </a:rPr>
              <a:t>Essa lista era repassada pro Paulo Roberto Costa</a:t>
            </a:r>
          </a:p>
          <a:p>
            <a:pPr algn="ctr"/>
            <a:endParaRPr lang="pt-BR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54921" y="6261492"/>
            <a:ext cx="1992086" cy="46166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Ação Penal, Processo </a:t>
            </a:r>
          </a:p>
          <a:p>
            <a:pPr algn="ctr"/>
            <a:r>
              <a:rPr 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5026212-82.2014.404.7000 </a:t>
            </a:r>
            <a:endParaRPr lang="pt-BR" sz="1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 descr="http://www.rankingmarcas.com.br/patrocinios/images/entrevista/aspas-rosa-l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09" y="414624"/>
            <a:ext cx="779444" cy="7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ankingmarcas.com.br/patrocinios/images/entrevista/aspas-rosa-l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6606" y="3154944"/>
            <a:ext cx="779444" cy="7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794688" y="5400410"/>
            <a:ext cx="9146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>
                <a:solidFill>
                  <a:prstClr val="white"/>
                </a:solidFill>
              </a:rPr>
              <a:t>Percepção</a:t>
            </a:r>
          </a:p>
        </p:txBody>
      </p:sp>
    </p:spTree>
    <p:extLst>
      <p:ext uri="{BB962C8B-B14F-4D97-AF65-F5344CB8AC3E}">
        <p14:creationId xmlns:p14="http://schemas.microsoft.com/office/powerpoint/2010/main" val="3319552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veja.abril.com.br/blog/radar-on-line/files/2014/11/Paulo-roberto-costa.jpg"/>
          <p:cNvPicPr>
            <a:picLocks noChangeAspect="1" noChangeArrowheads="1"/>
          </p:cNvPicPr>
          <p:nvPr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12962"/>
          <a:stretch/>
        </p:blipFill>
        <p:spPr bwMode="auto">
          <a:xfrm>
            <a:off x="1541137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541137" y="6134617"/>
            <a:ext cx="6605336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prstClr val="white"/>
                </a:solidFill>
                <a:latin typeface="Segoe UI Light" panose="020B0502040204020203" pitchFamily="34" charset="0"/>
              </a:rPr>
              <a:t>PAULO ROBERTO COSTA</a:t>
            </a:r>
            <a:endParaRPr lang="pt-BR" sz="1200" dirty="0">
              <a:solidFill>
                <a:prstClr val="white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pt-BR" sz="1350" dirty="0">
                <a:solidFill>
                  <a:prstClr val="white"/>
                </a:solidFill>
                <a:latin typeface="Garamond" panose="02020404030301010803" pitchFamily="18" charset="0"/>
              </a:rPr>
              <a:t>Ex-Diretor de Abastecimento </a:t>
            </a:r>
          </a:p>
        </p:txBody>
      </p:sp>
      <p:sp>
        <p:nvSpPr>
          <p:cNvPr id="10" name="Elipse 9"/>
          <p:cNvSpPr/>
          <p:nvPr/>
        </p:nvSpPr>
        <p:spPr>
          <a:xfrm>
            <a:off x="1661103" y="5689246"/>
            <a:ext cx="1143000" cy="1043940"/>
          </a:xfrm>
          <a:prstGeom prst="ellipse">
            <a:avLst/>
          </a:prstGeom>
          <a:solidFill>
            <a:srgbClr val="973F3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DEPOIS </a:t>
            </a:r>
            <a:r>
              <a:rPr lang="pt-BR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DA LAVA JATO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261022" y="885664"/>
            <a:ext cx="4045028" cy="394114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2000" dirty="0">
                <a:solidFill>
                  <a:prstClr val="white"/>
                </a:solidFill>
                <a:latin typeface="Garamond" panose="02020404030301010803" pitchFamily="18" charset="0"/>
              </a:rPr>
              <a:t> </a:t>
            </a:r>
            <a:r>
              <a:rPr lang="pt-BR" sz="2400" dirty="0">
                <a:solidFill>
                  <a:prstClr val="white"/>
                </a:solidFill>
                <a:latin typeface="Garamond" panose="02020404030301010803" pitchFamily="18" charset="0"/>
              </a:rPr>
              <a:t>(...) a partir do ano de 2005, em </a:t>
            </a:r>
            <a:r>
              <a:rPr lang="pt-BR" sz="2800" dirty="0">
                <a:solidFill>
                  <a:srgbClr val="973F3F"/>
                </a:solidFill>
                <a:latin typeface="Impact" panose="020B0806030902050204" pitchFamily="34" charset="0"/>
              </a:rPr>
              <a:t>TODOS</a:t>
            </a:r>
            <a:r>
              <a:rPr lang="pt-BR" sz="2400" dirty="0">
                <a:solidFill>
                  <a:prstClr val="white"/>
                </a:solidFill>
                <a:latin typeface="Garamond" panose="02020404030301010803" pitchFamily="18" charset="0"/>
              </a:rPr>
              <a:t> os contratos firmados pelas empresas cartelizadas com a Petrobras, no interesse da Diretoria de Abastecimento, </a:t>
            </a:r>
            <a:r>
              <a:rPr lang="pt-BR" sz="2800" dirty="0">
                <a:solidFill>
                  <a:srgbClr val="973F3F"/>
                </a:solidFill>
                <a:latin typeface="Impact" panose="020B0806030902050204" pitchFamily="34" charset="0"/>
              </a:rPr>
              <a:t>ocorreram pagamentos de vantagens indevidas </a:t>
            </a: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712618" y="5892474"/>
            <a:ext cx="3955382" cy="714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557801" y="6138203"/>
            <a:ext cx="1992086" cy="46166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Ação Penal, Processo </a:t>
            </a:r>
          </a:p>
          <a:p>
            <a:pPr algn="ctr"/>
            <a:r>
              <a:rPr 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5026212-82.2014.404.7000</a:t>
            </a:r>
            <a:endParaRPr lang="pt-BR" sz="1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 descr="http://www.rankingmarcas.com.br/patrocinios/images/entrevista/aspas-rosa-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08" y="765176"/>
            <a:ext cx="779444" cy="7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rankingmarcas.com.br/patrocinios/images/entrevista/aspas-rosa-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64122" y="4717360"/>
            <a:ext cx="779444" cy="7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799793" y="5334113"/>
            <a:ext cx="9146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>
                <a:solidFill>
                  <a:prstClr val="white"/>
                </a:solidFill>
              </a:rPr>
              <a:t>Percepção</a:t>
            </a:r>
          </a:p>
        </p:txBody>
      </p:sp>
    </p:spTree>
    <p:extLst>
      <p:ext uri="{BB962C8B-B14F-4D97-AF65-F5344CB8AC3E}">
        <p14:creationId xmlns:p14="http://schemas.microsoft.com/office/powerpoint/2010/main" val="2665565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imguol.com/2015/03/10/pedro-barusco-ex-gerente-da-petrobras-1426008190210_956x500.jpg"/>
          <p:cNvPicPr>
            <a:picLocks noChangeAspect="1" noChangeArrowheads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541" r="13435" b="212"/>
          <a:stretch/>
        </p:blipFill>
        <p:spPr bwMode="auto">
          <a:xfrm flipH="1">
            <a:off x="762000" y="0"/>
            <a:ext cx="9963150" cy="6858000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14" name="Retângulo 13"/>
          <p:cNvSpPr/>
          <p:nvPr/>
        </p:nvSpPr>
        <p:spPr>
          <a:xfrm>
            <a:off x="5452649" y="6158607"/>
            <a:ext cx="5226236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46917" y="6158607"/>
            <a:ext cx="5957256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prstClr val="white"/>
                </a:solidFill>
                <a:latin typeface="Segoe UI Light" panose="020B0502040204020203" pitchFamily="34" charset="0"/>
              </a:rPr>
              <a:t>PEDRO BARUSCO</a:t>
            </a:r>
            <a:endParaRPr lang="pt-BR" sz="1200" dirty="0">
              <a:solidFill>
                <a:prstClr val="white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pt-BR" sz="1350" dirty="0">
                <a:solidFill>
                  <a:prstClr val="white"/>
                </a:solidFill>
                <a:latin typeface="Garamond" panose="02020404030301010803" pitchFamily="18" charset="0"/>
              </a:rPr>
              <a:t>Ex-Gerente de Serviços</a:t>
            </a:r>
          </a:p>
        </p:txBody>
      </p:sp>
      <p:sp>
        <p:nvSpPr>
          <p:cNvPr id="12" name="Elipse 11"/>
          <p:cNvSpPr/>
          <p:nvPr/>
        </p:nvSpPr>
        <p:spPr>
          <a:xfrm>
            <a:off x="1666883" y="5704212"/>
            <a:ext cx="1143000" cy="1043940"/>
          </a:xfrm>
          <a:prstGeom prst="ellipse">
            <a:avLst/>
          </a:prstGeom>
          <a:solidFill>
            <a:srgbClr val="973F3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DEPOIS </a:t>
            </a:r>
            <a:r>
              <a:rPr lang="pt-BR" sz="1350" dirty="0">
                <a:solidFill>
                  <a:prstClr val="white"/>
                </a:solidFill>
                <a:latin typeface="Segoe UI Light" panose="020B0502040204020203" pitchFamily="34" charset="0"/>
              </a:rPr>
              <a:t>DA LAVA JATO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971639" y="1175217"/>
            <a:ext cx="3175858" cy="35052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2700" dirty="0">
                <a:solidFill>
                  <a:prstClr val="black"/>
                </a:solidFill>
                <a:latin typeface="Garamond" panose="02020404030301010803" pitchFamily="18" charset="0"/>
              </a:rPr>
              <a:t>O pagamento </a:t>
            </a:r>
            <a:r>
              <a:rPr lang="pt-BR" sz="2700" dirty="0">
                <a:solidFill>
                  <a:prstClr val="white"/>
                </a:solidFill>
                <a:latin typeface="Garamond" panose="02020404030301010803" pitchFamily="18" charset="0"/>
              </a:rPr>
              <a:t>de </a:t>
            </a:r>
            <a:r>
              <a:rPr lang="pt-BR" sz="2700" dirty="0">
                <a:solidFill>
                  <a:srgbClr val="973F3F"/>
                </a:solidFill>
                <a:latin typeface="Impact" panose="020B0806030902050204" pitchFamily="34" charset="0"/>
              </a:rPr>
              <a:t>propinas</a:t>
            </a:r>
            <a:r>
              <a:rPr lang="pt-BR" sz="2700" dirty="0">
                <a:solidFill>
                  <a:prstClr val="black"/>
                </a:solidFill>
                <a:latin typeface="Garamond" panose="02020404030301010803" pitchFamily="18" charset="0"/>
              </a:rPr>
              <a:t> dentro da Petrobras era algo "</a:t>
            </a:r>
            <a:r>
              <a:rPr lang="pt-BR" sz="2700" dirty="0">
                <a:solidFill>
                  <a:srgbClr val="973F3F"/>
                </a:solidFill>
                <a:latin typeface="Impact" panose="020B0806030902050204" pitchFamily="34" charset="0"/>
              </a:rPr>
              <a:t>endêmico</a:t>
            </a:r>
            <a:r>
              <a:rPr lang="pt-BR" sz="2700" dirty="0">
                <a:solidFill>
                  <a:prstClr val="black"/>
                </a:solidFill>
                <a:latin typeface="Garamond" panose="02020404030301010803" pitchFamily="18" charset="0"/>
              </a:rPr>
              <a:t>" e </a:t>
            </a:r>
            <a:r>
              <a:rPr lang="pt-BR" sz="2700" dirty="0">
                <a:solidFill>
                  <a:srgbClr val="973F3F"/>
                </a:solidFill>
                <a:latin typeface="Garamond" panose="02020404030301010803" pitchFamily="18" charset="0"/>
              </a:rPr>
              <a:t>"</a:t>
            </a:r>
            <a:r>
              <a:rPr lang="pt-BR" sz="2700" dirty="0">
                <a:solidFill>
                  <a:srgbClr val="973F3F"/>
                </a:solidFill>
                <a:latin typeface="Impact" panose="020B0806030902050204" pitchFamily="34" charset="0"/>
              </a:rPr>
              <a:t>institucionalizado”</a:t>
            </a:r>
            <a:r>
              <a:rPr lang="pt-BR" sz="2700" dirty="0">
                <a:solidFill>
                  <a:prstClr val="white"/>
                </a:solidFill>
                <a:latin typeface="Garamond" panose="02020404030301010803" pitchFamily="18" charset="0"/>
              </a:rPr>
              <a:t>"</a:t>
            </a:r>
          </a:p>
          <a:p>
            <a:pPr algn="ctr"/>
            <a:endParaRPr lang="pt-BR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83710" y="6332148"/>
            <a:ext cx="2684291" cy="34624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BR" sz="825" dirty="0">
                <a:solidFill>
                  <a:prstClr val="white"/>
                </a:solidFill>
              </a:rPr>
              <a:t>http://www2.senado.leg.br/bdsf/bitstream/handle/id/504927/noticia.html?sequence=1</a:t>
            </a:r>
          </a:p>
        </p:txBody>
      </p:sp>
      <p:pic>
        <p:nvPicPr>
          <p:cNvPr id="16" name="Picture 2" descr="http://www.rankingmarcas.com.br/patrocinios/images/entrevista/aspas-rosa-l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95" y="1175217"/>
            <a:ext cx="779444" cy="7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rankingmarcas.com.br/patrocinios/images/entrevista/aspas-rosa-l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22735" y="4244758"/>
            <a:ext cx="779444" cy="7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74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imguol.com/2015/03/10/pedro-barusco-ex-gerente-da-petrobras-1426008190210_956x500.jpg"/>
          <p:cNvPicPr>
            <a:picLocks noChangeAspect="1" noChangeArrowheads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541" r="13435" b="212"/>
          <a:stretch/>
        </p:blipFill>
        <p:spPr bwMode="auto">
          <a:xfrm flipH="1">
            <a:off x="762000" y="0"/>
            <a:ext cx="9963150" cy="6858000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14" name="Retângulo 13"/>
          <p:cNvSpPr/>
          <p:nvPr/>
        </p:nvSpPr>
        <p:spPr>
          <a:xfrm>
            <a:off x="5452649" y="6158607"/>
            <a:ext cx="5226236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46917" y="6158607"/>
            <a:ext cx="5957256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prstClr val="white"/>
                </a:solidFill>
                <a:latin typeface="Segoe UI Light" panose="020B0502040204020203" pitchFamily="34" charset="0"/>
              </a:rPr>
              <a:t>PEDRO BARUSCO</a:t>
            </a:r>
            <a:endParaRPr lang="pt-BR" sz="1200" dirty="0">
              <a:solidFill>
                <a:prstClr val="white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pt-BR" sz="1350" dirty="0">
                <a:solidFill>
                  <a:prstClr val="white"/>
                </a:solidFill>
                <a:latin typeface="Garamond" panose="02020404030301010803" pitchFamily="18" charset="0"/>
              </a:rPr>
              <a:t>Ex-Gerente de Serviços</a:t>
            </a:r>
          </a:p>
        </p:txBody>
      </p:sp>
      <p:sp>
        <p:nvSpPr>
          <p:cNvPr id="12" name="Elipse 11"/>
          <p:cNvSpPr/>
          <p:nvPr/>
        </p:nvSpPr>
        <p:spPr>
          <a:xfrm>
            <a:off x="1666883" y="5704212"/>
            <a:ext cx="1143000" cy="1043940"/>
          </a:xfrm>
          <a:prstGeom prst="ellipse">
            <a:avLst/>
          </a:prstGeom>
          <a:solidFill>
            <a:srgbClr val="973F3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DEPOIS </a:t>
            </a:r>
            <a:r>
              <a:rPr lang="pt-BR" sz="1350" dirty="0">
                <a:solidFill>
                  <a:prstClr val="white"/>
                </a:solidFill>
                <a:latin typeface="Segoe UI Light" panose="020B0502040204020203" pitchFamily="34" charset="0"/>
              </a:rPr>
              <a:t>DA LAVA JATO</a:t>
            </a:r>
          </a:p>
        </p:txBody>
      </p:sp>
      <p:pic>
        <p:nvPicPr>
          <p:cNvPr id="18" name="Picture 2" descr="http://www.willmeetingschool.com.br/blog/wp-content/uploads/2014/06/Line-Divi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54" y="648675"/>
            <a:ext cx="3918857" cy="40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6407612" y="718604"/>
            <a:ext cx="3624943" cy="428172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2400" dirty="0">
                <a:solidFill>
                  <a:prstClr val="black"/>
                </a:solidFill>
                <a:latin typeface="Garamond" panose="02020404030301010803" pitchFamily="18" charset="0"/>
              </a:rPr>
              <a:t>Se comprometeu a devolver </a:t>
            </a:r>
          </a:p>
          <a:p>
            <a:pPr algn="ctr"/>
            <a:r>
              <a:rPr lang="pt-BR" sz="3600" dirty="0">
                <a:solidFill>
                  <a:srgbClr val="973F3F"/>
                </a:solidFill>
                <a:latin typeface="Impact" panose="020B0806030902050204" pitchFamily="34" charset="0"/>
              </a:rPr>
              <a:t>US$ 97 milhões</a:t>
            </a:r>
          </a:p>
          <a:p>
            <a:pPr algn="ctr"/>
            <a:endParaRPr lang="pt-BR" sz="27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2700" dirty="0">
                <a:solidFill>
                  <a:prstClr val="black"/>
                </a:solidFill>
                <a:latin typeface="Garamond" panose="02020404030301010803" pitchFamily="18" charset="0"/>
              </a:rPr>
              <a:t>Já devolveu </a:t>
            </a:r>
          </a:p>
          <a:p>
            <a:pPr algn="ctr"/>
            <a:r>
              <a:rPr lang="pt-BR" sz="3300" dirty="0">
                <a:solidFill>
                  <a:srgbClr val="973F3F"/>
                </a:solidFill>
                <a:latin typeface="Impact" panose="020B0806030902050204" pitchFamily="34" charset="0"/>
              </a:rPr>
              <a:t>R$ 180 milhões </a:t>
            </a:r>
            <a:r>
              <a:rPr lang="pt-BR" sz="2700" dirty="0">
                <a:solidFill>
                  <a:prstClr val="black"/>
                </a:solidFill>
                <a:latin typeface="Garamond" panose="02020404030301010803" pitchFamily="18" charset="0"/>
              </a:rPr>
              <a:t>recebidos de propina</a:t>
            </a:r>
          </a:p>
          <a:p>
            <a:pPr algn="ctr"/>
            <a:endParaRPr lang="pt-BR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09056" y="6302500"/>
            <a:ext cx="1992086" cy="46166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Ação Penal, Processo </a:t>
            </a:r>
          </a:p>
          <a:p>
            <a:pPr algn="ctr"/>
            <a:r>
              <a:rPr 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5075916-64.2014.404.7000</a:t>
            </a:r>
            <a:endParaRPr lang="pt-BR" sz="1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50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918" y="1893335"/>
            <a:ext cx="2242294" cy="15796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693" y="1882999"/>
            <a:ext cx="2286920" cy="15697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27" y="1893335"/>
            <a:ext cx="2297145" cy="15796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918" y="3635972"/>
            <a:ext cx="2270065" cy="15649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995" y="3635972"/>
            <a:ext cx="2337467" cy="15754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9827" y="3635971"/>
            <a:ext cx="2313433" cy="156496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344918" y="1893335"/>
            <a:ext cx="7258342" cy="3307605"/>
          </a:xfrm>
          <a:prstGeom prst="rect">
            <a:avLst/>
          </a:prstGeom>
          <a:noFill/>
          <a:ln w="85725">
            <a:solidFill>
              <a:srgbClr val="0E2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775945" y="664738"/>
            <a:ext cx="6396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844083">
              <a:defRPr/>
            </a:pPr>
            <a:r>
              <a:rPr lang="pt-BR" sz="4400" b="1" dirty="0" smtClean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estamos aqui?</a:t>
            </a:r>
            <a:endParaRPr lang="pt-BR" sz="4400" b="1" dirty="0">
              <a:solidFill>
                <a:srgbClr val="0E2F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842976"/>
            <a:ext cx="12192000" cy="707886"/>
          </a:xfrm>
          <a:prstGeom prst="rect">
            <a:avLst/>
          </a:prstGeom>
          <a:solidFill>
            <a:srgbClr val="0E2F62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NOSSO PAPEL?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52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95458" y="4579314"/>
            <a:ext cx="3091543" cy="857250"/>
          </a:xfrm>
        </p:spPr>
        <p:txBody>
          <a:bodyPr>
            <a:normAutofit/>
          </a:bodyPr>
          <a:lstStyle/>
          <a:p>
            <a:r>
              <a:rPr lang="pt-BR" sz="4950" dirty="0">
                <a:solidFill>
                  <a:srgbClr val="97973F"/>
                </a:solidFill>
                <a:latin typeface="Impact" panose="020B0806030902050204" pitchFamily="34" charset="0"/>
              </a:rPr>
              <a:t>ANTES</a:t>
            </a:r>
          </a:p>
        </p:txBody>
      </p:sp>
    </p:spTree>
    <p:extLst>
      <p:ext uri="{BB962C8B-B14F-4D97-AF65-F5344CB8AC3E}">
        <p14:creationId xmlns:p14="http://schemas.microsoft.com/office/powerpoint/2010/main" val="2906359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osul.com.br/wp-content/uploads/2015/10/0510portaldutra-777x437.jpg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2" r="23765" b="1392"/>
          <a:stretch/>
        </p:blipFill>
        <p:spPr bwMode="auto">
          <a:xfrm>
            <a:off x="1562101" y="15947"/>
            <a:ext cx="4566033" cy="56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551375" y="5815160"/>
            <a:ext cx="5957256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prstClr val="white"/>
                </a:solidFill>
                <a:latin typeface="Segoe UI Light" panose="020B0502040204020203" pitchFamily="34" charset="0"/>
              </a:rPr>
              <a:t>JOSÉ EDUARDO DUTRA</a:t>
            </a:r>
            <a:endParaRPr lang="pt-BR" sz="1200" dirty="0">
              <a:solidFill>
                <a:prstClr val="white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pt-BR" sz="1350" dirty="0">
                <a:solidFill>
                  <a:prstClr val="white"/>
                </a:solidFill>
                <a:latin typeface="Garamond" panose="02020404030301010803" pitchFamily="18" charset="0"/>
              </a:rPr>
              <a:t>Ex-Presidente da Petrobras</a:t>
            </a:r>
          </a:p>
        </p:txBody>
      </p:sp>
      <p:sp>
        <p:nvSpPr>
          <p:cNvPr id="8" name="Elipse 7"/>
          <p:cNvSpPr/>
          <p:nvPr/>
        </p:nvSpPr>
        <p:spPr>
          <a:xfrm>
            <a:off x="1584298" y="5639855"/>
            <a:ext cx="1143000" cy="1043940"/>
          </a:xfrm>
          <a:prstGeom prst="ellipse">
            <a:avLst/>
          </a:prstGeom>
          <a:solidFill>
            <a:srgbClr val="97973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ANTES</a:t>
            </a:r>
            <a:r>
              <a:rPr lang="pt-BR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 DA LAVA JATO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98494" y="5252121"/>
            <a:ext cx="9146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>
                <a:solidFill>
                  <a:prstClr val="white"/>
                </a:solidFill>
              </a:rPr>
              <a:t>Percepção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40413" y="5735481"/>
            <a:ext cx="5172897" cy="69333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075789" y="953504"/>
            <a:ext cx="4127888" cy="3764739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Garamond" panose="02020404030301010803" pitchFamily="18" charset="0"/>
              </a:rPr>
              <a:t>Para fazer um favorecimento a uma empresa na Petrobras teria que </a:t>
            </a:r>
            <a:r>
              <a:rPr lang="pt-BR" sz="2100" b="1" dirty="0">
                <a:solidFill>
                  <a:srgbClr val="97973F"/>
                </a:solidFill>
                <a:latin typeface="Garamond" panose="02020404030301010803" pitchFamily="18" charset="0"/>
              </a:rPr>
              <a:t>corromper </a:t>
            </a:r>
            <a:r>
              <a:rPr lang="pt-BR" sz="8625" dirty="0">
                <a:solidFill>
                  <a:srgbClr val="97973F"/>
                </a:solidFill>
                <a:latin typeface="Impact" panose="020B0806030902050204" pitchFamily="34" charset="0"/>
              </a:rPr>
              <a:t>DEZENAS</a:t>
            </a:r>
            <a:r>
              <a:rPr lang="pt-BR" sz="8625" b="1" dirty="0">
                <a:solidFill>
                  <a:srgbClr val="97973F"/>
                </a:solidFill>
                <a:latin typeface="Garamond" panose="02020404030301010803" pitchFamily="18" charset="0"/>
              </a:rPr>
              <a:t> </a:t>
            </a:r>
            <a:r>
              <a:rPr lang="pt-BR" sz="2100" b="1" dirty="0">
                <a:solidFill>
                  <a:srgbClr val="97973F"/>
                </a:solidFill>
                <a:latin typeface="Garamond" panose="02020404030301010803" pitchFamily="18" charset="0"/>
              </a:rPr>
              <a:t>de engenheiros</a:t>
            </a:r>
            <a:r>
              <a:rPr lang="pt-BR" dirty="0">
                <a:solidFill>
                  <a:prstClr val="white"/>
                </a:solidFill>
                <a:latin typeface="Garamond" panose="02020404030301010803" pitchFamily="18" charset="0"/>
              </a:rPr>
              <a:t>, até chegar na diretoria, que é quem delibera se assina ou não o contrato</a:t>
            </a:r>
            <a:r>
              <a:rPr lang="pt-BR" sz="2100" dirty="0">
                <a:solidFill>
                  <a:prstClr val="white"/>
                </a:solidFill>
                <a:latin typeface="Garamond" panose="02020404030301010803" pitchFamily="18" charset="0"/>
              </a:rPr>
              <a:t>. </a:t>
            </a:r>
            <a:r>
              <a:rPr lang="pt-BR" sz="2100" b="1" dirty="0">
                <a:solidFill>
                  <a:srgbClr val="97973F"/>
                </a:solidFill>
                <a:latin typeface="Garamond" panose="02020404030301010803" pitchFamily="18" charset="0"/>
              </a:rPr>
              <a:t>Teriam que ser dadas muitas Land </a:t>
            </a:r>
            <a:r>
              <a:rPr lang="pt-BR" sz="2100" b="1" dirty="0" err="1">
                <a:solidFill>
                  <a:srgbClr val="97973F"/>
                </a:solidFill>
                <a:latin typeface="Garamond" panose="02020404030301010803" pitchFamily="18" charset="0"/>
              </a:rPr>
              <a:t>Rovers</a:t>
            </a:r>
            <a:r>
              <a:rPr lang="pt-BR" b="1" dirty="0">
                <a:solidFill>
                  <a:prstClr val="white"/>
                </a:solidFill>
                <a:latin typeface="Garamond" panose="02020404030301010803" pitchFamily="18" charset="0"/>
              </a:rPr>
              <a:t>. </a:t>
            </a:r>
            <a:r>
              <a:rPr lang="pt-BR" dirty="0">
                <a:solidFill>
                  <a:prstClr val="white"/>
                </a:solidFill>
                <a:latin typeface="Garamond" panose="02020404030301010803" pitchFamily="18" charset="0"/>
              </a:rPr>
              <a:t>Felizmente, o mercado conhece a Petrobras e </a:t>
            </a:r>
            <a:r>
              <a:rPr lang="pt-BR" sz="2100" b="1" dirty="0">
                <a:solidFill>
                  <a:srgbClr val="97973F"/>
                </a:solidFill>
                <a:latin typeface="Garamond" panose="02020404030301010803" pitchFamily="18" charset="0"/>
              </a:rPr>
              <a:t>não dá muita importância a essas denúncias</a:t>
            </a:r>
            <a:endParaRPr lang="pt-BR" b="1" dirty="0">
              <a:solidFill>
                <a:srgbClr val="97973F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315830" y="5967641"/>
            <a:ext cx="1992086" cy="46166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Entrevista à Folha de São Paulo</a:t>
            </a:r>
          </a:p>
          <a:p>
            <a:pPr algn="ctr"/>
            <a:r>
              <a:rPr lang="pt-BR" sz="1200" dirty="0">
                <a:solidFill>
                  <a:prstClr val="white"/>
                </a:solidFill>
                <a:latin typeface="Arial Narrow" panose="020B0606020202030204" pitchFamily="34" charset="0"/>
              </a:rPr>
              <a:t>2005</a:t>
            </a:r>
            <a:endParaRPr lang="pt-BR" sz="1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2" descr="http://www.rankingmarcas.com.br/patrocinios/images/entrevista/aspas-rosa-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12" y="252003"/>
            <a:ext cx="779444" cy="7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rankingmarcas.com.br/patrocinios/images/entrevista/aspas-rosa-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24233" y="4994141"/>
            <a:ext cx="779444" cy="7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24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75" y="0"/>
            <a:ext cx="1231135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59675" y="508976"/>
            <a:ext cx="12311350" cy="707886"/>
          </a:xfrm>
          <a:prstGeom prst="rect">
            <a:avLst/>
          </a:prstGeom>
          <a:solidFill>
            <a:srgbClr val="0E2F62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CONTROLES PREVENTIVOS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980"/>
            <a:ext cx="12192000" cy="688798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800475" y="1512958"/>
            <a:ext cx="4591050" cy="3429000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ln w="0"/>
                <a:solidFill>
                  <a:srgbClr val="DED5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CONTROLE</a:t>
            </a:r>
          </a:p>
          <a:p>
            <a:pPr algn="ctr"/>
            <a:r>
              <a:rPr lang="pt-BR" sz="4400" b="1" dirty="0" smtClean="0">
                <a:ln w="0"/>
                <a:solidFill>
                  <a:srgbClr val="DED5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INTERNO</a:t>
            </a:r>
          </a:p>
          <a:p>
            <a:pPr algn="ctr"/>
            <a:r>
              <a:rPr lang="pt-BR" sz="4400" b="1" dirty="0" smtClean="0">
                <a:ln w="0"/>
                <a:solidFill>
                  <a:srgbClr val="DED5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CAPACITADO</a:t>
            </a:r>
            <a:endParaRPr lang="pt-BR" sz="4400" b="1" dirty="0">
              <a:ln w="0"/>
              <a:solidFill>
                <a:srgbClr val="DED5D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250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432776"/>
            <a:ext cx="12311350" cy="707886"/>
          </a:xfrm>
          <a:prstGeom prst="rect">
            <a:avLst/>
          </a:prstGeom>
          <a:solidFill>
            <a:srgbClr val="23272B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“Four </a:t>
            </a:r>
            <a:r>
              <a:rPr lang="pt-BR" sz="4000" b="1" dirty="0" err="1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pt-BR" sz="4000" b="1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r>
              <a:rPr lang="pt-BR" sz="4000" b="1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40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947626"/>
            <a:ext cx="12192000" cy="1323439"/>
          </a:xfrm>
          <a:prstGeom prst="rect">
            <a:avLst/>
          </a:prstGeom>
          <a:solidFill>
            <a:srgbClr val="23272B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decisão “de risco” tem que ser aprovada pelo menos por duas pessoas.</a:t>
            </a:r>
            <a:endParaRPr lang="pt-BR" sz="40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18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5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432776"/>
            <a:ext cx="12192000" cy="707886"/>
          </a:xfrm>
          <a:prstGeom prst="rect">
            <a:avLst/>
          </a:prstGeom>
          <a:solidFill>
            <a:srgbClr val="39414E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smtClean="0">
                <a:solidFill>
                  <a:srgbClr val="F6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Rotação de funções</a:t>
            </a:r>
            <a:endParaRPr lang="pt-BR" sz="4000" b="1" dirty="0">
              <a:solidFill>
                <a:srgbClr val="F6F7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61926"/>
            <a:ext cx="12192000" cy="1323439"/>
          </a:xfrm>
          <a:prstGeom prst="rect">
            <a:avLst/>
          </a:prstGeom>
          <a:solidFill>
            <a:srgbClr val="39414E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smtClean="0">
                <a:solidFill>
                  <a:srgbClr val="F6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Deve-se evitar manter funcionários em posições “chave” durante muito tempo</a:t>
            </a:r>
            <a:endParaRPr lang="pt-BR" sz="4000" b="1" dirty="0">
              <a:solidFill>
                <a:srgbClr val="F6F7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82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90"/>
            <a:ext cx="12335366" cy="677921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9132"/>
            <a:ext cx="3028950" cy="343852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432776"/>
            <a:ext cx="12311350" cy="707886"/>
          </a:xfrm>
          <a:prstGeom prst="rect">
            <a:avLst/>
          </a:prstGeom>
          <a:solidFill>
            <a:srgbClr val="23272B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Segregação de funções</a:t>
            </a:r>
            <a:endParaRPr lang="pt-BR" sz="40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016" y="4699389"/>
            <a:ext cx="12311350" cy="1938992"/>
          </a:xfrm>
          <a:prstGeom prst="rect">
            <a:avLst/>
          </a:prstGeom>
          <a:solidFill>
            <a:srgbClr val="23272B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Separação de </a:t>
            </a:r>
            <a:r>
              <a:rPr lang="pt-BR" sz="4000" b="1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de </a:t>
            </a:r>
            <a:r>
              <a:rPr lang="pt-BR" sz="40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autorização, aprovação, execução, controle e contabilização das operações</a:t>
            </a:r>
          </a:p>
        </p:txBody>
      </p:sp>
    </p:spTree>
    <p:extLst>
      <p:ext uri="{BB962C8B-B14F-4D97-AF65-F5344CB8AC3E}">
        <p14:creationId xmlns:p14="http://schemas.microsoft.com/office/powerpoint/2010/main" val="3636113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12192000" cy="62865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104492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smtClean="0">
                <a:solidFill>
                  <a:srgbClr val="F0E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das transações</a:t>
            </a:r>
            <a:endParaRPr lang="pt-BR" sz="4000" b="1" dirty="0">
              <a:solidFill>
                <a:srgbClr val="F0E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5534561"/>
            <a:ext cx="12167984" cy="1323439"/>
          </a:xfrm>
          <a:prstGeom prst="rect">
            <a:avLst/>
          </a:prstGeom>
          <a:solidFill>
            <a:srgbClr val="104492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smtClean="0">
                <a:solidFill>
                  <a:srgbClr val="F0E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 impactantes devem ser necessariamente conferidos e revisados</a:t>
            </a:r>
            <a:endParaRPr lang="pt-BR" sz="4000" b="1" dirty="0">
              <a:solidFill>
                <a:srgbClr val="F0E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27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6" y="0"/>
            <a:ext cx="12167984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5026164"/>
            <a:ext cx="12167984" cy="707886"/>
          </a:xfrm>
          <a:prstGeom prst="rect">
            <a:avLst/>
          </a:prstGeom>
          <a:solidFill>
            <a:srgbClr val="23272B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público de reuniões e entrevistas</a:t>
            </a:r>
            <a:endParaRPr lang="pt-BR" sz="40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35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99" y="734943"/>
            <a:ext cx="6219825" cy="612305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40380" y="381000"/>
            <a:ext cx="12167984" cy="707886"/>
          </a:xfrm>
          <a:prstGeom prst="rect">
            <a:avLst/>
          </a:prstGeom>
          <a:solidFill>
            <a:srgbClr val="532F18"/>
          </a:solidFill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pt-BR" sz="4000" b="1" dirty="0" err="1" smtClean="0">
                <a:solidFill>
                  <a:srgbClr val="FFFF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Whistleblowing</a:t>
            </a:r>
            <a:endParaRPr lang="pt-BR" sz="4000" b="1" dirty="0">
              <a:solidFill>
                <a:srgbClr val="FFFF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28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7" y="-1073"/>
            <a:ext cx="6859073" cy="685907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65927" y="4457343"/>
            <a:ext cx="2521215" cy="24006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rgbClr val="FFFF00"/>
                </a:solidFill>
              </a:rPr>
              <a:t>Estamos </a:t>
            </a:r>
          </a:p>
          <a:p>
            <a:r>
              <a:rPr lang="pt-BR" sz="5000" dirty="0" smtClean="0">
                <a:solidFill>
                  <a:srgbClr val="FFFF00"/>
                </a:solidFill>
              </a:rPr>
              <a:t>sendo</a:t>
            </a:r>
          </a:p>
          <a:p>
            <a:r>
              <a:rPr lang="pt-BR" sz="5000" dirty="0" smtClean="0">
                <a:solidFill>
                  <a:srgbClr val="FFFF00"/>
                </a:solidFill>
              </a:rPr>
              <a:t>efetivos?</a:t>
            </a:r>
            <a:endParaRPr lang="pt-BR" sz="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80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77" y="0"/>
            <a:ext cx="11324639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47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1" y="0"/>
            <a:ext cx="10667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67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9" y="0"/>
            <a:ext cx="10902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68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60" y="0"/>
            <a:ext cx="10438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65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142" y="20780"/>
            <a:ext cx="6687174" cy="652407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34389" y="2282545"/>
            <a:ext cx="108564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</a:pPr>
            <a:r>
              <a:rPr lang="pt-BR" sz="2800" dirty="0" smtClean="0">
                <a:solidFill>
                  <a:schemeClr val="bg1"/>
                </a:solidFill>
                <a:hlinkClick r:id="rId4"/>
              </a:rPr>
              <a:t>SECCOR@TCU.GOV.BR</a:t>
            </a:r>
            <a:endParaRPr lang="pt-BR" sz="2800" dirty="0" smtClean="0">
              <a:solidFill>
                <a:schemeClr val="bg1"/>
              </a:solidFill>
            </a:endParaRPr>
          </a:p>
          <a:p>
            <a:pPr lvl="1" algn="ctr">
              <a:spcBef>
                <a:spcPts val="1200"/>
              </a:spcBef>
            </a:pPr>
            <a:r>
              <a:rPr lang="pt-BR" sz="2800" dirty="0" smtClean="0">
                <a:solidFill>
                  <a:schemeClr val="bg1"/>
                </a:solidFill>
              </a:rPr>
              <a:t>(61) 3316-7805 – Rafael Jardim - Secretário</a:t>
            </a:r>
            <a:endParaRPr lang="pt-BR" sz="2800" dirty="0">
              <a:solidFill>
                <a:schemeClr val="bg1"/>
              </a:solidFill>
            </a:endParaRPr>
          </a:p>
          <a:p>
            <a:pPr lvl="1" algn="ctr">
              <a:spcBef>
                <a:spcPts val="1200"/>
              </a:spcBef>
            </a:pPr>
            <a:r>
              <a:rPr lang="pt-BR" sz="4800" b="1" dirty="0" smtClean="0">
                <a:solidFill>
                  <a:schemeClr val="bg1"/>
                </a:solidFill>
              </a:rPr>
              <a:t>MUITO OBRIGADO!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46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" y="1"/>
            <a:ext cx="12191998" cy="779929"/>
          </a:xfrm>
          <a:prstGeom prst="rect">
            <a:avLst/>
          </a:prstGeom>
          <a:solidFill>
            <a:srgbClr val="0F0804"/>
          </a:solidFill>
          <a:ln>
            <a:noFill/>
          </a:ln>
        </p:spPr>
        <p:txBody>
          <a:bodyPr anchor="ctr" anchorCtr="0"/>
          <a:lstStyle/>
          <a:p>
            <a:pPr algn="ctr" defTabSz="844083">
              <a:defRPr/>
            </a:pPr>
            <a:r>
              <a:rPr lang="pt-BR" sz="3600" b="1" dirty="0">
                <a:solidFill>
                  <a:srgbClr val="FAFD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 Anel de </a:t>
            </a:r>
            <a:r>
              <a:rPr lang="pt-BR" sz="3600" b="1" dirty="0" err="1">
                <a:solidFill>
                  <a:srgbClr val="FAFD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Gyges</a:t>
            </a:r>
            <a:endParaRPr lang="pt-BR" sz="3600" b="1" dirty="0">
              <a:solidFill>
                <a:srgbClr val="FAFD5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47270" y="5609396"/>
            <a:ext cx="8097457" cy="1077218"/>
          </a:xfrm>
          <a:prstGeom prst="rect">
            <a:avLst/>
          </a:prstGeom>
          <a:solidFill>
            <a:srgbClr val="0F0804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AFD58"/>
                </a:solidFill>
                <a:ea typeface="+mj-ea"/>
                <a:cs typeface="Arial" pitchFamily="34" charset="0"/>
              </a:rPr>
              <a:t>A história contada por Platão no livro </a:t>
            </a:r>
          </a:p>
          <a:p>
            <a:pPr algn="ctr"/>
            <a:r>
              <a:rPr lang="pt-BR" sz="3200" b="1" dirty="0">
                <a:solidFill>
                  <a:srgbClr val="FAFD58"/>
                </a:solidFill>
                <a:ea typeface="+mj-ea"/>
                <a:cs typeface="Arial" pitchFamily="34" charset="0"/>
              </a:rPr>
              <a:t>“A República</a:t>
            </a:r>
            <a:r>
              <a:rPr lang="pt-BR" sz="3200" dirty="0">
                <a:solidFill>
                  <a:srgbClr val="FAFD58"/>
                </a:solidFill>
                <a:ea typeface="+mj-ea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754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" y="1"/>
            <a:ext cx="12191998" cy="6858001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31151" y="2582220"/>
            <a:ext cx="2985027" cy="584775"/>
          </a:xfrm>
          <a:prstGeom prst="rect">
            <a:avLst/>
          </a:prstGeom>
          <a:noFill/>
          <a:ln w="38100">
            <a:solidFill>
              <a:srgbClr val="FAFD5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39453" y="2582220"/>
            <a:ext cx="2283932" cy="584775"/>
          </a:xfrm>
          <a:prstGeom prst="rect">
            <a:avLst/>
          </a:prstGeom>
          <a:noFill/>
          <a:ln w="38100">
            <a:solidFill>
              <a:srgbClr val="FAFD5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Ética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361511" y="2582219"/>
            <a:ext cx="2692362" cy="584775"/>
          </a:xfrm>
          <a:prstGeom prst="rect">
            <a:avLst/>
          </a:prstGeom>
          <a:noFill/>
          <a:ln w="38100">
            <a:solidFill>
              <a:srgbClr val="FAFD5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92232" y="4944449"/>
            <a:ext cx="3020516" cy="1077218"/>
          </a:xfrm>
          <a:prstGeom prst="rect">
            <a:avLst/>
          </a:prstGeom>
          <a:noFill/>
          <a:ln w="38100">
            <a:solidFill>
              <a:srgbClr val="FAFD5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Controladoras do resultado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have esquerda 11"/>
          <p:cNvSpPr/>
          <p:nvPr/>
        </p:nvSpPr>
        <p:spPr>
          <a:xfrm rot="16200000">
            <a:off x="5803380" y="-750981"/>
            <a:ext cx="598220" cy="9942676"/>
          </a:xfrm>
          <a:prstGeom prst="lef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381672" y="1050872"/>
            <a:ext cx="9399494" cy="779929"/>
          </a:xfrm>
          <a:prstGeom prst="rect">
            <a:avLst/>
          </a:prstGeom>
          <a:solidFill>
            <a:srgbClr val="0F0804"/>
          </a:solidFill>
          <a:ln>
            <a:noFill/>
          </a:ln>
        </p:spPr>
        <p:txBody>
          <a:bodyPr anchor="ctr" anchorCtr="0"/>
          <a:lstStyle/>
          <a:p>
            <a:pPr algn="ctr" defTabSz="844083">
              <a:defRPr/>
            </a:pPr>
            <a:r>
              <a:rPr lang="pt-BR" sz="4000" b="1" dirty="0">
                <a:solidFill>
                  <a:srgbClr val="FAFD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Moral da história</a:t>
            </a:r>
          </a:p>
        </p:txBody>
      </p:sp>
    </p:spTree>
    <p:extLst>
      <p:ext uri="{BB962C8B-B14F-4D97-AF65-F5344CB8AC3E}">
        <p14:creationId xmlns:p14="http://schemas.microsoft.com/office/powerpoint/2010/main" val="101023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4641054" y="0"/>
            <a:ext cx="7550946" cy="990600"/>
          </a:xfrm>
          <a:prstGeom prst="rect">
            <a:avLst/>
          </a:prstGeom>
          <a:solidFill>
            <a:srgbClr val="8F928B"/>
          </a:solidFill>
          <a:ln>
            <a:noFill/>
          </a:ln>
        </p:spPr>
        <p:txBody>
          <a:bodyPr anchor="ctr" anchorCtr="0"/>
          <a:lstStyle/>
          <a:p>
            <a:pPr algn="ctr" defTabSz="685817">
              <a:defRPr/>
            </a:pPr>
            <a:r>
              <a:rPr lang="pt-BR" sz="3575" b="1" dirty="0">
                <a:solidFill>
                  <a:srgbClr val="0223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Combate à </a:t>
            </a:r>
            <a:r>
              <a:rPr lang="pt-BR" sz="3575" b="1" dirty="0" smtClean="0">
                <a:solidFill>
                  <a:srgbClr val="0223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fraude e corrupção</a:t>
            </a:r>
            <a:endParaRPr lang="pt-BR" sz="3575" b="1" dirty="0">
              <a:solidFill>
                <a:srgbClr val="02232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8779" cy="690684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/>
          </p:nvPr>
        </p:nvGraphicFramePr>
        <p:xfrm>
          <a:off x="4774404" y="1323690"/>
          <a:ext cx="7105254" cy="480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Elipse 1"/>
          <p:cNvSpPr/>
          <p:nvPr/>
        </p:nvSpPr>
        <p:spPr>
          <a:xfrm>
            <a:off x="4551558" y="4459266"/>
            <a:ext cx="7550946" cy="2192054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32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482051" cy="34881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8121"/>
            <a:ext cx="6482050" cy="336987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69232" y="1232955"/>
            <a:ext cx="4441933" cy="9906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anchor="ctr" anchorCtr="0"/>
          <a:lstStyle/>
          <a:p>
            <a:pPr algn="ctr" defTabSz="685817">
              <a:defRPr/>
            </a:pPr>
            <a:r>
              <a:rPr lang="pt-BR" sz="3575" b="1" dirty="0" smtClean="0">
                <a:solidFill>
                  <a:srgbClr val="DBDBD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Parcerias</a:t>
            </a:r>
            <a:endParaRPr lang="pt-BR" sz="3575" b="1" dirty="0">
              <a:solidFill>
                <a:srgbClr val="DBDBD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69232" y="4577782"/>
            <a:ext cx="4441933" cy="9906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anchor="ctr" anchorCtr="0"/>
          <a:lstStyle/>
          <a:p>
            <a:pPr algn="ctr" defTabSz="685817">
              <a:defRPr/>
            </a:pPr>
            <a:r>
              <a:rPr lang="pt-BR" sz="3575" b="1" dirty="0" smtClean="0">
                <a:solidFill>
                  <a:srgbClr val="DBDBD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Uso intensivo de TI </a:t>
            </a:r>
            <a:endParaRPr lang="pt-BR" sz="3575" b="1" dirty="0">
              <a:solidFill>
                <a:srgbClr val="DBDBD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9941546" y="3028902"/>
            <a:ext cx="2100141" cy="918438"/>
            <a:chOff x="4255935" y="3562284"/>
            <a:chExt cx="2667664" cy="1245501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4255935" y="3562284"/>
              <a:ext cx="2667664" cy="1245501"/>
            </a:xfrm>
            <a:prstGeom prst="roundRect">
              <a:avLst>
                <a:gd name="adj" fmla="val 10000"/>
              </a:avLst>
            </a:prstGeom>
            <a:solidFill>
              <a:srgbClr val="0223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4292414" y="3598763"/>
              <a:ext cx="2594706" cy="1172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100" kern="1200" dirty="0" smtClean="0">
                  <a:solidFill>
                    <a:srgbClr val="DBDBDB"/>
                  </a:solidFill>
                </a:rPr>
                <a:t>DETECÇÃO</a:t>
              </a:r>
              <a:endParaRPr lang="pt-BR" sz="3100" kern="1200" dirty="0">
                <a:solidFill>
                  <a:srgbClr val="DBDBDB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883265" y="3308780"/>
            <a:ext cx="933464" cy="321453"/>
            <a:chOff x="2922005" y="3967071"/>
            <a:chExt cx="1185715" cy="435925"/>
          </a:xfrm>
          <a:solidFill>
            <a:srgbClr val="DBDBDB"/>
          </a:solidFill>
        </p:grpSpPr>
        <p:sp>
          <p:nvSpPr>
            <p:cNvPr id="17" name="Seta para a esquerda e para a direita 16"/>
            <p:cNvSpPr/>
            <p:nvPr/>
          </p:nvSpPr>
          <p:spPr>
            <a:xfrm rot="10800000">
              <a:off x="2922005" y="3967071"/>
              <a:ext cx="1185715" cy="435925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eta para a esquerda e para a direita 6"/>
            <p:cNvSpPr/>
            <p:nvPr/>
          </p:nvSpPr>
          <p:spPr>
            <a:xfrm rot="21600000">
              <a:off x="3052782" y="4054256"/>
              <a:ext cx="924160" cy="2615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800" kern="120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662317" y="3010288"/>
            <a:ext cx="2040681" cy="918438"/>
            <a:chOff x="181654" y="3562284"/>
            <a:chExt cx="2592136" cy="1245501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181654" y="3562284"/>
              <a:ext cx="2592136" cy="1245501"/>
            </a:xfrm>
            <a:prstGeom prst="roundRect">
              <a:avLst>
                <a:gd name="adj" fmla="val 10000"/>
              </a:avLst>
            </a:prstGeom>
            <a:solidFill>
              <a:srgbClr val="0223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218133" y="3598763"/>
              <a:ext cx="2519178" cy="1172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100" kern="1200" dirty="0" smtClean="0">
                  <a:solidFill>
                    <a:srgbClr val="DBDBDB"/>
                  </a:solidFill>
                </a:rPr>
                <a:t>PUNIÇÃO</a:t>
              </a:r>
              <a:endParaRPr lang="pt-BR" sz="3100" kern="1200" dirty="0">
                <a:solidFill>
                  <a:srgbClr val="DBDB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311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3812118" y="141651"/>
            <a:ext cx="8379882" cy="645459"/>
          </a:xfrm>
          <a:prstGeom prst="rect">
            <a:avLst/>
          </a:prstGeom>
          <a:solidFill>
            <a:srgbClr val="19A1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4400" dirty="0" smtClean="0">
                <a:solidFill>
                  <a:schemeClr val="bg1"/>
                </a:solidFill>
                <a:latin typeface="+mn-lt"/>
              </a:rPr>
              <a:t>Integração/Cooperação: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12117" cy="696767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753622" y="1270001"/>
            <a:ext cx="680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4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Opinião de auditoria mais robusta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53621" y="2014503"/>
            <a:ext cx="6740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4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Diminuição de riscos de auditoria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53622" y="2785470"/>
            <a:ext cx="676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4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consequências aos achados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54322" y="3531730"/>
            <a:ext cx="6692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4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conhecimento da sociedade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71254" y="4248010"/>
            <a:ext cx="594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4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expectativa de controle</a:t>
            </a:r>
          </a:p>
        </p:txBody>
      </p:sp>
      <p:sp>
        <p:nvSpPr>
          <p:cNvPr id="10" name="Chave esquerda 9"/>
          <p:cNvSpPr/>
          <p:nvPr/>
        </p:nvSpPr>
        <p:spPr>
          <a:xfrm rot="16200000">
            <a:off x="7922736" y="1562010"/>
            <a:ext cx="402719" cy="7057378"/>
          </a:xfrm>
          <a:prstGeom prst="leftBrac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771885" y="5569658"/>
            <a:ext cx="4771747" cy="1200329"/>
          </a:xfrm>
          <a:prstGeom prst="rect">
            <a:avLst/>
          </a:prstGeom>
          <a:solidFill>
            <a:srgbClr val="19A1D8"/>
          </a:solidFill>
          <a:ln>
            <a:solidFill>
              <a:srgbClr val="151A14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b="1" dirty="0">
                <a:solidFill>
                  <a:schemeClr val="bg1"/>
                </a:solidFill>
                <a:ea typeface="+mj-ea"/>
                <a:cs typeface="Arial" pitchFamily="34" charset="0"/>
              </a:rPr>
              <a:t>Alavancagem do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b="1" dirty="0">
                <a:solidFill>
                  <a:schemeClr val="bg1"/>
                </a:solidFill>
                <a:ea typeface="+mj-ea"/>
                <a:cs typeface="Arial" pitchFamily="34" charset="0"/>
              </a:rPr>
              <a:t>poder transformador</a:t>
            </a:r>
          </a:p>
        </p:txBody>
      </p:sp>
    </p:spTree>
    <p:extLst>
      <p:ext uri="{BB962C8B-B14F-4D97-AF65-F5344CB8AC3E}">
        <p14:creationId xmlns:p14="http://schemas.microsoft.com/office/powerpoint/2010/main" val="1535019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832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4469412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r>
              <a:rPr lang="pt-B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DEPOIS?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" y="3074606"/>
            <a:ext cx="12192000" cy="977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r>
              <a:rPr lang="pt-B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Ótimo: tudo deu certo, trabalhamos com a informação e fizemos a </a:t>
            </a:r>
            <a:r>
              <a:rPr lang="pt-B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parceria para alavancar os trabalhos...</a:t>
            </a:r>
            <a:endParaRPr lang="pt-BR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44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536</Words>
  <Application>Microsoft Office PowerPoint</Application>
  <PresentationFormat>Widescreen</PresentationFormat>
  <Paragraphs>127</Paragraphs>
  <Slides>34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Aharoni</vt:lpstr>
      <vt:lpstr>Arial</vt:lpstr>
      <vt:lpstr>Arial Narrow</vt:lpstr>
      <vt:lpstr>Calibri</vt:lpstr>
      <vt:lpstr>Calibri Light</vt:lpstr>
      <vt:lpstr>Garamond</vt:lpstr>
      <vt:lpstr>Impact</vt:lpstr>
      <vt:lpstr>Segoe UI Light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DEPOIS</vt:lpstr>
      <vt:lpstr>Apresentação do PowerPoint</vt:lpstr>
      <vt:lpstr>Apresentação do PowerPoint</vt:lpstr>
      <vt:lpstr>Apresentação do PowerPoint</vt:lpstr>
      <vt:lpstr>Apresentação do PowerPoint</vt:lpstr>
      <vt:lpstr>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Thainara Fernandes Neves</dc:creator>
  <cp:lastModifiedBy>Rafael Jardim Cavalcante</cp:lastModifiedBy>
  <cp:revision>177</cp:revision>
  <dcterms:created xsi:type="dcterms:W3CDTF">2016-11-09T16:38:41Z</dcterms:created>
  <dcterms:modified xsi:type="dcterms:W3CDTF">2017-10-04T13:36:04Z</dcterms:modified>
</cp:coreProperties>
</file>