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74" r:id="rId3"/>
    <p:sldId id="276" r:id="rId4"/>
    <p:sldId id="267" r:id="rId5"/>
    <p:sldId id="272" r:id="rId6"/>
    <p:sldId id="27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Ribeiro Bosi" initials="ARB" lastIdx="1" clrIdx="0">
    <p:extLst>
      <p:ext uri="{19B8F6BF-5375-455C-9EA6-DF929625EA0E}">
        <p15:presenceInfo xmlns:p15="http://schemas.microsoft.com/office/powerpoint/2012/main" userId="S-1-5-21-2969517023-3457034031-934419417-27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83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33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91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20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1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90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88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73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39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70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04FC983-EC9B-49AE-AB1D-BD45704219AE}" type="datetimeFigureOut">
              <a:rPr lang="pt-BR" smtClean="0"/>
              <a:t>18/03/2016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DA98EE-3C2C-48C0-A312-CB21226B0FEA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91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Metodologias</a:t>
            </a:r>
            <a:r>
              <a:rPr lang="en-US" dirty="0" smtClean="0"/>
              <a:t> PNUD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Agenda de Boa Governança -  Iniciativas de </a:t>
            </a:r>
            <a:r>
              <a:rPr lang="pt-BR" dirty="0"/>
              <a:t>P</a:t>
            </a:r>
            <a:r>
              <a:rPr lang="pt-BR" dirty="0" smtClean="0"/>
              <a:t>articipação Social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62"/>
          <a:stretch/>
        </p:blipFill>
        <p:spPr>
          <a:xfrm>
            <a:off x="-60288" y="1362"/>
            <a:ext cx="12274060" cy="462642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53701" y="581890"/>
            <a:ext cx="1028699" cy="116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Princípios</a:t>
            </a:r>
            <a:r>
              <a:rPr lang="en-US" dirty="0" smtClean="0"/>
              <a:t> </a:t>
            </a:r>
            <a:r>
              <a:rPr lang="en-US" dirty="0" err="1" smtClean="0"/>
              <a:t>norteadores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782501"/>
            <a:ext cx="10793624" cy="476877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800" dirty="0" smtClean="0"/>
              <a:t>Foco na prevenção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/>
              <a:t>Orientado</a:t>
            </a:r>
            <a:r>
              <a:rPr lang="en-US" sz="2800" dirty="0" smtClean="0"/>
              <a:t> para </a:t>
            </a:r>
            <a:r>
              <a:rPr lang="en-US" sz="2800" dirty="0" err="1" smtClean="0"/>
              <a:t>soluções</a:t>
            </a:r>
            <a:endParaRPr lang="pt-BR" sz="2800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800" dirty="0" smtClean="0"/>
              <a:t>Abordagem global, institucional, coletiva e individual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800" dirty="0" smtClean="0"/>
              <a:t>Atuação setorial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sz="2800" dirty="0" smtClean="0"/>
              <a:t>Processo participativo</a:t>
            </a:r>
          </a:p>
        </p:txBody>
      </p:sp>
    </p:spTree>
    <p:extLst>
      <p:ext uri="{BB962C8B-B14F-4D97-AF65-F5344CB8AC3E}">
        <p14:creationId xmlns:p14="http://schemas.microsoft.com/office/powerpoint/2010/main" val="13374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782501"/>
            <a:ext cx="10793624" cy="476877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t-BR" dirty="0" smtClean="0"/>
              <a:t>Apoiar estados e municípios na implementação de uma agenda de boa governança.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pt-BR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t-BR" dirty="0" smtClean="0"/>
              <a:t>Incentivar e fortalecer os mecanismos de participação social no ciclo das políticas públicas como forma de prevenção. 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pt-BR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pt-BR" dirty="0" smtClean="0"/>
              <a:t>Monitorar e avaliar os avanços e os desafios da boa governança.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6096000" y="5316288"/>
            <a:ext cx="6096000" cy="13942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b="1" dirty="0" err="1" smtClean="0"/>
              <a:t>Parceiros</a:t>
            </a:r>
            <a:r>
              <a:rPr lang="en-US" b="1" dirty="0" smtClean="0"/>
              <a:t>:</a:t>
            </a:r>
            <a:endParaRPr lang="pt-BR" b="1" dirty="0"/>
          </a:p>
          <a:p>
            <a:r>
              <a:rPr lang="pt-BR" dirty="0"/>
              <a:t>PNUD – </a:t>
            </a:r>
            <a:r>
              <a:rPr lang="pt-BR" dirty="0" smtClean="0"/>
              <a:t>implementador e desenvolvedor de capacidades</a:t>
            </a:r>
            <a:endParaRPr lang="pt-BR" dirty="0"/>
          </a:p>
          <a:p>
            <a:r>
              <a:rPr lang="pt-BR" dirty="0" smtClean="0"/>
              <a:t>CONACI </a:t>
            </a:r>
            <a:r>
              <a:rPr lang="pt-BR" dirty="0"/>
              <a:t>– </a:t>
            </a:r>
            <a:r>
              <a:rPr lang="pt-BR" dirty="0" smtClean="0"/>
              <a:t>apoiador da implementação e disseminador</a:t>
            </a:r>
            <a:endParaRPr lang="pt-BR" dirty="0"/>
          </a:p>
          <a:p>
            <a:r>
              <a:rPr lang="pt-BR" dirty="0" smtClean="0"/>
              <a:t>Estados e municípios </a:t>
            </a:r>
            <a:r>
              <a:rPr lang="pt-BR" dirty="0"/>
              <a:t>– </a:t>
            </a:r>
            <a:r>
              <a:rPr lang="pt-BR" dirty="0" smtClean="0"/>
              <a:t>parceiros estratégicos e beneficiários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8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24128" y="267128"/>
            <a:ext cx="4389120" cy="1232899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lvl="0"/>
            <a:r>
              <a:rPr lang="pt-BR" dirty="0">
                <a:solidFill>
                  <a:schemeClr val="bg1"/>
                </a:solidFill>
              </a:rPr>
              <a:t>Participação social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356555" y="267129"/>
            <a:ext cx="5589161" cy="6462444"/>
          </a:xfrm>
        </p:spPr>
        <p:txBody>
          <a:bodyPr>
            <a:noAutofit/>
          </a:bodyPr>
          <a:lstStyle/>
          <a:p>
            <a:pPr marL="128016" lvl="1" indent="0">
              <a:buClr>
                <a:srgbClr val="1CADE4"/>
              </a:buClr>
              <a:buNone/>
            </a:pPr>
            <a:endParaRPr lang="en-US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</a:rPr>
              <a:t>METODOLOGIA</a:t>
            </a:r>
            <a:endParaRPr lang="pt-BR" sz="1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sz="1500" b="1" dirty="0" smtClean="0"/>
              <a:t>1- Identificação e adaptação</a:t>
            </a:r>
            <a:endParaRPr lang="pt-BR" sz="1500" b="1" dirty="0"/>
          </a:p>
          <a:p>
            <a:pPr lvl="1"/>
            <a:r>
              <a:rPr lang="pt-BR" sz="1500" dirty="0" smtClean="0"/>
              <a:t>Identificação de programa, projeto ou ação em torno do qual ocorrerá a capacitação</a:t>
            </a:r>
            <a:endParaRPr lang="pt-BR" sz="1500" dirty="0"/>
          </a:p>
          <a:p>
            <a:pPr lvl="1"/>
            <a:r>
              <a:rPr lang="en-US" sz="1500" dirty="0" err="1" smtClean="0"/>
              <a:t>Adaptação</a:t>
            </a:r>
            <a:r>
              <a:rPr lang="en-US" sz="1500" dirty="0" smtClean="0"/>
              <a:t> da </a:t>
            </a:r>
            <a:r>
              <a:rPr lang="en-US" sz="1500" dirty="0" err="1" smtClean="0"/>
              <a:t>metodologia</a:t>
            </a:r>
            <a:r>
              <a:rPr lang="en-US" sz="1500" dirty="0" smtClean="0"/>
              <a:t> para o </a:t>
            </a:r>
            <a:r>
              <a:rPr lang="pt-BR" sz="1500" dirty="0" smtClean="0"/>
              <a:t>programa</a:t>
            </a:r>
            <a:r>
              <a:rPr lang="pt-BR" sz="1500" dirty="0"/>
              <a:t>, projeto ou ação </a:t>
            </a:r>
            <a:r>
              <a:rPr lang="pt-BR" sz="1500" dirty="0" smtClean="0"/>
              <a:t>escolhido</a:t>
            </a:r>
          </a:p>
          <a:p>
            <a:pPr lvl="1"/>
            <a:r>
              <a:rPr lang="en-US" sz="1500" dirty="0" err="1" smtClean="0"/>
              <a:t>Realização</a:t>
            </a:r>
            <a:r>
              <a:rPr lang="en-US" sz="1500" dirty="0" smtClean="0"/>
              <a:t> de </a:t>
            </a:r>
            <a:r>
              <a:rPr lang="en-US" sz="1500" dirty="0" err="1" smtClean="0"/>
              <a:t>oficina</a:t>
            </a:r>
            <a:r>
              <a:rPr lang="en-US" sz="1500" dirty="0" smtClean="0"/>
              <a:t> com </a:t>
            </a:r>
            <a:r>
              <a:rPr lang="en-US" sz="1500" dirty="0" err="1" smtClean="0"/>
              <a:t>os</a:t>
            </a:r>
            <a:r>
              <a:rPr lang="en-US" sz="1500" dirty="0" smtClean="0"/>
              <a:t> </a:t>
            </a:r>
            <a:r>
              <a:rPr lang="en-US" sz="1500" dirty="0" err="1" smtClean="0"/>
              <a:t>observadores</a:t>
            </a:r>
            <a:r>
              <a:rPr lang="en-US" sz="1500" dirty="0" smtClean="0"/>
              <a:t> e </a:t>
            </a:r>
            <a:r>
              <a:rPr lang="en-US" sz="1500" dirty="0" err="1" smtClean="0"/>
              <a:t>implentadores</a:t>
            </a:r>
            <a:r>
              <a:rPr lang="en-US" sz="1500" dirty="0" smtClean="0"/>
              <a:t> que </a:t>
            </a:r>
            <a:r>
              <a:rPr lang="en-US" sz="1500" dirty="0" err="1" smtClean="0"/>
              <a:t>conduzirão</a:t>
            </a:r>
            <a:r>
              <a:rPr lang="en-US" sz="1500" dirty="0" smtClean="0"/>
              <a:t> as </a:t>
            </a:r>
            <a:r>
              <a:rPr lang="en-US" sz="1500" dirty="0" err="1" smtClean="0"/>
              <a:t>oficinas</a:t>
            </a:r>
            <a:endParaRPr lang="pt-BR" sz="1500" dirty="0"/>
          </a:p>
          <a:p>
            <a:pPr marL="0" indent="0">
              <a:buNone/>
            </a:pPr>
            <a:r>
              <a:rPr lang="pt-BR" sz="1500" b="1" dirty="0"/>
              <a:t>2- Desenvolvimento de Capacidades</a:t>
            </a:r>
          </a:p>
          <a:p>
            <a:pPr lvl="1"/>
            <a:r>
              <a:rPr lang="pt-BR" sz="1500" dirty="0"/>
              <a:t>Capacitação de </a:t>
            </a:r>
            <a:r>
              <a:rPr lang="pt-BR" sz="1500" dirty="0" smtClean="0"/>
              <a:t>agentes públicos e comunidades para o monitoramento do processo de formulação, implementação e monitoramento </a:t>
            </a:r>
            <a:r>
              <a:rPr lang="pt-BR" sz="1500" dirty="0"/>
              <a:t>do programa, projeto ou ação </a:t>
            </a:r>
            <a:r>
              <a:rPr lang="pt-BR" sz="1500" dirty="0" smtClean="0"/>
              <a:t>escolhido</a:t>
            </a:r>
            <a:endParaRPr lang="pt-BR" sz="1500" dirty="0"/>
          </a:p>
          <a:p>
            <a:pPr lvl="1"/>
            <a:r>
              <a:rPr lang="pt-BR" sz="1500" dirty="0" smtClean="0"/>
              <a:t>Avaliação da metodologia e seus resultados e ajustes</a:t>
            </a:r>
            <a:endParaRPr lang="pt-BR" sz="1500" dirty="0"/>
          </a:p>
          <a:p>
            <a:pPr marL="0" indent="0">
              <a:buNone/>
            </a:pPr>
            <a:r>
              <a:rPr lang="pt-BR" sz="1500" b="1" dirty="0"/>
              <a:t>3- Multiplicação/Disseminação</a:t>
            </a:r>
          </a:p>
          <a:p>
            <a:pPr lvl="1"/>
            <a:r>
              <a:rPr lang="pt-BR" sz="1500" dirty="0" smtClean="0"/>
              <a:t>Encontro para a capacitação de multiplicadores no estado</a:t>
            </a:r>
          </a:p>
          <a:p>
            <a:pPr marL="128016" lvl="1" indent="0">
              <a:buNone/>
            </a:pPr>
            <a:endParaRPr lang="en-US" sz="1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28016" lvl="1" indent="0">
              <a:buNone/>
            </a:pP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</a:rPr>
              <a:t>EFEITOS ESPERADOS</a:t>
            </a:r>
            <a:endParaRPr lang="en-US" sz="15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SzPct val="100000"/>
            </a:pPr>
            <a:r>
              <a:rPr lang="en-US" sz="1500" dirty="0" err="1" smtClean="0"/>
              <a:t>Agentes</a:t>
            </a:r>
            <a:r>
              <a:rPr lang="en-US" sz="1500" dirty="0" smtClean="0"/>
              <a:t> </a:t>
            </a:r>
            <a:r>
              <a:rPr lang="en-US" sz="1500" dirty="0" err="1" smtClean="0"/>
              <a:t>públicos</a:t>
            </a:r>
            <a:r>
              <a:rPr lang="en-US" sz="1500" dirty="0" smtClean="0"/>
              <a:t> e </a:t>
            </a:r>
            <a:r>
              <a:rPr lang="en-US" sz="1500" dirty="0" err="1" smtClean="0"/>
              <a:t>população</a:t>
            </a:r>
            <a:r>
              <a:rPr lang="en-US" sz="1500" dirty="0" smtClean="0"/>
              <a:t> </a:t>
            </a:r>
            <a:r>
              <a:rPr lang="en-US" sz="1500" dirty="0" err="1" smtClean="0"/>
              <a:t>mais</a:t>
            </a:r>
            <a:r>
              <a:rPr lang="en-US" sz="1500" dirty="0" smtClean="0"/>
              <a:t> </a:t>
            </a:r>
            <a:r>
              <a:rPr lang="en-US" sz="1500" dirty="0" err="1" smtClean="0"/>
              <a:t>comprometidos</a:t>
            </a:r>
            <a:r>
              <a:rPr lang="en-US" sz="1500" dirty="0" smtClean="0"/>
              <a:t> com </a:t>
            </a:r>
            <a:r>
              <a:rPr lang="en-US" sz="1500" dirty="0" err="1" smtClean="0"/>
              <a:t>programas</a:t>
            </a:r>
            <a:r>
              <a:rPr lang="en-US" sz="1500" dirty="0" smtClean="0"/>
              <a:t>, </a:t>
            </a:r>
            <a:r>
              <a:rPr lang="en-US" sz="1500" dirty="0" err="1" smtClean="0"/>
              <a:t>projetos</a:t>
            </a:r>
            <a:r>
              <a:rPr lang="en-US" sz="1500" dirty="0" smtClean="0"/>
              <a:t> e </a:t>
            </a:r>
            <a:r>
              <a:rPr lang="en-US" sz="1500" dirty="0" err="1" smtClean="0"/>
              <a:t>ações</a:t>
            </a:r>
            <a:r>
              <a:rPr lang="en-US" sz="1500" dirty="0" smtClean="0"/>
              <a:t> </a:t>
            </a:r>
            <a:r>
              <a:rPr lang="en-US" sz="1500" dirty="0" err="1" smtClean="0"/>
              <a:t>em</a:t>
            </a:r>
            <a:r>
              <a:rPr lang="en-US" sz="1500" dirty="0" smtClean="0"/>
              <a:t> </a:t>
            </a:r>
            <a:r>
              <a:rPr lang="en-US" sz="1500" dirty="0" err="1" smtClean="0"/>
              <a:t>seus</a:t>
            </a:r>
            <a:r>
              <a:rPr lang="en-US" sz="1500" dirty="0" smtClean="0"/>
              <a:t> </a:t>
            </a:r>
            <a:r>
              <a:rPr lang="en-US" sz="1500" dirty="0" err="1" smtClean="0"/>
              <a:t>territórios</a:t>
            </a:r>
            <a:endParaRPr lang="en-US" sz="1500" dirty="0" smtClean="0"/>
          </a:p>
          <a:p>
            <a:pPr lvl="1">
              <a:buSzPct val="100000"/>
            </a:pPr>
            <a:r>
              <a:rPr lang="en-US" sz="1500" dirty="0" err="1"/>
              <a:t>Agentes</a:t>
            </a:r>
            <a:r>
              <a:rPr lang="en-US" sz="1500" dirty="0"/>
              <a:t> </a:t>
            </a:r>
            <a:r>
              <a:rPr lang="en-US" sz="1500" dirty="0" err="1"/>
              <a:t>públicos</a:t>
            </a:r>
            <a:r>
              <a:rPr lang="en-US" sz="1500" dirty="0"/>
              <a:t> e </a:t>
            </a:r>
            <a:r>
              <a:rPr lang="en-US" sz="1500" dirty="0" err="1"/>
              <a:t>população</a:t>
            </a:r>
            <a:r>
              <a:rPr lang="en-US" sz="1500" dirty="0"/>
              <a:t> </a:t>
            </a:r>
            <a:r>
              <a:rPr lang="en-US" sz="1500" dirty="0" err="1" smtClean="0"/>
              <a:t>melhor</a:t>
            </a:r>
            <a:r>
              <a:rPr lang="en-US" sz="1500" dirty="0" smtClean="0"/>
              <a:t> </a:t>
            </a:r>
            <a:r>
              <a:rPr lang="en-US" sz="1500" dirty="0" err="1" smtClean="0"/>
              <a:t>orientados</a:t>
            </a:r>
            <a:r>
              <a:rPr lang="en-US" sz="1500" dirty="0" smtClean="0"/>
              <a:t> para a </a:t>
            </a:r>
            <a:r>
              <a:rPr lang="en-US" sz="1500" dirty="0" err="1" smtClean="0"/>
              <a:t>participação</a:t>
            </a:r>
            <a:r>
              <a:rPr lang="en-US" sz="1500" dirty="0" smtClean="0"/>
              <a:t> social</a:t>
            </a:r>
          </a:p>
          <a:p>
            <a:pPr lvl="1">
              <a:buSzPct val="100000"/>
            </a:pPr>
            <a:r>
              <a:rPr lang="en-US" sz="1500" dirty="0" err="1" smtClean="0"/>
              <a:t>Maior</a:t>
            </a:r>
            <a:r>
              <a:rPr lang="en-US" sz="1500" dirty="0" smtClean="0"/>
              <a:t> </a:t>
            </a:r>
            <a:r>
              <a:rPr lang="en-US" sz="1500" dirty="0" err="1" smtClean="0"/>
              <a:t>clareza</a:t>
            </a:r>
            <a:r>
              <a:rPr lang="en-US" sz="1500" dirty="0" smtClean="0"/>
              <a:t> </a:t>
            </a:r>
            <a:r>
              <a:rPr lang="en-US" sz="1500" dirty="0" err="1" smtClean="0"/>
              <a:t>na</a:t>
            </a:r>
            <a:r>
              <a:rPr lang="en-US" sz="1500" dirty="0" smtClean="0"/>
              <a:t> </a:t>
            </a:r>
            <a:r>
              <a:rPr lang="en-US" sz="1500" dirty="0" err="1" smtClean="0"/>
              <a:t>prestação</a:t>
            </a:r>
            <a:r>
              <a:rPr lang="en-US" sz="1500" dirty="0" smtClean="0"/>
              <a:t> de </a:t>
            </a:r>
            <a:r>
              <a:rPr lang="en-US" sz="1500" dirty="0" err="1" smtClean="0"/>
              <a:t>contas</a:t>
            </a:r>
            <a:r>
              <a:rPr lang="en-US" sz="1500" dirty="0" smtClean="0"/>
              <a:t>: </a:t>
            </a:r>
            <a:r>
              <a:rPr lang="en-US" sz="1500" dirty="0" err="1" smtClean="0"/>
              <a:t>efetividade</a:t>
            </a:r>
            <a:r>
              <a:rPr lang="en-US" sz="1500" dirty="0" smtClean="0"/>
              <a:t> e </a:t>
            </a:r>
            <a:r>
              <a:rPr lang="en-US" sz="1500" dirty="0" err="1" smtClean="0"/>
              <a:t>eficácia</a:t>
            </a:r>
            <a:endParaRPr lang="pt-BR" sz="1500" dirty="0"/>
          </a:p>
          <a:p>
            <a:pPr lvl="1"/>
            <a:endParaRPr lang="pt-BR" sz="1500" dirty="0"/>
          </a:p>
          <a:p>
            <a:endParaRPr lang="pt-BR" sz="105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1024128" y="1756882"/>
            <a:ext cx="4389120" cy="4759596"/>
          </a:xfrm>
        </p:spPr>
        <p:txBody>
          <a:bodyPr>
            <a:normAutofit lnSpcReduction="10000"/>
          </a:bodyPr>
          <a:lstStyle/>
          <a:p>
            <a:pPr marL="0" lvl="1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PRODUTOS </a:t>
            </a:r>
          </a:p>
          <a:p>
            <a:pPr marL="265113" lvl="1" indent="-265113">
              <a:spcAft>
                <a:spcPts val="0"/>
              </a:spcAft>
              <a:buFont typeface="+mj-lt"/>
              <a:buAutoNum type="arabicPeriod"/>
            </a:pPr>
            <a:r>
              <a:rPr lang="pt-BR" dirty="0" smtClean="0"/>
              <a:t>Manual para o desenvolvimento de capacidades adaptado para o caso brasileiro</a:t>
            </a:r>
            <a:endParaRPr lang="pt-BR" dirty="0"/>
          </a:p>
          <a:p>
            <a:pPr marL="265113" lvl="1" indent="-265113">
              <a:spcAft>
                <a:spcPts val="0"/>
              </a:spcAft>
              <a:buFont typeface="+mj-lt"/>
              <a:buAutoNum type="arabicPeriod"/>
            </a:pPr>
            <a:r>
              <a:rPr lang="pt-BR" dirty="0" smtClean="0"/>
              <a:t>Três projetos realizados e multiplicadores capacitados</a:t>
            </a:r>
          </a:p>
          <a:p>
            <a:pPr marL="0" lvl="1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PARCEIROS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200" dirty="0"/>
              <a:t>Parceiros técnicos: CONACI, PNUD, estados e municípios que aderirem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200" dirty="0"/>
              <a:t>Financiadores: estados e municípios que aderirem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200" b="1" dirty="0" smtClean="0">
                <a:solidFill>
                  <a:schemeClr val="accent1">
                    <a:lumMod val="75000"/>
                  </a:schemeClr>
                </a:solidFill>
              </a:rPr>
              <a:t>RESPONSABILIDADES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SzPct val="100000"/>
            </a:pPr>
            <a:r>
              <a:rPr lang="pt-BR" dirty="0"/>
              <a:t>PNUD: metodologias , capacitações e oficinas de </a:t>
            </a:r>
            <a:r>
              <a:rPr lang="pt-BR" dirty="0" smtClean="0"/>
              <a:t>multiplicadores;</a:t>
            </a:r>
            <a:endParaRPr lang="pt-BR" dirty="0"/>
          </a:p>
          <a:p>
            <a:pPr marL="0"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SzPct val="100000"/>
            </a:pPr>
            <a:r>
              <a:rPr lang="pt-BR" dirty="0"/>
              <a:t>CONACI: apoio nas capacitações, colaborador no ajuste </a:t>
            </a:r>
            <a:r>
              <a:rPr lang="pt-BR" dirty="0" smtClean="0"/>
              <a:t>da </a:t>
            </a:r>
            <a:r>
              <a:rPr lang="pt-BR" dirty="0"/>
              <a:t>metodologia e apoiador nas oficinas dos </a:t>
            </a:r>
            <a:r>
              <a:rPr lang="pt-BR" dirty="0" smtClean="0"/>
              <a:t>multiplicadores;</a:t>
            </a:r>
            <a:endParaRPr lang="pt-BR" dirty="0"/>
          </a:p>
          <a:p>
            <a:pPr marL="0"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SzPct val="100000"/>
            </a:pPr>
            <a:r>
              <a:rPr lang="pt-BR" dirty="0"/>
              <a:t>Estados e municípios: colaborador no ajuste </a:t>
            </a:r>
            <a:r>
              <a:rPr lang="pt-BR" dirty="0" smtClean="0"/>
              <a:t>da metodologia e apoiador nas oficinas dos multiplicadores.</a:t>
            </a:r>
          </a:p>
          <a:p>
            <a:pPr marL="0" lvl="1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</a:pPr>
            <a:r>
              <a:rPr lang="en-US" b="1" dirty="0" smtClean="0">
                <a:solidFill>
                  <a:srgbClr val="1CADE4">
                    <a:lumMod val="75000"/>
                  </a:srgbClr>
                </a:solidFill>
              </a:rPr>
              <a:t>OBJETIVO</a:t>
            </a:r>
            <a:endParaRPr lang="en-US" b="1" dirty="0">
              <a:solidFill>
                <a:srgbClr val="1CADE4">
                  <a:lumMod val="75000"/>
                </a:srgbClr>
              </a:solidFill>
            </a:endParaRPr>
          </a:p>
          <a:p>
            <a:pPr marL="0" lvl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SzPct val="100000"/>
            </a:pPr>
            <a:r>
              <a:rPr lang="pt-BR" dirty="0"/>
              <a:t>Contribuir para o refinamento da prestação de contas, desenvolver ferramentas e conteúdos para a avaliação de desempenho e do processo decisório e promover o desenvolvimento de habilidades gerenciais e de liderança nas dimensões política, social, técnica e de ação </a:t>
            </a:r>
            <a:r>
              <a:rPr lang="pt-BR" dirty="0" smtClean="0"/>
              <a:t>coletiva.</a:t>
            </a:r>
            <a:endParaRPr lang="pt-BR" dirty="0"/>
          </a:p>
          <a:p>
            <a:pPr marL="0"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SzPct val="100000"/>
            </a:pPr>
            <a:endParaRPr lang="pt-BR" dirty="0"/>
          </a:p>
        </p:txBody>
      </p:sp>
      <p:pic>
        <p:nvPicPr>
          <p:cNvPr id="6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33" y="3922003"/>
            <a:ext cx="432775" cy="432775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858" y="2316449"/>
            <a:ext cx="438983" cy="438983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33" y="2384200"/>
            <a:ext cx="371232" cy="37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lvl="0"/>
            <a:r>
              <a:rPr lang="pt-BR" dirty="0" smtClean="0">
                <a:solidFill>
                  <a:schemeClr val="bg1"/>
                </a:solidFill>
              </a:rPr>
              <a:t>Como implementar o projeto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624570" y="471508"/>
            <a:ext cx="5152461" cy="6044969"/>
          </a:xfrm>
        </p:spPr>
        <p:txBody>
          <a:bodyPr>
            <a:noAutofit/>
          </a:bodyPr>
          <a:lstStyle/>
          <a:p>
            <a:pPr marL="0" lvl="1" indent="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Custos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Clr>
                <a:srgbClr val="1CADE4"/>
              </a:buClr>
            </a:pPr>
            <a:r>
              <a:rPr lang="en-US" sz="1800" dirty="0" err="1" smtClean="0">
                <a:solidFill>
                  <a:prstClr val="black"/>
                </a:solidFill>
              </a:rPr>
              <a:t>Os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custos</a:t>
            </a:r>
            <a:r>
              <a:rPr lang="en-US" sz="1800" dirty="0" smtClean="0">
                <a:solidFill>
                  <a:prstClr val="black"/>
                </a:solidFill>
              </a:rPr>
              <a:t> do Projeto </a:t>
            </a:r>
            <a:r>
              <a:rPr lang="en-US" sz="1800" dirty="0" err="1" smtClean="0">
                <a:solidFill>
                  <a:prstClr val="black"/>
                </a:solidFill>
              </a:rPr>
              <a:t>são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estimados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conforme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experiências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anteriores</a:t>
            </a:r>
            <a:r>
              <a:rPr lang="en-US" sz="1800" dirty="0" smtClean="0">
                <a:solidFill>
                  <a:prstClr val="black"/>
                </a:solidFill>
              </a:rPr>
              <a:t> do PNUD</a:t>
            </a:r>
          </a:p>
          <a:p>
            <a:pPr lvl="1">
              <a:buClr>
                <a:srgbClr val="1CADE4"/>
              </a:buClr>
            </a:pPr>
            <a:r>
              <a:rPr lang="en-US" sz="1800" dirty="0" err="1" smtClean="0">
                <a:solidFill>
                  <a:prstClr val="black"/>
                </a:solidFill>
              </a:rPr>
              <a:t>Os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custos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podem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variar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em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função</a:t>
            </a:r>
            <a:r>
              <a:rPr lang="en-US" sz="1800" dirty="0" smtClean="0">
                <a:solidFill>
                  <a:prstClr val="black"/>
                </a:solidFill>
              </a:rPr>
              <a:t> das contra-</a:t>
            </a:r>
            <a:r>
              <a:rPr lang="en-US" sz="1800" dirty="0" err="1" smtClean="0">
                <a:solidFill>
                  <a:prstClr val="black"/>
                </a:solidFill>
              </a:rPr>
              <a:t>partidas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apresentadas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pelos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estados</a:t>
            </a:r>
            <a:r>
              <a:rPr lang="en-US" sz="1800" dirty="0" smtClean="0">
                <a:solidFill>
                  <a:prstClr val="black"/>
                </a:solidFill>
              </a:rPr>
              <a:t> e </a:t>
            </a:r>
            <a:r>
              <a:rPr lang="en-US" sz="1800" dirty="0" err="1" smtClean="0">
                <a:solidFill>
                  <a:prstClr val="black"/>
                </a:solidFill>
              </a:rPr>
              <a:t>municípios</a:t>
            </a:r>
            <a:r>
              <a:rPr lang="en-US" sz="1800" dirty="0" smtClean="0">
                <a:solidFill>
                  <a:prstClr val="black"/>
                </a:solidFill>
              </a:rPr>
              <a:t> que </a:t>
            </a:r>
            <a:r>
              <a:rPr lang="en-US" sz="1800" dirty="0" err="1" smtClean="0">
                <a:solidFill>
                  <a:prstClr val="black"/>
                </a:solidFill>
              </a:rPr>
              <a:t>aderirem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ao</a:t>
            </a:r>
            <a:r>
              <a:rPr lang="en-US" sz="1800" dirty="0" smtClean="0">
                <a:solidFill>
                  <a:prstClr val="black"/>
                </a:solidFill>
              </a:rPr>
              <a:t> Projeto</a:t>
            </a:r>
          </a:p>
          <a:p>
            <a:pPr lvl="1">
              <a:buClr>
                <a:srgbClr val="1CADE4"/>
              </a:buClr>
            </a:pPr>
            <a:r>
              <a:rPr lang="en-US" sz="1800" dirty="0" err="1" smtClean="0">
                <a:solidFill>
                  <a:prstClr val="black"/>
                </a:solidFill>
              </a:rPr>
              <a:t>Custos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também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variam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em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função</a:t>
            </a:r>
            <a:r>
              <a:rPr lang="en-US" sz="1800" dirty="0" smtClean="0">
                <a:solidFill>
                  <a:prstClr val="black"/>
                </a:solidFill>
              </a:rPr>
              <a:t> da </a:t>
            </a:r>
            <a:r>
              <a:rPr lang="en-US" sz="1800" dirty="0" err="1" smtClean="0">
                <a:solidFill>
                  <a:prstClr val="black"/>
                </a:solidFill>
              </a:rPr>
              <a:t>localização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</a:rPr>
              <a:t>tamanho</a:t>
            </a:r>
            <a:r>
              <a:rPr lang="en-US" sz="1800" dirty="0" smtClean="0">
                <a:solidFill>
                  <a:prstClr val="black"/>
                </a:solidFill>
              </a:rPr>
              <a:t> do </a:t>
            </a:r>
            <a:r>
              <a:rPr lang="en-US" sz="1800" dirty="0" err="1" smtClean="0">
                <a:solidFill>
                  <a:prstClr val="black"/>
                </a:solidFill>
              </a:rPr>
              <a:t>estado</a:t>
            </a:r>
            <a:r>
              <a:rPr lang="en-US" sz="1800" dirty="0" smtClean="0">
                <a:solidFill>
                  <a:prstClr val="black"/>
                </a:solidFill>
              </a:rPr>
              <a:t>/</a:t>
            </a:r>
            <a:r>
              <a:rPr lang="en-US" sz="1800" dirty="0" err="1" smtClean="0">
                <a:solidFill>
                  <a:prstClr val="black"/>
                </a:solidFill>
              </a:rPr>
              <a:t>município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</a:rPr>
              <a:t>número</a:t>
            </a:r>
            <a:r>
              <a:rPr lang="en-US" sz="1800" dirty="0" smtClean="0">
                <a:solidFill>
                  <a:prstClr val="black"/>
                </a:solidFill>
              </a:rPr>
              <a:t> de </a:t>
            </a:r>
            <a:r>
              <a:rPr lang="en-US" sz="1800" dirty="0" err="1" smtClean="0">
                <a:solidFill>
                  <a:prstClr val="black"/>
                </a:solidFill>
              </a:rPr>
              <a:t>participantes</a:t>
            </a:r>
            <a:endParaRPr lang="en-US" sz="1800" dirty="0" smtClean="0">
              <a:solidFill>
                <a:prstClr val="black"/>
              </a:solidFill>
            </a:endParaRPr>
          </a:p>
          <a:p>
            <a:pPr lvl="1">
              <a:buClr>
                <a:srgbClr val="1CADE4"/>
              </a:buClr>
            </a:pPr>
            <a:r>
              <a:rPr lang="en-US" sz="1800" dirty="0" err="1" smtClean="0">
                <a:solidFill>
                  <a:prstClr val="black"/>
                </a:solidFill>
              </a:rPr>
              <a:t>Os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custos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são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estimados</a:t>
            </a:r>
            <a:r>
              <a:rPr lang="en-US" sz="1800" dirty="0" smtClean="0">
                <a:solidFill>
                  <a:prstClr val="black"/>
                </a:solidFill>
              </a:rPr>
              <a:t> para a </a:t>
            </a:r>
            <a:r>
              <a:rPr lang="en-US" sz="1800" dirty="0" err="1" smtClean="0">
                <a:solidFill>
                  <a:prstClr val="black"/>
                </a:solidFill>
              </a:rPr>
              <a:t>totalidade</a:t>
            </a:r>
            <a:r>
              <a:rPr lang="en-US" sz="1800" dirty="0" smtClean="0">
                <a:solidFill>
                  <a:prstClr val="black"/>
                </a:solidFill>
              </a:rPr>
              <a:t> da </a:t>
            </a:r>
            <a:r>
              <a:rPr lang="en-US" sz="1800" dirty="0" err="1" smtClean="0">
                <a:solidFill>
                  <a:prstClr val="black"/>
                </a:solidFill>
              </a:rPr>
              <a:t>vigência</a:t>
            </a:r>
            <a:r>
              <a:rPr lang="en-US" sz="1800" dirty="0" smtClean="0">
                <a:solidFill>
                  <a:prstClr val="black"/>
                </a:solidFill>
              </a:rPr>
              <a:t> do Projeto (</a:t>
            </a:r>
            <a:r>
              <a:rPr lang="en-US" sz="1800" dirty="0" err="1" smtClean="0">
                <a:solidFill>
                  <a:prstClr val="black"/>
                </a:solidFill>
              </a:rPr>
              <a:t>dois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anos</a:t>
            </a:r>
            <a:r>
              <a:rPr lang="en-US" sz="1800" dirty="0" smtClean="0">
                <a:solidFill>
                  <a:prstClr val="black"/>
                </a:solidFill>
              </a:rPr>
              <a:t>) </a:t>
            </a:r>
          </a:p>
          <a:p>
            <a:pPr lvl="1">
              <a:buClr>
                <a:srgbClr val="1CADE4"/>
              </a:buClr>
            </a:pPr>
            <a:r>
              <a:rPr lang="en-US" sz="1800" dirty="0" err="1" smtClean="0">
                <a:solidFill>
                  <a:prstClr val="black"/>
                </a:solidFill>
              </a:rPr>
              <a:t>Os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custos</a:t>
            </a:r>
            <a:r>
              <a:rPr lang="en-US" sz="1800" dirty="0" smtClean="0">
                <a:solidFill>
                  <a:prstClr val="black"/>
                </a:solidFill>
              </a:rPr>
              <a:t> de </a:t>
            </a:r>
            <a:r>
              <a:rPr lang="en-US" sz="1800" dirty="0" err="1" smtClean="0">
                <a:solidFill>
                  <a:prstClr val="black"/>
                </a:solidFill>
              </a:rPr>
              <a:t>gestão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são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ajustados</a:t>
            </a:r>
            <a:r>
              <a:rPr lang="en-US" sz="1800" dirty="0" smtClean="0">
                <a:solidFill>
                  <a:prstClr val="black"/>
                </a:solidFill>
              </a:rPr>
              <a:t> para </a:t>
            </a:r>
            <a:r>
              <a:rPr lang="en-US" sz="1800" dirty="0" err="1" smtClean="0">
                <a:solidFill>
                  <a:prstClr val="black"/>
                </a:solidFill>
              </a:rPr>
              <a:t>cada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experiência</a:t>
            </a:r>
            <a:r>
              <a:rPr lang="en-US" sz="1800" dirty="0" smtClean="0">
                <a:solidFill>
                  <a:prstClr val="black"/>
                </a:solidFill>
              </a:rPr>
              <a:t>/</a:t>
            </a:r>
            <a:r>
              <a:rPr lang="en-US" sz="1800" dirty="0" err="1" smtClean="0">
                <a:solidFill>
                  <a:prstClr val="black"/>
                </a:solidFill>
              </a:rPr>
              <a:t>adesão</a:t>
            </a:r>
            <a:endParaRPr lang="en-US" sz="1800" dirty="0" smtClean="0">
              <a:solidFill>
                <a:prstClr val="black"/>
              </a:solidFill>
            </a:endParaRPr>
          </a:p>
          <a:p>
            <a:pPr lvl="1">
              <a:buClr>
                <a:srgbClr val="1CADE4"/>
              </a:buClr>
            </a:pPr>
            <a:r>
              <a:rPr lang="en-US" sz="1800" dirty="0" smtClean="0">
                <a:solidFill>
                  <a:prstClr val="black"/>
                </a:solidFill>
              </a:rPr>
              <a:t>Valor </a:t>
            </a:r>
            <a:r>
              <a:rPr lang="en-US" sz="1800" dirty="0" err="1" smtClean="0">
                <a:solidFill>
                  <a:prstClr val="black"/>
                </a:solidFill>
              </a:rPr>
              <a:t>máximo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estimado</a:t>
            </a:r>
            <a:r>
              <a:rPr lang="en-US" sz="1800" dirty="0" smtClean="0">
                <a:solidFill>
                  <a:prstClr val="black"/>
                </a:solidFill>
              </a:rPr>
              <a:t> para o </a:t>
            </a:r>
            <a:r>
              <a:rPr lang="en-US" sz="1800" dirty="0" err="1" smtClean="0">
                <a:solidFill>
                  <a:prstClr val="black"/>
                </a:solidFill>
              </a:rPr>
              <a:t>período</a:t>
            </a:r>
            <a:r>
              <a:rPr lang="en-US" sz="1800" dirty="0" smtClean="0">
                <a:solidFill>
                  <a:prstClr val="black"/>
                </a:solidFill>
              </a:rPr>
              <a:t> de </a:t>
            </a:r>
            <a:r>
              <a:rPr lang="en-US" sz="1800" dirty="0" err="1" smtClean="0">
                <a:solidFill>
                  <a:prstClr val="black"/>
                </a:solidFill>
              </a:rPr>
              <a:t>dois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anos</a:t>
            </a:r>
            <a:r>
              <a:rPr lang="en-US" sz="1800" dirty="0" smtClean="0">
                <a:solidFill>
                  <a:prstClr val="black"/>
                </a:solidFill>
              </a:rPr>
              <a:t>: USD 218,946,00.</a:t>
            </a:r>
          </a:p>
          <a:p>
            <a:pPr marL="128016" lvl="1" indent="0">
              <a:buClr>
                <a:srgbClr val="1CADE4"/>
              </a:buClr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128016" lvl="1" indent="0">
              <a:buClr>
                <a:srgbClr val="1CADE4"/>
              </a:buClr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</a:t>
            </a:r>
          </a:p>
          <a:p>
            <a:pPr marL="128016" lvl="1" indent="0">
              <a:buClr>
                <a:srgbClr val="1CADE4"/>
              </a:buClr>
              <a:buNone/>
            </a:pPr>
            <a:endParaRPr lang="pt-BR" sz="1800" dirty="0" smtClean="0">
              <a:solidFill>
                <a:prstClr val="black"/>
              </a:solidFill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1077826" y="2384200"/>
            <a:ext cx="4389120" cy="4132277"/>
          </a:xfrm>
        </p:spPr>
        <p:txBody>
          <a:bodyPr>
            <a:normAutofit fontScale="62500" lnSpcReduction="20000"/>
          </a:bodyPr>
          <a:lstStyle/>
          <a:p>
            <a:pPr marL="0" lvl="1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</a:rPr>
              <a:t>Modelo de projeto </a:t>
            </a:r>
          </a:p>
          <a:p>
            <a:pPr marL="0" lvl="1">
              <a:spcAft>
                <a:spcPts val="0"/>
              </a:spcAft>
            </a:pPr>
            <a:r>
              <a:rPr lang="en-US" sz="2000" dirty="0" smtClean="0"/>
              <a:t>Projeto </a:t>
            </a:r>
            <a:r>
              <a:rPr lang="en-US" sz="2000" dirty="0" err="1" smtClean="0"/>
              <a:t>guarda-chuva</a:t>
            </a:r>
            <a:r>
              <a:rPr lang="en-US" sz="2000" dirty="0" smtClean="0"/>
              <a:t> com </a:t>
            </a:r>
            <a:r>
              <a:rPr lang="en-US" sz="2000" dirty="0" err="1" smtClean="0"/>
              <a:t>definição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limites</a:t>
            </a:r>
            <a:r>
              <a:rPr lang="en-US" sz="2000" dirty="0" smtClean="0"/>
              <a:t> </a:t>
            </a:r>
            <a:r>
              <a:rPr lang="en-US" sz="2000" dirty="0" err="1" smtClean="0"/>
              <a:t>máximos</a:t>
            </a:r>
            <a:r>
              <a:rPr lang="en-US" sz="2000" dirty="0" smtClean="0"/>
              <a:t> da </a:t>
            </a:r>
            <a:r>
              <a:rPr lang="en-US" sz="2000" dirty="0" err="1" smtClean="0"/>
              <a:t>parceria</a:t>
            </a:r>
            <a:r>
              <a:rPr lang="en-US" sz="2000" dirty="0" smtClean="0"/>
              <a:t>: </a:t>
            </a:r>
            <a:r>
              <a:rPr lang="en-US" sz="2000" dirty="0" err="1" smtClean="0"/>
              <a:t>produtos</a:t>
            </a:r>
            <a:r>
              <a:rPr lang="en-US" sz="2000" dirty="0" smtClean="0"/>
              <a:t> e </a:t>
            </a:r>
            <a:r>
              <a:rPr lang="en-US" sz="2000" dirty="0" err="1" smtClean="0"/>
              <a:t>parceiros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determinado</a:t>
            </a:r>
            <a:r>
              <a:rPr lang="en-US" sz="2000" dirty="0" smtClean="0"/>
              <a:t> </a:t>
            </a:r>
            <a:r>
              <a:rPr lang="en-US" sz="2000" dirty="0" err="1" smtClean="0"/>
              <a:t>período</a:t>
            </a:r>
            <a:r>
              <a:rPr lang="en-US" sz="2000" dirty="0" smtClean="0"/>
              <a:t>.</a:t>
            </a:r>
          </a:p>
          <a:p>
            <a:pPr marL="0" lvl="1">
              <a:spcAft>
                <a:spcPts val="0"/>
              </a:spcAft>
            </a:pP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interessados</a:t>
            </a:r>
            <a:r>
              <a:rPr lang="en-US" sz="2000" dirty="0" smtClean="0"/>
              <a:t> </a:t>
            </a:r>
            <a:r>
              <a:rPr lang="en-US" sz="2000" dirty="0" err="1" smtClean="0"/>
              <a:t>aderem</a:t>
            </a:r>
            <a:r>
              <a:rPr lang="en-US" sz="2000" dirty="0" smtClean="0"/>
              <a:t> </a:t>
            </a:r>
            <a:r>
              <a:rPr lang="en-US" sz="2000" dirty="0" err="1" smtClean="0"/>
              <a:t>ao</a:t>
            </a:r>
            <a:r>
              <a:rPr lang="en-US" sz="2000" dirty="0" smtClean="0"/>
              <a:t> Projeto.</a:t>
            </a:r>
          </a:p>
          <a:p>
            <a:pPr marL="0" lvl="1">
              <a:spcAft>
                <a:spcPts val="0"/>
              </a:spcAft>
            </a:pPr>
            <a:endParaRPr lang="pt-BR" sz="1900" dirty="0"/>
          </a:p>
          <a:p>
            <a:pPr marL="0" lvl="1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Responsabilidades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err="1" smtClean="0"/>
              <a:t>Assinantes</a:t>
            </a:r>
            <a:r>
              <a:rPr lang="en-US" sz="2000" dirty="0" smtClean="0"/>
              <a:t> do Projeto </a:t>
            </a:r>
            <a:r>
              <a:rPr lang="en-US" sz="2000" dirty="0" err="1" smtClean="0"/>
              <a:t>guarada-chuva</a:t>
            </a:r>
            <a:r>
              <a:rPr lang="en-US" sz="2000" dirty="0" smtClean="0"/>
              <a:t>: CONACI, PNUD e </a:t>
            </a:r>
            <a:r>
              <a:rPr lang="en-US" sz="2000" dirty="0" err="1" smtClean="0"/>
              <a:t>Agência</a:t>
            </a:r>
            <a:r>
              <a:rPr lang="en-US" sz="2000" dirty="0" smtClean="0"/>
              <a:t> </a:t>
            </a:r>
            <a:r>
              <a:rPr lang="en-US" sz="2000" dirty="0" err="1" smtClean="0"/>
              <a:t>Brasileira</a:t>
            </a:r>
            <a:r>
              <a:rPr lang="en-US" sz="2000" dirty="0" smtClean="0"/>
              <a:t> de </a:t>
            </a:r>
            <a:r>
              <a:rPr lang="en-US" sz="2000" dirty="0" err="1" smtClean="0"/>
              <a:t>Cooperação</a:t>
            </a:r>
            <a:r>
              <a:rPr lang="en-US" sz="2000" dirty="0" smtClean="0"/>
              <a:t> – ABC</a:t>
            </a:r>
          </a:p>
          <a:p>
            <a:r>
              <a:rPr lang="en-US" sz="2000" dirty="0" smtClean="0"/>
              <a:t>Com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estados</a:t>
            </a:r>
            <a:r>
              <a:rPr lang="en-US" sz="2000" dirty="0" smtClean="0"/>
              <a:t> que </a:t>
            </a:r>
            <a:r>
              <a:rPr lang="en-US" sz="2000" dirty="0" err="1" smtClean="0"/>
              <a:t>aderirem</a:t>
            </a:r>
            <a:r>
              <a:rPr lang="en-US" sz="2000" dirty="0" smtClean="0"/>
              <a:t>: </a:t>
            </a:r>
            <a:r>
              <a:rPr lang="en-US" sz="2000" dirty="0" err="1" smtClean="0"/>
              <a:t>assinatura</a:t>
            </a:r>
            <a:r>
              <a:rPr lang="en-US" sz="2000" dirty="0" smtClean="0"/>
              <a:t> de “</a:t>
            </a:r>
            <a:r>
              <a:rPr lang="en-US" sz="2000" dirty="0" err="1" smtClean="0"/>
              <a:t>termo</a:t>
            </a:r>
            <a:r>
              <a:rPr lang="en-US" sz="2000" dirty="0" smtClean="0"/>
              <a:t> de </a:t>
            </a:r>
            <a:r>
              <a:rPr lang="en-US" sz="2000" dirty="0" err="1" smtClean="0"/>
              <a:t>compartilhamento</a:t>
            </a:r>
            <a:r>
              <a:rPr lang="en-US" sz="2000" dirty="0" smtClean="0"/>
              <a:t>”</a:t>
            </a:r>
            <a:endParaRPr lang="en-US" sz="2000" dirty="0"/>
          </a:p>
          <a:p>
            <a:r>
              <a:rPr lang="en-US" sz="2000" dirty="0" err="1" smtClean="0"/>
              <a:t>Financiadores</a:t>
            </a:r>
            <a:r>
              <a:rPr lang="en-US" sz="2000" dirty="0"/>
              <a:t>: </a:t>
            </a:r>
            <a:r>
              <a:rPr lang="en-US" sz="2000" dirty="0" err="1"/>
              <a:t>estados</a:t>
            </a:r>
            <a:r>
              <a:rPr lang="en-US" sz="2000" dirty="0"/>
              <a:t> e </a:t>
            </a:r>
            <a:r>
              <a:rPr lang="en-US" sz="2000" dirty="0" err="1"/>
              <a:t>municípios</a:t>
            </a:r>
            <a:r>
              <a:rPr lang="en-US" sz="2000" dirty="0"/>
              <a:t> que </a:t>
            </a:r>
            <a:r>
              <a:rPr lang="en-US" sz="2000" dirty="0" err="1"/>
              <a:t>aderirem</a:t>
            </a:r>
            <a:r>
              <a:rPr lang="en-US" sz="2000" dirty="0"/>
              <a:t> ao </a:t>
            </a:r>
            <a:r>
              <a:rPr lang="en-US" sz="2000" dirty="0" err="1" smtClean="0"/>
              <a:t>projeto</a:t>
            </a:r>
            <a:endParaRPr lang="en-US" sz="2000" dirty="0" smtClean="0"/>
          </a:p>
          <a:p>
            <a:r>
              <a:rPr lang="en-US" sz="2000" dirty="0" err="1" smtClean="0"/>
              <a:t>Implementação</a:t>
            </a:r>
            <a:r>
              <a:rPr lang="en-US" sz="2000" dirty="0" smtClean="0"/>
              <a:t>: PNUD</a:t>
            </a:r>
          </a:p>
          <a:p>
            <a:r>
              <a:rPr lang="en-US" sz="2000" dirty="0" err="1" smtClean="0"/>
              <a:t>Monitoramento</a:t>
            </a:r>
            <a:r>
              <a:rPr lang="en-US" sz="2000" dirty="0" smtClean="0"/>
              <a:t>: CONACI e </a:t>
            </a:r>
            <a:r>
              <a:rPr lang="en-US" sz="2000" dirty="0" err="1"/>
              <a:t>estados</a:t>
            </a:r>
            <a:r>
              <a:rPr lang="en-US" sz="2000" dirty="0"/>
              <a:t> e </a:t>
            </a:r>
            <a:r>
              <a:rPr lang="en-US" sz="2000" dirty="0" err="1"/>
              <a:t>municípios</a:t>
            </a:r>
            <a:r>
              <a:rPr lang="en-US" sz="2000" dirty="0"/>
              <a:t> que </a:t>
            </a:r>
            <a:r>
              <a:rPr lang="en-US" sz="2000" dirty="0" err="1"/>
              <a:t>aderirem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pt-BR" sz="1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1900" b="1" dirty="0" smtClean="0">
                <a:solidFill>
                  <a:schemeClr val="accent1">
                    <a:lumMod val="75000"/>
                  </a:schemeClr>
                </a:solidFill>
              </a:rPr>
              <a:t>Vigência do projeto:</a:t>
            </a:r>
          </a:p>
          <a:p>
            <a:pPr marL="0"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SzPct val="100000"/>
            </a:pPr>
            <a:r>
              <a:rPr lang="pt-BR" sz="2000" dirty="0" smtClean="0"/>
              <a:t>24 meses, podendo ser prorrogado conforme interesse das partes</a:t>
            </a:r>
            <a:endParaRPr lang="pt-BR" sz="2000" dirty="0"/>
          </a:p>
        </p:txBody>
      </p:sp>
      <p:pic>
        <p:nvPicPr>
          <p:cNvPr id="6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20" y="3788207"/>
            <a:ext cx="432775" cy="432775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587" y="2384200"/>
            <a:ext cx="438983" cy="438983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33" y="2384200"/>
            <a:ext cx="371232" cy="37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lvl="0"/>
            <a:r>
              <a:rPr lang="pt-BR" dirty="0" smtClean="0">
                <a:solidFill>
                  <a:schemeClr val="bg1"/>
                </a:solidFill>
              </a:rPr>
              <a:t>Gestão do Conhecimento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624570" y="1195883"/>
            <a:ext cx="5152461" cy="5184648"/>
          </a:xfrm>
        </p:spPr>
        <p:txBody>
          <a:bodyPr>
            <a:noAutofit/>
          </a:bodyPr>
          <a:lstStyle/>
          <a:p>
            <a:pPr marL="0" lvl="1" indent="0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pt-BR" sz="1800" dirty="0">
              <a:solidFill>
                <a:prstClr val="black"/>
              </a:solidFill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2"/>
          </p:nvPr>
        </p:nvSpPr>
        <p:spPr>
          <a:xfrm>
            <a:off x="1077826" y="2384200"/>
            <a:ext cx="4389120" cy="4132277"/>
          </a:xfrm>
        </p:spPr>
        <p:txBody>
          <a:bodyPr>
            <a:normAutofit/>
          </a:bodyPr>
          <a:lstStyle/>
          <a:p>
            <a:pPr marL="0" lvl="1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en-US" sz="2200" b="1" dirty="0" err="1" smtClean="0">
                <a:solidFill>
                  <a:schemeClr val="accent1">
                    <a:lumMod val="75000"/>
                  </a:schemeClr>
                </a:solidFill>
              </a:rPr>
              <a:t>Sistematização</a:t>
            </a:r>
            <a:endParaRPr lang="pt-BR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>
              <a:spcAft>
                <a:spcPts val="0"/>
              </a:spcAft>
              <a:buSzPct val="100000"/>
            </a:pPr>
            <a:r>
              <a:rPr lang="en-US" sz="2000" dirty="0"/>
              <a:t>A </a:t>
            </a:r>
            <a:r>
              <a:rPr lang="en-US" sz="2000" dirty="0" err="1"/>
              <a:t>história</a:t>
            </a:r>
            <a:r>
              <a:rPr lang="en-US" sz="2000" dirty="0"/>
              <a:t> de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experiência</a:t>
            </a:r>
            <a:r>
              <a:rPr lang="en-US" sz="2000" dirty="0"/>
              <a:t> </a:t>
            </a:r>
            <a:r>
              <a:rPr lang="en-US" sz="2000" dirty="0" err="1"/>
              <a:t>será</a:t>
            </a:r>
            <a:r>
              <a:rPr lang="en-US" sz="2000" dirty="0"/>
              <a:t> </a:t>
            </a:r>
            <a:r>
              <a:rPr lang="en-US" sz="2000" dirty="0" err="1"/>
              <a:t>contada</a:t>
            </a:r>
            <a:r>
              <a:rPr lang="en-US" sz="2000" dirty="0"/>
              <a:t> de </a:t>
            </a:r>
            <a:r>
              <a:rPr lang="en-US" sz="2000" dirty="0" smtClean="0"/>
              <a:t>forma </a:t>
            </a:r>
            <a:r>
              <a:rPr lang="en-US" sz="2000" dirty="0"/>
              <a:t>a </a:t>
            </a:r>
            <a:r>
              <a:rPr lang="en-US" sz="2000" dirty="0" err="1" smtClean="0"/>
              <a:t>permitir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err="1"/>
              <a:t>sua</a:t>
            </a:r>
            <a:r>
              <a:rPr lang="en-US" sz="2000" dirty="0"/>
              <a:t> </a:t>
            </a:r>
            <a:r>
              <a:rPr lang="en-US" sz="2000" dirty="0" err="1" smtClean="0"/>
              <a:t>adaptação</a:t>
            </a:r>
            <a:r>
              <a:rPr lang="en-US" sz="2000" dirty="0" smtClean="0"/>
              <a:t> </a:t>
            </a:r>
            <a:r>
              <a:rPr lang="en-US" sz="2000" dirty="0"/>
              <a:t>e </a:t>
            </a:r>
            <a:r>
              <a:rPr lang="en-US" sz="2000" dirty="0" err="1"/>
              <a:t>replicação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novos</a:t>
            </a:r>
            <a:r>
              <a:rPr lang="en-US" sz="2000" dirty="0"/>
              <a:t> </a:t>
            </a:r>
            <a:r>
              <a:rPr lang="en-US" sz="2000" dirty="0" err="1" smtClean="0"/>
              <a:t>contextos</a:t>
            </a:r>
            <a:r>
              <a:rPr lang="en-US" sz="2000" dirty="0" smtClean="0"/>
              <a:t>.</a:t>
            </a:r>
          </a:p>
          <a:p>
            <a:pPr marL="0" lvl="1">
              <a:spcAft>
                <a:spcPts val="0"/>
              </a:spcAft>
              <a:buSzPct val="100000"/>
            </a:pPr>
            <a:endParaRPr lang="en-US" sz="2000" dirty="0"/>
          </a:p>
          <a:p>
            <a:pPr marL="0" lvl="1">
              <a:spcBef>
                <a:spcPts val="1200"/>
              </a:spcBef>
              <a:spcAft>
                <a:spcPts val="200"/>
              </a:spcAft>
              <a:buSzPct val="100000"/>
            </a:pPr>
            <a:r>
              <a:rPr lang="pt-BR" sz="2200" b="1" dirty="0" smtClean="0">
                <a:solidFill>
                  <a:schemeClr val="accent1">
                    <a:lumMod val="75000"/>
                  </a:schemeClr>
                </a:solidFill>
              </a:rPr>
              <a:t>Disseminação </a:t>
            </a:r>
          </a:p>
          <a:p>
            <a:pPr marL="0" lvl="1">
              <a:spcAft>
                <a:spcPts val="0"/>
              </a:spcAft>
            </a:pPr>
            <a:r>
              <a:rPr lang="en-US" sz="2000" dirty="0"/>
              <a:t>O PNUD </a:t>
            </a:r>
            <a:r>
              <a:rPr lang="en-US" sz="2000" dirty="0" err="1"/>
              <a:t>utilizará</a:t>
            </a:r>
            <a:r>
              <a:rPr lang="en-US" sz="2000" dirty="0"/>
              <a:t> a </a:t>
            </a:r>
            <a:r>
              <a:rPr lang="en-US" sz="2000" dirty="0" err="1"/>
              <a:t>sua</a:t>
            </a:r>
            <a:r>
              <a:rPr lang="en-US" sz="2000" dirty="0"/>
              <a:t> </a:t>
            </a:r>
            <a:r>
              <a:rPr lang="en-US" sz="2000" dirty="0" err="1"/>
              <a:t>rede</a:t>
            </a:r>
            <a:r>
              <a:rPr lang="en-US" sz="2000" dirty="0"/>
              <a:t> da América Latina e </a:t>
            </a:r>
            <a:r>
              <a:rPr lang="en-US" sz="2000" dirty="0" smtClean="0"/>
              <a:t>Caribe, </a:t>
            </a:r>
            <a:r>
              <a:rPr lang="en-US" sz="2000" dirty="0" err="1" smtClean="0"/>
              <a:t>além</a:t>
            </a:r>
            <a:r>
              <a:rPr lang="en-US" sz="2000" dirty="0" smtClean="0"/>
              <a:t> das </a:t>
            </a:r>
            <a:r>
              <a:rPr lang="en-US" sz="2000" dirty="0" err="1" smtClean="0"/>
              <a:t>redes</a:t>
            </a:r>
            <a:r>
              <a:rPr lang="en-US" sz="2000" dirty="0" smtClean="0"/>
              <a:t> de Singapura e da </a:t>
            </a:r>
            <a:r>
              <a:rPr lang="en-US" sz="2000" dirty="0" err="1" smtClean="0"/>
              <a:t>Turquia</a:t>
            </a:r>
            <a:r>
              <a:rPr lang="en-US" sz="2000" dirty="0" smtClean="0"/>
              <a:t>, </a:t>
            </a:r>
            <a:r>
              <a:rPr lang="en-US" sz="2000" dirty="0"/>
              <a:t>para </a:t>
            </a:r>
            <a:r>
              <a:rPr lang="en-US" sz="2000" dirty="0" err="1"/>
              <a:t>compartilhar</a:t>
            </a:r>
            <a:r>
              <a:rPr lang="en-US" sz="2000" dirty="0"/>
              <a:t> as </a:t>
            </a:r>
            <a:r>
              <a:rPr lang="en-US" sz="2000" dirty="0" err="1" smtClean="0"/>
              <a:t>experiências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realizadas</a:t>
            </a:r>
            <a:r>
              <a:rPr lang="en-US" sz="2000" dirty="0" smtClean="0"/>
              <a:t>: </a:t>
            </a:r>
            <a:r>
              <a:rPr lang="en-US" sz="2000" dirty="0" err="1" smtClean="0"/>
              <a:t>sucessos</a:t>
            </a:r>
            <a:r>
              <a:rPr lang="en-US" sz="2000" dirty="0" smtClean="0"/>
              <a:t>, </a:t>
            </a:r>
            <a:r>
              <a:rPr lang="en-US" sz="2000" dirty="0" err="1"/>
              <a:t>desafios</a:t>
            </a:r>
            <a:r>
              <a:rPr lang="en-US" sz="2000" dirty="0"/>
              <a:t> e </a:t>
            </a:r>
            <a:r>
              <a:rPr lang="en-US" sz="2000" dirty="0" err="1" smtClean="0"/>
              <a:t>lições</a:t>
            </a:r>
            <a:r>
              <a:rPr lang="en-US" sz="2000" dirty="0" smtClean="0"/>
              <a:t> </a:t>
            </a:r>
            <a:r>
              <a:rPr lang="en-US" sz="2000" dirty="0" err="1"/>
              <a:t>aprendidas</a:t>
            </a:r>
            <a:r>
              <a:rPr lang="en-US" sz="2000" dirty="0"/>
              <a:t>.</a:t>
            </a:r>
            <a:endParaRPr lang="pt-BR" sz="2000" dirty="0"/>
          </a:p>
          <a:p>
            <a:pPr marL="0" lvl="1">
              <a:spcAft>
                <a:spcPts val="0"/>
              </a:spcAft>
            </a:pPr>
            <a:endParaRPr lang="pt-BR" sz="1900" dirty="0"/>
          </a:p>
        </p:txBody>
      </p:sp>
      <p:pic>
        <p:nvPicPr>
          <p:cNvPr id="6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20" y="3788207"/>
            <a:ext cx="432775" cy="432775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33" y="2384200"/>
            <a:ext cx="371232" cy="37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1572</TotalTime>
  <Words>589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Metodologias PNUD</vt:lpstr>
      <vt:lpstr>Princípios norteadores</vt:lpstr>
      <vt:lpstr>objetivos</vt:lpstr>
      <vt:lpstr>Participação social</vt:lpstr>
      <vt:lpstr>Como implementar o projeto</vt:lpstr>
      <vt:lpstr>Gestão do Conhecimento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de Produtos para o Pacto Global em parceria com o PNUD</dc:title>
  <dc:creator>Carime Soares Guiotti</dc:creator>
  <cp:lastModifiedBy>Larissa Marcelha</cp:lastModifiedBy>
  <cp:revision>87</cp:revision>
  <dcterms:created xsi:type="dcterms:W3CDTF">2015-06-18T13:21:51Z</dcterms:created>
  <dcterms:modified xsi:type="dcterms:W3CDTF">2016-03-18T17:58:28Z</dcterms:modified>
</cp:coreProperties>
</file>