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57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1" userDrawn="1">
          <p15:clr>
            <a:srgbClr val="A4A3A4"/>
          </p15:clr>
        </p15:guide>
        <p15:guide id="2" pos="11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9" d="100"/>
          <a:sy n="39" d="100"/>
        </p:scale>
        <p:origin x="1404" y="42"/>
      </p:cViewPr>
      <p:guideLst>
        <p:guide orient="horz" pos="2341"/>
        <p:guide pos="11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Plan1!$A$1:$A$8</c:f>
              <c:strCache>
                <c:ptCount val="8"/>
                <c:pt idx="0">
                  <c:v>Defesa de direitos e interesses dos cidadãos</c:v>
                </c:pt>
                <c:pt idx="1">
                  <c:v>Religiosas</c:v>
                </c:pt>
                <c:pt idx="2">
                  <c:v>Cultura e recreação</c:v>
                </c:pt>
                <c:pt idx="3">
                  <c:v>Assistência Social</c:v>
                </c:pt>
                <c:pt idx="4">
                  <c:v>Saúde</c:v>
                </c:pt>
                <c:pt idx="5">
                  <c:v>Eduação e pesquisa</c:v>
                </c:pt>
                <c:pt idx="6">
                  <c:v>Partidos políticos, sindicatos, associações patronais e profissionais</c:v>
                </c:pt>
                <c:pt idx="7">
                  <c:v>Outras </c:v>
                </c:pt>
              </c:strCache>
            </c:strRef>
          </c:cat>
          <c:val>
            <c:numRef>
              <c:f>Plan1!$B$1:$B$8</c:f>
              <c:numCache>
                <c:formatCode>0.00%</c:formatCode>
                <c:ptCount val="8"/>
                <c:pt idx="0">
                  <c:v>0.14599999999999999</c:v>
                </c:pt>
                <c:pt idx="1">
                  <c:v>0.28299999999999997</c:v>
                </c:pt>
                <c:pt idx="2">
                  <c:v>0.127</c:v>
                </c:pt>
                <c:pt idx="3">
                  <c:v>0.105</c:v>
                </c:pt>
                <c:pt idx="4">
                  <c:v>2.1000000000000001E-2</c:v>
                </c:pt>
                <c:pt idx="5">
                  <c:v>6.0999999999999999E-2</c:v>
                </c:pt>
                <c:pt idx="6">
                  <c:v>0.155</c:v>
                </c:pt>
                <c:pt idx="7">
                  <c:v>0.10199999999999999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847223556810587"/>
          <c:y val="2.9013094889460189E-2"/>
          <c:w val="0.31676769070062272"/>
          <c:h val="0.95941836998763197"/>
        </c:manualLayout>
      </c:layout>
      <c:overlay val="0"/>
      <c:txPr>
        <a:bodyPr/>
        <a:lstStyle/>
        <a:p>
          <a:pPr rtl="0">
            <a:defRPr sz="12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8E0BF3-BF42-497C-9FFF-5B863DBFE57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83FF9DB-54C4-4F53-8FA6-DDA11A5495C9}">
      <dgm:prSet custT="1"/>
      <dgm:spPr/>
      <dgm:t>
        <a:bodyPr/>
        <a:lstStyle/>
        <a:p>
          <a:pPr rtl="0"/>
          <a:r>
            <a:rPr lang="pt-BR" sz="2400" b="1" smtClean="0"/>
            <a:t>1.137 	Entidades cadastradas no Siconv</a:t>
          </a:r>
          <a:endParaRPr lang="pt-BR" sz="2400"/>
        </a:p>
      </dgm:t>
    </dgm:pt>
    <dgm:pt modelId="{53EDC8F2-B2A7-4EA0-B2EB-1659C2559A96}" type="parTrans" cxnId="{27512A2E-FC4F-449C-8A02-40762C042CCA}">
      <dgm:prSet/>
      <dgm:spPr/>
      <dgm:t>
        <a:bodyPr/>
        <a:lstStyle/>
        <a:p>
          <a:endParaRPr lang="pt-BR" sz="2400"/>
        </a:p>
      </dgm:t>
    </dgm:pt>
    <dgm:pt modelId="{9D944390-9407-4589-83F2-FCDCB9E4D829}" type="sibTrans" cxnId="{27512A2E-FC4F-449C-8A02-40762C042CCA}">
      <dgm:prSet/>
      <dgm:spPr/>
      <dgm:t>
        <a:bodyPr/>
        <a:lstStyle/>
        <a:p>
          <a:endParaRPr lang="pt-BR" sz="2400"/>
        </a:p>
      </dgm:t>
    </dgm:pt>
    <dgm:pt modelId="{E31CD5F0-3773-4308-8BC0-3D0D9ADCE2A9}">
      <dgm:prSet custT="1"/>
      <dgm:spPr/>
      <dgm:t>
        <a:bodyPr/>
        <a:lstStyle/>
        <a:p>
          <a:pPr rtl="0"/>
          <a:r>
            <a:rPr lang="pt-BR" sz="2400" b="1" dirty="0" smtClean="0"/>
            <a:t>1.344 	Parcerias assinadas de um total de 7.703</a:t>
          </a:r>
          <a:endParaRPr lang="pt-BR" sz="2400" dirty="0"/>
        </a:p>
      </dgm:t>
    </dgm:pt>
    <dgm:pt modelId="{9AFD9177-16A4-4500-9935-4AC86A468665}" type="parTrans" cxnId="{5836F4B0-FD63-469C-AA40-0E3AE33283C5}">
      <dgm:prSet/>
      <dgm:spPr/>
      <dgm:t>
        <a:bodyPr/>
        <a:lstStyle/>
        <a:p>
          <a:endParaRPr lang="pt-BR" sz="2400"/>
        </a:p>
      </dgm:t>
    </dgm:pt>
    <dgm:pt modelId="{799FE67E-36D0-4173-862E-288B22BE6DEA}" type="sibTrans" cxnId="{5836F4B0-FD63-469C-AA40-0E3AE33283C5}">
      <dgm:prSet/>
      <dgm:spPr/>
      <dgm:t>
        <a:bodyPr/>
        <a:lstStyle/>
        <a:p>
          <a:endParaRPr lang="pt-BR" sz="2400"/>
        </a:p>
      </dgm:t>
    </dgm:pt>
    <dgm:pt modelId="{A9BC26F1-5EAC-42FB-95EB-5991EC36B697}">
      <dgm:prSet custT="1"/>
      <dgm:spPr/>
      <dgm:t>
        <a:bodyPr/>
        <a:lstStyle/>
        <a:p>
          <a:pPr rtl="0"/>
          <a:r>
            <a:rPr lang="pt-BR" sz="2400" b="1" dirty="0" smtClean="0"/>
            <a:t>2.405 	Propostas cadastradas para parcerias com OSC</a:t>
          </a:r>
          <a:endParaRPr lang="pt-BR" sz="2400" dirty="0"/>
        </a:p>
      </dgm:t>
    </dgm:pt>
    <dgm:pt modelId="{EA7C968A-AD66-4B3A-90FC-3EC4C88EFCF6}" type="parTrans" cxnId="{DD4908A9-AB69-4267-8D73-CD3C1B006F64}">
      <dgm:prSet/>
      <dgm:spPr/>
      <dgm:t>
        <a:bodyPr/>
        <a:lstStyle/>
        <a:p>
          <a:endParaRPr lang="pt-BR" sz="2400"/>
        </a:p>
      </dgm:t>
    </dgm:pt>
    <dgm:pt modelId="{E1A21CC9-DCC4-4876-BDD0-D4460EE89BB5}" type="sibTrans" cxnId="{DD4908A9-AB69-4267-8D73-CD3C1B006F64}">
      <dgm:prSet/>
      <dgm:spPr/>
      <dgm:t>
        <a:bodyPr/>
        <a:lstStyle/>
        <a:p>
          <a:endParaRPr lang="pt-BR" sz="2400"/>
        </a:p>
      </dgm:t>
    </dgm:pt>
    <dgm:pt modelId="{AB08CC87-5FF0-4F06-AE4F-7337CB6ACD79}">
      <dgm:prSet custT="1"/>
      <dgm:spPr/>
      <dgm:t>
        <a:bodyPr/>
        <a:lstStyle/>
        <a:p>
          <a:pPr rtl="0"/>
          <a:r>
            <a:rPr lang="pt-BR" sz="2400" b="1" dirty="0" smtClean="0"/>
            <a:t>R$ 1.1 bi  Valor das parcerias de um total de R$ 5,5 bi</a:t>
          </a:r>
          <a:endParaRPr lang="pt-BR" sz="2400" dirty="0"/>
        </a:p>
      </dgm:t>
    </dgm:pt>
    <dgm:pt modelId="{C4CE8D37-B81F-4BCC-9D4B-F349F66B97B0}" type="parTrans" cxnId="{4DC248A4-EAB5-4776-A536-E35D2B34FEA7}">
      <dgm:prSet/>
      <dgm:spPr/>
      <dgm:t>
        <a:bodyPr/>
        <a:lstStyle/>
        <a:p>
          <a:endParaRPr lang="pt-BR" sz="2400"/>
        </a:p>
      </dgm:t>
    </dgm:pt>
    <dgm:pt modelId="{4EE87819-AA0C-448E-83CB-FDEC97B14023}" type="sibTrans" cxnId="{4DC248A4-EAB5-4776-A536-E35D2B34FEA7}">
      <dgm:prSet/>
      <dgm:spPr/>
      <dgm:t>
        <a:bodyPr/>
        <a:lstStyle/>
        <a:p>
          <a:endParaRPr lang="pt-BR" sz="2400"/>
        </a:p>
      </dgm:t>
    </dgm:pt>
    <dgm:pt modelId="{8576AD6F-0BD1-4D9F-99CE-D433E37E913F}" type="pres">
      <dgm:prSet presAssocID="{738E0BF3-BF42-497C-9FFF-5B863DBFE57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765D3ED-25DE-45C8-A84F-CA4E2CA9EB4E}" type="pres">
      <dgm:prSet presAssocID="{D83FF9DB-54C4-4F53-8FA6-DDA11A5495C9}" presName="parentText" presStyleLbl="node1" presStyleIdx="0" presStyleCnt="4" custScaleY="4627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2AC2397-EFD1-44E0-9F7A-AF77737AA69D}" type="pres">
      <dgm:prSet presAssocID="{9D944390-9407-4589-83F2-FCDCB9E4D829}" presName="spacer" presStyleCnt="0"/>
      <dgm:spPr/>
    </dgm:pt>
    <dgm:pt modelId="{24B6D2F6-F393-43CA-9320-57B1C495B241}" type="pres">
      <dgm:prSet presAssocID="{E31CD5F0-3773-4308-8BC0-3D0D9ADCE2A9}" presName="parentText" presStyleLbl="node1" presStyleIdx="1" presStyleCnt="4" custScaleY="5367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6B9A744-D4D1-49D3-AA17-DE4E43AE607A}" type="pres">
      <dgm:prSet presAssocID="{799FE67E-36D0-4173-862E-288B22BE6DEA}" presName="spacer" presStyleCnt="0"/>
      <dgm:spPr/>
    </dgm:pt>
    <dgm:pt modelId="{8CF7C541-0D93-420C-A788-132B69D428DF}" type="pres">
      <dgm:prSet presAssocID="{A9BC26F1-5EAC-42FB-95EB-5991EC36B697}" presName="parentText" presStyleLbl="node1" presStyleIdx="2" presStyleCnt="4" custScaleY="4954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54DE41D-D4B2-4D50-B252-AE603393122F}" type="pres">
      <dgm:prSet presAssocID="{E1A21CC9-DCC4-4876-BDD0-D4460EE89BB5}" presName="spacer" presStyleCnt="0"/>
      <dgm:spPr/>
    </dgm:pt>
    <dgm:pt modelId="{B2571BB2-815F-4368-A7DC-508B079CFBE1}" type="pres">
      <dgm:prSet presAssocID="{AB08CC87-5FF0-4F06-AE4F-7337CB6ACD79}" presName="parentText" presStyleLbl="node1" presStyleIdx="3" presStyleCnt="4" custScaleY="4613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8E095C8-735D-4C11-B41A-31B3B1023F43}" type="presOf" srcId="{E31CD5F0-3773-4308-8BC0-3D0D9ADCE2A9}" destId="{24B6D2F6-F393-43CA-9320-57B1C495B241}" srcOrd="0" destOrd="0" presId="urn:microsoft.com/office/officeart/2005/8/layout/vList2"/>
    <dgm:cxn modelId="{27512A2E-FC4F-449C-8A02-40762C042CCA}" srcId="{738E0BF3-BF42-497C-9FFF-5B863DBFE57F}" destId="{D83FF9DB-54C4-4F53-8FA6-DDA11A5495C9}" srcOrd="0" destOrd="0" parTransId="{53EDC8F2-B2A7-4EA0-B2EB-1659C2559A96}" sibTransId="{9D944390-9407-4589-83F2-FCDCB9E4D829}"/>
    <dgm:cxn modelId="{185194B9-D467-4D1D-A77F-7B8E296667A8}" type="presOf" srcId="{738E0BF3-BF42-497C-9FFF-5B863DBFE57F}" destId="{8576AD6F-0BD1-4D9F-99CE-D433E37E913F}" srcOrd="0" destOrd="0" presId="urn:microsoft.com/office/officeart/2005/8/layout/vList2"/>
    <dgm:cxn modelId="{5836F4B0-FD63-469C-AA40-0E3AE33283C5}" srcId="{738E0BF3-BF42-497C-9FFF-5B863DBFE57F}" destId="{E31CD5F0-3773-4308-8BC0-3D0D9ADCE2A9}" srcOrd="1" destOrd="0" parTransId="{9AFD9177-16A4-4500-9935-4AC86A468665}" sibTransId="{799FE67E-36D0-4173-862E-288B22BE6DEA}"/>
    <dgm:cxn modelId="{1789AFC0-680D-4875-B858-1ECCEC379874}" type="presOf" srcId="{D83FF9DB-54C4-4F53-8FA6-DDA11A5495C9}" destId="{7765D3ED-25DE-45C8-A84F-CA4E2CA9EB4E}" srcOrd="0" destOrd="0" presId="urn:microsoft.com/office/officeart/2005/8/layout/vList2"/>
    <dgm:cxn modelId="{61CE7D2D-71A9-46E3-B9C8-8073B6B74F39}" type="presOf" srcId="{A9BC26F1-5EAC-42FB-95EB-5991EC36B697}" destId="{8CF7C541-0D93-420C-A788-132B69D428DF}" srcOrd="0" destOrd="0" presId="urn:microsoft.com/office/officeart/2005/8/layout/vList2"/>
    <dgm:cxn modelId="{4DC248A4-EAB5-4776-A536-E35D2B34FEA7}" srcId="{738E0BF3-BF42-497C-9FFF-5B863DBFE57F}" destId="{AB08CC87-5FF0-4F06-AE4F-7337CB6ACD79}" srcOrd="3" destOrd="0" parTransId="{C4CE8D37-B81F-4BCC-9D4B-F349F66B97B0}" sibTransId="{4EE87819-AA0C-448E-83CB-FDEC97B14023}"/>
    <dgm:cxn modelId="{DD4908A9-AB69-4267-8D73-CD3C1B006F64}" srcId="{738E0BF3-BF42-497C-9FFF-5B863DBFE57F}" destId="{A9BC26F1-5EAC-42FB-95EB-5991EC36B697}" srcOrd="2" destOrd="0" parTransId="{EA7C968A-AD66-4B3A-90FC-3EC4C88EFCF6}" sibTransId="{E1A21CC9-DCC4-4876-BDD0-D4460EE89BB5}"/>
    <dgm:cxn modelId="{82683E0A-428C-4678-BB6D-90710A0AC403}" type="presOf" srcId="{AB08CC87-5FF0-4F06-AE4F-7337CB6ACD79}" destId="{B2571BB2-815F-4368-A7DC-508B079CFBE1}" srcOrd="0" destOrd="0" presId="urn:microsoft.com/office/officeart/2005/8/layout/vList2"/>
    <dgm:cxn modelId="{E11572DB-E4B0-4287-B50E-9F5C8520682A}" type="presParOf" srcId="{8576AD6F-0BD1-4D9F-99CE-D433E37E913F}" destId="{7765D3ED-25DE-45C8-A84F-CA4E2CA9EB4E}" srcOrd="0" destOrd="0" presId="urn:microsoft.com/office/officeart/2005/8/layout/vList2"/>
    <dgm:cxn modelId="{53C101DC-4677-4AF2-A150-D06C838B7B99}" type="presParOf" srcId="{8576AD6F-0BD1-4D9F-99CE-D433E37E913F}" destId="{A2AC2397-EFD1-44E0-9F7A-AF77737AA69D}" srcOrd="1" destOrd="0" presId="urn:microsoft.com/office/officeart/2005/8/layout/vList2"/>
    <dgm:cxn modelId="{DE803369-D139-42A7-AB0F-79F1B79D0095}" type="presParOf" srcId="{8576AD6F-0BD1-4D9F-99CE-D433E37E913F}" destId="{24B6D2F6-F393-43CA-9320-57B1C495B241}" srcOrd="2" destOrd="0" presId="urn:microsoft.com/office/officeart/2005/8/layout/vList2"/>
    <dgm:cxn modelId="{806B9537-F2F4-47F5-84C7-0205813483C2}" type="presParOf" srcId="{8576AD6F-0BD1-4D9F-99CE-D433E37E913F}" destId="{46B9A744-D4D1-49D3-AA17-DE4E43AE607A}" srcOrd="3" destOrd="0" presId="urn:microsoft.com/office/officeart/2005/8/layout/vList2"/>
    <dgm:cxn modelId="{22DC0BDC-A5D4-447D-9282-532688E68BAA}" type="presParOf" srcId="{8576AD6F-0BD1-4D9F-99CE-D433E37E913F}" destId="{8CF7C541-0D93-420C-A788-132B69D428DF}" srcOrd="4" destOrd="0" presId="urn:microsoft.com/office/officeart/2005/8/layout/vList2"/>
    <dgm:cxn modelId="{F5DE3140-1167-48FA-A45E-94B2669E06E5}" type="presParOf" srcId="{8576AD6F-0BD1-4D9F-99CE-D433E37E913F}" destId="{754DE41D-D4B2-4D50-B252-AE603393122F}" srcOrd="5" destOrd="0" presId="urn:microsoft.com/office/officeart/2005/8/layout/vList2"/>
    <dgm:cxn modelId="{2E5F53BC-DE7C-4B49-AA4F-99AC9C361E4D}" type="presParOf" srcId="{8576AD6F-0BD1-4D9F-99CE-D433E37E913F}" destId="{B2571BB2-815F-4368-A7DC-508B079CFBE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9E11-FDB5-4C88-9698-2AEC9889DB0C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167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9E11-FDB5-4C88-9698-2AEC9889DB0C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306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9E11-FDB5-4C88-9698-2AEC9889DB0C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8435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3115-CDBD-483B-A989-4994A6FB775E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0020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3115-CDBD-483B-A989-4994A6FB775E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3568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3115-CDBD-483B-A989-4994A6FB775E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6377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3115-CDBD-483B-A989-4994A6FB775E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1306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3115-CDBD-483B-A989-4994A6FB775E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5542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3115-CDBD-483B-A989-4994A6FB775E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0008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3115-CDBD-483B-A989-4994A6FB775E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10437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3115-CDBD-483B-A989-4994A6FB775E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87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9E11-FDB5-4C88-9698-2AEC9889DB0C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20572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3115-CDBD-483B-A989-4994A6FB775E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2624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3115-CDBD-483B-A989-4994A6FB775E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69544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3115-CDBD-483B-A989-4994A6FB775E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80217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3115-CDBD-483B-A989-4994A6FB775E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333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9E11-FDB5-4C88-9698-2AEC9889DB0C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904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9E11-FDB5-4C88-9698-2AEC9889DB0C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619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9E11-FDB5-4C88-9698-2AEC9889DB0C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248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9E11-FDB5-4C88-9698-2AEC9889DB0C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4300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9E11-FDB5-4C88-9698-2AEC9889DB0C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525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9E11-FDB5-4C88-9698-2AEC9889DB0C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404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9E11-FDB5-4C88-9698-2AEC9889DB0C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752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89E11-FDB5-4C88-9698-2AEC9889DB0C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D7FF3-2DF8-4A0E-BD2F-79DDBAAC1FE9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545"/>
            <a:ext cx="9144000" cy="688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64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03115-CDBD-483B-A989-4994A6FB775E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5C437-1514-4873-AE56-35052DB1C7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48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01362" y="2347783"/>
            <a:ext cx="755409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r>
              <a:rPr lang="pt-BR" sz="2800" dirty="0"/>
              <a:t> </a:t>
            </a:r>
          </a:p>
          <a:p>
            <a:pPr algn="r"/>
            <a:r>
              <a:rPr lang="pt-BR" sz="2800" b="1" i="1" dirty="0"/>
              <a:t>PROPOSTA DE REGULAMENTAÇÃO DO MARCO REGULATÓRIO DO 3º SETOR NO ÂMBITO DO PODER EXECUTIVO </a:t>
            </a:r>
            <a:r>
              <a:rPr lang="pt-BR" sz="2800" b="1" i="1" dirty="0" smtClean="0"/>
              <a:t>FEDERAL </a:t>
            </a:r>
            <a:endParaRPr lang="pt-BR" sz="2800" i="1" dirty="0"/>
          </a:p>
          <a:p>
            <a:r>
              <a:rPr lang="pt-BR" sz="2800" dirty="0"/>
              <a:t>	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2043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366813" y="766334"/>
            <a:ext cx="7584989" cy="849141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latin typeface="+mn-lt"/>
              </a:rPr>
              <a:t>A regulamentação no âmbito da União</a:t>
            </a:r>
            <a:endParaRPr lang="pt-BR" sz="3600" dirty="0">
              <a:latin typeface="+mn-lt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22872"/>
              </p:ext>
            </p:extLst>
          </p:nvPr>
        </p:nvGraphicFramePr>
        <p:xfrm>
          <a:off x="558138" y="1907639"/>
          <a:ext cx="8003970" cy="436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1985"/>
                <a:gridCol w="4001985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 Lei</a:t>
                      </a:r>
                      <a:r>
                        <a:rPr lang="pt-BR" baseline="0" dirty="0" smtClean="0"/>
                        <a:t> 13.019/2014 e alterações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Regulamentação</a:t>
                      </a:r>
                      <a:endParaRPr lang="pt-BR" dirty="0"/>
                    </a:p>
                  </a:txBody>
                  <a:tcPr/>
                </a:tc>
              </a:tr>
              <a:tr h="1638795">
                <a:tc>
                  <a:txBody>
                    <a:bodyPr/>
                    <a:lstStyle/>
                    <a:p>
                      <a:pPr algn="just"/>
                      <a:r>
                        <a:rPr lang="pt-BR" b="1" dirty="0" smtClean="0"/>
                        <a:t>Vedação à participação na comissão de seleção e</a:t>
                      </a:r>
                      <a:r>
                        <a:rPr lang="pt-BR" b="1" baseline="0" dirty="0" smtClean="0"/>
                        <a:t> de monitoramento e avaliação </a:t>
                      </a:r>
                      <a:r>
                        <a:rPr lang="pt-BR" b="0" baseline="0" dirty="0" smtClean="0"/>
                        <a:t>de </a:t>
                      </a:r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pessoa que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nos últimos cinco anos, </a:t>
                      </a:r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tenha mantido 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relação jurídica </a:t>
                      </a:r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com, ao menos, uma das 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entidades participantes do chamamento público. </a:t>
                      </a:r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(Art. 27, §2º)</a:t>
                      </a:r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pt-BR" b="1" dirty="0" smtClean="0"/>
                        <a:t>Relação jurídica</a:t>
                      </a:r>
                      <a:r>
                        <a:rPr lang="pt-BR" b="0" dirty="0" smtClean="0"/>
                        <a:t>:</a:t>
                      </a:r>
                      <a:r>
                        <a:rPr lang="pt-BR" b="0" baseline="0" dirty="0" smtClean="0"/>
                        <a:t> </a:t>
                      </a:r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participação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como 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associado, dirigente ou empregado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organização da sociedade civil parceira ou participante do chamamento público;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pt-B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Verificação</a:t>
                      </a: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situações que possam 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configurar conflito de interesse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nos termos dos </a:t>
                      </a:r>
                      <a:r>
                        <a:rPr lang="pt-B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arts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5º e 6º da Lei nº 12.813, de 16 de maio de 2013;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endParaRPr lang="pt-BR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Segregação de funções: participação</a:t>
                      </a:r>
                      <a:r>
                        <a:rPr lang="pt-BR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 comissão de seleção impede participação no monitoramento.</a:t>
                      </a:r>
                      <a:endParaRPr lang="pt-BR" b="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45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366813" y="766334"/>
            <a:ext cx="7584989" cy="849141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latin typeface="+mn-lt"/>
              </a:rPr>
              <a:t>A regulamentação no âmbito da União</a:t>
            </a:r>
            <a:endParaRPr lang="pt-BR" sz="3600" dirty="0">
              <a:latin typeface="+mn-lt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309079"/>
              </p:ext>
            </p:extLst>
          </p:nvPr>
        </p:nvGraphicFramePr>
        <p:xfrm>
          <a:off x="558138" y="1907639"/>
          <a:ext cx="8003970" cy="418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1985"/>
                <a:gridCol w="4001985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 Lei</a:t>
                      </a:r>
                      <a:r>
                        <a:rPr lang="pt-BR" baseline="0" dirty="0" smtClean="0"/>
                        <a:t> 13.019/2014 e alterações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Regulamentação</a:t>
                      </a:r>
                      <a:endParaRPr lang="pt-BR" dirty="0"/>
                    </a:p>
                  </a:txBody>
                  <a:tcPr/>
                </a:tc>
              </a:tr>
              <a:tr h="1638795">
                <a:tc>
                  <a:txBody>
                    <a:bodyPr/>
                    <a:lstStyle/>
                    <a:p>
                      <a:pPr algn="just"/>
                      <a:r>
                        <a:rPr lang="pt-BR" b="1" dirty="0" smtClean="0"/>
                        <a:t>Produção do Relatório Técnico de Monitoramento</a:t>
                      </a:r>
                      <a:r>
                        <a:rPr lang="pt-BR" b="1" baseline="0" dirty="0" smtClean="0"/>
                        <a:t> e Avaliação Anual </a:t>
                      </a:r>
                      <a:r>
                        <a:rPr lang="pt-BR" b="0" baseline="0" dirty="0" smtClean="0"/>
                        <a:t>(Art. 59 e § 1º)</a:t>
                      </a:r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pt-BR" b="0" dirty="0" smtClean="0"/>
                        <a:t>Definição por amostragem; e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pt-BR" b="0" dirty="0" smtClean="0"/>
                        <a:t>Quando</a:t>
                      </a:r>
                      <a:r>
                        <a:rPr lang="pt-BR" b="0" baseline="0" dirty="0" smtClean="0"/>
                        <a:t> não comprovado alcance das metas; ou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pt-BR" b="0" baseline="0" dirty="0" smtClean="0"/>
                        <a:t>Não apresentação de prestação de contas anual; ou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pt-BR" b="0" baseline="0" dirty="0" smtClean="0"/>
                        <a:t>Denúncia admitida sobre irregularidades.</a:t>
                      </a:r>
                      <a:endParaRPr lang="pt-BR" b="0" dirty="0" smtClean="0"/>
                    </a:p>
                  </a:txBody>
                  <a:tcPr anchor="ctr"/>
                </a:tc>
              </a:tr>
              <a:tr h="1638795">
                <a:tc>
                  <a:txBody>
                    <a:bodyPr/>
                    <a:lstStyle/>
                    <a:p>
                      <a:pPr algn="just"/>
                      <a:r>
                        <a:rPr lang="pt-BR" b="1" dirty="0" smtClean="0"/>
                        <a:t>Condicionante</a:t>
                      </a:r>
                      <a:r>
                        <a:rPr lang="pt-BR" b="1" baseline="0" dirty="0" smtClean="0"/>
                        <a:t> para celebração</a:t>
                      </a:r>
                      <a:r>
                        <a:rPr lang="pt-BR" b="0" baseline="0" dirty="0" smtClean="0"/>
                        <a:t> – </a:t>
                      </a:r>
                      <a:r>
                        <a:rPr lang="pt-BR" b="1" baseline="0" dirty="0" smtClean="0"/>
                        <a:t>existência</a:t>
                      </a:r>
                      <a:r>
                        <a:rPr lang="pt-BR" b="0" baseline="0" dirty="0" smtClean="0"/>
                        <a:t> da entidade: </a:t>
                      </a:r>
                      <a:r>
                        <a:rPr lang="pt-BR" b="1" baseline="0" dirty="0" smtClean="0"/>
                        <a:t>no mínimo um, dois ou três anos </a:t>
                      </a:r>
                      <a:r>
                        <a:rPr lang="pt-BR" b="0" baseline="0" dirty="0" smtClean="0"/>
                        <a:t>com cadastro ativo, </a:t>
                      </a:r>
                      <a:r>
                        <a:rPr lang="pt-BR" b="1" baseline="0" dirty="0" smtClean="0"/>
                        <a:t>admitida redução por ato de cada Ente</a:t>
                      </a:r>
                      <a:r>
                        <a:rPr lang="pt-BR" b="0" baseline="0" dirty="0" smtClean="0"/>
                        <a:t>, na hipótese de nenhuma entidade atingi-los (Art. 33, V, “a”)</a:t>
                      </a:r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Possibilidade</a:t>
                      </a:r>
                      <a:r>
                        <a:rPr lang="pt-BR" b="0" baseline="0" dirty="0" smtClean="0"/>
                        <a:t> de alteração na legislação local.</a:t>
                      </a:r>
                      <a:endParaRPr lang="pt-BR" b="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72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366813" y="766334"/>
            <a:ext cx="7584989" cy="849141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latin typeface="+mn-lt"/>
              </a:rPr>
              <a:t>A regulamentação no âmbito da União</a:t>
            </a:r>
            <a:endParaRPr lang="pt-BR" sz="3600" dirty="0">
              <a:latin typeface="+mn-lt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608886"/>
              </p:ext>
            </p:extLst>
          </p:nvPr>
        </p:nvGraphicFramePr>
        <p:xfrm>
          <a:off x="558138" y="1907639"/>
          <a:ext cx="8003970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1985"/>
                <a:gridCol w="4001985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 Lei</a:t>
                      </a:r>
                      <a:r>
                        <a:rPr lang="pt-BR" baseline="0" dirty="0" smtClean="0"/>
                        <a:t> 13.019/2014 e alterações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Regulamentação</a:t>
                      </a:r>
                      <a:endParaRPr lang="pt-BR" dirty="0"/>
                    </a:p>
                  </a:txBody>
                  <a:tcPr/>
                </a:tc>
              </a:tr>
              <a:tr h="1638795">
                <a:tc>
                  <a:txBody>
                    <a:bodyPr/>
                    <a:lstStyle/>
                    <a:p>
                      <a:pPr algn="just"/>
                      <a:r>
                        <a:rPr lang="pt-BR" b="1" dirty="0" smtClean="0"/>
                        <a:t>Procedimento</a:t>
                      </a:r>
                      <a:r>
                        <a:rPr lang="pt-BR" b="1" baseline="0" dirty="0" smtClean="0"/>
                        <a:t> simplificado </a:t>
                      </a:r>
                      <a:r>
                        <a:rPr lang="pt-BR" b="0" baseline="0" dirty="0" smtClean="0"/>
                        <a:t>para prestação de contas – regulamento (Art. 63, §3º)</a:t>
                      </a:r>
                    </a:p>
                    <a:p>
                      <a:pPr algn="just"/>
                      <a:endParaRPr lang="pt-BR" b="1" baseline="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baseline="0" dirty="0" smtClean="0"/>
                        <a:t>Regras específicas </a:t>
                      </a:r>
                      <a:r>
                        <a:rPr lang="pt-BR" b="0" baseline="0" dirty="0" smtClean="0"/>
                        <a:t>para as prestações de contas de acordo com o </a:t>
                      </a:r>
                      <a:r>
                        <a:rPr lang="pt-BR" b="1" baseline="0" dirty="0" smtClean="0"/>
                        <a:t>montante de recursos </a:t>
                      </a:r>
                      <a:r>
                        <a:rPr lang="pt-BR" b="0" baseline="0" dirty="0" smtClean="0"/>
                        <a:t>(Art. 63, 4º)</a:t>
                      </a:r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pt-BR" b="0" dirty="0" smtClean="0"/>
                        <a:t>Possibilidade de regulamentação em âmbito local</a:t>
                      </a:r>
                    </a:p>
                  </a:txBody>
                  <a:tcPr anchor="ctr"/>
                </a:tc>
              </a:tr>
              <a:tr h="1638795">
                <a:tc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Penalidade</a:t>
                      </a:r>
                      <a:r>
                        <a:rPr lang="pt-BR" b="0" baseline="0" dirty="0" smtClean="0"/>
                        <a:t>s: </a:t>
                      </a:r>
                      <a:r>
                        <a:rPr lang="pt-BR" b="1" baseline="0" dirty="0" smtClean="0"/>
                        <a:t>advertência, suspensão temporária e declaração de inidoneidade </a:t>
                      </a:r>
                      <a:r>
                        <a:rPr lang="pt-BR" b="0" baseline="0" dirty="0" smtClean="0"/>
                        <a:t>(Art. 73 e incisos)</a:t>
                      </a:r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b="1" dirty="0" smtClean="0"/>
                        <a:t>Advertência</a:t>
                      </a:r>
                      <a:r>
                        <a:rPr lang="pt-BR" b="0" dirty="0" smtClean="0"/>
                        <a:t>: </a:t>
                      </a:r>
                      <a:r>
                        <a:rPr lang="pt-BR" b="1" dirty="0" smtClean="0"/>
                        <a:t>irregularidades</a:t>
                      </a:r>
                      <a:r>
                        <a:rPr lang="pt-BR" b="0" dirty="0" smtClean="0"/>
                        <a:t> </a:t>
                      </a:r>
                      <a:r>
                        <a:rPr lang="pt-BR" b="1" dirty="0" smtClean="0"/>
                        <a:t>impropriedades</a:t>
                      </a:r>
                      <a:r>
                        <a:rPr lang="pt-BR" b="0" dirty="0" smtClean="0"/>
                        <a:t> que não justifiquem a aplicação de penalidade mais grave;</a:t>
                      </a:r>
                    </a:p>
                    <a:p>
                      <a:pPr algn="just"/>
                      <a:endParaRPr lang="pt-BR" b="0" dirty="0" smtClean="0"/>
                    </a:p>
                    <a:p>
                      <a:pPr algn="just"/>
                      <a:r>
                        <a:rPr lang="pt-BR" b="1" dirty="0" smtClean="0"/>
                        <a:t>Suspensão</a:t>
                      </a:r>
                      <a:r>
                        <a:rPr lang="pt-BR" b="0" dirty="0" smtClean="0"/>
                        <a:t>: </a:t>
                      </a:r>
                      <a:r>
                        <a:rPr lang="pt-BR" b="1" dirty="0" smtClean="0"/>
                        <a:t>fraude, irregularidades</a:t>
                      </a:r>
                      <a:r>
                        <a:rPr lang="pt-BR" b="0" dirty="0" smtClean="0"/>
                        <a:t> na celebração, execução ou prestação de contas da parceria, quando não se justificar penalidade mais grave.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73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366813" y="766334"/>
            <a:ext cx="7584989" cy="849141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latin typeface="+mn-lt"/>
              </a:rPr>
              <a:t>A regulamentação no âmbito da União</a:t>
            </a:r>
            <a:endParaRPr lang="pt-BR" sz="3600" dirty="0">
              <a:latin typeface="+mn-lt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573298"/>
              </p:ext>
            </p:extLst>
          </p:nvPr>
        </p:nvGraphicFramePr>
        <p:xfrm>
          <a:off x="558138" y="1907639"/>
          <a:ext cx="8003971" cy="271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1985"/>
                <a:gridCol w="4001986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 Lei</a:t>
                      </a:r>
                      <a:r>
                        <a:rPr lang="pt-BR" baseline="0" dirty="0" smtClean="0"/>
                        <a:t> 13.019/2014 e alterações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Regulamentação</a:t>
                      </a:r>
                      <a:endParaRPr lang="pt-BR" dirty="0"/>
                    </a:p>
                  </a:txBody>
                  <a:tcPr/>
                </a:tc>
              </a:tr>
              <a:tr h="1638795">
                <a:tc>
                  <a:txBody>
                    <a:bodyPr/>
                    <a:lstStyle/>
                    <a:p>
                      <a:pPr algn="just"/>
                      <a:r>
                        <a:rPr lang="pt-BR" b="1" dirty="0" smtClean="0"/>
                        <a:t>Impedimento</a:t>
                      </a:r>
                      <a:r>
                        <a:rPr lang="pt-BR" b="0" dirty="0" smtClean="0"/>
                        <a:t> de celebração</a:t>
                      </a:r>
                      <a:r>
                        <a:rPr lang="pt-BR" b="0" baseline="0" dirty="0" smtClean="0"/>
                        <a:t> de parceria para </a:t>
                      </a:r>
                      <a:r>
                        <a:rPr lang="pt-BR" b="1" baseline="0" dirty="0" smtClean="0"/>
                        <a:t>entidades e dirigentes de entidades </a:t>
                      </a:r>
                      <a:r>
                        <a:rPr lang="pt-BR" b="0" baseline="0" dirty="0" smtClean="0"/>
                        <a:t>que tenha tido </a:t>
                      </a:r>
                      <a:r>
                        <a:rPr lang="pt-BR" b="1" baseline="0" dirty="0" smtClean="0"/>
                        <a:t>contas</a:t>
                      </a:r>
                      <a:r>
                        <a:rPr lang="pt-BR" b="0" baseline="0" dirty="0" smtClean="0"/>
                        <a:t> de parceria julgadas </a:t>
                      </a:r>
                      <a:r>
                        <a:rPr lang="pt-BR" b="1" baseline="0" dirty="0" smtClean="0"/>
                        <a:t>irregulares</a:t>
                      </a:r>
                      <a:r>
                        <a:rPr lang="pt-BR" b="0" baseline="0" dirty="0" smtClean="0"/>
                        <a:t> ou </a:t>
                      </a:r>
                      <a:r>
                        <a:rPr lang="pt-BR" b="1" baseline="0" dirty="0" smtClean="0"/>
                        <a:t>rejeitadas</a:t>
                      </a:r>
                      <a:r>
                        <a:rPr lang="pt-BR" b="0" baseline="0" dirty="0" smtClean="0"/>
                        <a:t> por </a:t>
                      </a:r>
                      <a:r>
                        <a:rPr lang="pt-BR" b="1" baseline="0" dirty="0" smtClean="0"/>
                        <a:t>Tribunal ou Conselho de Contas</a:t>
                      </a:r>
                      <a:r>
                        <a:rPr lang="pt-BR" b="0" baseline="0" dirty="0" smtClean="0"/>
                        <a:t> de qualquer esfera da Federação, em decisão irrecorrível, nos últimos </a:t>
                      </a:r>
                      <a:r>
                        <a:rPr lang="pt-BR" b="1" baseline="0" dirty="0" smtClean="0"/>
                        <a:t>8 (oito) anos</a:t>
                      </a:r>
                      <a:r>
                        <a:rPr lang="pt-BR" b="0" baseline="0" dirty="0" smtClean="0"/>
                        <a:t>; (Art. 39, VI e VII “a”)</a:t>
                      </a:r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Funcionalidade no </a:t>
                      </a:r>
                      <a:r>
                        <a:rPr lang="pt-BR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Siconv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para </a:t>
                      </a:r>
                      <a:r>
                        <a:rPr lang="pt-BR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 os 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Entes</a:t>
                      </a:r>
                      <a:r>
                        <a:rPr lang="pt-B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Tribunais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Contas</a:t>
                      </a:r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informem acerca da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rejeição de contas</a:t>
                      </a:r>
                      <a:r>
                        <a:rPr lang="pt-BR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parcerias por eles firmadas com organizações da sociedade </a:t>
                      </a:r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civil.</a:t>
                      </a:r>
                      <a:endParaRPr lang="pt-BR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31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366813" y="766334"/>
            <a:ext cx="7584989" cy="849141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latin typeface="+mn-lt"/>
              </a:rPr>
              <a:t>A regulamentação no âmbito da União</a:t>
            </a:r>
            <a:endParaRPr lang="pt-BR" sz="3600" dirty="0">
              <a:latin typeface="+mn-lt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47186"/>
              </p:ext>
            </p:extLst>
          </p:nvPr>
        </p:nvGraphicFramePr>
        <p:xfrm>
          <a:off x="558138" y="1907639"/>
          <a:ext cx="8003971" cy="4742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1985"/>
                <a:gridCol w="4001986"/>
              </a:tblGrid>
              <a:tr h="41687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 Lei</a:t>
                      </a:r>
                      <a:r>
                        <a:rPr lang="pt-BR" baseline="0" dirty="0" smtClean="0"/>
                        <a:t> 13.019/2014 e alterações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Regulamentação</a:t>
                      </a:r>
                      <a:endParaRPr lang="pt-BR" dirty="0"/>
                    </a:p>
                  </a:txBody>
                  <a:tcPr/>
                </a:tc>
              </a:tr>
              <a:tr h="4325670">
                <a:tc>
                  <a:txBody>
                    <a:bodyPr/>
                    <a:lstStyle/>
                    <a:p>
                      <a:pPr algn="just"/>
                      <a:r>
                        <a:rPr lang="pt-BR" b="1" dirty="0" smtClean="0"/>
                        <a:t>Adaptação</a:t>
                      </a:r>
                      <a:r>
                        <a:rPr lang="pt-BR" b="1" baseline="0" dirty="0" smtClean="0"/>
                        <a:t> das parcerias vigentes:</a:t>
                      </a:r>
                    </a:p>
                    <a:p>
                      <a:pPr algn="just"/>
                      <a:endParaRPr lang="pt-BR" b="1" baseline="0" dirty="0" smtClean="0"/>
                    </a:p>
                    <a:p>
                      <a:pPr algn="just"/>
                      <a:r>
                        <a:rPr lang="pt-BR" b="0" dirty="0" smtClean="0"/>
                        <a:t>As parcerias firmadas por </a:t>
                      </a:r>
                      <a:r>
                        <a:rPr lang="pt-BR" b="1" dirty="0" smtClean="0"/>
                        <a:t>prazo indeterminado</a:t>
                      </a:r>
                      <a:r>
                        <a:rPr lang="pt-BR" b="0" dirty="0" smtClean="0"/>
                        <a:t> antes da data de entrada em vigor desta Lei, </a:t>
                      </a:r>
                      <a:r>
                        <a:rPr lang="pt-BR" b="1" dirty="0" smtClean="0"/>
                        <a:t>ou prorrogáveis por período superior ao inicialmente estabelecido</a:t>
                      </a:r>
                      <a:r>
                        <a:rPr lang="pt-BR" b="0" dirty="0" smtClean="0"/>
                        <a:t>, no </a:t>
                      </a:r>
                      <a:r>
                        <a:rPr lang="pt-BR" b="1" dirty="0" smtClean="0"/>
                        <a:t>prazo de até um ano</a:t>
                      </a:r>
                      <a:r>
                        <a:rPr lang="pt-BR" b="0" dirty="0" smtClean="0"/>
                        <a:t> serão, alternativamente:          </a:t>
                      </a:r>
                    </a:p>
                    <a:p>
                      <a:pPr algn="just"/>
                      <a:r>
                        <a:rPr lang="pt-BR" b="0" dirty="0" smtClean="0"/>
                        <a:t>I - </a:t>
                      </a:r>
                      <a:r>
                        <a:rPr lang="pt-BR" b="1" dirty="0" smtClean="0"/>
                        <a:t>substituídas</a:t>
                      </a:r>
                      <a:r>
                        <a:rPr lang="pt-BR" b="0" dirty="0" smtClean="0"/>
                        <a:t> pelos instrumentos previstos nos </a:t>
                      </a:r>
                      <a:r>
                        <a:rPr lang="pt-BR" b="0" dirty="0" err="1" smtClean="0"/>
                        <a:t>arts</a:t>
                      </a:r>
                      <a:r>
                        <a:rPr lang="pt-BR" b="0" dirty="0" smtClean="0"/>
                        <a:t>. 16 ou 17, conforme o caso; </a:t>
                      </a:r>
                    </a:p>
                    <a:p>
                      <a:pPr algn="just"/>
                      <a:r>
                        <a:rPr lang="pt-BR" b="0" dirty="0" smtClean="0"/>
                        <a:t>II - objeto de </a:t>
                      </a:r>
                      <a:r>
                        <a:rPr lang="pt-BR" b="1" dirty="0" smtClean="0"/>
                        <a:t>rescisão</a:t>
                      </a:r>
                      <a:r>
                        <a:rPr lang="pt-BR" b="0" dirty="0" smtClean="0"/>
                        <a:t> unilateral pela administração pública. </a:t>
                      </a:r>
                    </a:p>
                    <a:p>
                      <a:pPr algn="just"/>
                      <a:r>
                        <a:rPr lang="pt-BR" b="0" dirty="0" smtClean="0"/>
                        <a:t>(Art. 82 - § 2º</a:t>
                      </a:r>
                      <a:r>
                        <a:rPr lang="pt-BR" b="0" baseline="0" dirty="0" smtClean="0"/>
                        <a:t>, I e II)</a:t>
                      </a:r>
                      <a:endParaRPr lang="pt-BR" b="0" dirty="0" smtClean="0"/>
                    </a:p>
                    <a:p>
                      <a:pPr algn="just"/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Parcerias vigentes, no prazo de um ano:</a:t>
                      </a:r>
                    </a:p>
                    <a:p>
                      <a:pPr algn="just"/>
                      <a:endParaRPr lang="pt-B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substituição por termo de fomento, de colaboração ou por acordo de cooperação; ou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pt-B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rescisão unilateral da parceria; ou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endParaRPr lang="pt-B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prorrogação da parceria,</a:t>
                      </a: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limitada sua vigência até 23 de janeiro de 2017.</a:t>
                      </a:r>
                      <a:endParaRPr lang="pt-BR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52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366813" y="766334"/>
            <a:ext cx="7584989" cy="849141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latin typeface="+mn-lt"/>
              </a:rPr>
              <a:t>A regulamentação no âmbito da União</a:t>
            </a:r>
            <a:endParaRPr lang="pt-BR" sz="3600" dirty="0">
              <a:latin typeface="+mn-lt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839122"/>
              </p:ext>
            </p:extLst>
          </p:nvPr>
        </p:nvGraphicFramePr>
        <p:xfrm>
          <a:off x="558138" y="1907639"/>
          <a:ext cx="8003971" cy="4655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1985"/>
                <a:gridCol w="4001986"/>
              </a:tblGrid>
              <a:tr h="20705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 Lei</a:t>
                      </a:r>
                      <a:r>
                        <a:rPr lang="pt-BR" baseline="0" dirty="0" smtClean="0"/>
                        <a:t> 13.019/2014 e alterações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Regulamentação</a:t>
                      </a:r>
                      <a:endParaRPr lang="pt-BR" dirty="0"/>
                    </a:p>
                  </a:txBody>
                  <a:tcPr/>
                </a:tc>
              </a:tr>
              <a:tr h="1455453">
                <a:tc>
                  <a:txBody>
                    <a:bodyPr/>
                    <a:lstStyle/>
                    <a:p>
                      <a:pPr algn="just"/>
                      <a:r>
                        <a:rPr lang="pt-BR" b="1" i="0" dirty="0" smtClean="0"/>
                        <a:t>Aplicação</a:t>
                      </a:r>
                      <a:r>
                        <a:rPr lang="pt-BR" b="1" i="0" baseline="0" dirty="0" smtClean="0"/>
                        <a:t> da Lei às parcerias firmadas pelos entes subnacionais com OSC, com recursos da União.</a:t>
                      </a:r>
                    </a:p>
                    <a:p>
                      <a:pPr algn="just"/>
                      <a:r>
                        <a:rPr lang="pt-BR" b="0" baseline="0" dirty="0" smtClean="0"/>
                        <a:t>(Omissão da Lei)</a:t>
                      </a:r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Aplicação da Lei 13.019/2014.</a:t>
                      </a:r>
                      <a:endParaRPr lang="pt-BR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148544">
                <a:tc>
                  <a:txBody>
                    <a:bodyPr/>
                    <a:lstStyle/>
                    <a:p>
                      <a:pPr algn="just"/>
                      <a:r>
                        <a:rPr lang="pt-BR" b="1" dirty="0" smtClean="0"/>
                        <a:t>Vigência da Lei: 23 de janeiro de 2016</a:t>
                      </a:r>
                    </a:p>
                    <a:p>
                      <a:pPr algn="just"/>
                      <a:r>
                        <a:rPr lang="pt-BR" b="0" dirty="0" smtClean="0"/>
                        <a:t>§ 1o  Para os Municípios, esta Lei entra em vigor a partir de 1º de janeiro de 2017. </a:t>
                      </a:r>
                    </a:p>
                    <a:p>
                      <a:pPr algn="just"/>
                      <a:r>
                        <a:rPr lang="pt-BR" b="0" dirty="0" smtClean="0"/>
                        <a:t>§ 2o  Por ato administrativo local, o disposto nesta Lei poderá ser implantado nos Municípios a partir da data decorrente do disposto no caput. </a:t>
                      </a:r>
                    </a:p>
                    <a:p>
                      <a:pPr algn="just"/>
                      <a:r>
                        <a:rPr lang="pt-BR" b="0" dirty="0" smtClean="0"/>
                        <a:t>(Art. 88 e §§)</a:t>
                      </a:r>
                    </a:p>
                    <a:p>
                      <a:pPr algn="just"/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Possibilidade de regulamentação</a:t>
                      </a:r>
                      <a:r>
                        <a:rPr lang="pt-BR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local.</a:t>
                      </a:r>
                      <a:endParaRPr lang="pt-BR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92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610" y="5128106"/>
            <a:ext cx="2710840" cy="469639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184610" y="1270659"/>
            <a:ext cx="45818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Obrigado.</a:t>
            </a:r>
          </a:p>
          <a:p>
            <a:endParaRPr lang="pt-BR" sz="3200" dirty="0"/>
          </a:p>
          <a:p>
            <a:endParaRPr lang="pt-BR" sz="3200" dirty="0" smtClean="0"/>
          </a:p>
          <a:p>
            <a:pPr algn="r"/>
            <a:r>
              <a:rPr lang="pt-BR" sz="2000" b="1" dirty="0" smtClean="0"/>
              <a:t>Marcos Rezende</a:t>
            </a:r>
          </a:p>
          <a:p>
            <a:pPr algn="r"/>
            <a:r>
              <a:rPr lang="pt-BR" sz="2000" dirty="0" smtClean="0"/>
              <a:t>Coordenador-Geral de Auditoria das áreas de planejamento, orçamento e gestão</a:t>
            </a:r>
          </a:p>
          <a:p>
            <a:pPr algn="r"/>
            <a:endParaRPr lang="pt-BR" sz="2000" dirty="0"/>
          </a:p>
          <a:p>
            <a:pPr algn="r"/>
            <a:r>
              <a:rPr lang="pt-BR" sz="2000" dirty="0" smtClean="0"/>
              <a:t>DEPOG/DE/SFC/CGU-PR</a:t>
            </a:r>
          </a:p>
          <a:p>
            <a:pPr algn="r"/>
            <a:r>
              <a:rPr lang="pt-BR" sz="2000" b="1" dirty="0" smtClean="0"/>
              <a:t>2020 7224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2375025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321992" y="871312"/>
            <a:ext cx="7584989" cy="849141"/>
          </a:xfrm>
        </p:spPr>
        <p:txBody>
          <a:bodyPr>
            <a:normAutofit/>
          </a:bodyPr>
          <a:lstStyle/>
          <a:p>
            <a:pPr algn="l"/>
            <a:r>
              <a:rPr lang="pt-BR" sz="4800" dirty="0" smtClean="0">
                <a:latin typeface="+mn-lt"/>
              </a:rPr>
              <a:t>Retrato do setor 2010</a:t>
            </a:r>
            <a:endParaRPr lang="pt-BR" sz="4800" dirty="0">
              <a:latin typeface="+mn-lt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01362" y="2347783"/>
            <a:ext cx="75540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r>
              <a:rPr lang="pt-BR" sz="2800" dirty="0"/>
              <a:t> </a:t>
            </a:r>
          </a:p>
          <a:p>
            <a:r>
              <a:rPr lang="pt-BR" sz="2800" dirty="0"/>
              <a:t>	</a:t>
            </a:r>
          </a:p>
          <a:p>
            <a:endParaRPr lang="pt-BR" sz="2800" dirty="0"/>
          </a:p>
        </p:txBody>
      </p:sp>
      <p:sp>
        <p:nvSpPr>
          <p:cNvPr id="4" name="Espaço Reservado para Conteúdo 2"/>
          <p:cNvSpPr>
            <a:spLocks noGrp="1"/>
          </p:cNvSpPr>
          <p:nvPr/>
        </p:nvSpPr>
        <p:spPr bwMode="auto">
          <a:xfrm>
            <a:off x="375731" y="2004424"/>
            <a:ext cx="7692941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t-BR" altLang="pt-BR" sz="3000" b="1" dirty="0" smtClean="0">
                <a:solidFill>
                  <a:schemeClr val="tx2"/>
                </a:solidFill>
              </a:rPr>
              <a:t>290.692 </a:t>
            </a:r>
            <a:r>
              <a:rPr lang="pt-BR" altLang="pt-BR" sz="2200" b="1" dirty="0" smtClean="0"/>
              <a:t>fundações e associações sem fins lucrativos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6954211"/>
              </p:ext>
            </p:extLst>
          </p:nvPr>
        </p:nvGraphicFramePr>
        <p:xfrm>
          <a:off x="700644" y="2808255"/>
          <a:ext cx="7742712" cy="3640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301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531939" y="847561"/>
            <a:ext cx="7584989" cy="849141"/>
          </a:xfrm>
        </p:spPr>
        <p:txBody>
          <a:bodyPr>
            <a:normAutofit/>
          </a:bodyPr>
          <a:lstStyle/>
          <a:p>
            <a:pPr algn="l"/>
            <a:r>
              <a:rPr lang="pt-BR" sz="4800" dirty="0" smtClean="0">
                <a:latin typeface="+mn-lt"/>
              </a:rPr>
              <a:t>Parcerias OSC em números </a:t>
            </a:r>
            <a:endParaRPr lang="pt-BR" sz="4800" dirty="0">
              <a:latin typeface="+mn-lt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01362" y="2347783"/>
            <a:ext cx="75540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r>
              <a:rPr lang="pt-BR" sz="2800" dirty="0"/>
              <a:t> </a:t>
            </a:r>
          </a:p>
          <a:p>
            <a:r>
              <a:rPr lang="pt-BR" sz="2800" dirty="0"/>
              <a:t>	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90449511"/>
              </p:ext>
            </p:extLst>
          </p:nvPr>
        </p:nvGraphicFramePr>
        <p:xfrm>
          <a:off x="759449" y="1995054"/>
          <a:ext cx="7692941" cy="3918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spaço Reservado para Conteúdo 2"/>
          <p:cNvSpPr>
            <a:spLocks noGrp="1"/>
          </p:cNvSpPr>
          <p:nvPr/>
        </p:nvSpPr>
        <p:spPr bwMode="auto">
          <a:xfrm>
            <a:off x="531939" y="2913618"/>
            <a:ext cx="7692941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pt-BR" altLang="pt-BR" sz="2200" b="1" dirty="0" smtClean="0"/>
          </a:p>
        </p:txBody>
      </p:sp>
      <p:sp>
        <p:nvSpPr>
          <p:cNvPr id="8" name="Espaço Reservado para Conteúdo 2"/>
          <p:cNvSpPr>
            <a:spLocks noGrp="1"/>
          </p:cNvSpPr>
          <p:nvPr/>
        </p:nvSpPr>
        <p:spPr bwMode="auto">
          <a:xfrm>
            <a:off x="601362" y="4149417"/>
            <a:ext cx="7692941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pt-BR" altLang="pt-BR" sz="2200" b="1" dirty="0" smtClean="0"/>
          </a:p>
        </p:txBody>
      </p:sp>
      <p:sp>
        <p:nvSpPr>
          <p:cNvPr id="9" name="Retângulo 8"/>
          <p:cNvSpPr/>
          <p:nvPr/>
        </p:nvSpPr>
        <p:spPr>
          <a:xfrm>
            <a:off x="5267229" y="5583774"/>
            <a:ext cx="315849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1400" b="1" dirty="0"/>
              <a:t>Referência 2015, parcerias com a União</a:t>
            </a:r>
            <a:r>
              <a:rPr lang="pt-BR" sz="1400" b="1" dirty="0" smtClean="0"/>
              <a:t>.</a:t>
            </a:r>
          </a:p>
          <a:p>
            <a:r>
              <a:rPr lang="pt-BR" sz="1400" b="1" dirty="0"/>
              <a:t>Fonte: Painel </a:t>
            </a:r>
            <a:r>
              <a:rPr lang="pt-BR" sz="1400" b="1" dirty="0" err="1"/>
              <a:t>Siconv</a:t>
            </a:r>
            <a:endParaRPr lang="pt-BR" sz="1400" b="1" dirty="0"/>
          </a:p>
          <a:p>
            <a:pPr lvl="0"/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412757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366813" y="766334"/>
            <a:ext cx="7993061" cy="849141"/>
          </a:xfrm>
        </p:spPr>
        <p:txBody>
          <a:bodyPr>
            <a:noAutofit/>
          </a:bodyPr>
          <a:lstStyle/>
          <a:p>
            <a:pPr algn="l"/>
            <a:r>
              <a:rPr lang="pt-BR" sz="3200" dirty="0" smtClean="0">
                <a:latin typeface="+mn-lt"/>
              </a:rPr>
              <a:t>A Lei 13.019/2014 e alterações – principais inovações</a:t>
            </a:r>
            <a:endParaRPr lang="pt-BR" sz="3200" dirty="0">
              <a:latin typeface="+mn-lt"/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443010" y="3828450"/>
            <a:ext cx="2807791" cy="6477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200" b="1" dirty="0">
              <a:solidFill>
                <a:schemeClr val="bg1"/>
              </a:solidFill>
              <a:latin typeface="+mn-lt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b="1" dirty="0">
                <a:solidFill>
                  <a:schemeClr val="bg1"/>
                </a:solidFill>
                <a:latin typeface="+mn-lt"/>
                <a:ea typeface="+mj-ea"/>
              </a:rPr>
              <a:t>Atuação em rede	</a:t>
            </a:r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444595" y="2388588"/>
            <a:ext cx="2781305" cy="6477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b="1" dirty="0">
                <a:solidFill>
                  <a:schemeClr val="bg1"/>
                </a:solidFill>
                <a:latin typeface="+mn-lt"/>
                <a:ea typeface="+mj-ea"/>
              </a:rPr>
              <a:t>Instrumentos jurídicos próprios</a:t>
            </a:r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441424" y="1569438"/>
            <a:ext cx="2786063" cy="70485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b="1" dirty="0">
                <a:solidFill>
                  <a:schemeClr val="bg1"/>
                </a:solidFill>
                <a:latin typeface="+mn-lt"/>
              </a:rPr>
              <a:t>Abrangência Nacional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325299" y="3828450"/>
            <a:ext cx="5034575" cy="65864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2159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/>
              <a:t>Execução descentralizada, com </a:t>
            </a:r>
            <a:r>
              <a:rPr lang="pt-BR" sz="1600" b="1" dirty="0" smtClean="0"/>
              <a:t>concentração da responsabilidade sobre a entidade celebrante.</a:t>
            </a:r>
            <a:endParaRPr lang="pt-BR" sz="1700" dirty="0">
              <a:latin typeface="+mn-lt"/>
              <a:ea typeface="Times New Roman"/>
              <a:cs typeface="+mn-cs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325299" y="2388588"/>
            <a:ext cx="5034575" cy="6588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2159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>
                <a:latin typeface="+mn-lt"/>
                <a:cs typeface="+mn-cs"/>
              </a:rPr>
              <a:t>Termo de Fomento, Termo de Colaboração e Acordo de Cooperação </a:t>
            </a:r>
            <a:r>
              <a:rPr lang="pt-BR" sz="1600" dirty="0">
                <a:latin typeface="+mn-lt"/>
                <a:cs typeface="+mn-cs"/>
              </a:rPr>
              <a:t>-</a:t>
            </a:r>
            <a:r>
              <a:rPr lang="pt-BR" sz="1600" b="1" dirty="0">
                <a:latin typeface="+mn-lt"/>
                <a:cs typeface="+mn-cs"/>
              </a:rPr>
              <a:t> </a:t>
            </a:r>
            <a:r>
              <a:rPr lang="pt-BR" sz="1600" dirty="0">
                <a:latin typeface="+mn-lt"/>
                <a:cs typeface="+mn-cs"/>
              </a:rPr>
              <a:t> parcerias com e sem recursos financeiros.</a:t>
            </a:r>
            <a:endParaRPr lang="pt-BR" sz="1600" dirty="0">
              <a:latin typeface="+mn-lt"/>
              <a:ea typeface="Times New Roman"/>
              <a:cs typeface="+mn-cs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325278" y="1615475"/>
            <a:ext cx="5038859" cy="6588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2159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>
                <a:latin typeface="+mn-lt"/>
                <a:cs typeface="+mn-cs"/>
              </a:rPr>
              <a:t>Administração direta e indireta da </a:t>
            </a:r>
            <a:r>
              <a:rPr lang="pt-BR" sz="1600" b="1" dirty="0">
                <a:latin typeface="+mn-lt"/>
                <a:cs typeface="+mn-cs"/>
              </a:rPr>
              <a:t>União, Estados, Distrito Federal e Municípios</a:t>
            </a:r>
            <a:r>
              <a:rPr lang="pt-BR" sz="1600" dirty="0">
                <a:latin typeface="+mn-lt"/>
                <a:cs typeface="+mn-cs"/>
              </a:rPr>
              <a:t>.</a:t>
            </a:r>
            <a:endParaRPr lang="pt-BR" sz="1600" dirty="0">
              <a:latin typeface="+mn-lt"/>
              <a:ea typeface="Times New Roman"/>
              <a:cs typeface="+mn-cs"/>
            </a:endParaRP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445801" y="4543801"/>
            <a:ext cx="2784477" cy="69215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b="1" dirty="0">
                <a:solidFill>
                  <a:schemeClr val="bg1"/>
                </a:solidFill>
                <a:latin typeface="+mn-lt"/>
                <a:ea typeface="+mj-ea"/>
              </a:rPr>
              <a:t>Remuneração da equipe de trabalho</a:t>
            </a:r>
          </a:p>
        </p:txBody>
      </p:sp>
      <p:sp>
        <p:nvSpPr>
          <p:cNvPr id="23" name="Retângulo 22"/>
          <p:cNvSpPr>
            <a:spLocks noChangeArrowheads="1"/>
          </p:cNvSpPr>
          <p:nvPr/>
        </p:nvSpPr>
        <p:spPr bwMode="auto">
          <a:xfrm>
            <a:off x="439838" y="5315463"/>
            <a:ext cx="2786062" cy="66833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b="1" dirty="0">
                <a:solidFill>
                  <a:schemeClr val="bg1"/>
                </a:solidFill>
                <a:latin typeface="+mn-lt"/>
              </a:rPr>
              <a:t>Remuneração de custos indiretos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3353988" y="4577275"/>
            <a:ext cx="5005886" cy="6588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2159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>
                <a:latin typeface="+mn-lt"/>
                <a:cs typeface="+mn-cs"/>
              </a:rPr>
              <a:t>Autorização expressa de</a:t>
            </a:r>
            <a:r>
              <a:rPr lang="pt-BR" sz="1600" b="1" dirty="0">
                <a:latin typeface="+mn-lt"/>
                <a:cs typeface="+mn-cs"/>
              </a:rPr>
              <a:t> remuneração de pagamento de equipe de trabalho</a:t>
            </a:r>
            <a:r>
              <a:rPr lang="pt-BR" sz="1600" dirty="0">
                <a:latin typeface="+mn-lt"/>
                <a:cs typeface="+mn-cs"/>
              </a:rPr>
              <a:t>, com encargos sociais inclusos.</a:t>
            </a:r>
            <a:endParaRPr lang="pt-BR" sz="1700" dirty="0">
              <a:latin typeface="+mn-lt"/>
              <a:ea typeface="Times New Roman"/>
              <a:cs typeface="+mn-cs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3306297" y="5324988"/>
            <a:ext cx="5075803" cy="6588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2159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>
                <a:latin typeface="+mn-lt"/>
                <a:cs typeface="+mn-cs"/>
              </a:rPr>
              <a:t>Autorização expressa de</a:t>
            </a:r>
            <a:r>
              <a:rPr lang="pt-BR" sz="1600" b="1" dirty="0">
                <a:latin typeface="+mn-lt"/>
                <a:cs typeface="+mn-cs"/>
              </a:rPr>
              <a:t> remuneração de custos indiretos </a:t>
            </a:r>
            <a:r>
              <a:rPr lang="pt-BR" sz="1600" dirty="0">
                <a:latin typeface="+mn-lt"/>
                <a:cs typeface="+mn-cs"/>
              </a:rPr>
              <a:t>(despesas administrativas de consumo, estrutura e gestão).</a:t>
            </a:r>
            <a:endParaRPr lang="pt-BR" sz="1700" dirty="0">
              <a:latin typeface="+mn-lt"/>
              <a:ea typeface="Times New Roman"/>
              <a:cs typeface="+mn-cs"/>
            </a:endParaRPr>
          </a:p>
        </p:txBody>
      </p:sp>
      <p:sp>
        <p:nvSpPr>
          <p:cNvPr id="28" name="Retângulo 27"/>
          <p:cNvSpPr>
            <a:spLocks noChangeArrowheads="1"/>
          </p:cNvSpPr>
          <p:nvPr/>
        </p:nvSpPr>
        <p:spPr bwMode="auto">
          <a:xfrm>
            <a:off x="445688" y="3104675"/>
            <a:ext cx="2805112" cy="6477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b="1" dirty="0">
                <a:solidFill>
                  <a:schemeClr val="bg1"/>
                </a:solidFill>
                <a:latin typeface="+mn-lt"/>
              </a:rPr>
              <a:t>Contrapartida facultativa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3325278" y="3099850"/>
            <a:ext cx="5038860" cy="6588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2159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>
                <a:latin typeface="+mn-lt"/>
                <a:cs typeface="+mn-cs"/>
              </a:rPr>
              <a:t>Não será mais permitida a exigência de contrapartida financeira, </a:t>
            </a:r>
            <a:r>
              <a:rPr lang="pt-BR" sz="1600" dirty="0">
                <a:latin typeface="+mn-lt"/>
                <a:cs typeface="+mn-cs"/>
              </a:rPr>
              <a:t>sendo facultativa a de bens e serviços.</a:t>
            </a:r>
            <a:endParaRPr lang="pt-BR" sz="1600" dirty="0">
              <a:latin typeface="+mn-lt"/>
              <a:ea typeface="Times New Roman"/>
              <a:cs typeface="+mn-cs"/>
            </a:endParaRPr>
          </a:p>
        </p:txBody>
      </p:sp>
      <p:sp>
        <p:nvSpPr>
          <p:cNvPr id="34" name="Retângulo 33"/>
          <p:cNvSpPr>
            <a:spLocks noChangeArrowheads="1"/>
          </p:cNvSpPr>
          <p:nvPr/>
        </p:nvSpPr>
        <p:spPr bwMode="auto">
          <a:xfrm>
            <a:off x="430901" y="6033488"/>
            <a:ext cx="2819900" cy="68262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200" b="1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b="1" dirty="0">
                <a:solidFill>
                  <a:schemeClr val="bg1"/>
                </a:solidFill>
                <a:latin typeface="+mn-lt"/>
              </a:rPr>
              <a:t>Controle de resultados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3306297" y="6057300"/>
            <a:ext cx="5053577" cy="65864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2159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latin typeface="+mn-lt"/>
                <a:cs typeface="+mn-cs"/>
              </a:rPr>
              <a:t>Acompanhamento e avaliação focados nos </a:t>
            </a:r>
            <a:r>
              <a:rPr lang="pt-BR" sz="1600" b="1" dirty="0" smtClean="0">
                <a:latin typeface="+mn-lt"/>
                <a:cs typeface="+mn-cs"/>
              </a:rPr>
              <a:t>resultados alcançados frente às metas previstas.</a:t>
            </a:r>
            <a:endParaRPr lang="pt-BR" sz="1600" b="1" dirty="0">
              <a:latin typeface="+mn-lt"/>
              <a:ea typeface="Times New Roman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2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366813" y="766334"/>
            <a:ext cx="7584989" cy="849141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latin typeface="+mn-lt"/>
              </a:rPr>
              <a:t>A regulamentação no âmbito da União</a:t>
            </a:r>
            <a:endParaRPr lang="pt-BR" sz="3600" dirty="0">
              <a:latin typeface="+mn-lt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707967"/>
              </p:ext>
            </p:extLst>
          </p:nvPr>
        </p:nvGraphicFramePr>
        <p:xfrm>
          <a:off x="558138" y="1907639"/>
          <a:ext cx="8003970" cy="436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1985"/>
                <a:gridCol w="4001985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 Lei</a:t>
                      </a:r>
                      <a:r>
                        <a:rPr lang="pt-BR" baseline="0" dirty="0" smtClean="0"/>
                        <a:t> 13.019/2014 e alterações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Regulamentação</a:t>
                      </a:r>
                      <a:endParaRPr lang="pt-BR" dirty="0"/>
                    </a:p>
                  </a:txBody>
                  <a:tcPr/>
                </a:tc>
              </a:tr>
              <a:tr h="3654735">
                <a:tc>
                  <a:txBody>
                    <a:bodyPr/>
                    <a:lstStyle/>
                    <a:p>
                      <a:pPr algn="just"/>
                      <a:r>
                        <a:rPr lang="pt-BR" b="1" baseline="0" dirty="0" smtClean="0"/>
                        <a:t>Compatibilidade dos custos com os preços praticados no mercado </a:t>
                      </a:r>
                      <a:r>
                        <a:rPr lang="pt-BR" b="0" baseline="0" dirty="0" smtClean="0"/>
                        <a:t>(Art. 22, V – revogado; Art. 35, V, “c” - revogado)</a:t>
                      </a:r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Plano</a:t>
                      </a:r>
                      <a:r>
                        <a:rPr lang="pt-BR" b="1" baseline="0" dirty="0" smtClean="0"/>
                        <a:t> de trabalho</a:t>
                      </a:r>
                      <a:r>
                        <a:rPr lang="pt-BR" dirty="0" smtClean="0"/>
                        <a:t> deve incluir os elementos indicativos da mensuração da </a:t>
                      </a:r>
                      <a:r>
                        <a:rPr lang="pt-BR" b="1" dirty="0" smtClean="0"/>
                        <a:t>compatibilidade dos custos </a:t>
                      </a:r>
                      <a:r>
                        <a:rPr lang="pt-BR" dirty="0" smtClean="0"/>
                        <a:t>apresentados com os </a:t>
                      </a:r>
                      <a:r>
                        <a:rPr lang="pt-BR" b="1" dirty="0" smtClean="0"/>
                        <a:t>preços praticados no mercado</a:t>
                      </a:r>
                      <a:r>
                        <a:rPr lang="pt-BR" dirty="0" smtClean="0"/>
                        <a:t> ou com outras parcerias da mesma natureza</a:t>
                      </a:r>
                    </a:p>
                    <a:p>
                      <a:pPr algn="just"/>
                      <a:endParaRPr lang="pt-BR" dirty="0" smtClean="0"/>
                    </a:p>
                    <a:p>
                      <a:pPr algn="just"/>
                      <a:endParaRPr lang="pt-BR" dirty="0" smtClean="0"/>
                    </a:p>
                    <a:p>
                      <a:pPr algn="just"/>
                      <a:r>
                        <a:rPr lang="pt-BR" dirty="0" smtClean="0"/>
                        <a:t>O </a:t>
                      </a:r>
                      <a:r>
                        <a:rPr lang="pt-BR" b="1" dirty="0" smtClean="0"/>
                        <a:t>órgão ou entidade</a:t>
                      </a:r>
                      <a:r>
                        <a:rPr lang="pt-BR" dirty="0" smtClean="0"/>
                        <a:t> da administração pública deverá </a:t>
                      </a:r>
                      <a:r>
                        <a:rPr lang="pt-BR" b="1" dirty="0" smtClean="0"/>
                        <a:t>assegurar</a:t>
                      </a:r>
                      <a:r>
                        <a:rPr lang="pt-BR" dirty="0" smtClean="0"/>
                        <a:t> que o </a:t>
                      </a:r>
                      <a:r>
                        <a:rPr lang="pt-BR" b="1" dirty="0" smtClean="0"/>
                        <a:t>valor de referência ou teto indicado no edital seja compatível com o objeto da parceria</a:t>
                      </a:r>
                      <a:r>
                        <a:rPr lang="pt-BR" dirty="0" smtClean="0"/>
                        <a:t>.</a:t>
                      </a:r>
                    </a:p>
                    <a:p>
                      <a:pPr algn="just"/>
                      <a:endParaRPr lang="pt-BR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31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366813" y="766334"/>
            <a:ext cx="7584989" cy="849141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latin typeface="+mn-lt"/>
              </a:rPr>
              <a:t>A regulamentação no âmbito da União</a:t>
            </a:r>
            <a:endParaRPr lang="pt-BR" sz="3600" dirty="0">
              <a:latin typeface="+mn-lt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451415"/>
              </p:ext>
            </p:extLst>
          </p:nvPr>
        </p:nvGraphicFramePr>
        <p:xfrm>
          <a:off x="558138" y="1907639"/>
          <a:ext cx="8003970" cy="3709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1985"/>
                <a:gridCol w="4001985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 Lei</a:t>
                      </a:r>
                      <a:r>
                        <a:rPr lang="pt-BR" baseline="0" dirty="0" smtClean="0"/>
                        <a:t> 13.019/2014 e alterações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Regulamentação</a:t>
                      </a:r>
                      <a:endParaRPr lang="pt-BR" dirty="0"/>
                    </a:p>
                  </a:txBody>
                  <a:tcPr/>
                </a:tc>
              </a:tr>
              <a:tr h="1638795">
                <a:tc>
                  <a:txBody>
                    <a:bodyPr/>
                    <a:lstStyle/>
                    <a:p>
                      <a:pPr algn="just"/>
                      <a:r>
                        <a:rPr lang="pt-BR" b="1" baseline="0" dirty="0" smtClean="0"/>
                        <a:t>Atuação em rede </a:t>
                      </a:r>
                      <a:r>
                        <a:rPr lang="pt-BR" b="0" baseline="0" dirty="0" smtClean="0"/>
                        <a:t>(Art. 35 – A)</a:t>
                      </a:r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Possibilidade de definir-se</a:t>
                      </a:r>
                      <a:r>
                        <a:rPr lang="pt-BR" baseline="0" dirty="0" smtClean="0"/>
                        <a:t> pela atuação em rede </a:t>
                      </a:r>
                      <a:r>
                        <a:rPr lang="pt-BR" b="1" baseline="0" dirty="0" smtClean="0"/>
                        <a:t>durante</a:t>
                      </a:r>
                      <a:r>
                        <a:rPr lang="pt-BR" baseline="0" dirty="0" smtClean="0"/>
                        <a:t> a execução da parceria.</a:t>
                      </a:r>
                    </a:p>
                    <a:p>
                      <a:pPr algn="just"/>
                      <a:endParaRPr lang="pt-BR" baseline="0" dirty="0" smtClean="0"/>
                    </a:p>
                    <a:p>
                      <a:pPr algn="just"/>
                      <a:r>
                        <a:rPr lang="pt-BR" baseline="0" dirty="0" smtClean="0"/>
                        <a:t>Comunicação das alterações da rede em 60 dias.</a:t>
                      </a:r>
                      <a:endParaRPr lang="pt-BR" dirty="0" smtClean="0"/>
                    </a:p>
                  </a:txBody>
                  <a:tcPr anchor="ctr"/>
                </a:tc>
              </a:tr>
              <a:tr h="1638795">
                <a:tc>
                  <a:txBody>
                    <a:bodyPr/>
                    <a:lstStyle/>
                    <a:p>
                      <a:pPr algn="just"/>
                      <a:r>
                        <a:rPr lang="pt-BR" b="1" dirty="0" smtClean="0"/>
                        <a:t>Vigência</a:t>
                      </a:r>
                      <a:r>
                        <a:rPr lang="pt-BR" b="1" baseline="0" dirty="0" smtClean="0"/>
                        <a:t> da parceria </a:t>
                      </a:r>
                      <a:r>
                        <a:rPr lang="pt-BR" b="0" baseline="0" dirty="0" smtClean="0"/>
                        <a:t>(Art. 42, VI – Omissão da Lei) 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Até </a:t>
                      </a:r>
                      <a:r>
                        <a:rPr lang="pt-BR" b="1" dirty="0" smtClean="0"/>
                        <a:t>5 (cinco) anos </a:t>
                      </a:r>
                      <a:r>
                        <a:rPr lang="pt-BR" dirty="0" smtClean="0"/>
                        <a:t>– projetos</a:t>
                      </a:r>
                    </a:p>
                    <a:p>
                      <a:pPr algn="just"/>
                      <a:endParaRPr lang="pt-BR" dirty="0" smtClean="0"/>
                    </a:p>
                    <a:p>
                      <a:pPr algn="just"/>
                      <a:r>
                        <a:rPr lang="pt-BR" dirty="0" smtClean="0"/>
                        <a:t>Até </a:t>
                      </a:r>
                      <a:r>
                        <a:rPr lang="pt-BR" b="1" dirty="0" smtClean="0"/>
                        <a:t>10 (dez) anos</a:t>
                      </a:r>
                      <a:r>
                        <a:rPr lang="pt-BR" dirty="0" smtClean="0"/>
                        <a:t> – atividades</a:t>
                      </a:r>
                      <a:r>
                        <a:rPr lang="pt-BR" baseline="0" dirty="0" smtClean="0"/>
                        <a:t> contínuas</a:t>
                      </a:r>
                      <a:endParaRPr lang="pt-BR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74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366813" y="766334"/>
            <a:ext cx="7584989" cy="849141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latin typeface="+mn-lt"/>
              </a:rPr>
              <a:t>A regulamentação no âmbito da União</a:t>
            </a:r>
            <a:endParaRPr lang="pt-BR" sz="3600" dirty="0">
              <a:latin typeface="+mn-lt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908281"/>
              </p:ext>
            </p:extLst>
          </p:nvPr>
        </p:nvGraphicFramePr>
        <p:xfrm>
          <a:off x="558138" y="1907639"/>
          <a:ext cx="8003970" cy="390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1985"/>
                <a:gridCol w="4001985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 Lei</a:t>
                      </a:r>
                      <a:r>
                        <a:rPr lang="pt-BR" baseline="0" dirty="0" smtClean="0"/>
                        <a:t> 13.019/2014 e alterações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Regulamentação</a:t>
                      </a:r>
                      <a:endParaRPr lang="pt-BR" dirty="0"/>
                    </a:p>
                  </a:txBody>
                  <a:tcPr/>
                </a:tc>
              </a:tr>
              <a:tr h="1638795">
                <a:tc>
                  <a:txBody>
                    <a:bodyPr/>
                    <a:lstStyle/>
                    <a:p>
                      <a:pPr algn="just"/>
                      <a:r>
                        <a:rPr lang="pt-BR" b="1" baseline="0" dirty="0" smtClean="0"/>
                        <a:t>Verificação de requisitos fiscais </a:t>
                      </a:r>
                      <a:r>
                        <a:rPr lang="pt-BR" b="0" baseline="0" dirty="0" smtClean="0"/>
                        <a:t>(Art. 34, II)</a:t>
                      </a:r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Uso do </a:t>
                      </a:r>
                      <a:r>
                        <a:rPr lang="pt-BR" b="1" dirty="0" smtClean="0"/>
                        <a:t>CAUC</a:t>
                      </a:r>
                      <a:r>
                        <a:rPr lang="pt-BR" dirty="0" smtClean="0"/>
                        <a:t> para verificação de </a:t>
                      </a:r>
                      <a:r>
                        <a:rPr lang="pt-BR" b="1" dirty="0" smtClean="0"/>
                        <a:t>Certidão de Débitos Relativos a Créditos Tributários Federais e à Dívida Ativa da União</a:t>
                      </a:r>
                      <a:r>
                        <a:rPr lang="pt-BR" dirty="0" smtClean="0"/>
                        <a:t>; </a:t>
                      </a:r>
                      <a:r>
                        <a:rPr lang="pt-BR" b="1" dirty="0" smtClean="0"/>
                        <a:t>Certificado de Regularidade do Fundo de Garantia do Tempo de Serviço - CRF/FGTS</a:t>
                      </a:r>
                    </a:p>
                  </a:txBody>
                  <a:tcPr anchor="ctr"/>
                </a:tc>
              </a:tr>
              <a:tr h="1638795">
                <a:tc>
                  <a:txBody>
                    <a:bodyPr/>
                    <a:lstStyle/>
                    <a:p>
                      <a:pPr algn="just"/>
                      <a:r>
                        <a:rPr lang="pt-BR" b="1" dirty="0" smtClean="0"/>
                        <a:t>Remuneração</a:t>
                      </a:r>
                      <a:r>
                        <a:rPr lang="pt-BR" b="1" baseline="0" dirty="0" smtClean="0"/>
                        <a:t> de servidor ou empregado público </a:t>
                      </a:r>
                      <a:r>
                        <a:rPr lang="pt-BR" b="0" baseline="0" dirty="0" smtClean="0"/>
                        <a:t>(Art. 45, II)</a:t>
                      </a:r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Extensão aos cônjuges</a:t>
                      </a:r>
                      <a:r>
                        <a:rPr lang="pt-BR" baseline="0" dirty="0" smtClean="0"/>
                        <a:t>, companheiros ou parentes em linha reta, colateral ou por afinidade, até o terceiro grau de ocupante de cargo em comissão ou função pública no órgão ou entidade celebrante.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91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366813" y="766334"/>
            <a:ext cx="7584989" cy="849141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latin typeface="+mn-lt"/>
              </a:rPr>
              <a:t>A regulamentação no âmbito da União</a:t>
            </a:r>
            <a:endParaRPr lang="pt-BR" sz="3600" dirty="0">
              <a:latin typeface="+mn-lt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934095"/>
              </p:ext>
            </p:extLst>
          </p:nvPr>
        </p:nvGraphicFramePr>
        <p:xfrm>
          <a:off x="558138" y="1907639"/>
          <a:ext cx="8003970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1985"/>
                <a:gridCol w="4001985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 Lei</a:t>
                      </a:r>
                      <a:r>
                        <a:rPr lang="pt-BR" baseline="0" dirty="0" smtClean="0"/>
                        <a:t> 13.019/2014 e alterações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Regulamentação</a:t>
                      </a:r>
                      <a:endParaRPr lang="pt-BR" dirty="0"/>
                    </a:p>
                  </a:txBody>
                  <a:tcPr/>
                </a:tc>
              </a:tr>
              <a:tr h="1638795">
                <a:tc>
                  <a:txBody>
                    <a:bodyPr/>
                    <a:lstStyle/>
                    <a:p>
                      <a:pPr algn="just"/>
                      <a:r>
                        <a:rPr lang="pt-BR" b="1" dirty="0" smtClean="0"/>
                        <a:t>Pagamento de  despesas em espécie </a:t>
                      </a:r>
                      <a:r>
                        <a:rPr lang="pt-BR" b="0" dirty="0" smtClean="0"/>
                        <a:t>(Art. 53, §2º)</a:t>
                      </a:r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pt-BR" b="0" dirty="0" smtClean="0"/>
                        <a:t>Definição</a:t>
                      </a:r>
                      <a:r>
                        <a:rPr lang="pt-BR" b="0" baseline="0" dirty="0" smtClean="0"/>
                        <a:t> dos c</a:t>
                      </a:r>
                      <a:r>
                        <a:rPr lang="pt-BR" b="0" dirty="0" smtClean="0"/>
                        <a:t>ritérios</a:t>
                      </a:r>
                      <a:r>
                        <a:rPr lang="pt-BR" b="0" baseline="0" dirty="0" smtClean="0"/>
                        <a:t> para pagamento de despesas em espécie – ato do </a:t>
                      </a:r>
                      <a:r>
                        <a:rPr lang="pt-BR" b="1" baseline="0" dirty="0" smtClean="0"/>
                        <a:t>dirigente máximo </a:t>
                      </a:r>
                      <a:r>
                        <a:rPr lang="pt-BR" b="0" baseline="0" dirty="0" smtClean="0"/>
                        <a:t>do órgão ou entidade</a:t>
                      </a:r>
                    </a:p>
                    <a:p>
                      <a:pPr algn="just"/>
                      <a:endParaRPr lang="pt-BR" b="0" baseline="0" dirty="0" smtClean="0"/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pt-BR" b="0" baseline="0" dirty="0" smtClean="0"/>
                        <a:t>Registro do beneficiário final da despesa</a:t>
                      </a:r>
                      <a:endParaRPr lang="pt-BR" b="0" dirty="0" smtClean="0"/>
                    </a:p>
                  </a:txBody>
                  <a:tcPr anchor="ctr"/>
                </a:tc>
              </a:tr>
              <a:tr h="1638795">
                <a:tc>
                  <a:txBody>
                    <a:bodyPr/>
                    <a:lstStyle/>
                    <a:p>
                      <a:pPr algn="just"/>
                      <a:r>
                        <a:rPr lang="pt-BR" b="1" dirty="0" smtClean="0"/>
                        <a:t>Alteração</a:t>
                      </a:r>
                      <a:r>
                        <a:rPr lang="pt-BR" b="1" baseline="0" dirty="0" smtClean="0"/>
                        <a:t> dos termos de parceria e colaboração </a:t>
                      </a:r>
                      <a:r>
                        <a:rPr lang="pt-BR" b="0" baseline="0" dirty="0" smtClean="0"/>
                        <a:t>(Art. 2º, XV – revogado)</a:t>
                      </a:r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b="1" baseline="0" dirty="0" smtClean="0"/>
                        <a:t>Aditivo:  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pt-BR" baseline="0" dirty="0" smtClean="0"/>
                        <a:t>Ampliação até 30%;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pt-BR" baseline="0" dirty="0" smtClean="0"/>
                        <a:t>Redução (sem limite); e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pt-BR" baseline="0" dirty="0" smtClean="0"/>
                        <a:t>Alteração da vigência.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pt-BR" b="1" baseline="0" dirty="0" err="1" smtClean="0"/>
                        <a:t>Apostilamento</a:t>
                      </a:r>
                      <a:r>
                        <a:rPr lang="pt-BR" baseline="0" dirty="0" smtClean="0"/>
                        <a:t>: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pt-BR" baseline="0" dirty="0" smtClean="0"/>
                        <a:t>Utilização dos rendimentos;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pt-BR" baseline="0" dirty="0" smtClean="0"/>
                        <a:t>Ajustes na forma de execução;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pt-BR" baseline="0" dirty="0" smtClean="0"/>
                        <a:t>Alteração na destinação de bens.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66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366813" y="766334"/>
            <a:ext cx="7584989" cy="849141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latin typeface="+mn-lt"/>
              </a:rPr>
              <a:t>A regulamentação no âmbito da União</a:t>
            </a:r>
            <a:endParaRPr lang="pt-BR" sz="3600" dirty="0">
              <a:latin typeface="+mn-lt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244196"/>
              </p:ext>
            </p:extLst>
          </p:nvPr>
        </p:nvGraphicFramePr>
        <p:xfrm>
          <a:off x="558138" y="1907639"/>
          <a:ext cx="8003970" cy="4630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1985"/>
                <a:gridCol w="4001985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 Lei</a:t>
                      </a:r>
                      <a:r>
                        <a:rPr lang="pt-BR" baseline="0" dirty="0" smtClean="0"/>
                        <a:t> 13.019/2014 e alterações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Regulamentação</a:t>
                      </a:r>
                      <a:endParaRPr lang="pt-BR" dirty="0"/>
                    </a:p>
                  </a:txBody>
                  <a:tcPr/>
                </a:tc>
              </a:tr>
              <a:tr h="1638795">
                <a:tc>
                  <a:txBody>
                    <a:bodyPr/>
                    <a:lstStyle/>
                    <a:p>
                      <a:pPr algn="just"/>
                      <a:r>
                        <a:rPr lang="pt-BR" b="1" dirty="0" smtClean="0"/>
                        <a:t>Competência para</a:t>
                      </a:r>
                      <a:r>
                        <a:rPr lang="pt-BR" b="1" baseline="0" dirty="0" smtClean="0"/>
                        <a:t> assinatura dos termos </a:t>
                      </a:r>
                      <a:r>
                        <a:rPr lang="pt-BR" b="0" baseline="0" dirty="0" smtClean="0"/>
                        <a:t>(Art. 2º, V – Omissão da Lei)</a:t>
                      </a:r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Termos assinados pelo </a:t>
                      </a:r>
                      <a:r>
                        <a:rPr lang="pt-BR" b="1" dirty="0" smtClean="0"/>
                        <a:t>dirigente</a:t>
                      </a:r>
                      <a:r>
                        <a:rPr lang="pt-BR" b="1" baseline="0" dirty="0" smtClean="0"/>
                        <a:t> máximo</a:t>
                      </a:r>
                      <a:r>
                        <a:rPr lang="pt-BR" b="0" baseline="0" dirty="0" smtClean="0"/>
                        <a:t> do órgão ou entidade, permitida delegação, vedada subdelegação.</a:t>
                      </a:r>
                      <a:endParaRPr lang="pt-BR" b="0" dirty="0" smtClean="0"/>
                    </a:p>
                  </a:txBody>
                  <a:tcPr anchor="ctr"/>
                </a:tc>
              </a:tr>
              <a:tr h="1638795">
                <a:tc>
                  <a:txBody>
                    <a:bodyPr/>
                    <a:lstStyle/>
                    <a:p>
                      <a:pPr algn="just"/>
                      <a:r>
                        <a:rPr lang="pt-BR" b="1" dirty="0" smtClean="0"/>
                        <a:t>Omissão</a:t>
                      </a:r>
                      <a:r>
                        <a:rPr lang="pt-BR" b="0" baseline="0" dirty="0" smtClean="0"/>
                        <a:t> quanto à </a:t>
                      </a:r>
                      <a:r>
                        <a:rPr lang="pt-BR" b="1" baseline="0" dirty="0" smtClean="0"/>
                        <a:t>vedação de remuneração de pessoas condenadas por crimes</a:t>
                      </a:r>
                      <a:r>
                        <a:rPr lang="pt-BR" b="0" baseline="0" dirty="0" smtClean="0"/>
                        <a:t>:</a:t>
                      </a:r>
                    </a:p>
                    <a:p>
                      <a:pPr algn="just"/>
                      <a:r>
                        <a:rPr lang="pt-BR" b="0" dirty="0" smtClean="0"/>
                        <a:t>I - contra a administração pública ou o patrimônio público, eleitorais, para os quais a lei comine pena privativa de liberdade; e de lavagem ou ocultação de bens, direitos e valores. (Art. 47, I, II e III  -revogados)</a:t>
                      </a:r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baseline="0" dirty="0" smtClean="0"/>
                        <a:t>Retorno da proibição de remuneração.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26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576</TotalTime>
  <Words>1383</Words>
  <Application>Microsoft Office PowerPoint</Application>
  <PresentationFormat>Apresentação na tela (4:3)</PresentationFormat>
  <Paragraphs>156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Tema do Office</vt:lpstr>
      <vt:lpstr>Personalizar design</vt:lpstr>
      <vt:lpstr>Apresentação do PowerPoint</vt:lpstr>
      <vt:lpstr>Retrato do setor 2010</vt:lpstr>
      <vt:lpstr>Parcerias OSC em números </vt:lpstr>
      <vt:lpstr>A Lei 13.019/2014 e alterações – principais inovações</vt:lpstr>
      <vt:lpstr>A regulamentação no âmbito da União</vt:lpstr>
      <vt:lpstr>A regulamentação no âmbito da União</vt:lpstr>
      <vt:lpstr>A regulamentação no âmbito da União</vt:lpstr>
      <vt:lpstr>A regulamentação no âmbito da União</vt:lpstr>
      <vt:lpstr>A regulamentação no âmbito da União</vt:lpstr>
      <vt:lpstr>A regulamentação no âmbito da União</vt:lpstr>
      <vt:lpstr>A regulamentação no âmbito da União</vt:lpstr>
      <vt:lpstr>A regulamentação no âmbito da União</vt:lpstr>
      <vt:lpstr>A regulamentação no âmbito da União</vt:lpstr>
      <vt:lpstr>A regulamentação no âmbito da União</vt:lpstr>
      <vt:lpstr>A regulamentação no âmbito da União</vt:lpstr>
      <vt:lpstr>Apresentação do PowerPoint</vt:lpstr>
    </vt:vector>
  </TitlesOfParts>
  <Company>CONTROLADORIA-GERAL DA UNIÃO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Anne Nogueira Hernandes</dc:creator>
  <cp:lastModifiedBy>Larissa Marcelha Gonzaga</cp:lastModifiedBy>
  <cp:revision>50</cp:revision>
  <dcterms:created xsi:type="dcterms:W3CDTF">2015-03-27T13:31:09Z</dcterms:created>
  <dcterms:modified xsi:type="dcterms:W3CDTF">2016-03-17T19:36:20Z</dcterms:modified>
</cp:coreProperties>
</file>