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926638"/>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2F1EA843-BAA6-41D3-B284-851E5923F696}" type="datetimeFigureOut">
              <a:rPr lang="pt-BR" smtClean="0"/>
              <a:t>17/11/2015</a:t>
            </a:fld>
            <a:endParaRPr lang="pt-BR"/>
          </a:p>
        </p:txBody>
      </p:sp>
      <p:sp>
        <p:nvSpPr>
          <p:cNvPr id="4" name="Espaço Reservado para Rodapé 3"/>
          <p:cNvSpPr>
            <a:spLocks noGrp="1"/>
          </p:cNvSpPr>
          <p:nvPr>
            <p:ph type="ftr" sz="quarter" idx="2"/>
          </p:nvPr>
        </p:nvSpPr>
        <p:spPr>
          <a:xfrm>
            <a:off x="0" y="9429750"/>
            <a:ext cx="2971800" cy="496888"/>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9429750"/>
            <a:ext cx="2971800" cy="496888"/>
          </a:xfrm>
          <a:prstGeom prst="rect">
            <a:avLst/>
          </a:prstGeom>
        </p:spPr>
        <p:txBody>
          <a:bodyPr vert="horz" lIns="91440" tIns="45720" rIns="91440" bIns="45720" rtlCol="0" anchor="b"/>
          <a:lstStyle>
            <a:lvl1pPr algn="r">
              <a:defRPr sz="1200"/>
            </a:lvl1pPr>
          </a:lstStyle>
          <a:p>
            <a:fld id="{8C0A463E-1759-4536-9CE3-AA9FC4052D48}" type="slidenum">
              <a:rPr lang="pt-BR" smtClean="0"/>
              <a:t>‹nº›</a:t>
            </a:fld>
            <a:endParaRPr lang="pt-BR"/>
          </a:p>
        </p:txBody>
      </p:sp>
    </p:spTree>
    <p:extLst>
      <p:ext uri="{BB962C8B-B14F-4D97-AF65-F5344CB8AC3E}">
        <p14:creationId xmlns:p14="http://schemas.microsoft.com/office/powerpoint/2010/main" val="11636848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5A8CFEDF-B10E-49A3-B971-459946A3A7F0}" type="datetimeFigureOut">
              <a:rPr lang="pt-BR"/>
              <a:pPr>
                <a:defRPr/>
              </a:pPr>
              <a:t>17/11/2015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30D100F-3EEB-4FFD-A1A1-7B89477B4F9E}"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AD9828E-CE4B-49A9-B044-2F543047DAC1}" type="datetimeFigureOut">
              <a:rPr lang="pt-BR"/>
              <a:pPr>
                <a:defRPr/>
              </a:pPr>
              <a:t>17/11/2015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1BD7B62-CBB1-4B06-8DD0-FAB445967887}"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C82ADB2-5938-4F0F-BEC3-323ACB0274E9}" type="datetimeFigureOut">
              <a:rPr lang="pt-BR"/>
              <a:pPr>
                <a:defRPr/>
              </a:pPr>
              <a:t>17/11/2015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73FED49-EF55-44FC-915E-ECD8676DBD1C}"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E2F8811-596A-4C25-94F8-96C278EDF11D}" type="datetimeFigureOut">
              <a:rPr lang="pt-BR"/>
              <a:pPr>
                <a:defRPr/>
              </a:pPr>
              <a:t>17/11/2015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5E143C7-73D8-4233-BE19-E5EEE13D53C3}"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0CA91446-7CC1-43DB-90D6-18FBAFBF95EE}" type="datetimeFigureOut">
              <a:rPr lang="pt-BR"/>
              <a:pPr>
                <a:defRPr/>
              </a:pPr>
              <a:t>17/11/2015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A86F15D-9909-4F2B-B0D4-06937A517CF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72219C21-DE03-48D3-B016-31C8A24D9E0E}" type="datetimeFigureOut">
              <a:rPr lang="pt-BR"/>
              <a:pPr>
                <a:defRPr/>
              </a:pPr>
              <a:t>17/11/2015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4BBF2FD-5E9A-4439-80FC-108060FE3BED}"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C0A80E5E-8844-41A4-AEC5-F154D18D49F0}" type="datetimeFigureOut">
              <a:rPr lang="pt-BR"/>
              <a:pPr>
                <a:defRPr/>
              </a:pPr>
              <a:t>17/11/2015</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170914F9-3E53-431C-8420-CD6274347572}"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3858C398-62B2-4F52-9B8D-B1CBF0E9249B}" type="datetimeFigureOut">
              <a:rPr lang="pt-BR"/>
              <a:pPr>
                <a:defRPr/>
              </a:pPr>
              <a:t>17/11/2015</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1112F1E6-60D1-4CBB-92BE-B44D2CEDCD1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564C688F-AC44-4B31-8E85-950DF01E7DD4}" type="datetimeFigureOut">
              <a:rPr lang="pt-BR"/>
              <a:pPr>
                <a:defRPr/>
              </a:pPr>
              <a:t>17/11/2015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6CC0E27E-22FC-4DB5-BC21-B911466832C4}"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697660BF-B363-47CC-B0D0-6499485DF8CB}" type="datetimeFigureOut">
              <a:rPr lang="pt-BR"/>
              <a:pPr>
                <a:defRPr/>
              </a:pPr>
              <a:t>17/11/2015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98B24A37-3458-46D3-84C4-593533E06E20}"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1766D6C3-32B1-40CB-A56C-C88E6AA1AC4B}" type="datetimeFigureOut">
              <a:rPr lang="pt-BR"/>
              <a:pPr>
                <a:defRPr/>
              </a:pPr>
              <a:t>17/11/2015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54D525F-6337-4F78-9320-6734068FF13D}" type="slidenum">
              <a:rPr lang="pt-BR"/>
              <a:pPr>
                <a:defRPr/>
              </a:pPr>
              <a:t>‹nº›</a:t>
            </a:fld>
            <a:endParaRPr lang="pt-B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31C6464-D61E-415C-8461-4601CCD2B713}" type="datetimeFigureOut">
              <a:rPr lang="pt-BR"/>
              <a:pPr>
                <a:defRPr/>
              </a:pPr>
              <a:t>17/11/2015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610E8B8-D384-4F1A-9FA1-F2E04C77754B}" type="slidenum">
              <a:rPr lang="pt-BR"/>
              <a:pPr>
                <a:defRPr/>
              </a:pPr>
              <a:t>‹nº›</a:t>
            </a:fld>
            <a:endParaRPr lang="pt-BR"/>
          </a:p>
        </p:txBody>
      </p:sp>
      <p:pic>
        <p:nvPicPr>
          <p:cNvPr id="3"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3999" cy="68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ge.pa.gov.br/"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1"/>
          <p:cNvSpPr>
            <a:spLocks noGrp="1"/>
          </p:cNvSpPr>
          <p:nvPr>
            <p:ph type="ctrTitle"/>
          </p:nvPr>
        </p:nvSpPr>
        <p:spPr>
          <a:xfrm>
            <a:off x="0" y="2130425"/>
            <a:ext cx="9144000" cy="1470025"/>
          </a:xfrm>
        </p:spPr>
        <p:txBody>
          <a:bodyPr/>
          <a:lstStyle/>
          <a:p>
            <a:r>
              <a:rPr lang="pt-BR" sz="7200" b="1" dirty="0">
                <a:solidFill>
                  <a:schemeClr val="accent1">
                    <a:lumMod val="50000"/>
                  </a:schemeClr>
                </a:solidFill>
              </a:rPr>
              <a:t>PEC 45/2009</a:t>
            </a:r>
            <a:r>
              <a:rPr lang="pt-BR" sz="4000" b="1" dirty="0">
                <a:solidFill>
                  <a:schemeClr val="accent1">
                    <a:lumMod val="50000"/>
                  </a:schemeClr>
                </a:solidFill>
              </a:rPr>
              <a:t/>
            </a:r>
            <a:br>
              <a:rPr lang="pt-BR" sz="4000" b="1" dirty="0">
                <a:solidFill>
                  <a:schemeClr val="accent1">
                    <a:lumMod val="50000"/>
                  </a:schemeClr>
                </a:solidFill>
              </a:rPr>
            </a:br>
            <a:r>
              <a:rPr lang="pt-BR" sz="4000" b="1" dirty="0">
                <a:solidFill>
                  <a:schemeClr val="accent1">
                    <a:lumMod val="50000"/>
                  </a:schemeClr>
                </a:solidFill>
              </a:rPr>
              <a:t>PROPOSTA </a:t>
            </a:r>
            <a:r>
              <a:rPr lang="pt-BR" sz="4000" b="1" dirty="0" smtClean="0">
                <a:solidFill>
                  <a:schemeClr val="accent1">
                    <a:lumMod val="50000"/>
                  </a:schemeClr>
                </a:solidFill>
              </a:rPr>
              <a:t>DE EMENDA CONSTITUCIONAL</a:t>
            </a:r>
            <a:endParaRPr lang="pt-BR" sz="6000" b="1" dirty="0" smtClean="0">
              <a:solidFill>
                <a:schemeClr val="accent1">
                  <a:lumMod val="50000"/>
                </a:schemeClr>
              </a:solidFill>
            </a:endParaRPr>
          </a:p>
        </p:txBody>
      </p:sp>
      <p:sp>
        <p:nvSpPr>
          <p:cNvPr id="4" name="Subtítulo 2"/>
          <p:cNvSpPr txBox="1">
            <a:spLocks/>
          </p:cNvSpPr>
          <p:nvPr/>
        </p:nvSpPr>
        <p:spPr bwMode="auto">
          <a:xfrm>
            <a:off x="6156176" y="5432692"/>
            <a:ext cx="2592288" cy="6223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pt-BR" sz="1600" cap="small" dirty="0" smtClean="0">
                <a:solidFill>
                  <a:schemeClr val="tx1"/>
                </a:solidFill>
                <a:latin typeface="Times New Roman" pitchFamily="18" charset="0"/>
                <a:cs typeface="Times New Roman" pitchFamily="18" charset="0"/>
              </a:rPr>
              <a:t>Roberto Paulo </a:t>
            </a:r>
            <a:r>
              <a:rPr lang="pt-BR" sz="1600" b="1" cap="small" dirty="0" smtClean="0">
                <a:solidFill>
                  <a:schemeClr val="tx1"/>
                </a:solidFill>
                <a:latin typeface="Times New Roman" pitchFamily="18" charset="0"/>
                <a:cs typeface="Times New Roman" pitchFamily="18" charset="0"/>
              </a:rPr>
              <a:t>AMORAS</a:t>
            </a:r>
          </a:p>
          <a:p>
            <a:pPr fontAlgn="auto">
              <a:spcAft>
                <a:spcPts val="0"/>
              </a:spcAft>
              <a:buFont typeface="Arial" pitchFamily="34" charset="0"/>
              <a:buNone/>
              <a:defRPr/>
            </a:pPr>
            <a:r>
              <a:rPr lang="pt-BR" sz="1600" dirty="0" smtClean="0">
                <a:solidFill>
                  <a:schemeClr val="tx1"/>
                </a:solidFill>
                <a:latin typeface="Times New Roman" pitchFamily="18" charset="0"/>
                <a:cs typeface="Times New Roman" pitchFamily="18" charset="0"/>
              </a:rPr>
              <a:t>Auditor Geral do Estado</a:t>
            </a:r>
            <a:endParaRPr lang="pt-BR" sz="1600" dirty="0" smtClean="0">
              <a:solidFill>
                <a:schemeClr val="tx1"/>
              </a:solidFill>
              <a:latin typeface="Times New Roman" pitchFamily="18" charset="0"/>
              <a:cs typeface="Times New Roman" pitchFamily="18" charset="0"/>
            </a:endParaRPr>
          </a:p>
        </p:txBody>
      </p:sp>
      <p:sp>
        <p:nvSpPr>
          <p:cNvPr id="5" name="CaixaDeTexto 4"/>
          <p:cNvSpPr txBox="1"/>
          <p:nvPr/>
        </p:nvSpPr>
        <p:spPr>
          <a:xfrm>
            <a:off x="0" y="5231890"/>
            <a:ext cx="4176464" cy="1015663"/>
          </a:xfrm>
          <a:prstGeom prst="rect">
            <a:avLst/>
          </a:prstGeom>
          <a:noFill/>
        </p:spPr>
        <p:txBody>
          <a:bodyPr wrap="square" rtlCol="0">
            <a:spAutoFit/>
          </a:bodyPr>
          <a:lstStyle/>
          <a:p>
            <a:pPr algn="just" fontAlgn="auto">
              <a:spcAft>
                <a:spcPts val="0"/>
              </a:spcAft>
              <a:defRPr/>
            </a:pPr>
            <a:endParaRPr lang="pt-BR" sz="1200" dirty="0" smtClean="0">
              <a:latin typeface="+mn-lt"/>
            </a:endParaRPr>
          </a:p>
          <a:p>
            <a:pPr algn="just" fontAlgn="auto">
              <a:spcAft>
                <a:spcPts val="0"/>
              </a:spcAft>
              <a:defRPr/>
            </a:pPr>
            <a:r>
              <a:rPr lang="pt-BR" sz="1200" dirty="0" smtClean="0">
                <a:latin typeface="+mn-lt"/>
              </a:rPr>
              <a:t>Endereço </a:t>
            </a:r>
            <a:r>
              <a:rPr lang="pt-BR" sz="1200" dirty="0" smtClean="0">
                <a:latin typeface="+mn-lt"/>
              </a:rPr>
              <a:t>:   </a:t>
            </a:r>
            <a:r>
              <a:rPr lang="x-none" sz="1200" dirty="0" smtClean="0">
                <a:latin typeface="+mn-lt"/>
              </a:rPr>
              <a:t>Rua Domingos Marreiros </a:t>
            </a:r>
            <a:r>
              <a:rPr lang="pt-BR" sz="1200" dirty="0" smtClean="0">
                <a:latin typeface="+mn-lt"/>
              </a:rPr>
              <a:t>N</a:t>
            </a:r>
            <a:r>
              <a:rPr lang="x-none" sz="1200" dirty="0" smtClean="0">
                <a:latin typeface="+mn-lt"/>
              </a:rPr>
              <a:t>º 2001</a:t>
            </a:r>
            <a:r>
              <a:rPr lang="pt-BR" sz="1200" dirty="0" smtClean="0">
                <a:latin typeface="+mn-lt"/>
              </a:rPr>
              <a:t> </a:t>
            </a:r>
          </a:p>
          <a:p>
            <a:pPr algn="just" fontAlgn="auto">
              <a:spcAft>
                <a:spcPts val="0"/>
              </a:spcAft>
              <a:defRPr/>
            </a:pPr>
            <a:r>
              <a:rPr lang="pt-BR" sz="1200" dirty="0" smtClean="0">
                <a:latin typeface="+mn-lt"/>
              </a:rPr>
              <a:t>                      </a:t>
            </a:r>
            <a:r>
              <a:rPr lang="x-none" sz="1200" dirty="0" smtClean="0">
                <a:latin typeface="+mn-lt"/>
              </a:rPr>
              <a:t>Bairro: Fátima - CEP: 66060-160</a:t>
            </a:r>
            <a:r>
              <a:rPr lang="pt-BR" sz="1200" dirty="0" smtClean="0">
                <a:latin typeface="+mn-lt"/>
              </a:rPr>
              <a:t>.</a:t>
            </a:r>
            <a:r>
              <a:rPr lang="x-none" sz="1200" dirty="0" smtClean="0">
                <a:latin typeface="+mn-lt"/>
              </a:rPr>
              <a:t> Belém - Pará</a:t>
            </a:r>
            <a:r>
              <a:rPr lang="pt-BR" sz="1200" dirty="0" smtClean="0">
                <a:latin typeface="+mn-lt"/>
              </a:rPr>
              <a:t>.</a:t>
            </a:r>
          </a:p>
          <a:p>
            <a:pPr algn="just" fontAlgn="auto">
              <a:spcAft>
                <a:spcPts val="0"/>
              </a:spcAft>
              <a:defRPr/>
            </a:pPr>
            <a:r>
              <a:rPr lang="pt-BR" sz="1200" dirty="0" smtClean="0">
                <a:latin typeface="+mn-lt"/>
              </a:rPr>
              <a:t>Sítio:             </a:t>
            </a:r>
            <a:r>
              <a:rPr lang="pt-BR" sz="1200" dirty="0" smtClean="0">
                <a:latin typeface="+mn-lt"/>
                <a:hlinkClick r:id="rId2"/>
              </a:rPr>
              <a:t>www.age.pa.gov.br</a:t>
            </a:r>
            <a:r>
              <a:rPr lang="pt-BR" sz="1200" dirty="0" smtClean="0">
                <a:latin typeface="+mn-lt"/>
              </a:rPr>
              <a:t> </a:t>
            </a:r>
          </a:p>
          <a:p>
            <a:endParaRPr lang="pt-BR" sz="1200" dirty="0">
              <a:latin typeface="+mn-lt"/>
            </a:endParaRP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989844"/>
            <a:ext cx="1153882" cy="442848"/>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4927928"/>
            <a:ext cx="1012227" cy="5047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340768"/>
            <a:ext cx="8229600" cy="3888432"/>
          </a:xfrm>
        </p:spPr>
        <p:txBody>
          <a:bodyPr/>
          <a:lstStyle/>
          <a:p>
            <a:pPr marL="0" indent="0" algn="just">
              <a:buNone/>
            </a:pPr>
            <a:r>
              <a:rPr lang="pt-BR" sz="1400" dirty="0"/>
              <a:t>IV – dentre os membros da Diretoria Colegiada, no mínimo três serão escolhidos dentre integrantes da carreira da Instituição, a partir de lista tríplice elaborada pela Diretor-Presidente para escolha pelo Presidente da República, no prazo de três meses a partir do recebimento; </a:t>
            </a:r>
            <a:endParaRPr lang="pt-BR" sz="1400" dirty="0" smtClean="0"/>
          </a:p>
          <a:p>
            <a:pPr marL="0" indent="0" algn="just">
              <a:buNone/>
            </a:pPr>
            <a:endParaRPr lang="pt-BR" sz="700" dirty="0"/>
          </a:p>
          <a:p>
            <a:pPr marL="0" indent="0" algn="just">
              <a:buNone/>
            </a:pPr>
            <a:r>
              <a:rPr lang="pt-BR" sz="1400" dirty="0"/>
              <a:t>V – em caso de vaga no curso do mandato do Diretor-Presidente, este será completado por sucessor investido na forma prevista no inciso III, que o exercerá pelo prazo remanescente; </a:t>
            </a:r>
            <a:endParaRPr lang="pt-BR" sz="1400" dirty="0" smtClean="0"/>
          </a:p>
          <a:p>
            <a:pPr marL="0" indent="0" algn="just">
              <a:buNone/>
            </a:pPr>
            <a:endParaRPr lang="pt-BR" sz="700" dirty="0"/>
          </a:p>
          <a:p>
            <a:pPr marL="0" indent="0" algn="just">
              <a:buNone/>
            </a:pPr>
            <a:r>
              <a:rPr lang="pt-BR" sz="1400" dirty="0"/>
              <a:t>VI –os Diretores da Controladoria-Geral da União somente perderão o mandato em decorrência de renúncia, de condenação judicial transitada em julgado, ou de decisão definitiva em processo administrativo disciplinar; </a:t>
            </a:r>
            <a:endParaRPr lang="pt-BR" sz="1400" dirty="0" smtClean="0"/>
          </a:p>
          <a:p>
            <a:pPr marL="0" indent="0" algn="just">
              <a:buNone/>
            </a:pPr>
            <a:endParaRPr lang="pt-BR" sz="700" dirty="0"/>
          </a:p>
          <a:p>
            <a:pPr marL="0" indent="0" algn="just">
              <a:buNone/>
            </a:pPr>
            <a:r>
              <a:rPr lang="pt-BR" sz="1400" dirty="0"/>
              <a:t>VII – sem prejuízo do que preveem as legislações penal e relativa à punição de atos de improbidade administrativa no serviço público, será causa da perda do mandato a inobservância, por qualquer um dos Diretores, dos deveres e proibições inerentes ao cargo que ocupa; </a:t>
            </a:r>
            <a:endParaRPr lang="pt-BR" sz="1400" dirty="0" smtClean="0"/>
          </a:p>
          <a:p>
            <a:pPr marL="0" indent="0" algn="just">
              <a:buNone/>
            </a:pPr>
            <a:endParaRPr lang="pt-BR" sz="700" dirty="0"/>
          </a:p>
          <a:p>
            <a:pPr marL="0" indent="0" algn="just">
              <a:buNone/>
            </a:pPr>
            <a:r>
              <a:rPr lang="pt-BR" sz="1400" dirty="0"/>
              <a:t>VIII – para os fins do disposto no inciso VI, cabe ao Presidente da República instaurar o processo administrativo disciplinar, que será conduzido por comissão especial, competindo também ao Presidente da República determinar o afastamento preventivo, quando for o caso, e proferir o julgamento.” </a:t>
            </a:r>
          </a:p>
        </p:txBody>
      </p:sp>
      <p:sp>
        <p:nvSpPr>
          <p:cNvPr id="4" name="CaixaDeTexto 3"/>
          <p:cNvSpPr txBox="1"/>
          <p:nvPr/>
        </p:nvSpPr>
        <p:spPr>
          <a:xfrm>
            <a:off x="2555776" y="260648"/>
            <a:ext cx="3528392" cy="707886"/>
          </a:xfrm>
          <a:prstGeom prst="rect">
            <a:avLst/>
          </a:prstGeom>
          <a:noFill/>
        </p:spPr>
        <p:txBody>
          <a:bodyPr wrap="square" rtlCol="0">
            <a:spAutoFit/>
          </a:bodyPr>
          <a:lstStyle/>
          <a:p>
            <a:r>
              <a:rPr lang="pt-BR" sz="4000" b="1" dirty="0" smtClean="0">
                <a:solidFill>
                  <a:srgbClr val="002060"/>
                </a:solidFill>
              </a:rPr>
              <a:t>PEC 144/2015</a:t>
            </a:r>
            <a:endParaRPr lang="pt-BR" sz="4000" b="1" dirty="0">
              <a:solidFill>
                <a:srgbClr val="002060"/>
              </a:solidFill>
            </a:endParaRPr>
          </a:p>
        </p:txBody>
      </p:sp>
    </p:spTree>
    <p:extLst>
      <p:ext uri="{BB962C8B-B14F-4D97-AF65-F5344CB8AC3E}">
        <p14:creationId xmlns:p14="http://schemas.microsoft.com/office/powerpoint/2010/main" val="226355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484784"/>
            <a:ext cx="8229600" cy="4525963"/>
          </a:xfrm>
        </p:spPr>
        <p:txBody>
          <a:bodyPr/>
          <a:lstStyle/>
          <a:p>
            <a:pPr marL="0" indent="0" algn="just">
              <a:buNone/>
            </a:pPr>
            <a:r>
              <a:rPr lang="pt-BR" sz="1400" b="1" dirty="0"/>
              <a:t>“Art. 75. </a:t>
            </a:r>
            <a:r>
              <a:rPr lang="pt-BR" sz="1400" dirty="0"/>
              <a:t>As normas estabelecidas nesta seção aplicam-se, no que couber, à organização, composição e fiscalização dos Tribunais de Contas dos Estados e do Distrito Federal, bem como dos Tribunais e Conselhos de Contas dos Municípios, e também a órgãos e entidades congêneres à Controladoria-Geral da União nos Estados, no Distrito Federal e nos Municípios. </a:t>
            </a:r>
            <a:endParaRPr lang="pt-BR" sz="1400" dirty="0" smtClean="0"/>
          </a:p>
          <a:p>
            <a:pPr marL="0" indent="0" algn="just">
              <a:buNone/>
            </a:pPr>
            <a:endParaRPr lang="pt-BR" sz="700" dirty="0"/>
          </a:p>
          <a:p>
            <a:pPr marL="0" indent="0" algn="just">
              <a:buNone/>
            </a:pPr>
            <a:r>
              <a:rPr lang="pt-BR" sz="1400" dirty="0"/>
              <a:t>.....................................................................” (NR) </a:t>
            </a:r>
            <a:endParaRPr lang="pt-BR" sz="1400" dirty="0" smtClean="0"/>
          </a:p>
          <a:p>
            <a:pPr marL="0" indent="0" algn="just">
              <a:buNone/>
            </a:pPr>
            <a:endParaRPr lang="pt-BR" sz="700" dirty="0"/>
          </a:p>
          <a:p>
            <a:pPr marL="0" indent="0" algn="just">
              <a:buNone/>
            </a:pPr>
            <a:r>
              <a:rPr lang="pt-BR" sz="1400" b="1" dirty="0"/>
              <a:t>Art. 2º </a:t>
            </a:r>
            <a:r>
              <a:rPr lang="pt-BR" sz="1400" dirty="0"/>
              <a:t>O primeiro Diretor-Presidente da Controladoria-Geral da União será o Ministro de Estado Chefe da Controladoria-Geral da União na data de publicação desta Emenda Constitucional. </a:t>
            </a:r>
          </a:p>
          <a:p>
            <a:pPr marL="0" indent="0" algn="just">
              <a:buNone/>
            </a:pPr>
            <a:endParaRPr lang="pt-BR" sz="700" dirty="0"/>
          </a:p>
          <a:p>
            <a:pPr marL="0" indent="0" algn="just">
              <a:buNone/>
            </a:pPr>
            <a:r>
              <a:rPr lang="pt-BR" sz="1400" i="1" dirty="0"/>
              <a:t>Parágrafo único. </a:t>
            </a:r>
            <a:r>
              <a:rPr lang="pt-BR" sz="1400" dirty="0"/>
              <a:t>Aplica-se o disposto no </a:t>
            </a:r>
            <a:r>
              <a:rPr lang="pt-BR" sz="1400" i="1" dirty="0"/>
              <a:t>caput</a:t>
            </a:r>
            <a:r>
              <a:rPr lang="pt-BR" sz="1400" dirty="0"/>
              <a:t>, com as adequações necessárias, de acordo com as Constituições estaduais, Lei Orgânica do Distrito Federal e Leis Orgânicas municipais, aos órgãos ou entidades congêneres à Controladoria-Geral da União existentes nos Estados, no Distrito Federal e nos Municípios. </a:t>
            </a:r>
          </a:p>
          <a:p>
            <a:pPr marL="0" indent="0" algn="just">
              <a:buNone/>
            </a:pPr>
            <a:r>
              <a:rPr lang="pt-BR" sz="1400" b="1" dirty="0"/>
              <a:t>Art. 3º </a:t>
            </a:r>
            <a:r>
              <a:rPr lang="pt-BR" sz="1400" dirty="0"/>
              <a:t>Esta Emenda Constitucional entra em vigor na data de sua publicação. </a:t>
            </a:r>
            <a:endParaRPr lang="pt-BR" sz="1400" dirty="0"/>
          </a:p>
        </p:txBody>
      </p:sp>
      <p:sp>
        <p:nvSpPr>
          <p:cNvPr id="4" name="CaixaDeTexto 3"/>
          <p:cNvSpPr txBox="1"/>
          <p:nvPr/>
        </p:nvSpPr>
        <p:spPr>
          <a:xfrm>
            <a:off x="2555776" y="260648"/>
            <a:ext cx="3528392" cy="707886"/>
          </a:xfrm>
          <a:prstGeom prst="rect">
            <a:avLst/>
          </a:prstGeom>
          <a:noFill/>
        </p:spPr>
        <p:txBody>
          <a:bodyPr wrap="square" rtlCol="0">
            <a:spAutoFit/>
          </a:bodyPr>
          <a:lstStyle/>
          <a:p>
            <a:r>
              <a:rPr lang="pt-BR" sz="4000" b="1" dirty="0" smtClean="0">
                <a:solidFill>
                  <a:srgbClr val="002060"/>
                </a:solidFill>
              </a:rPr>
              <a:t>PEC 144/2015</a:t>
            </a:r>
            <a:endParaRPr lang="pt-BR" sz="4000" b="1" dirty="0">
              <a:solidFill>
                <a:srgbClr val="002060"/>
              </a:solidFill>
            </a:endParaRPr>
          </a:p>
        </p:txBody>
      </p:sp>
    </p:spTree>
    <p:extLst>
      <p:ext uri="{BB962C8B-B14F-4D97-AF65-F5344CB8AC3E}">
        <p14:creationId xmlns:p14="http://schemas.microsoft.com/office/powerpoint/2010/main" val="416729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2665" y="3861048"/>
            <a:ext cx="9144000" cy="1938992"/>
          </a:xfrm>
          <a:prstGeom prst="rect">
            <a:avLst/>
          </a:prstGeom>
          <a:noFill/>
        </p:spPr>
        <p:txBody>
          <a:bodyPr>
            <a:spAutoFit/>
          </a:bodyPr>
          <a:lstStyle/>
          <a:p>
            <a:pPr algn="ctr">
              <a:defRPr/>
            </a:pPr>
            <a:r>
              <a:rPr lang="pt-BR" sz="2400" cap="small" dirty="0">
                <a:latin typeface="Arial" charset="0"/>
              </a:rPr>
              <a:t>Roberto Paulo </a:t>
            </a:r>
            <a:r>
              <a:rPr lang="pt-BR" sz="2400" dirty="0">
                <a:latin typeface="Arial" charset="0"/>
              </a:rPr>
              <a:t> </a:t>
            </a:r>
            <a:r>
              <a:rPr lang="pt-BR" sz="2400" b="1" dirty="0">
                <a:latin typeface="Arial" charset="0"/>
              </a:rPr>
              <a:t>AMORAS</a:t>
            </a:r>
          </a:p>
          <a:p>
            <a:pPr algn="ctr">
              <a:defRPr/>
            </a:pPr>
            <a:r>
              <a:rPr lang="pt-BR" sz="2400" dirty="0">
                <a:latin typeface="Arial" charset="0"/>
              </a:rPr>
              <a:t>Auditor Geral do Estado</a:t>
            </a:r>
          </a:p>
          <a:p>
            <a:pPr algn="ctr">
              <a:defRPr/>
            </a:pPr>
            <a:r>
              <a:rPr lang="pt-BR" sz="2400" dirty="0">
                <a:latin typeface="Arial" charset="0"/>
              </a:rPr>
              <a:t>Email:robertoamoras@age.pa.gov.br</a:t>
            </a:r>
          </a:p>
          <a:p>
            <a:pPr algn="ctr">
              <a:defRPr/>
            </a:pPr>
            <a:r>
              <a:rPr lang="pt-BR" sz="2400" dirty="0">
                <a:latin typeface="Arial" charset="0"/>
              </a:rPr>
              <a:t>Fone: </a:t>
            </a:r>
            <a:r>
              <a:rPr lang="pt-BR" sz="2400" dirty="0">
                <a:latin typeface="Arial" charset="0"/>
              </a:rPr>
              <a:t>3239-6477</a:t>
            </a:r>
            <a:endParaRPr lang="pt-BR" sz="2400" dirty="0">
              <a:latin typeface="Arial" charset="0"/>
            </a:endParaRPr>
          </a:p>
          <a:p>
            <a:pPr algn="ctr">
              <a:defRPr/>
            </a:pPr>
            <a:endParaRPr lang="pt-BR" sz="2400" b="1" dirty="0">
              <a:latin typeface="Arial" charset="0"/>
            </a:endParaRPr>
          </a:p>
        </p:txBody>
      </p:sp>
      <p:sp>
        <p:nvSpPr>
          <p:cNvPr id="6" name="CaixaDeTexto 7"/>
          <p:cNvSpPr txBox="1">
            <a:spLocks noChangeArrowheads="1"/>
          </p:cNvSpPr>
          <p:nvPr/>
        </p:nvSpPr>
        <p:spPr bwMode="auto">
          <a:xfrm>
            <a:off x="0" y="242088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sz="4000" b="1" dirty="0"/>
              <a:t>OBRIGADO!</a:t>
            </a:r>
          </a:p>
        </p:txBody>
      </p:sp>
    </p:spTree>
    <p:extLst>
      <p:ext uri="{BB962C8B-B14F-4D97-AF65-F5344CB8AC3E}">
        <p14:creationId xmlns:p14="http://schemas.microsoft.com/office/powerpoint/2010/main" val="310962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611559" y="1340768"/>
            <a:ext cx="7928677" cy="48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a:lstStyle>
          <a:p>
            <a:pPr algn="ctr" eaLnBrk="1">
              <a:lnSpc>
                <a:spcPct val="93000"/>
              </a:lnSpc>
              <a:spcBef>
                <a:spcPct val="50000"/>
              </a:spcBef>
              <a:buClr>
                <a:srgbClr val="000000"/>
              </a:buClr>
              <a:buSzPct val="100000"/>
              <a:buFont typeface="Times New Roman" panose="02020603050405020304" pitchFamily="18" charset="0"/>
              <a:buNone/>
            </a:pPr>
            <a:r>
              <a:rPr lang="pt-BR" sz="2800" b="1" dirty="0" smtClean="0">
                <a:solidFill>
                  <a:schemeClr val="tx1"/>
                </a:solidFill>
              </a:rPr>
              <a:t>Texto </a:t>
            </a:r>
            <a:r>
              <a:rPr lang="pt-BR" sz="2800" b="1" dirty="0">
                <a:solidFill>
                  <a:schemeClr val="tx1"/>
                </a:solidFill>
              </a:rPr>
              <a:t>Original</a:t>
            </a:r>
          </a:p>
          <a:p>
            <a:pPr algn="just" eaLnBrk="1">
              <a:lnSpc>
                <a:spcPct val="93000"/>
              </a:lnSpc>
              <a:spcBef>
                <a:spcPct val="50000"/>
              </a:spcBef>
              <a:buClr>
                <a:srgbClr val="000000"/>
              </a:buClr>
              <a:buSzPct val="100000"/>
            </a:pPr>
            <a:r>
              <a:rPr lang="pt-BR" sz="2400" dirty="0">
                <a:solidFill>
                  <a:schemeClr val="tx1"/>
                </a:solidFill>
              </a:rPr>
              <a:t>“Art. 37………………………………</a:t>
            </a:r>
          </a:p>
          <a:p>
            <a:pPr algn="just" eaLnBrk="1">
              <a:lnSpc>
                <a:spcPct val="93000"/>
              </a:lnSpc>
              <a:spcBef>
                <a:spcPct val="50000"/>
              </a:spcBef>
              <a:buClr>
                <a:srgbClr val="000000"/>
              </a:buClr>
              <a:buSzPct val="100000"/>
            </a:pPr>
            <a:r>
              <a:rPr lang="pt-BR" sz="2400" dirty="0">
                <a:solidFill>
                  <a:schemeClr val="tx1"/>
                </a:solidFill>
              </a:rPr>
              <a:t>XXIII – As atividades do sistema de controle interno na União, dos Estados, do Distrito Federal e dos Municípios a que faz referencia o art. 74, essenciais ao funcionamento da administração publica, contemplarão em especial as funções de ouvidoria, controladoria, auditoria governamental e correição, e serão desempenhadas por órgãos de natureza permanente, e exercidas por servidores organizados em carreiras especificas, na forma da lei.”</a:t>
            </a:r>
          </a:p>
          <a:p>
            <a:pPr algn="just" eaLnBrk="1">
              <a:lnSpc>
                <a:spcPct val="93000"/>
              </a:lnSpc>
              <a:spcBef>
                <a:spcPct val="50000"/>
              </a:spcBef>
              <a:buClr>
                <a:srgbClr val="000000"/>
              </a:buClr>
              <a:buSzPct val="100000"/>
            </a:pPr>
            <a:endParaRPr lang="pt-BR" sz="2400" dirty="0">
              <a:solidFill>
                <a:schemeClr val="tx1"/>
              </a:solidFill>
            </a:endParaRPr>
          </a:p>
        </p:txBody>
      </p:sp>
      <p:sp>
        <p:nvSpPr>
          <p:cNvPr id="5" name="CaixaDeTexto 4"/>
          <p:cNvSpPr txBox="1"/>
          <p:nvPr/>
        </p:nvSpPr>
        <p:spPr>
          <a:xfrm>
            <a:off x="2811702" y="188640"/>
            <a:ext cx="3528392" cy="707886"/>
          </a:xfrm>
          <a:prstGeom prst="rect">
            <a:avLst/>
          </a:prstGeom>
          <a:noFill/>
        </p:spPr>
        <p:txBody>
          <a:bodyPr wrap="square" rtlCol="0">
            <a:spAutoFit/>
          </a:bodyPr>
          <a:lstStyle/>
          <a:p>
            <a:r>
              <a:rPr lang="pt-BR" sz="4000" b="1" dirty="0" smtClean="0">
                <a:solidFill>
                  <a:srgbClr val="002060"/>
                </a:solidFill>
              </a:rPr>
              <a:t>PEC 45/2009</a:t>
            </a:r>
            <a:endParaRPr lang="pt-BR" sz="4000" b="1"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556792"/>
            <a:ext cx="8795320" cy="4320480"/>
          </a:xfrm>
        </p:spPr>
        <p:txBody>
          <a:bodyPr/>
          <a:lstStyle/>
          <a:p>
            <a:pPr marL="0" indent="0" algn="just">
              <a:buNone/>
            </a:pPr>
            <a:r>
              <a:rPr lang="pt-BR" sz="2000" dirty="0"/>
              <a:t>A PEC nº 45, de 2009, nos termos da </a:t>
            </a:r>
            <a:r>
              <a:rPr lang="pt-BR" sz="2000" b="1" dirty="0"/>
              <a:t>Emenda nº 1</a:t>
            </a:r>
            <a:r>
              <a:rPr lang="pt-BR" sz="2000" dirty="0"/>
              <a:t>, constante do parecer aprovado pela CCJ na reunião de 4 de abril de 2012, acrescenta um inciso ao art. 37 da Lei Maior com a seguinte redação: </a:t>
            </a:r>
            <a:endParaRPr lang="pt-BR" sz="2000" dirty="0" smtClean="0"/>
          </a:p>
          <a:p>
            <a:pPr marL="0" indent="0" algn="just">
              <a:buNone/>
            </a:pPr>
            <a:endParaRPr lang="pt-BR" sz="1100" dirty="0"/>
          </a:p>
          <a:p>
            <a:pPr marL="0" indent="0" algn="just">
              <a:buNone/>
            </a:pPr>
            <a:r>
              <a:rPr lang="pt-BR" sz="2000" b="1" dirty="0"/>
              <a:t>“Art. 37. </a:t>
            </a:r>
            <a:r>
              <a:rPr lang="pt-BR" sz="2000" dirty="0"/>
              <a:t>................................................................. </a:t>
            </a:r>
          </a:p>
          <a:p>
            <a:pPr marL="0" indent="0" algn="just">
              <a:buNone/>
            </a:pPr>
            <a:endParaRPr lang="pt-BR" sz="1100" dirty="0"/>
          </a:p>
          <a:p>
            <a:pPr marL="0" indent="0" algn="just">
              <a:buNone/>
            </a:pPr>
            <a:r>
              <a:rPr lang="pt-BR" sz="2000" dirty="0"/>
              <a:t>XXIII – as atividades do sistema de controle interno, previstas no art. 74, essenciais ao funcionamento da administração pública, contemplarão, em especial, as funções de ouvidoria, controladoria, auditoria governamental e correição, e serão desempenhadas por órgãos de natureza permanente, e exercidas por servidores organizados em carreiras específicas, na forma de lei complementar. </a:t>
            </a:r>
          </a:p>
          <a:p>
            <a:pPr marL="0" indent="0" algn="just">
              <a:buNone/>
            </a:pPr>
            <a:r>
              <a:rPr lang="pt-BR" sz="2000" dirty="0"/>
              <a:t>..............................................................................” (NR) </a:t>
            </a:r>
            <a:endParaRPr lang="pt-BR" sz="2000" dirty="0"/>
          </a:p>
        </p:txBody>
      </p:sp>
      <p:sp>
        <p:nvSpPr>
          <p:cNvPr id="4" name="CaixaDeTexto 3"/>
          <p:cNvSpPr txBox="1"/>
          <p:nvPr/>
        </p:nvSpPr>
        <p:spPr>
          <a:xfrm>
            <a:off x="2627784" y="260648"/>
            <a:ext cx="3528392" cy="707886"/>
          </a:xfrm>
          <a:prstGeom prst="rect">
            <a:avLst/>
          </a:prstGeom>
          <a:noFill/>
        </p:spPr>
        <p:txBody>
          <a:bodyPr wrap="square" rtlCol="0">
            <a:spAutoFit/>
          </a:bodyPr>
          <a:lstStyle/>
          <a:p>
            <a:r>
              <a:rPr lang="pt-BR" sz="4000" b="1" dirty="0" smtClean="0">
                <a:solidFill>
                  <a:srgbClr val="002060"/>
                </a:solidFill>
              </a:rPr>
              <a:t>PEC 45/2009</a:t>
            </a:r>
            <a:endParaRPr lang="pt-BR" sz="4000" b="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484784"/>
            <a:ext cx="8229600" cy="4525963"/>
          </a:xfrm>
        </p:spPr>
        <p:txBody>
          <a:bodyPr/>
          <a:lstStyle/>
          <a:p>
            <a:pPr marL="0" indent="0" algn="just">
              <a:buNone/>
            </a:pPr>
            <a:r>
              <a:rPr lang="pt-BR" sz="2800" b="1" dirty="0"/>
              <a:t>A Emenda nº 3 </a:t>
            </a:r>
            <a:r>
              <a:rPr lang="pt-BR" sz="2800" dirty="0"/>
              <a:t>– PLEN altera a redação do inciso XXIII que a PEC nº 45, de 2009, pretende acrescentar ao art. 37 da Constituição para excluir a menção a </a:t>
            </a:r>
            <a:r>
              <a:rPr lang="pt-BR" sz="2800" i="1" dirty="0"/>
              <a:t>ouvidoria </a:t>
            </a:r>
            <a:r>
              <a:rPr lang="pt-BR" sz="2800" dirty="0"/>
              <a:t>dentre as funções que devem ser desempenhadas pelo sistema de controle interno da administração pública. A justificação da Emenda indica que a função de ouvidoria deve ser executada pelo sistema de controle externo. </a:t>
            </a:r>
            <a:endParaRPr lang="pt-B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268760"/>
            <a:ext cx="8784976" cy="4525963"/>
          </a:xfrm>
        </p:spPr>
        <p:txBody>
          <a:bodyPr/>
          <a:lstStyle/>
          <a:p>
            <a:pPr marL="0" indent="0" algn="just">
              <a:buNone/>
            </a:pPr>
            <a:r>
              <a:rPr lang="pt-BR" sz="2400" b="1" dirty="0"/>
              <a:t>A Emenda nº 4 </a:t>
            </a:r>
            <a:r>
              <a:rPr lang="pt-BR" sz="2400" dirty="0"/>
              <a:t>– PLEN faz duas adições ao texto do dispositivo. A primeira para expressar que o sistema de controle interno será organizado na União, nos Estados, no Distrito Federal e nos Municípios. A segunda, ao final do dispositivo, para ressalvar a determinação de que as funções do sistema de controle interno deverão ser exercidas por servidores organizados em carreiras específicas, para permitir que seu exercício, nas unidades de controle interno dos Comandos militares, seja atribuído a outros servidores e militares, devidamente habilitados. De acordo com sua justificativa, a Emenda tem o objetivo de evitar a exclusão do sistema de controle interno de servidores e de militares que, embora qualificados, não se encontram organizados em carreiras específicas. </a:t>
            </a:r>
            <a:endParaRPr lang="pt-B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199181"/>
            <a:ext cx="8496944" cy="4525963"/>
          </a:xfrm>
        </p:spPr>
        <p:txBody>
          <a:bodyPr/>
          <a:lstStyle/>
          <a:p>
            <a:pPr marL="0" indent="0" algn="ctr">
              <a:buNone/>
            </a:pPr>
            <a:r>
              <a:rPr lang="pt-BR" sz="1800" b="1" dirty="0"/>
              <a:t>SUBEMENDA À EMENDA Nº 4 – PLEN </a:t>
            </a:r>
            <a:endParaRPr lang="pt-BR" sz="1800" dirty="0"/>
          </a:p>
          <a:p>
            <a:pPr marL="0" indent="0" algn="ctr">
              <a:buNone/>
            </a:pPr>
            <a:r>
              <a:rPr lang="pt-BR" sz="1800" dirty="0"/>
              <a:t>(à PEC nº 45, de 2009</a:t>
            </a:r>
            <a:r>
              <a:rPr lang="pt-BR" sz="1800" dirty="0" smtClean="0"/>
              <a:t>)</a:t>
            </a:r>
          </a:p>
          <a:p>
            <a:pPr marL="0" indent="0" algn="ctr">
              <a:buNone/>
            </a:pPr>
            <a:endParaRPr lang="pt-BR" sz="600" dirty="0" smtClean="0"/>
          </a:p>
          <a:p>
            <a:pPr marL="0" indent="0" algn="ctr">
              <a:buNone/>
            </a:pPr>
            <a:r>
              <a:rPr lang="pt-BR" sz="1800" b="1" dirty="0" smtClean="0"/>
              <a:t>RELATOR SENADOR ROBERTO ROCHA </a:t>
            </a:r>
          </a:p>
          <a:p>
            <a:pPr marL="0" indent="0" algn="just">
              <a:buNone/>
            </a:pPr>
            <a:endParaRPr lang="pt-BR" sz="1000" dirty="0"/>
          </a:p>
          <a:p>
            <a:pPr marL="0" indent="0" algn="just">
              <a:buNone/>
            </a:pPr>
            <a:r>
              <a:rPr lang="pt-BR" sz="1800" dirty="0"/>
              <a:t>Dê-se ao art. 1º da Proposta de Emenda à Constituição nº 45, de 2009, a seguinte redação: </a:t>
            </a:r>
            <a:endParaRPr lang="pt-BR" sz="1800" dirty="0" smtClean="0"/>
          </a:p>
          <a:p>
            <a:pPr marL="0" indent="0" algn="just">
              <a:buNone/>
            </a:pPr>
            <a:endParaRPr lang="pt-BR" sz="1800" dirty="0"/>
          </a:p>
          <a:p>
            <a:pPr marL="0" indent="0" algn="just">
              <a:buNone/>
            </a:pPr>
            <a:r>
              <a:rPr lang="pt-BR" sz="1800" b="1" dirty="0"/>
              <a:t>Art. 1º </a:t>
            </a:r>
            <a:r>
              <a:rPr lang="pt-BR" sz="1800" dirty="0"/>
              <a:t>O art. 37 da Constituição Federal passa a vigorar acrescido do seguinte inciso XXIII: </a:t>
            </a:r>
            <a:endParaRPr lang="pt-BR" sz="1800" dirty="0" smtClean="0"/>
          </a:p>
          <a:p>
            <a:pPr marL="0" indent="0" algn="just">
              <a:buNone/>
            </a:pPr>
            <a:endParaRPr lang="pt-BR" sz="1050" dirty="0"/>
          </a:p>
          <a:p>
            <a:pPr marL="0" indent="0" algn="just">
              <a:buNone/>
            </a:pPr>
            <a:r>
              <a:rPr lang="pt-BR" sz="1800" dirty="0"/>
              <a:t>“</a:t>
            </a:r>
            <a:r>
              <a:rPr lang="pt-BR" sz="1800" b="1" dirty="0"/>
              <a:t>Art. 37. </a:t>
            </a:r>
            <a:r>
              <a:rPr lang="pt-BR" sz="1800" dirty="0"/>
              <a:t>................................................................. </a:t>
            </a:r>
            <a:endParaRPr lang="pt-BR" sz="1800" dirty="0" smtClean="0"/>
          </a:p>
          <a:p>
            <a:pPr marL="0" indent="0" algn="just">
              <a:buNone/>
            </a:pPr>
            <a:endParaRPr lang="pt-BR" sz="1050" dirty="0"/>
          </a:p>
          <a:p>
            <a:pPr marL="0" indent="0" algn="just">
              <a:buNone/>
            </a:pPr>
            <a:r>
              <a:rPr lang="pt-BR" sz="1800" dirty="0" smtClean="0"/>
              <a:t>XXIII </a:t>
            </a:r>
            <a:r>
              <a:rPr lang="pt-BR" sz="1800" dirty="0"/>
              <a:t>– as atividades do sistema de controle interno, previstas no art. 74, essenciais ao funcionamento da administração pública, contemplarão, em especial, as funções de ouvidoria, controladoria, auditoria governamental e correição, e serão desempenhadas por órgãos de natureza permanente, e exercidas por servidores organizados em carreiras específicas, na forma de lei complementar, e por outros servidores e militares, devidamente habilitados para essas atividades, em exercício nas unidades de controle interno dos Comandos militares. </a:t>
            </a:r>
          </a:p>
          <a:p>
            <a:pPr marL="0" indent="0" algn="just">
              <a:buNone/>
            </a:pPr>
            <a:r>
              <a:rPr lang="pt-BR" sz="1800" dirty="0"/>
              <a:t>..............................................................................” (NR) </a:t>
            </a:r>
            <a:endParaRPr lang="pt-B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0" y="2391023"/>
            <a:ext cx="91440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7200" b="1" dirty="0">
                <a:solidFill>
                  <a:schemeClr val="accent1">
                    <a:lumMod val="50000"/>
                  </a:schemeClr>
                </a:solidFill>
              </a:rPr>
              <a:t>PEC 144/2015</a:t>
            </a:r>
          </a:p>
          <a:p>
            <a:r>
              <a:rPr lang="pt-BR" sz="4000" b="1" dirty="0" smtClean="0">
                <a:solidFill>
                  <a:schemeClr val="accent1">
                    <a:lumMod val="50000"/>
                  </a:schemeClr>
                </a:solidFill>
              </a:rPr>
              <a:t>PROPOSTA DE EMENDA CONSTITUCIONAL</a:t>
            </a:r>
            <a:endParaRPr lang="pt-BR" sz="6000" b="1" dirty="0" smtClean="0">
              <a:solidFill>
                <a:schemeClr val="accent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5576" y="1700808"/>
            <a:ext cx="7776864" cy="3412976"/>
          </a:xfrm>
        </p:spPr>
        <p:txBody>
          <a:bodyPr/>
          <a:lstStyle/>
          <a:p>
            <a:pPr marL="0" indent="0" algn="just">
              <a:buNone/>
            </a:pPr>
            <a:r>
              <a:rPr lang="pt-BR" sz="2400" i="1" dirty="0" smtClean="0"/>
              <a:t> “Altera </a:t>
            </a:r>
            <a:r>
              <a:rPr lang="pt-BR" sz="2400" i="1" dirty="0"/>
              <a:t>a Seção IX do Capítulo I do Título IV da Constituição Federal para estabelecer que a Controladoria-Geral da União é instituição permanente, sob a forma de autarquia em regime especial, vinculada à Presidência da República, dotada de autonomia administrativa e financeira e cuja organização será disciplinada na forma de lei complementar, aplicando-se, no que couberem, as disposições sobre sua organização, composição e fiscalização aos órgãos e entidades congêneres das demais unidades da Federação</a:t>
            </a:r>
            <a:r>
              <a:rPr lang="pt-BR" sz="2400" i="1" dirty="0" smtClean="0"/>
              <a:t>.” </a:t>
            </a:r>
            <a:endParaRPr lang="pt-BR" sz="2400" i="1" dirty="0"/>
          </a:p>
        </p:txBody>
      </p:sp>
      <p:sp>
        <p:nvSpPr>
          <p:cNvPr id="4" name="CaixaDeTexto 3"/>
          <p:cNvSpPr txBox="1"/>
          <p:nvPr/>
        </p:nvSpPr>
        <p:spPr>
          <a:xfrm>
            <a:off x="2555776" y="260648"/>
            <a:ext cx="3528392" cy="707886"/>
          </a:xfrm>
          <a:prstGeom prst="rect">
            <a:avLst/>
          </a:prstGeom>
          <a:noFill/>
        </p:spPr>
        <p:txBody>
          <a:bodyPr wrap="square" rtlCol="0">
            <a:spAutoFit/>
          </a:bodyPr>
          <a:lstStyle/>
          <a:p>
            <a:r>
              <a:rPr lang="pt-BR" sz="4000" b="1" dirty="0" smtClean="0">
                <a:solidFill>
                  <a:srgbClr val="002060"/>
                </a:solidFill>
              </a:rPr>
              <a:t>PEC 144/2015</a:t>
            </a:r>
            <a:endParaRPr lang="pt-BR" sz="4000" b="1"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052736"/>
            <a:ext cx="8229600" cy="4525963"/>
          </a:xfrm>
        </p:spPr>
        <p:txBody>
          <a:bodyPr/>
          <a:lstStyle/>
          <a:p>
            <a:pPr marL="0" indent="0" algn="just">
              <a:buNone/>
            </a:pPr>
            <a:endParaRPr lang="pt-BR" sz="1400" dirty="0"/>
          </a:p>
          <a:p>
            <a:pPr marL="0" indent="0" algn="just">
              <a:buNone/>
            </a:pPr>
            <a:r>
              <a:rPr lang="pt-BR" sz="1400" dirty="0"/>
              <a:t> </a:t>
            </a:r>
            <a:r>
              <a:rPr lang="pt-BR" sz="1400" b="1" dirty="0"/>
              <a:t>Art. 1º </a:t>
            </a:r>
            <a:r>
              <a:rPr lang="pt-BR" sz="1400" dirty="0"/>
              <a:t>A Constituição Federal passa a vigorar com as seguintes alterações: </a:t>
            </a:r>
            <a:endParaRPr lang="pt-BR" sz="1400" dirty="0" smtClean="0"/>
          </a:p>
          <a:p>
            <a:pPr marL="0" indent="0" algn="just">
              <a:buNone/>
            </a:pPr>
            <a:endParaRPr lang="pt-BR" sz="700" dirty="0"/>
          </a:p>
          <a:p>
            <a:pPr marL="0" indent="0" algn="just">
              <a:buNone/>
            </a:pPr>
            <a:r>
              <a:rPr lang="pt-BR" sz="1400" b="1" dirty="0"/>
              <a:t>“Art. 74-A. </a:t>
            </a:r>
            <a:r>
              <a:rPr lang="pt-BR" sz="1400" dirty="0"/>
              <a:t>A Controladoria-Geral da União é instituição permanente, sob a forma de autarquia em regime especial, vinculada à Presidência da República, dotada de autonomia administrativa e financeira e cuja organização é disciplinada na forma de lei complementar, responsável, no âmbito do Poder Executivo, pelo cumprimento das atribuições constantes do art. 74 e por promover, em especial, a defesa do patrimônio público, a auditoria e fiscalização governamental, a prevenção e o combate à corrupção, as atividades de correição e ouvidoria e o incremento da transparência pública e do controle social. </a:t>
            </a:r>
            <a:endParaRPr lang="pt-BR" sz="1400" dirty="0" smtClean="0"/>
          </a:p>
          <a:p>
            <a:pPr marL="0" indent="0" algn="just">
              <a:buNone/>
            </a:pPr>
            <a:endParaRPr lang="pt-BR" sz="700" dirty="0"/>
          </a:p>
          <a:p>
            <a:pPr marL="0" indent="0" algn="just">
              <a:buNone/>
            </a:pPr>
            <a:r>
              <a:rPr lang="pt-BR" sz="1400" i="1" dirty="0"/>
              <a:t>Parágrafo único. </a:t>
            </a:r>
            <a:r>
              <a:rPr lang="pt-BR" sz="1400" dirty="0"/>
              <a:t>A lei complementar de que trata o </a:t>
            </a:r>
            <a:r>
              <a:rPr lang="pt-BR" sz="1400" i="1" dirty="0"/>
              <a:t>caput </a:t>
            </a:r>
            <a:r>
              <a:rPr lang="pt-BR" sz="1400" dirty="0"/>
              <a:t>determinará que: </a:t>
            </a:r>
            <a:endParaRPr lang="pt-BR" sz="1400" dirty="0" smtClean="0"/>
          </a:p>
          <a:p>
            <a:pPr marL="0" indent="0" algn="just">
              <a:buNone/>
            </a:pPr>
            <a:endParaRPr lang="pt-BR" sz="700" dirty="0"/>
          </a:p>
          <a:p>
            <a:pPr marL="0" indent="0" algn="just">
              <a:buNone/>
            </a:pPr>
            <a:r>
              <a:rPr lang="pt-BR" sz="1400" dirty="0"/>
              <a:t>I – a Controladoria-Geral da União, quando demandada, assistirá direta e imediatamente ao Presidente da República no desempenho de suas atribuições quanto aos assuntos e providências relativas à sua </a:t>
            </a:r>
            <a:r>
              <a:rPr lang="pt-BR" sz="1400" dirty="0" smtClean="0"/>
              <a:t> esfera </a:t>
            </a:r>
            <a:r>
              <a:rPr lang="pt-BR" sz="1400" dirty="0"/>
              <a:t>de atuação, sem prejuízo do exercício das competências que lhe são próprias; </a:t>
            </a:r>
            <a:endParaRPr lang="pt-BR" sz="1400" dirty="0" smtClean="0"/>
          </a:p>
          <a:p>
            <a:pPr marL="0" indent="0" algn="just">
              <a:buNone/>
            </a:pPr>
            <a:endParaRPr lang="pt-BR" sz="700" dirty="0"/>
          </a:p>
          <a:p>
            <a:pPr marL="0" indent="0" algn="just">
              <a:buNone/>
            </a:pPr>
            <a:r>
              <a:rPr lang="pt-BR" sz="1400" dirty="0"/>
              <a:t>II – a Controladoria-Geral da União será dirigida por uma Diretoria Colegiada, composta por cinco membros, nomeados pelo Presidente da República, com mandatos não coincidentes de quatro anos, admitida uma única recondução consecutiva, e contará com uma Procuradoria; </a:t>
            </a:r>
            <a:endParaRPr lang="pt-BR" sz="1400" dirty="0" smtClean="0"/>
          </a:p>
          <a:p>
            <a:pPr marL="0" indent="0" algn="just">
              <a:buNone/>
            </a:pPr>
            <a:endParaRPr lang="pt-BR" sz="700" dirty="0"/>
          </a:p>
          <a:p>
            <a:pPr marL="0" indent="0" algn="just">
              <a:buNone/>
            </a:pPr>
            <a:r>
              <a:rPr lang="pt-BR" sz="1400" dirty="0"/>
              <a:t>III – o Diretor-Presidente da Controladoria-Geral da União será </a:t>
            </a:r>
            <a:r>
              <a:rPr lang="pt-BR" sz="1400" dirty="0" smtClean="0"/>
              <a:t>escolhido </a:t>
            </a:r>
            <a:r>
              <a:rPr lang="pt-BR" sz="1400" dirty="0"/>
              <a:t>pelo Presidente da República entre os membros da Diretoria Colegiada, investido na função por quatro anos ou pelo prazo que restar de seu mandato, e terá direitos, prerrogativas, garantias, vencimentos e vantagens de Ministro de Estado. </a:t>
            </a:r>
          </a:p>
        </p:txBody>
      </p:sp>
      <p:sp>
        <p:nvSpPr>
          <p:cNvPr id="4" name="CaixaDeTexto 3"/>
          <p:cNvSpPr txBox="1"/>
          <p:nvPr/>
        </p:nvSpPr>
        <p:spPr>
          <a:xfrm>
            <a:off x="2555776" y="260648"/>
            <a:ext cx="3528392" cy="707886"/>
          </a:xfrm>
          <a:prstGeom prst="rect">
            <a:avLst/>
          </a:prstGeom>
          <a:noFill/>
        </p:spPr>
        <p:txBody>
          <a:bodyPr wrap="square" rtlCol="0">
            <a:spAutoFit/>
          </a:bodyPr>
          <a:lstStyle/>
          <a:p>
            <a:r>
              <a:rPr lang="pt-BR" sz="4000" b="1" dirty="0" smtClean="0">
                <a:solidFill>
                  <a:srgbClr val="002060"/>
                </a:solidFill>
              </a:rPr>
              <a:t>PEC 144/2015</a:t>
            </a:r>
            <a:endParaRPr lang="pt-BR" sz="4000" b="1" dirty="0">
              <a:solidFill>
                <a:srgbClr val="002060"/>
              </a:solidFill>
            </a:endParaRPr>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1361</Words>
  <Application>Microsoft Office PowerPoint</Application>
  <PresentationFormat>Apresentação na tela (4:3)</PresentationFormat>
  <Paragraphs>74</Paragraphs>
  <Slides>12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12</vt:i4>
      </vt:variant>
    </vt:vector>
  </HeadingPairs>
  <TitlesOfParts>
    <vt:vector size="17" baseType="lpstr">
      <vt:lpstr>Arial</vt:lpstr>
      <vt:lpstr>Calibri</vt:lpstr>
      <vt:lpstr>Lucida Sans Unicode</vt:lpstr>
      <vt:lpstr>Times New Roman</vt:lpstr>
      <vt:lpstr>Tema do Office</vt:lpstr>
      <vt:lpstr>PEC 45/2009 PROPOSTA DE EMENDA CONSTITUCIONAL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Aline Lima</dc:creator>
  <cp:lastModifiedBy>victorgenu</cp:lastModifiedBy>
  <cp:revision>18</cp:revision>
  <cp:lastPrinted>2015-11-17T20:16:15Z</cp:lastPrinted>
  <dcterms:created xsi:type="dcterms:W3CDTF">2013-08-07T20:33:48Z</dcterms:created>
  <dcterms:modified xsi:type="dcterms:W3CDTF">2015-11-17T20:20:23Z</dcterms:modified>
</cp:coreProperties>
</file>