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0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1043608" y="166019"/>
            <a:ext cx="6480720" cy="526677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 smtClean="0">
                <a:solidFill>
                  <a:schemeClr val="bg2">
                    <a:lumMod val="75000"/>
                  </a:schemeClr>
                </a:solidFill>
              </a:rPr>
              <a:t>ESTADO DO MARANHÃO</a:t>
            </a:r>
            <a:br>
              <a:rPr lang="pt-BR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pt-BR" sz="1600" b="1" dirty="0" smtClean="0">
                <a:solidFill>
                  <a:schemeClr val="bg2">
                    <a:lumMod val="75000"/>
                  </a:schemeClr>
                </a:solidFill>
              </a:rPr>
              <a:t>SECRETARIA DE TRANSPARÊNCIA E CONTROLE</a:t>
            </a:r>
            <a:endParaRPr lang="pt-BR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" y="44624"/>
            <a:ext cx="857071" cy="76632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B8E82-E7C8-4F5B-A87D-695495E5A525}" type="datetimeFigureOut">
              <a:rPr lang="pt-BR" smtClean="0"/>
              <a:t>01/07/2015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56E59-D629-4F67-9809-4AD32D3DC206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dirty="0" smtClean="0">
                <a:solidFill>
                  <a:schemeClr val="tx1"/>
                </a:solidFill>
              </a:rPr>
              <a:t>PROJETO DE FORTALECIMENTO DO CONTROLE INTERNO</a:t>
            </a:r>
            <a:br>
              <a:rPr lang="pt-BR" sz="4800" dirty="0" smtClean="0">
                <a:solidFill>
                  <a:schemeClr val="tx1"/>
                </a:solidFill>
              </a:rPr>
            </a:br>
            <a:r>
              <a:rPr lang="pt-BR" sz="3100" dirty="0" smtClean="0">
                <a:solidFill>
                  <a:schemeClr val="tx1"/>
                </a:solidFill>
              </a:rPr>
              <a:t>(CONACI/BANCO MUNDIAL)</a:t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3100" dirty="0" smtClean="0">
                <a:solidFill>
                  <a:schemeClr val="tx1"/>
                </a:solidFill>
              </a:rPr>
              <a:t/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Experiência do Estado do Maranhão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4" name="Título 4"/>
          <p:cNvSpPr txBox="1">
            <a:spLocks/>
          </p:cNvSpPr>
          <p:nvPr/>
        </p:nvSpPr>
        <p:spPr>
          <a:xfrm>
            <a:off x="4788024" y="4365104"/>
            <a:ext cx="3888432" cy="9361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Reges Mário S. Almeida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Auditor do Estado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783016" cy="43204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PASSOS E CRONOLOGIA:</a:t>
            </a:r>
          </a:p>
          <a:p>
            <a:pPr algn="l">
              <a:spcBef>
                <a:spcPct val="0"/>
              </a:spcBef>
            </a:pPr>
            <a:endParaRPr lang="pt-BR" sz="32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-Treinamento </a:t>
            </a:r>
            <a:r>
              <a:rPr lang="pt-BR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sobre modelo </a:t>
            </a: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IA-CM em Brasília-DF (11 a 13/3/15)</a:t>
            </a:r>
          </a:p>
          <a:p>
            <a:pPr algn="l">
              <a:spcBef>
                <a:spcPct val="0"/>
              </a:spcBef>
            </a:pPr>
            <a:endParaRPr lang="pt-BR" sz="32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Oficina com três pessoas (dos quais um de direção e um com domínio da língua inglesa)</a:t>
            </a:r>
            <a:endParaRPr lang="pt-BR" sz="32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16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4608512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PASSOS E CRONOLOGIA:</a:t>
            </a:r>
          </a:p>
          <a:p>
            <a:pPr algn="l">
              <a:spcBef>
                <a:spcPct val="0"/>
              </a:spcBef>
            </a:pPr>
            <a:endParaRPr lang="pt-BR" sz="32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pt-BR" sz="32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Autoavaliação</a:t>
            </a: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(16/3 a 2/4/15)</a:t>
            </a:r>
          </a:p>
          <a:p>
            <a:pPr algn="l">
              <a:spcBef>
                <a:spcPct val="0"/>
              </a:spcBef>
            </a:pPr>
            <a:endParaRPr lang="pt-BR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Por três pessoas treinadas</a:t>
            </a: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edicação integral (discussões e coleta de documentos)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elatório da </a:t>
            </a:r>
            <a:r>
              <a:rPr lang="pt-BR" sz="3200" b="1" dirty="0" err="1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autoavaliação</a:t>
            </a:r>
            <a:endParaRPr lang="pt-BR" sz="3200" b="1" dirty="0" smtClean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86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446449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PASSOS E CRONOLOGIA:</a:t>
            </a:r>
          </a:p>
          <a:p>
            <a:pPr algn="l">
              <a:spcBef>
                <a:spcPct val="0"/>
              </a:spcBef>
            </a:pPr>
            <a:endParaRPr lang="pt-BR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-Asseguração da qualidade (QA) pelo Mato Grosso do Sul (3/4 a 8/4/15).</a:t>
            </a:r>
          </a:p>
          <a:p>
            <a:pPr algn="l">
              <a:spcBef>
                <a:spcPct val="0"/>
              </a:spcBef>
            </a:pPr>
            <a:endParaRPr lang="pt-BR" sz="32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Revisão e crítica dos trabalhos da </a:t>
            </a:r>
            <a:r>
              <a:rPr lang="pt-BR" sz="3200" b="1" dirty="0" err="1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autoavaliação</a:t>
            </a:r>
            <a:endParaRPr lang="pt-BR" sz="32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62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410445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PASSOS E CRONOLOGIA:</a:t>
            </a:r>
          </a:p>
          <a:p>
            <a:pPr algn="l">
              <a:spcBef>
                <a:spcPct val="0"/>
              </a:spcBef>
            </a:pPr>
            <a:endParaRPr lang="pt-BR" sz="16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pt-BR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Validação in loco pelo Banco </a:t>
            </a: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Mundial e entrevista aos </a:t>
            </a:r>
            <a:r>
              <a:rPr lang="pt-BR" sz="32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stakeholders</a:t>
            </a: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(27 e 28/4/15):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Vice-governador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Presidente do TCE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Secretários: Administração,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Casa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civil, Fazenda e Planejamento.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Chefe da CGU Regional</a:t>
            </a:r>
            <a:endParaRPr lang="pt-BR" sz="32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03648" y="5570076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>
              <a:spcBef>
                <a:spcPct val="0"/>
              </a:spcBef>
              <a:buClr>
                <a:schemeClr val="accent3"/>
              </a:buClr>
              <a:buSzPct val="95000"/>
            </a:pPr>
            <a:r>
              <a:rPr lang="pt-BR"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Tempo </a:t>
            </a:r>
            <a:r>
              <a:rPr lang="pt-BR" sz="2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das entrevistas:</a:t>
            </a:r>
            <a:r>
              <a:rPr lang="pt-BR" sz="28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28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de 30 a 60 minutos.</a:t>
            </a:r>
            <a:endParaRPr lang="pt-BR" sz="28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53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467544" y="1052736"/>
            <a:ext cx="8352928" cy="496855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RESULTADO:</a:t>
            </a:r>
          </a:p>
          <a:p>
            <a:pPr marL="457200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Relatório de avaliação pela consultora do BM:</a:t>
            </a:r>
          </a:p>
          <a:p>
            <a:pPr marL="989013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Rascunho (em 22/5/15):</a:t>
            </a:r>
          </a:p>
          <a:p>
            <a:pPr marL="989013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Inserido o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plano com ações propostas pela consultora (8/6/15)</a:t>
            </a:r>
          </a:p>
          <a:p>
            <a:pPr marL="989013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Relatório final, com plano de ações de curto e médio prazos (14/6/15)</a:t>
            </a: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95536" y="5373216"/>
            <a:ext cx="7920880" cy="792088"/>
          </a:xfrm>
        </p:spPr>
        <p:txBody>
          <a:bodyPr>
            <a:noAutofit/>
          </a:bodyPr>
          <a:lstStyle/>
          <a:p>
            <a:pPr marL="531813" algn="l">
              <a:spcBef>
                <a:spcPct val="0"/>
              </a:spcBef>
              <a:spcAft>
                <a:spcPts val="1200"/>
              </a:spcAft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Planos de ação baseados no modelo 5W2H</a:t>
            </a:r>
            <a:endParaRPr lang="pt-BR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34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55576" y="1052736"/>
            <a:ext cx="7704856" cy="3312368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pt-BR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PONTOS FORTES DO PROJETO:</a:t>
            </a:r>
          </a:p>
          <a:p>
            <a:pPr algn="l">
              <a:spcBef>
                <a:spcPct val="0"/>
              </a:spcBef>
            </a:pPr>
            <a:endParaRPr lang="pt-BR" sz="32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Diagnóstico do CI</a:t>
            </a:r>
            <a:endParaRPr lang="pt-BR" sz="3200" b="1" dirty="0" smtClean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Evidencia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 que precisa ser feito</a:t>
            </a:r>
          </a:p>
          <a:p>
            <a:pPr marL="457200" indent="-4572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Redefine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rumos</a:t>
            </a:r>
            <a:endParaRPr lang="pt-BR" sz="3200" b="1" dirty="0"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5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7704" y="3140968"/>
            <a:ext cx="5256584" cy="576064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pt-BR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Obrigado pela atenção!</a:t>
            </a:r>
          </a:p>
          <a:p>
            <a:pPr>
              <a:spcBef>
                <a:spcPct val="0"/>
              </a:spcBef>
            </a:pPr>
            <a:endParaRPr lang="pt-BR" sz="18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pt-BR" sz="2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reges@stc.ma.gov.br</a:t>
            </a:r>
          </a:p>
          <a:p>
            <a:pPr>
              <a:spcBef>
                <a:spcPct val="0"/>
              </a:spcBef>
            </a:pPr>
            <a:endParaRPr lang="pt-BR" sz="24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pt-BR" sz="24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26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221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Fluxo</vt:lpstr>
      <vt:lpstr>PROJETO DE FORTALECIMENTO DO CONTROLE INTERNO (CONACI/BANCO MUNDIAL)  Experiência do Estado do Maranhão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RMSA</dc:creator>
  <cp:lastModifiedBy>reges</cp:lastModifiedBy>
  <cp:revision>36</cp:revision>
  <dcterms:created xsi:type="dcterms:W3CDTF">2015-06-18T15:49:50Z</dcterms:created>
  <dcterms:modified xsi:type="dcterms:W3CDTF">2015-07-01T11:11:03Z</dcterms:modified>
</cp:coreProperties>
</file>