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6" r:id="rId3"/>
    <p:sldId id="272" r:id="rId4"/>
    <p:sldId id="273" r:id="rId5"/>
    <p:sldId id="267" r:id="rId6"/>
    <p:sldId id="266" r:id="rId7"/>
    <p:sldId id="277" r:id="rId8"/>
    <p:sldId id="278" r:id="rId9"/>
    <p:sldId id="279" r:id="rId10"/>
    <p:sldId id="261" r:id="rId11"/>
    <p:sldId id="258" r:id="rId12"/>
    <p:sldId id="280" r:id="rId13"/>
    <p:sldId id="259" r:id="rId14"/>
    <p:sldId id="275" r:id="rId15"/>
    <p:sldId id="271" r:id="rId16"/>
    <p:sldId id="281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7" autoAdjust="0"/>
    <p:restoredTop sz="94660"/>
  </p:normalViewPr>
  <p:slideViewPr>
    <p:cSldViewPr>
      <p:cViewPr varScale="1">
        <p:scale>
          <a:sx n="86" d="100"/>
          <a:sy n="86" d="100"/>
        </p:scale>
        <p:origin x="-9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2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Credibilidade da Lei 12.846</c:v>
                </c:pt>
              </c:strCache>
            </c:strRef>
          </c:tx>
          <c:dPt>
            <c:idx val="2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25320832407510274"/>
                  <c:y val="-0.35488480375470188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Concordam</a:t>
                    </a:r>
                    <a:r>
                      <a:rPr lang="en-US" dirty="0" smtClean="0"/>
                      <a:t>  73 %</a:t>
                    </a:r>
                    <a:endParaRPr lang="en-US" dirty="0"/>
                  </a:p>
                </c:rich>
              </c:tx>
              <c:showVal val="1"/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Discordam 7 %</a:t>
                    </a:r>
                    <a:endParaRPr lang="en-US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0.18603271511498723"/>
                  <c:y val="0.13515107739179277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Neutros</a:t>
                    </a:r>
                    <a:endParaRPr lang="en-US" dirty="0" smtClean="0"/>
                  </a:p>
                  <a:p>
                    <a:r>
                      <a:rPr lang="en-US" dirty="0" smtClean="0"/>
                      <a:t> 20 %</a:t>
                    </a:r>
                    <a:endParaRPr lang="en-US" dirty="0"/>
                  </a:p>
                </c:rich>
              </c:tx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Plan1!$A$2:$A$5</c:f>
              <c:strCache>
                <c:ptCount val="3"/>
                <c:pt idx="0">
                  <c:v>Concordam</c:v>
                </c:pt>
                <c:pt idx="1">
                  <c:v>Discordam</c:v>
                </c:pt>
                <c:pt idx="2">
                  <c:v>Neutros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73</c:v>
                </c:pt>
                <c:pt idx="1">
                  <c:v>7</c:v>
                </c:pt>
                <c:pt idx="2">
                  <c:v>20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view3D>
      <c:rotX val="60"/>
      <c:perspective val="30"/>
    </c:view3D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Prontidão para Conformidade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chemeClr val="tx2">
                  <a:lumMod val="75000"/>
                </a:schemeClr>
              </a:solidFill>
            </c:spPr>
          </c:dPt>
          <c:dPt>
            <c:idx val="5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1.2669609668537498E-2"/>
                  <c:y val="-0.2305632408386904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Não há programa 60,5 %</a:t>
                    </a:r>
                  </a:p>
                </c:rich>
              </c:tx>
              <c:spPr/>
              <c:showVal val="1"/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pt-BR"/>
                      <a:t>Menos de </a:t>
                    </a:r>
                    <a:r>
                      <a:rPr lang="pt-BR"/>
                      <a:t>1 </a:t>
                    </a:r>
                    <a:r>
                      <a:rPr lang="pt-BR" smtClean="0"/>
                      <a:t>ano 3,9 %</a:t>
                    </a:r>
                    <a:endParaRPr lang="pt-BR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2.1939496682430197E-3"/>
                  <c:y val="-6.7158072711819963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1 a </a:t>
                    </a:r>
                    <a:r>
                      <a:rPr lang="pt-BR"/>
                      <a:t>5 </a:t>
                    </a:r>
                    <a:r>
                      <a:rPr lang="pt-BR" smtClean="0"/>
                      <a:t>anos 17,2 %</a:t>
                    </a:r>
                    <a:endParaRPr lang="pt-BR"/>
                  </a:p>
                </c:rich>
              </c:tx>
              <c:showVal val="1"/>
              <c:showCatNam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pt-BR"/>
                      <a:t>5 a </a:t>
                    </a:r>
                    <a:r>
                      <a:rPr lang="pt-BR"/>
                      <a:t>10 </a:t>
                    </a:r>
                    <a:r>
                      <a:rPr lang="pt-BR" smtClean="0"/>
                      <a:t>anos 8,2 %</a:t>
                    </a:r>
                    <a:endParaRPr lang="pt-BR"/>
                  </a:p>
                </c:rich>
              </c:tx>
              <c:showVal val="1"/>
              <c:showCatNam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/>
                      <a:t>10 </a:t>
                    </a:r>
                    <a:r>
                      <a:rPr lang="en-US" err="1"/>
                      <a:t>ou</a:t>
                    </a:r>
                    <a:r>
                      <a:rPr lang="en-US"/>
                      <a:t> </a:t>
                    </a:r>
                    <a:r>
                      <a:rPr lang="en-US" smtClean="0"/>
                      <a:t>mais anos 8,2 %</a:t>
                    </a:r>
                    <a:endParaRPr lang="en-US"/>
                  </a:p>
                </c:rich>
              </c:tx>
              <c:showVal val="1"/>
              <c:showCatName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err="1"/>
                      <a:t>Não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informado</a:t>
                    </a:r>
                    <a:r>
                      <a:rPr lang="en-US" dirty="0"/>
                      <a:t> 2 %</a:t>
                    </a:r>
                  </a:p>
                </c:rich>
              </c:tx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Plan1!$A$2:$A$7</c:f>
              <c:strCache>
                <c:ptCount val="6"/>
                <c:pt idx="0">
                  <c:v>Não Há</c:v>
                </c:pt>
                <c:pt idx="1">
                  <c:v>Menos de 1 ano</c:v>
                </c:pt>
                <c:pt idx="2">
                  <c:v>1 a 5 anos</c:v>
                </c:pt>
                <c:pt idx="3">
                  <c:v>5 a 10 anos</c:v>
                </c:pt>
                <c:pt idx="4">
                  <c:v>10 ou mais </c:v>
                </c:pt>
                <c:pt idx="5">
                  <c:v>Não informou 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0">
                  <c:v>60.5</c:v>
                </c:pt>
                <c:pt idx="1">
                  <c:v>3.9</c:v>
                </c:pt>
                <c:pt idx="2">
                  <c:v>17.2</c:v>
                </c:pt>
                <c:pt idx="3">
                  <c:v>8.1999999999999993</c:v>
                </c:pt>
                <c:pt idx="4">
                  <c:v>8.1999999999999993</c:v>
                </c:pt>
                <c:pt idx="5">
                  <c:v>2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8A0D-A0EB-4194-9C77-3CB4A0808669}" type="datetimeFigureOut">
              <a:rPr lang="pt-BR" smtClean="0"/>
              <a:pPr/>
              <a:t>24/03/2015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93E8-B79F-46D9-B241-D95AF298BF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8A0D-A0EB-4194-9C77-3CB4A0808669}" type="datetimeFigureOut">
              <a:rPr lang="pt-BR" smtClean="0"/>
              <a:pPr/>
              <a:t>24/03/2015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93E8-B79F-46D9-B241-D95AF298BF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8A0D-A0EB-4194-9C77-3CB4A0808669}" type="datetimeFigureOut">
              <a:rPr lang="pt-BR" smtClean="0"/>
              <a:pPr/>
              <a:t>24/03/2015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93E8-B79F-46D9-B241-D95AF298BF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8A0D-A0EB-4194-9C77-3CB4A0808669}" type="datetimeFigureOut">
              <a:rPr lang="pt-BR" smtClean="0"/>
              <a:pPr/>
              <a:t>24/03/2015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93E8-B79F-46D9-B241-D95AF298BF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8A0D-A0EB-4194-9C77-3CB4A0808669}" type="datetimeFigureOut">
              <a:rPr lang="pt-BR" smtClean="0"/>
              <a:pPr/>
              <a:t>24/03/2015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93E8-B79F-46D9-B241-D95AF298BF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8A0D-A0EB-4194-9C77-3CB4A0808669}" type="datetimeFigureOut">
              <a:rPr lang="pt-BR" smtClean="0"/>
              <a:pPr/>
              <a:t>24/03/2015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93E8-B79F-46D9-B241-D95AF298BF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8A0D-A0EB-4194-9C77-3CB4A0808669}" type="datetimeFigureOut">
              <a:rPr lang="pt-BR" smtClean="0"/>
              <a:pPr/>
              <a:t>24/03/2015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93E8-B79F-46D9-B241-D95AF298BF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8A0D-A0EB-4194-9C77-3CB4A0808669}" type="datetimeFigureOut">
              <a:rPr lang="pt-BR" smtClean="0"/>
              <a:pPr/>
              <a:t>24/03/2015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93E8-B79F-46D9-B241-D95AF298BF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8A0D-A0EB-4194-9C77-3CB4A0808669}" type="datetimeFigureOut">
              <a:rPr lang="pt-BR" smtClean="0"/>
              <a:pPr/>
              <a:t>24/03/2015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93E8-B79F-46D9-B241-D95AF298BF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8A0D-A0EB-4194-9C77-3CB4A0808669}" type="datetimeFigureOut">
              <a:rPr lang="pt-BR" smtClean="0"/>
              <a:pPr/>
              <a:t>24/03/2015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93E8-B79F-46D9-B241-D95AF298BF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8A0D-A0EB-4194-9C77-3CB4A0808669}" type="datetimeFigureOut">
              <a:rPr lang="pt-BR" smtClean="0"/>
              <a:pPr/>
              <a:t>24/03/2015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93E8-B79F-46D9-B241-D95AF298BF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C8A0D-A0EB-4194-9C77-3CB4A0808669}" type="datetimeFigureOut">
              <a:rPr lang="pt-BR" smtClean="0"/>
              <a:pPr/>
              <a:t>24/03/2015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F93E8-B79F-46D9-B241-D95AF298BF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2" y="260648"/>
            <a:ext cx="8544948" cy="640871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27584" y="2132856"/>
            <a:ext cx="756084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pt-BR" sz="4400" b="1" baseline="0" dirty="0" smtClean="0">
                <a:solidFill>
                  <a:schemeClr val="tx2">
                    <a:lumMod val="75000"/>
                  </a:schemeClr>
                </a:solidFill>
              </a:rPr>
              <a:t>Lei 12.846/13</a:t>
            </a:r>
          </a:p>
          <a:p>
            <a:pPr algn="ctr">
              <a:spcAft>
                <a:spcPts val="1800"/>
              </a:spcAft>
            </a:pPr>
            <a:r>
              <a:rPr lang="pt-BR" sz="4400" b="1" baseline="0" dirty="0" smtClean="0">
                <a:solidFill>
                  <a:schemeClr val="tx2">
                    <a:lumMod val="75000"/>
                  </a:schemeClr>
                </a:solidFill>
              </a:rPr>
              <a:t>Regulamentação Municipal</a:t>
            </a:r>
            <a:endParaRPr lang="pt-BR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Imagem 1" descr="Descrição: controladoria-geral_horizontal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930" y="476672"/>
            <a:ext cx="2928958" cy="97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2" y="260648"/>
            <a:ext cx="8544948" cy="640871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74960" y="3284984"/>
            <a:ext cx="5429288" cy="14465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BR" sz="3600" b="1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 que foi feito </a:t>
            </a:r>
          </a:p>
          <a:p>
            <a:pPr algn="ctr"/>
            <a:r>
              <a:rPr lang="pt-BR" sz="3600" b="1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para evitar o ilícito</a:t>
            </a:r>
          </a:p>
          <a:p>
            <a:pPr algn="ctr">
              <a:lnSpc>
                <a:spcPct val="200000"/>
              </a:lnSpc>
            </a:pPr>
            <a:endParaRPr lang="pt-BR" sz="800" b="1" dirty="0" smtClean="0">
              <a:ln w="90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666940" y="1812880"/>
            <a:ext cx="1857388" cy="341632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BR" sz="20000" b="1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>
              <a:lnSpc>
                <a:spcPct val="200000"/>
              </a:lnSpc>
            </a:pPr>
            <a:endParaRPr lang="pt-BR" sz="800" b="1" dirty="0" smtClean="0">
              <a:ln w="90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Descrição: controladoria-geral_horizontal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930" y="476673"/>
            <a:ext cx="238711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683568" y="1628800"/>
            <a:ext cx="784887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As </a:t>
            </a:r>
            <a:r>
              <a:rPr lang="pt-BR" sz="2800" dirty="0" err="1" smtClean="0"/>
              <a:t>PJs</a:t>
            </a:r>
            <a:r>
              <a:rPr lang="pt-BR" sz="2800" dirty="0" smtClean="0"/>
              <a:t> devem se preparar para a seguinte pergunta</a:t>
            </a:r>
            <a:r>
              <a:rPr lang="pt-BR" sz="2800" dirty="0" smtClean="0"/>
              <a:t>:</a:t>
            </a:r>
            <a:endParaRPr lang="pt-BR" sz="2800" dirty="0" smtClean="0"/>
          </a:p>
        </p:txBody>
      </p:sp>
      <p:sp>
        <p:nvSpPr>
          <p:cNvPr id="10" name="CaixaDeTexto 9"/>
          <p:cNvSpPr txBox="1"/>
          <p:nvPr/>
        </p:nvSpPr>
        <p:spPr>
          <a:xfrm>
            <a:off x="912366" y="5085184"/>
            <a:ext cx="7548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</a:rPr>
              <a:t>Compliance não é um </a:t>
            </a:r>
            <a:r>
              <a:rPr lang="pt-BR" sz="2400" b="1" dirty="0">
                <a:solidFill>
                  <a:srgbClr val="002060"/>
                </a:solidFill>
              </a:rPr>
              <a:t>mero </a:t>
            </a:r>
            <a:r>
              <a:rPr lang="pt-BR" sz="2400" b="1" dirty="0" err="1" smtClean="0">
                <a:solidFill>
                  <a:srgbClr val="002060"/>
                </a:solidFill>
              </a:rPr>
              <a:t>checklist</a:t>
            </a:r>
            <a:r>
              <a:rPr lang="pt-BR" sz="2400" b="1" dirty="0" smtClean="0">
                <a:solidFill>
                  <a:srgbClr val="002060"/>
                </a:solidFill>
              </a:rPr>
              <a:t>, requer </a:t>
            </a:r>
            <a:r>
              <a:rPr lang="pt-BR" sz="2400" b="1" dirty="0" smtClean="0">
                <a:solidFill>
                  <a:srgbClr val="002060"/>
                </a:solidFill>
              </a:rPr>
              <a:t>efetividade</a:t>
            </a:r>
            <a:r>
              <a:rPr lang="pt-BR" sz="2400" dirty="0" smtClean="0">
                <a:solidFill>
                  <a:srgbClr val="002060"/>
                </a:solidFill>
              </a:rPr>
              <a:t>.</a:t>
            </a:r>
            <a:endParaRPr lang="pt-BR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2" y="260648"/>
            <a:ext cx="8544948" cy="6408712"/>
          </a:xfrm>
          <a:prstGeom prst="rect">
            <a:avLst/>
          </a:prstGeom>
        </p:spPr>
      </p:pic>
      <p:pic>
        <p:nvPicPr>
          <p:cNvPr id="6" name="Imagem 1" descr="Descrição: controladoria-geral_horizontal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260412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683568" y="1556792"/>
            <a:ext cx="784887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Compliance: Pontos Importantes</a:t>
            </a:r>
            <a:endParaRPr lang="pt-BR" sz="28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755576" y="2276872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Corrente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doutrinária de defesa: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excludente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 responsabilidade </a:t>
            </a:r>
            <a:endParaRPr lang="pt-BR" sz="2000" dirty="0" smtClean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(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ausência de previsão na Lei 12.846)</a:t>
            </a:r>
          </a:p>
          <a:p>
            <a:endParaRPr lang="pt-BR" sz="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827584" y="4347681"/>
            <a:ext cx="78488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Compliance  -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Capacitação de s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ervidores</a:t>
            </a:r>
          </a:p>
          <a:p>
            <a:pPr fontAlgn="base">
              <a:spcAft>
                <a:spcPts val="600"/>
              </a:spcAft>
              <a:buClr>
                <a:schemeClr val="tx2">
                  <a:lumMod val="50000"/>
                </a:schemeClr>
              </a:buClr>
            </a:pP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Programa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 fachada x Programa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efetivo</a:t>
            </a:r>
          </a:p>
          <a:p>
            <a:pPr fontAlgn="base">
              <a:spcAft>
                <a:spcPts val="600"/>
              </a:spcAft>
              <a:buClr>
                <a:schemeClr val="tx2">
                  <a:lumMod val="50000"/>
                </a:schemeClr>
              </a:buClr>
            </a:pP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Fazer constar no relatório as falhas encontradas.</a:t>
            </a:r>
            <a:endParaRPr lang="pt-BR" sz="2000" dirty="0" smtClean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55576" y="3573016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As </a:t>
            </a:r>
            <a:r>
              <a:rPr lang="pt-BR" sz="2000" dirty="0" err="1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PJs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devem manter registros (Gestão documental)</a:t>
            </a:r>
            <a:endParaRPr lang="pt-BR" sz="2000" dirty="0" smtClean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544948" cy="6408712"/>
          </a:xfrm>
          <a:prstGeom prst="rect">
            <a:avLst/>
          </a:prstGeom>
        </p:spPr>
      </p:pic>
      <p:pic>
        <p:nvPicPr>
          <p:cNvPr id="6" name="Imagem 1" descr="Descrição: controladoria-geral_horizontal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260412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683568" y="1556792"/>
            <a:ext cx="784887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Pontos Polêmicos da Lei</a:t>
            </a:r>
            <a:endParaRPr lang="pt-BR" sz="28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827584" y="2420888"/>
            <a:ext cx="77768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Responsabilidade Objetiva x Pessoa Física </a:t>
            </a:r>
            <a:endParaRPr lang="pt-BR" sz="2000" dirty="0" smtClean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pt-BR" sz="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827584" y="3284984"/>
            <a:ext cx="77768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A aplicação das sanções pelas entidades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 administração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indireta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direito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privado. Impossibilidade (Vicente Greco)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Obs.: Problema superado com a centralização da competência.</a:t>
            </a:r>
            <a:endParaRPr lang="pt-BR" dirty="0" smtClean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99592" y="4725144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Comunicação ao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MP: art.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15 da Lei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12.846 x art.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15 da LIA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44948" cy="6408712"/>
          </a:xfrm>
          <a:prstGeom prst="rect">
            <a:avLst/>
          </a:prstGeom>
        </p:spPr>
      </p:pic>
      <p:pic>
        <p:nvPicPr>
          <p:cNvPr id="6" name="Imagem 1" descr="Descrição: controladoria-geral_horizontal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930" y="476673"/>
            <a:ext cx="238711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683568" y="1484784"/>
            <a:ext cx="784887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Acordo de Leniência x LIA</a:t>
            </a:r>
            <a:endParaRPr lang="pt-BR" sz="28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899592" y="2524834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Art. 17 § 1º  Lei 8.429</a:t>
            </a:r>
          </a:p>
          <a:p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Vedação de transação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, acordo ou conciliação nas ações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de improbidade. </a:t>
            </a:r>
            <a:endParaRPr lang="pt-B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99592" y="346093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Caso concreto  CGM - São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aulo. </a:t>
            </a:r>
            <a:endParaRPr lang="pt-B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899592" y="4109010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Quem ganhou com a vedação? </a:t>
            </a:r>
            <a:endParaRPr lang="pt-BR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2" y="260648"/>
            <a:ext cx="8544948" cy="6408712"/>
          </a:xfrm>
          <a:prstGeom prst="rect">
            <a:avLst/>
          </a:prstGeom>
        </p:spPr>
      </p:pic>
      <p:pic>
        <p:nvPicPr>
          <p:cNvPr id="6" name="Imagem 1" descr="Descrição: controladoria-geral_horizontal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930" y="476673"/>
            <a:ext cx="238711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755576" y="3915633"/>
            <a:ext cx="77048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2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r>
              <a:rPr lang="pt-BR" sz="2000" baseline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Consumação </a:t>
            </a:r>
            <a:r>
              <a:rPr lang="pt-BR" sz="2000" baseline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do ilícito </a:t>
            </a:r>
            <a:r>
              <a:rPr lang="pt-BR" sz="2000" baseline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previsto no Art. 5 </a:t>
            </a:r>
            <a:r>
              <a:rPr lang="pt-BR" sz="2000" baseline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inciso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I: </a:t>
            </a:r>
          </a:p>
          <a:p>
            <a:pPr algn="just" fontAlgn="base"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Prometer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oferecer ou dar, direta ou indiretamente, vantagem indevida a agente público, ou a terceira pessoa a ele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relacionada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</a:t>
            </a:r>
            <a:endParaRPr lang="pt-BR" sz="2000" baseline="0" dirty="0" smtClean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83568" y="1700808"/>
            <a:ext cx="784887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Cuidado com a Doutrina</a:t>
            </a:r>
            <a:endParaRPr lang="pt-BR" sz="2800" b="1" dirty="0"/>
          </a:p>
        </p:txBody>
      </p:sp>
      <p:sp>
        <p:nvSpPr>
          <p:cNvPr id="8" name="Retângulo 7"/>
          <p:cNvSpPr/>
          <p:nvPr/>
        </p:nvSpPr>
        <p:spPr>
          <a:xfrm>
            <a:off x="683568" y="2636912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fontAlgn="base">
              <a:spcAft>
                <a:spcPts val="12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r>
              <a:rPr lang="pt-BR" sz="2000" baseline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Não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há c</a:t>
            </a:r>
            <a:r>
              <a:rPr lang="pt-BR" sz="2000" baseline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oncurso </a:t>
            </a:r>
            <a:r>
              <a:rPr lang="pt-BR" sz="2000" baseline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necessário com agente </a:t>
            </a:r>
            <a:r>
              <a:rPr lang="pt-BR" sz="2000" baseline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público para todos os ilícitos. </a:t>
            </a:r>
            <a:endParaRPr lang="pt-BR" sz="2000" dirty="0" smtClean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2" y="260648"/>
            <a:ext cx="8544948" cy="6408712"/>
          </a:xfrm>
          <a:prstGeom prst="rect">
            <a:avLst/>
          </a:prstGeom>
        </p:spPr>
      </p:pic>
      <p:sp>
        <p:nvSpPr>
          <p:cNvPr id="5" name="Subtítulo 2"/>
          <p:cNvSpPr>
            <a:spLocks noGrp="1"/>
          </p:cNvSpPr>
          <p:nvPr/>
        </p:nvSpPr>
        <p:spPr>
          <a:xfrm>
            <a:off x="1547664" y="2780928"/>
            <a:ext cx="6357982" cy="2016224"/>
          </a:xfrm>
          <a:prstGeom prst="rect">
            <a:avLst/>
          </a:prstGeom>
          <a:ln>
            <a:noFill/>
          </a:ln>
          <a:effectLst/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 fontAlgn="base"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pt-BR" sz="2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pt-BR" sz="2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Compliance não é idéia de gringo”.</a:t>
            </a:r>
          </a:p>
          <a:p>
            <a:pPr algn="just" fontAlgn="base"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pt-BR" sz="2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Promoção de um ambiente de integridade.</a:t>
            </a:r>
          </a:p>
          <a:p>
            <a:pPr algn="just" fontAlgn="base"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pt-BR" sz="2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Melhoria na confiança - Público x Privado.</a:t>
            </a:r>
          </a:p>
        </p:txBody>
      </p:sp>
      <p:pic>
        <p:nvPicPr>
          <p:cNvPr id="6" name="Imagem 1" descr="Descrição: controladoria-geral_horizontal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930" y="476673"/>
            <a:ext cx="238711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683568" y="1700808"/>
            <a:ext cx="784887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Considerações Finais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2" y="260648"/>
            <a:ext cx="8544948" cy="6408712"/>
          </a:xfrm>
          <a:prstGeom prst="rect">
            <a:avLst/>
          </a:prstGeom>
        </p:spPr>
      </p:pic>
      <p:pic>
        <p:nvPicPr>
          <p:cNvPr id="5" name="Imagem 4" descr="sao-paul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060848"/>
            <a:ext cx="295232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1816095" y="3356992"/>
            <a:ext cx="549220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Controladoria Geral do Município</a:t>
            </a:r>
            <a:endParaRPr lang="pt-BR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52" y="188640"/>
            <a:ext cx="8544948" cy="6408712"/>
          </a:xfrm>
          <a:prstGeom prst="rect">
            <a:avLst/>
          </a:prstGeom>
        </p:spPr>
      </p:pic>
      <p:pic>
        <p:nvPicPr>
          <p:cNvPr id="6" name="Imagem 1" descr="Descrição: controladoria-geral_horizontal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930" y="476673"/>
            <a:ext cx="238711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115616" y="2132856"/>
            <a:ext cx="1998554" cy="221599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 </a:t>
            </a:r>
          </a:p>
          <a:p>
            <a:pPr algn="ctr"/>
            <a:endParaRPr lang="pt-B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pt-B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Dados </a:t>
            </a:r>
            <a:r>
              <a:rPr lang="pt-B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sobre a Lei </a:t>
            </a:r>
            <a:r>
              <a:rPr lang="pt-B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12.846</a:t>
            </a:r>
          </a:p>
          <a:p>
            <a:pPr algn="ctr"/>
            <a:endParaRPr lang="pt-B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  <a:p>
            <a:pPr algn="ctr"/>
            <a:endParaRPr lang="pt-B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012160" y="2132856"/>
            <a:ext cx="2016224" cy="221599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 </a:t>
            </a:r>
          </a:p>
          <a:p>
            <a:pPr algn="ctr"/>
            <a:endParaRPr lang="pt-B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pt-B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Pontos Polêmicos</a:t>
            </a:r>
          </a:p>
          <a:p>
            <a:pPr algn="ctr"/>
            <a:endParaRPr lang="pt-B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  <a:p>
            <a:pPr algn="ctr"/>
            <a:endParaRPr lang="pt-B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491880" y="2132857"/>
            <a:ext cx="2088232" cy="221599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 </a:t>
            </a:r>
          </a:p>
          <a:p>
            <a:pPr algn="ctr"/>
            <a:r>
              <a:rPr lang="pt-B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Decreto Municipal SP </a:t>
            </a:r>
          </a:p>
          <a:p>
            <a:pPr algn="ctr"/>
            <a:r>
              <a:rPr lang="pt-B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e  modelo FOCCOSP</a:t>
            </a:r>
            <a:endParaRPr lang="pt-B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  <a:p>
            <a:pPr algn="ctr"/>
            <a:endParaRPr lang="pt-B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2" y="0"/>
            <a:ext cx="8544948" cy="6669360"/>
          </a:xfrm>
          <a:prstGeom prst="rect">
            <a:avLst/>
          </a:prstGeom>
        </p:spPr>
      </p:pic>
      <p:graphicFrame>
        <p:nvGraphicFramePr>
          <p:cNvPr id="5" name="Gráfico 4"/>
          <p:cNvGraphicFramePr/>
          <p:nvPr/>
        </p:nvGraphicFramePr>
        <p:xfrm>
          <a:off x="971600" y="2420888"/>
          <a:ext cx="5760640" cy="3760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 descr="http://www.riocapitaldaenergia.rj.gov.br/Publico/MostrarImagem.aspx?C=hqNWX9X7Kyc%3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864096" cy="73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899592" y="1484784"/>
            <a:ext cx="763284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600" dirty="0" smtClean="0"/>
              <a:t>Em minha opinião, a Lei 12.846 é uma medida essencial no combate à corrupção e será decisiva para a elevação do padrão ético da relação entre os setores público e privado </a:t>
            </a:r>
          </a:p>
          <a:p>
            <a:r>
              <a:rPr lang="pt-BR" sz="1600" dirty="0" smtClean="0"/>
              <a:t>e na preservação de um ambiente competitivo saudável.</a:t>
            </a:r>
            <a:endParaRPr lang="pt-BR" sz="1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123728" y="620688"/>
            <a:ext cx="3622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Credibilidade da Lei 12.846</a:t>
            </a:r>
            <a:endParaRPr lang="pt-B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516216" y="2996952"/>
            <a:ext cx="2066069" cy="183127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100</a:t>
            </a:r>
            <a:r>
              <a:rPr lang="pt-BR" dirty="0" smtClean="0"/>
              <a:t>% do faturamento </a:t>
            </a:r>
            <a:endParaRPr lang="pt-BR" dirty="0" smtClean="0"/>
          </a:p>
          <a:p>
            <a:pPr algn="ctr">
              <a:spcAft>
                <a:spcPts val="600"/>
              </a:spcAft>
            </a:pPr>
            <a:r>
              <a:rPr lang="pt-BR" dirty="0" smtClean="0"/>
              <a:t>advindos </a:t>
            </a:r>
            <a:r>
              <a:rPr lang="pt-BR" dirty="0" smtClean="0"/>
              <a:t>do setor público</a:t>
            </a:r>
            <a:r>
              <a:rPr lang="pt-BR" dirty="0" smtClean="0"/>
              <a:t>:</a:t>
            </a:r>
          </a:p>
          <a:p>
            <a:pPr algn="ctr"/>
            <a:r>
              <a:rPr lang="pt-BR" dirty="0" smtClean="0"/>
              <a:t>A credibilidade cai para  33%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 animBg="1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544948" cy="6408712"/>
          </a:xfrm>
          <a:prstGeom prst="rect">
            <a:avLst/>
          </a:prstGeom>
        </p:spPr>
      </p:pic>
      <p:graphicFrame>
        <p:nvGraphicFramePr>
          <p:cNvPr id="5" name="Gráfico 4"/>
          <p:cNvGraphicFramePr/>
          <p:nvPr/>
        </p:nvGraphicFramePr>
        <p:xfrm>
          <a:off x="1619672" y="1556792"/>
          <a:ext cx="5976664" cy="4424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/>
          <p:cNvSpPr/>
          <p:nvPr/>
        </p:nvSpPr>
        <p:spPr>
          <a:xfrm>
            <a:off x="2123728" y="61197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Há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programa de </a:t>
            </a:r>
            <a:r>
              <a:rPr lang="pt-BR" sz="2000" i="1" dirty="0" smtClean="0">
                <a:solidFill>
                  <a:schemeClr val="tx2">
                    <a:lumMod val="75000"/>
                  </a:schemeClr>
                </a:solidFill>
              </a:rPr>
              <a:t>compliance?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Se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sim, há quanto tempo?</a:t>
            </a:r>
            <a:endParaRPr lang="pt-B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 descr="http://www.riocapitaldaenergia.rj.gov.br/Publico/MostrarImagem.aspx?C=hqNWX9X7Kyc%3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864096" cy="73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544948" cy="6408712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 bwMode="auto">
          <a:xfrm>
            <a:off x="4788024" y="2780928"/>
            <a:ext cx="3621088" cy="10801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Modelo do FOCCOSP 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827584" y="2780928"/>
            <a:ext cx="3528392" cy="10801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800" dirty="0" smtClean="0"/>
              <a:t>Decreto Municipal</a:t>
            </a:r>
            <a:br>
              <a:rPr lang="pt-BR" sz="2800" dirty="0" smtClean="0"/>
            </a:br>
            <a:r>
              <a:rPr lang="pt-BR" sz="2800" dirty="0" smtClean="0"/>
              <a:t> 55.107/13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m 1" descr="Descrição: controladoria-geral_horizontal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930" y="476673"/>
            <a:ext cx="260412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683568" y="1700808"/>
            <a:ext cx="784887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Principais </a:t>
            </a:r>
            <a:r>
              <a:rPr lang="pt-BR" sz="2800" dirty="0" smtClean="0"/>
              <a:t>Pontos </a:t>
            </a:r>
            <a:r>
              <a:rPr lang="pt-BR" sz="2800" dirty="0" smtClean="0"/>
              <a:t>da Regulamentação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52" y="188640"/>
            <a:ext cx="8544948" cy="6408712"/>
          </a:xfrm>
          <a:prstGeom prst="rect">
            <a:avLst/>
          </a:prstGeom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817437" y="4365104"/>
            <a:ext cx="5500726" cy="4286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46800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80000"/>
              <a:tabLst/>
              <a:defRPr/>
            </a:pPr>
            <a:r>
              <a:rPr kumimoji="0" lang="pt-BR" b="0" i="0" u="none" strike="noStrike" kern="1200" cap="none" spc="0" normalizeH="0" baseline="0" noProof="0" dirty="0" smtClean="0"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Segurança </a:t>
            </a:r>
            <a:r>
              <a:rPr kumimoji="0" lang="pt-BR" b="0" i="0" u="none" strike="noStrike" kern="1200" cap="none" spc="0" normalizeH="0" baseline="0" noProof="0" dirty="0" smtClean="0"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jurídica </a:t>
            </a:r>
            <a:r>
              <a:rPr kumimoji="0" lang="pt-BR" b="0" i="0" u="none" strike="noStrike" kern="1200" cap="none" spc="0" normalizeH="0" baseline="0" noProof="0" dirty="0" smtClean="0"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– Previsibilidade</a:t>
            </a:r>
            <a:endParaRPr kumimoji="0" lang="pt-BR" b="0" i="0" u="none" strike="noStrike" kern="1200" cap="none" spc="0" normalizeH="0" baseline="0" noProof="0" dirty="0" smtClean="0"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817437" y="4797152"/>
            <a:ext cx="4594724" cy="48986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46800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80000"/>
              <a:tabLst/>
              <a:defRPr/>
            </a:pPr>
            <a:r>
              <a:rPr kumimoji="0" lang="pt-BR" b="0" i="0" u="none" strike="noStrike" kern="1200" cap="none" spc="0" normalizeH="0" baseline="0" noProof="0" dirty="0" smtClean="0"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Capacitação </a:t>
            </a:r>
            <a:r>
              <a:rPr kumimoji="0" lang="pt-BR" b="0" i="0" u="none" strike="noStrike" kern="1200" cap="none" spc="0" normalizeH="0" baseline="0" noProof="0" dirty="0" smtClean="0"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dos servidores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817437" y="5243395"/>
            <a:ext cx="5824298" cy="48986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46800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80000"/>
              <a:tabLst/>
              <a:defRPr/>
            </a:pPr>
            <a:r>
              <a:rPr kumimoji="0" lang="pt-BR" b="0" i="0" u="none" strike="noStrike" kern="1200" cap="none" spc="0" normalizeH="0" baseline="0" noProof="0" dirty="0" smtClean="0"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Facilita </a:t>
            </a:r>
            <a:r>
              <a:rPr kumimoji="0" lang="pt-BR" b="0" i="0" u="none" strike="noStrike" kern="1200" cap="none" spc="0" normalizeH="0" baseline="0" noProof="0" dirty="0" smtClean="0"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o controle </a:t>
            </a:r>
            <a:r>
              <a:rPr kumimoji="0" lang="pt-BR" b="0" i="0" u="none" strike="noStrike" kern="1200" cap="none" spc="0" normalizeH="0" baseline="0" noProof="0" dirty="0" smtClean="0"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social e do MP</a:t>
            </a:r>
            <a:endParaRPr kumimoji="0" lang="pt-BR" b="0" i="0" u="none" strike="noStrike" kern="1200" cap="none" spc="0" normalizeH="0" baseline="0" noProof="0" dirty="0" smtClean="0"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17436" y="3790201"/>
            <a:ext cx="7642995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  </a:t>
            </a:r>
            <a:r>
              <a:rPr lang="pt-BR" sz="22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Vantagens:</a:t>
            </a:r>
            <a:endParaRPr lang="pt-BR" sz="2200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827584" y="4005064"/>
            <a:ext cx="7056784" cy="48986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46800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80000"/>
              <a:tabLst/>
              <a:defRPr/>
            </a:pPr>
            <a:endParaRPr kumimoji="0" lang="pt-BR" b="0" i="0" u="none" strike="noStrike" kern="1200" cap="none" spc="0" normalizeH="0" baseline="0" noProof="0" dirty="0" smtClean="0"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1" descr="Descrição: controladoria-geral_horizontal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730" y="404664"/>
            <a:ext cx="260412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755576" y="1412776"/>
            <a:ext cx="784887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Competência Centralizada</a:t>
            </a:r>
            <a:endParaRPr lang="pt-BR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55576" y="2849741"/>
            <a:ext cx="7848872" cy="7232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Riscos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 competência pulverizada </a:t>
            </a:r>
          </a:p>
          <a:p>
            <a:pPr lvl="0">
              <a:spcBef>
                <a:spcPts val="600"/>
              </a:spcBef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5.570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municípios x 10 secretarias x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delegação =  Mais de 110 mil pessoas </a:t>
            </a:r>
            <a:endParaRPr lang="pt-BR" dirty="0" smtClean="0">
              <a:solidFill>
                <a:schemeClr val="tx2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55576" y="2132857"/>
            <a:ext cx="784887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Respeito ao Princípio Federativo – Interesse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local</a:t>
            </a:r>
            <a:endParaRPr lang="pt-BR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52" y="260648"/>
            <a:ext cx="8544948" cy="6408712"/>
          </a:xfrm>
          <a:prstGeom prst="rect">
            <a:avLst/>
          </a:prstGeom>
        </p:spPr>
      </p:pic>
      <p:pic>
        <p:nvPicPr>
          <p:cNvPr id="11" name="Imagem 1" descr="Descrição: controladoria-geral_horizontal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730" y="404664"/>
            <a:ext cx="260412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755576" y="1484784"/>
            <a:ext cx="784887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Rito Processual</a:t>
            </a:r>
            <a:endParaRPr lang="pt-BR" sz="2800" b="1" dirty="0"/>
          </a:p>
        </p:txBody>
      </p:sp>
      <p:sp>
        <p:nvSpPr>
          <p:cNvPr id="15" name="Subtítulo 2"/>
          <p:cNvSpPr txBox="1">
            <a:spLocks/>
          </p:cNvSpPr>
          <p:nvPr/>
        </p:nvSpPr>
        <p:spPr>
          <a:xfrm>
            <a:off x="1547664" y="2420888"/>
            <a:ext cx="6136548" cy="2592288"/>
          </a:xfrm>
          <a:prstGeom prst="rect">
            <a:avLst/>
          </a:prstGeom>
          <a:noFill/>
          <a:ln w="400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 fontAlgn="base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 2"/>
              <a:buNone/>
            </a:pPr>
            <a:r>
              <a:rPr lang="pt-BR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Processo célere e seguro:</a:t>
            </a:r>
          </a:p>
          <a:p>
            <a:pPr algn="just" fontAlgn="base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U</a:t>
            </a:r>
            <a:r>
              <a:rPr lang="pt-BR" sz="24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 único </a:t>
            </a:r>
            <a:r>
              <a:rPr lang="pt-BR" sz="24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recurso </a:t>
            </a:r>
            <a:r>
              <a:rPr lang="pt-BR" sz="19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( Lei de Processo Administrativo )</a:t>
            </a:r>
            <a:endParaRPr lang="pt-BR" sz="190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just" fontAlgn="base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Pedido de reconsideração: 2 </a:t>
            </a:r>
            <a:r>
              <a:rPr lang="pt-BR" sz="24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hipóteses</a:t>
            </a:r>
          </a:p>
          <a:p>
            <a:pPr algn="just" fontAlgn="base">
              <a:spcAft>
                <a:spcPts val="1200"/>
              </a:spcAft>
              <a:buClr>
                <a:schemeClr val="accent2">
                  <a:lumMod val="75000"/>
                </a:schemeClr>
              </a:buClr>
              <a:buNone/>
            </a:pP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	- Indeferimento de produção de provas</a:t>
            </a:r>
          </a:p>
          <a:p>
            <a:pPr algn="just" fontAlgn="base">
              <a:spcAft>
                <a:spcPts val="1200"/>
              </a:spcAft>
              <a:buClr>
                <a:schemeClr val="accent2">
                  <a:lumMod val="75000"/>
                </a:schemeClr>
              </a:buClr>
              <a:buNone/>
            </a:pPr>
            <a:r>
              <a:rPr lang="pt-BR" sz="24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	- Suspensão cautelar de ato / processo </a:t>
            </a:r>
            <a:endParaRPr lang="pt-BR" sz="240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52" y="188640"/>
            <a:ext cx="8544948" cy="6408712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755576" y="2276872"/>
            <a:ext cx="7642995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200" dirty="0" smtClean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</a:t>
            </a:r>
            <a:r>
              <a:rPr lang="pt-BR" sz="2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3 servidores estáveis</a:t>
            </a:r>
            <a:endParaRPr lang="pt-BR" sz="22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1" descr="Descrição: controladoria-geral_horizontal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730" y="404664"/>
            <a:ext cx="260412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755576" y="1484784"/>
            <a:ext cx="784887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Comissão Processante</a:t>
            </a:r>
            <a:endParaRPr lang="pt-BR" sz="2800" b="1" dirty="0"/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755576" y="4077072"/>
            <a:ext cx="6711416" cy="720080"/>
          </a:xfrm>
          <a:prstGeom prst="rect">
            <a:avLst/>
          </a:prstGeom>
          <a:noFill/>
          <a:ln w="400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 fontAlgn="base">
              <a:spcAft>
                <a:spcPts val="12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r>
              <a:rPr lang="pt-BR" sz="2200" dirty="0" smtClean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P</a:t>
            </a:r>
            <a:r>
              <a:rPr lang="pt-BR" sz="2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J </a:t>
            </a:r>
            <a:r>
              <a:rPr lang="pt-BR" sz="2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é a última a falar nos autos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55576" y="3284984"/>
            <a:ext cx="784887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Alegações Finais </a:t>
            </a:r>
            <a:endParaRPr lang="pt-BR" sz="2800" b="1" dirty="0"/>
          </a:p>
        </p:txBody>
      </p:sp>
      <p:sp>
        <p:nvSpPr>
          <p:cNvPr id="13" name="Subtítulo 2"/>
          <p:cNvSpPr txBox="1">
            <a:spLocks/>
          </p:cNvSpPr>
          <p:nvPr/>
        </p:nvSpPr>
        <p:spPr>
          <a:xfrm>
            <a:off x="755576" y="4725144"/>
            <a:ext cx="7791536" cy="720080"/>
          </a:xfrm>
          <a:prstGeom prst="rect">
            <a:avLst/>
          </a:prstGeom>
          <a:noFill/>
          <a:ln w="400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fontAlgn="base">
              <a:spcAft>
                <a:spcPts val="1200"/>
              </a:spcAft>
              <a:buClr>
                <a:schemeClr val="tx2">
                  <a:lumMod val="50000"/>
                </a:schemeClr>
              </a:buClr>
              <a:buNone/>
            </a:pPr>
            <a:r>
              <a:rPr lang="pt-B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Obs.: Dúvida - §2º Art. 5º do Decreto Federal 8.420</a:t>
            </a:r>
            <a:endParaRPr lang="pt-BR" sz="200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9" grpId="0"/>
      <p:bldP spid="10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52" y="0"/>
            <a:ext cx="8544948" cy="6408712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755576" y="4601453"/>
            <a:ext cx="7848872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200" dirty="0" smtClean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Alinhamento com o Decreto Federal 8.420</a:t>
            </a:r>
            <a:endParaRPr lang="pt-BR" sz="20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1" descr="Descrição: controladoria-geral_horizontal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730" y="404664"/>
            <a:ext cx="260412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755576" y="3861048"/>
            <a:ext cx="783845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Compliance</a:t>
            </a:r>
            <a:endParaRPr lang="pt-BR" sz="28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755576" y="1484784"/>
            <a:ext cx="784887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Mensuração da Sanção</a:t>
            </a:r>
            <a:endParaRPr lang="pt-BR" sz="2800" b="1" dirty="0"/>
          </a:p>
        </p:txBody>
      </p:sp>
      <p:sp>
        <p:nvSpPr>
          <p:cNvPr id="15" name="Retângulo 14"/>
          <p:cNvSpPr/>
          <p:nvPr/>
        </p:nvSpPr>
        <p:spPr>
          <a:xfrm>
            <a:off x="755576" y="2321004"/>
            <a:ext cx="7848872" cy="158504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Art. 21 do Decreto Municipal </a:t>
            </a:r>
            <a:r>
              <a:rPr lang="pt-B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55.107/14</a:t>
            </a:r>
          </a:p>
          <a:p>
            <a:pPr>
              <a:spcAft>
                <a:spcPts val="600"/>
              </a:spcAft>
            </a:pPr>
            <a:r>
              <a:rPr lang="pt-B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Opção por um texto mais aberto. </a:t>
            </a:r>
          </a:p>
          <a:p>
            <a:pPr>
              <a:spcAft>
                <a:spcPts val="600"/>
              </a:spcAft>
            </a:pPr>
            <a:r>
              <a:rPr lang="pt-B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Ex: ofensa aos planos e metas da administração pública.</a:t>
            </a:r>
          </a:p>
          <a:p>
            <a:r>
              <a:rPr lang="pt-BR" sz="2200" dirty="0" smtClean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pt-BR" sz="2200" dirty="0" smtClean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</a:t>
            </a:r>
            <a:endParaRPr lang="pt-BR" sz="22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4" grpId="0" animBg="1"/>
      <p:bldP spid="15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326</TotalTime>
  <Words>542</Words>
  <Application>Microsoft Office PowerPoint</Application>
  <PresentationFormat>Apresentação na tela (4:3)</PresentationFormat>
  <Paragraphs>89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D812742</dc:creator>
  <cp:lastModifiedBy>D812742</cp:lastModifiedBy>
  <cp:revision>41</cp:revision>
  <dcterms:created xsi:type="dcterms:W3CDTF">2015-03-23T20:34:42Z</dcterms:created>
  <dcterms:modified xsi:type="dcterms:W3CDTF">2015-03-24T22:37:15Z</dcterms:modified>
</cp:coreProperties>
</file>