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</a:rPr>
              <a:t>PLANEJAMENTO ESTRATÉGICO DO CONACI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Período 2016-2017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 marL="0" indent="12700" algn="just">
              <a:buNone/>
            </a:pPr>
            <a:r>
              <a:rPr lang="pt-BR" sz="2000" b="1" dirty="0" smtClean="0"/>
              <a:t>Para definir a Visão, reflita sobre: </a:t>
            </a:r>
            <a:r>
              <a:rPr lang="pt-BR" sz="2000" dirty="0" smtClean="0"/>
              <a:t>Que tipo de ambiente de trabalho desejamos nos tornar? O que queremos que as pessoas falem de nós como resultado de nosso trabalho? (Nossa visão representa os interesses dos Órgãos de Controle e os valores que prezamos?) </a:t>
            </a:r>
          </a:p>
          <a:p>
            <a:pPr>
              <a:buNone/>
            </a:pPr>
            <a:r>
              <a:rPr lang="pt-BR" b="1" dirty="0" smtClean="0"/>
              <a:t>Visão de Futuro do CONACI:</a:t>
            </a:r>
          </a:p>
          <a:p>
            <a:pPr>
              <a:buNone/>
            </a:pP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pt-BR" sz="3200" b="1" dirty="0" smtClean="0">
                <a:latin typeface="Verdana" pitchFamily="34" charset="0"/>
              </a:rPr>
              <a:t>Valores</a:t>
            </a:r>
          </a:p>
          <a:p>
            <a:pPr marL="342900" lvl="1" indent="-342900" algn="ctr">
              <a:buNone/>
            </a:pPr>
            <a:endParaRPr lang="pt-BR" sz="2000" b="1" dirty="0" smtClean="0">
              <a:latin typeface="Verdana" pitchFamily="34" charset="0"/>
            </a:endParaRPr>
          </a:p>
          <a:p>
            <a:pPr marL="3175" indent="11113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latin typeface="Verdana" pitchFamily="34" charset="0"/>
              </a:rPr>
              <a:t>São preceitos básicos, princípios estabelecidos e que devem balizar as ações, condutas e as políticas da  Organização, na busca do cumprimento da missão e da realização da visão de futuro.</a:t>
            </a:r>
          </a:p>
          <a:p>
            <a:pPr marL="3175" indent="11113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latin typeface="Verdana" pitchFamily="34" charset="0"/>
              </a:rPr>
              <a:t>Constituem a base de sustentação de todas as ações dos Membros e Servidores da Organização.</a:t>
            </a:r>
          </a:p>
          <a:p>
            <a:pPr marL="3175" indent="11113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latin typeface="Verdana" pitchFamily="34" charset="0"/>
              </a:rPr>
              <a:t>Eles são fontes de orientação, motivação e inspiração, que direcionam as ações das pessoas na organização.</a:t>
            </a:r>
            <a:endParaRPr lang="pt-BR" sz="20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sz="2000" dirty="0" smtClean="0">
              <a:latin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/>
          <a:lstStyle/>
          <a:p>
            <a:pPr marL="342900" lvl="1" indent="-342900">
              <a:buNone/>
            </a:pPr>
            <a:r>
              <a:rPr lang="pt-BR" sz="3200" b="1" dirty="0" smtClean="0">
                <a:latin typeface="Verdana" pitchFamily="34" charset="0"/>
              </a:rPr>
              <a:t>Valores </a:t>
            </a:r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devem ser:</a:t>
            </a:r>
            <a:endParaRPr lang="pt-BR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Simples;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Claros;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Diretos;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Poderosos;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Normalmente as organizações tendem a ter entre três e seis valores centrais</a:t>
            </a:r>
            <a:r>
              <a:rPr lang="pt-BR" sz="2000" dirty="0" smtClean="0">
                <a:latin typeface="Verdana" pitchFamily="34" charset="0"/>
              </a:rPr>
              <a:t>.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 lvl="1" algn="ctr">
              <a:spcBef>
                <a:spcPct val="0"/>
              </a:spcBef>
              <a:buNone/>
            </a:pPr>
            <a:r>
              <a:rPr lang="pt-BR" sz="3000" b="1" dirty="0" smtClean="0">
                <a:latin typeface="Verdana" pitchFamily="34" charset="0"/>
              </a:rPr>
              <a:t>Exemplos de Valores</a:t>
            </a:r>
          </a:p>
          <a:p>
            <a:pPr>
              <a:spcBef>
                <a:spcPct val="0"/>
              </a:spcBef>
            </a:pPr>
            <a:endParaRPr lang="pt-BR" sz="2000" dirty="0" smtClean="0">
              <a:latin typeface="Verdana" pitchFamily="34" charset="0"/>
            </a:endParaRP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Transparência – comunicação aberta e honesta.</a:t>
            </a: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Criatividade – Apoiamos a criatividade e inovação individuais.</a:t>
            </a: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Homem, valorizado e respeitado.</a:t>
            </a: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Cliente, em primeiro lugar.</a:t>
            </a: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Comunicações, claras e honestas.</a:t>
            </a:r>
          </a:p>
          <a:p>
            <a:pPr marL="285750"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Qualidade, compromisso de todos.</a:t>
            </a:r>
          </a:p>
          <a:p>
            <a:pPr algn="ctr">
              <a:spcBef>
                <a:spcPct val="0"/>
              </a:spcBef>
              <a:buNone/>
            </a:pPr>
            <a:endParaRPr lang="pt-BR" sz="2000" dirty="0" smtClean="0">
              <a:latin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b="1" dirty="0" smtClean="0">
                <a:latin typeface="Verdana" pitchFamily="34" charset="0"/>
              </a:rPr>
              <a:t>Valores do CONACI</a:t>
            </a:r>
          </a:p>
          <a:p>
            <a:pPr algn="ctr">
              <a:spcBef>
                <a:spcPct val="0"/>
              </a:spcBef>
              <a:buNone/>
            </a:pPr>
            <a:endParaRPr lang="pt-BR" sz="2000" dirty="0" smtClean="0">
              <a:latin typeface="Verdana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902440"/>
          <a:ext cx="7704856" cy="404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472608"/>
              </a:tblGrid>
              <a:tr h="505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Valores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Explicitação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3175" indent="11113" algn="just">
              <a:lnSpc>
                <a:spcPct val="120000"/>
              </a:lnSpc>
              <a:buNone/>
            </a:pPr>
            <a:r>
              <a:rPr lang="pt-BR" b="1" dirty="0" smtClean="0">
                <a:latin typeface="Verdana" pitchFamily="34" charset="0"/>
              </a:rPr>
              <a:t>O que é Planejamento?</a:t>
            </a:r>
          </a:p>
          <a:p>
            <a:pPr marL="3175" indent="11113" algn="just">
              <a:lnSpc>
                <a:spcPct val="120000"/>
              </a:lnSpc>
              <a:buNone/>
            </a:pPr>
            <a:r>
              <a:rPr lang="pt-BR" sz="2000" dirty="0" smtClean="0">
                <a:latin typeface="Verdana" pitchFamily="34" charset="0"/>
              </a:rPr>
              <a:t>Planejar está associado à ideia de preparação e controle do futuro a partir do presente através da reflexão sistemática sobre a realidade a enfrentar e os objetivos a atingir.</a:t>
            </a:r>
          </a:p>
          <a:p>
            <a:pPr algn="r">
              <a:lnSpc>
                <a:spcPct val="120000"/>
              </a:lnSpc>
              <a:buNone/>
            </a:pPr>
            <a:r>
              <a:rPr lang="pt-BR" sz="2000" b="1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pt-BR" sz="2000" b="1" dirty="0" smtClean="0">
                <a:latin typeface="Verdana" pitchFamily="34" charset="0"/>
              </a:rPr>
              <a:t>(</a:t>
            </a:r>
            <a:r>
              <a:rPr lang="pt-BR" sz="2000" b="1" dirty="0" err="1" smtClean="0">
                <a:latin typeface="Verdana" pitchFamily="34" charset="0"/>
              </a:rPr>
              <a:t>Matus</a:t>
            </a:r>
            <a:r>
              <a:rPr lang="pt-BR" sz="2000" b="1" dirty="0" smtClean="0">
                <a:latin typeface="Verdana" pitchFamily="34" charset="0"/>
              </a:rPr>
              <a:t>, 1988)</a:t>
            </a:r>
          </a:p>
          <a:p>
            <a:pPr marL="3175" indent="11113" algn="just">
              <a:lnSpc>
                <a:spcPct val="120000"/>
              </a:lnSpc>
              <a:buNone/>
            </a:pPr>
            <a:endParaRPr lang="pt-BR" sz="2000" b="1" dirty="0" smtClean="0">
              <a:latin typeface="Verdana" pitchFamily="34" charset="0"/>
            </a:endParaRPr>
          </a:p>
          <a:p>
            <a:pPr marL="3175" indent="11113" algn="just">
              <a:lnSpc>
                <a:spcPct val="120000"/>
              </a:lnSpc>
              <a:buNone/>
            </a:pPr>
            <a:r>
              <a:rPr lang="pt-BR" b="1" dirty="0" smtClean="0">
                <a:latin typeface="Verdana" pitchFamily="34" charset="0"/>
              </a:rPr>
              <a:t>Plano Estratégico </a:t>
            </a:r>
            <a:r>
              <a:rPr lang="pt-BR" sz="2000" dirty="0" smtClean="0">
                <a:latin typeface="Verdana" pitchFamily="34" charset="0"/>
              </a:rPr>
              <a:t>representa o caminho que a instituição escolhe para evoluir de uma situação presente , até uma situação desejada no futuro.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ct val="50000"/>
              </a:spcBef>
              <a:buNone/>
            </a:pPr>
            <a:r>
              <a:rPr lang="pt-BR" sz="2800" b="1" dirty="0" smtClean="0">
                <a:latin typeface="Verdana" pitchFamily="34" charset="0"/>
              </a:rPr>
              <a:t>Características do Plano Estratégico</a:t>
            </a:r>
            <a:endParaRPr lang="pt-BR" sz="2800" dirty="0" smtClean="0">
              <a:latin typeface="Verdana" pitchFamily="34" charset="0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um modelo de decisões coerente, unificador e integrador;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um meio de estabelecer o propósito da organização em termos de seus objetivos de longo prazo, programas de ação e prioridades de alocação de recursos;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uma resposta consistente a oportunidades e ameaças externas e forças e fraquezas internas, com a finalidade de alcançar e manter um alto desempenho.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latin typeface="Verdana" pitchFamily="34" charset="0"/>
              </a:rPr>
              <a:t>ETAPAS DO PLANEJAMENTO ESTRATÉGICO</a:t>
            </a:r>
            <a:r>
              <a:rPr lang="pt-BR" b="1" dirty="0" smtClean="0">
                <a:latin typeface="Verdana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Negócio da Instituição;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rgbClr val="FF0000"/>
                </a:solidFill>
                <a:latin typeface="Verdana" pitchFamily="34" charset="0"/>
              </a:rPr>
              <a:t>Valores;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Missão;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Análise do Ambiente Externo;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Análise do Ambiente Interno;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rgbClr val="FF0000"/>
                </a:solidFill>
                <a:latin typeface="Verdana" pitchFamily="34" charset="0"/>
              </a:rPr>
              <a:t>Visão de Futuro;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Objetivos Estratégicos;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Estratégias;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Verdana" pitchFamily="34" charset="0"/>
              </a:rPr>
              <a:t>Plano operacional.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b="1" dirty="0" smtClean="0"/>
              <a:t>Metodologia adotada: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err="1" smtClean="0"/>
              <a:t>Balanced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Scorecard</a:t>
            </a:r>
            <a:r>
              <a:rPr lang="pt-BR" sz="2000" b="1" dirty="0" smtClean="0"/>
              <a:t> (BSC) </a:t>
            </a:r>
            <a:r>
              <a:rPr lang="pt-BR" sz="2000" dirty="0" smtClean="0"/>
              <a:t>  metodologia de medição e gestão de desempenho. 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/>
              <a:t>Desenvolvida pelos professores da Harvard Business </a:t>
            </a:r>
            <a:r>
              <a:rPr lang="pt-BR" sz="2000" dirty="0" err="1" smtClean="0"/>
              <a:t>School</a:t>
            </a:r>
            <a:r>
              <a:rPr lang="pt-BR" sz="2000" dirty="0" smtClean="0"/>
              <a:t> (HBS) Robert Kaplan e David Norton, em 1992.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Desdobramento dos passos do planejamento;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Metas a serem alcançadas com os Objetivos;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Indicadores para apurar a evolução das metas;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Responsabilização;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Estabelecimento de prazos para execução das ações;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/>
              <a:t>Monitoramento da execução das ações e evolução dos indicadores.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 marL="3175" indent="11113" algn="ctr">
              <a:spcBef>
                <a:spcPct val="50000"/>
              </a:spcBef>
              <a:buNone/>
            </a:pPr>
            <a:r>
              <a:rPr lang="pt-BR" b="1" dirty="0" smtClean="0">
                <a:latin typeface="Verdana" pitchFamily="34" charset="0"/>
              </a:rPr>
              <a:t>Visão de Futuro</a:t>
            </a:r>
          </a:p>
          <a:p>
            <a:pPr marL="3175" indent="11113" algn="just">
              <a:spcBef>
                <a:spcPct val="50000"/>
              </a:spcBef>
              <a:spcAft>
                <a:spcPts val="1200"/>
              </a:spcAft>
              <a:buNone/>
            </a:pPr>
            <a:r>
              <a:rPr lang="pt-BR" sz="2000" dirty="0" err="1" smtClean="0">
                <a:latin typeface="Verdana" pitchFamily="34" charset="0"/>
              </a:rPr>
              <a:t>Chiavenato</a:t>
            </a:r>
            <a:r>
              <a:rPr lang="pt-BR" sz="2000" dirty="0" smtClean="0">
                <a:latin typeface="Verdana" pitchFamily="34" charset="0"/>
              </a:rPr>
              <a:t> (1999) define visão como a imagem que a organização tem a respeito de si no futuro. Representa o sonho de realidade futura de uma organização, o qual lhe serve de guia. </a:t>
            </a:r>
          </a:p>
          <a:p>
            <a:pPr marL="3175" indent="11113" algn="just">
              <a:spcBef>
                <a:spcPct val="50000"/>
              </a:spcBef>
              <a:spcAft>
                <a:spcPts val="1200"/>
              </a:spcAft>
              <a:buNone/>
            </a:pPr>
            <a:r>
              <a:rPr lang="pt-BR" sz="2000" dirty="0" smtClean="0">
                <a:latin typeface="Verdana" pitchFamily="34" charset="0"/>
              </a:rPr>
              <a:t>A visão é estabelecida sobre os fins da instituição e corresponde à direção suprema que a organização busca alcançar. É um plano, uma ideia mental que descreve o que a organização quer realizar objetivamente num prazo determinado. É mutável por natureza e representa algo concreto a ser alcançado.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33265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marL="3175" indent="11113" algn="ctr">
              <a:spcBef>
                <a:spcPct val="50000"/>
              </a:spcBef>
              <a:buNone/>
            </a:pPr>
            <a:r>
              <a:rPr lang="pt-BR" b="1" dirty="0" smtClean="0">
                <a:latin typeface="Verdana" pitchFamily="34" charset="0"/>
              </a:rPr>
              <a:t>Características da Visão de Futuro</a:t>
            </a:r>
          </a:p>
          <a:p>
            <a:pPr marL="446088" lvl="1" indent="-4460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Deve transmitir uma noção de direção;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Deve anunciar uma noção de descoberta;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Deve apresentar uma noção de destino;</a:t>
            </a:r>
          </a:p>
          <a:p>
            <a:pPr marL="446088" indent="-4460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Deve ser compartilhada e apoiada por todos;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Abrangente e detalhada;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Positiva e inovadora;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Desafiadora mas viável;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Transmitir uma promessa de novos tempos;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Verdana" pitchFamily="34" charset="0"/>
              </a:rPr>
              <a:t> Tornar-se algo intrinsecamente válido.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b="1" dirty="0" smtClean="0">
                <a:latin typeface="Verdana" pitchFamily="34" charset="0"/>
              </a:rPr>
              <a:t>Visão de futuro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None/>
            </a:pPr>
            <a:r>
              <a:rPr lang="pt-BR" sz="2000" b="1" i="1" dirty="0" smtClean="0">
                <a:latin typeface="Verdana" pitchFamily="34" charset="0"/>
              </a:rPr>
              <a:t>“ Enquanto a missão delimita o raio de atuação da organização no espaço de uma política pública e tem caráter permanente, a visão de futuro é a busca da excelência no cumprimento da missão, em determinado período de tempo”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26064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3000" b="1" dirty="0" smtClean="0">
                <a:latin typeface="Verdana" pitchFamily="34" charset="0"/>
              </a:rPr>
              <a:t>Exemplos de visão de futuro</a:t>
            </a:r>
          </a:p>
          <a:p>
            <a:pPr>
              <a:spcBef>
                <a:spcPct val="0"/>
              </a:spcBef>
              <a:buNone/>
            </a:pPr>
            <a:r>
              <a:rPr lang="pt-BR" sz="2000" b="1" dirty="0" smtClean="0">
                <a:solidFill>
                  <a:schemeClr val="accent2"/>
                </a:solidFill>
                <a:latin typeface="Verdana" pitchFamily="34" charset="0"/>
              </a:rPr>
              <a:t>ENAP</a:t>
            </a:r>
            <a:endParaRPr lang="pt-BR" sz="2000" dirty="0" smtClean="0">
              <a:latin typeface="Verdana" pitchFamily="34" charset="0"/>
            </a:endParaRPr>
          </a:p>
          <a:p>
            <a:pPr marL="906463" lvl="2" indent="-6350" algn="just">
              <a:spcBef>
                <a:spcPct val="0"/>
              </a:spcBef>
              <a:buNone/>
            </a:pPr>
            <a:r>
              <a:rPr lang="pt-BR" sz="2000" dirty="0" smtClean="0">
                <a:latin typeface="Verdana" pitchFamily="34" charset="0"/>
              </a:rPr>
              <a:t>“Ser uma Instituição reconhecida nacionalmente como padrão de excelência na capacitação de recursos humanos do Serviço Público”.</a:t>
            </a:r>
          </a:p>
          <a:p>
            <a:pPr algn="just">
              <a:spcBef>
                <a:spcPct val="0"/>
              </a:spcBef>
            </a:pPr>
            <a:endParaRPr lang="pt-BR" sz="2000" dirty="0" smtClean="0">
              <a:latin typeface="Verdana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sz="2000" b="1" dirty="0" smtClean="0">
                <a:solidFill>
                  <a:schemeClr val="accent2"/>
                </a:solidFill>
                <a:latin typeface="Verdana" pitchFamily="34" charset="0"/>
              </a:rPr>
              <a:t>TCU</a:t>
            </a:r>
            <a:endParaRPr lang="pt-BR" sz="2000" dirty="0" smtClean="0">
              <a:latin typeface="Verdana" pitchFamily="34" charset="0"/>
            </a:endParaRPr>
          </a:p>
          <a:p>
            <a:pPr marL="906463" lvl="2" indent="22225" algn="just">
              <a:spcBef>
                <a:spcPct val="0"/>
              </a:spcBef>
              <a:buNone/>
            </a:pPr>
            <a:r>
              <a:rPr lang="pt-BR" sz="2000" dirty="0" smtClean="0">
                <a:latin typeface="Verdana" pitchFamily="34" charset="0"/>
              </a:rPr>
              <a:t>“Ser instituição de excelência no controle e contribuir para o aperfeiçoamento da administração pública”.</a:t>
            </a:r>
          </a:p>
          <a:p>
            <a:pPr>
              <a:spcBef>
                <a:spcPct val="0"/>
              </a:spcBef>
            </a:pPr>
            <a:endParaRPr lang="pt-BR" sz="2000" dirty="0" smtClean="0">
              <a:latin typeface="Verdana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sz="2000" b="1" dirty="0" smtClean="0">
                <a:solidFill>
                  <a:schemeClr val="accent2"/>
                </a:solidFill>
                <a:latin typeface="Verdana" pitchFamily="34" charset="0"/>
              </a:rPr>
              <a:t>SENAI</a:t>
            </a:r>
            <a:endParaRPr lang="pt-BR" sz="2000" dirty="0" smtClean="0">
              <a:latin typeface="Verdana" pitchFamily="34" charset="0"/>
            </a:endParaRPr>
          </a:p>
          <a:p>
            <a:pPr marL="906463" lvl="2" indent="22225" algn="just">
              <a:spcBef>
                <a:spcPct val="0"/>
              </a:spcBef>
              <a:buNone/>
            </a:pPr>
            <a:r>
              <a:rPr lang="pt-BR" sz="2000" dirty="0" smtClean="0">
                <a:latin typeface="Verdana" pitchFamily="34" charset="0"/>
              </a:rPr>
              <a:t>“Em 2010, o SENAI ocupará posição nacional de liderança como instituição de educação para o trabalho, reconhecida internacionalmente, tecnologicamente inovada e gerida por resultados.”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PLANEJAMENTO ESTRATÉGICO </a:t>
            </a:r>
            <a:b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pt-BR" sz="3200" b="1" dirty="0" smtClean="0">
                <a:solidFill>
                  <a:schemeClr val="accent1"/>
                </a:solidFill>
                <a:latin typeface="+mn-lt"/>
                <a:ea typeface="Verdana" pitchFamily="34" charset="0"/>
                <a:cs typeface="Verdana" pitchFamily="34" charset="0"/>
              </a:rPr>
              <a:t>DO CONACI</a:t>
            </a:r>
            <a:endParaRPr lang="pt-BR" sz="32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677</Words>
  <Application>Microsoft Office PowerPoint</Application>
  <PresentationFormat>Apresentação na tela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Tema do Office</vt:lpstr>
      <vt:lpstr>PLANEJAMENTO ESTRATÉGICO DO CONACI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Larissa Marcelha</cp:lastModifiedBy>
  <cp:revision>40</cp:revision>
  <dcterms:created xsi:type="dcterms:W3CDTF">2013-08-07T20:33:48Z</dcterms:created>
  <dcterms:modified xsi:type="dcterms:W3CDTF">2015-11-27T12:09:33Z</dcterms:modified>
</cp:coreProperties>
</file>