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1527" r:id="rId2"/>
    <p:sldId id="1435" r:id="rId3"/>
    <p:sldId id="1463" r:id="rId4"/>
    <p:sldId id="1437" r:id="rId5"/>
    <p:sldId id="1528" r:id="rId6"/>
    <p:sldId id="1541" r:id="rId7"/>
    <p:sldId id="1542" r:id="rId8"/>
    <p:sldId id="1543" r:id="rId9"/>
    <p:sldId id="1544" r:id="rId10"/>
    <p:sldId id="1545" r:id="rId11"/>
    <p:sldId id="1531" r:id="rId12"/>
    <p:sldId id="1532" r:id="rId13"/>
    <p:sldId id="1533" r:id="rId14"/>
    <p:sldId id="1534" r:id="rId15"/>
    <p:sldId id="1330" r:id="rId16"/>
    <p:sldId id="1522" r:id="rId17"/>
    <p:sldId id="1452" r:id="rId18"/>
    <p:sldId id="1535" r:id="rId19"/>
    <p:sldId id="1536" r:id="rId20"/>
    <p:sldId id="1461" r:id="rId21"/>
    <p:sldId id="1462" r:id="rId22"/>
    <p:sldId id="1448" r:id="rId23"/>
    <p:sldId id="1449" r:id="rId24"/>
    <p:sldId id="1450" r:id="rId25"/>
    <p:sldId id="1516" r:id="rId26"/>
    <p:sldId id="1517" r:id="rId27"/>
    <p:sldId id="1518" r:id="rId28"/>
    <p:sldId id="1523" r:id="rId29"/>
    <p:sldId id="1487" r:id="rId30"/>
    <p:sldId id="1540" r:id="rId31"/>
    <p:sldId id="1537" r:id="rId32"/>
    <p:sldId id="1538" r:id="rId33"/>
    <p:sldId id="1539" r:id="rId34"/>
    <p:sldId id="1500" r:id="rId35"/>
    <p:sldId id="1501" r:id="rId36"/>
    <p:sldId id="1506" r:id="rId37"/>
    <p:sldId id="1526" r:id="rId3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CCFF"/>
    <a:srgbClr val="CC3300"/>
    <a:srgbClr val="DB9173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414" autoAdjust="0"/>
    <p:restoredTop sz="94707" autoAdjust="0"/>
  </p:normalViewPr>
  <p:slideViewPr>
    <p:cSldViewPr>
      <p:cViewPr>
        <p:scale>
          <a:sx n="80" d="100"/>
          <a:sy n="80" d="100"/>
        </p:scale>
        <p:origin x="-2232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Relationship Id="rId2" Type="http://schemas.openxmlformats.org/officeDocument/2006/relationships/slide" Target="slides/slide7.xml"/><Relationship Id="rId3" Type="http://schemas.openxmlformats.org/officeDocument/2006/relationships/slide" Target="slides/slide9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26544-3503-4476-B95E-98E571285092}" type="doc">
      <dgm:prSet loTypeId="urn:microsoft.com/office/officeart/2005/8/layout/venn1" loCatId="relationship" qsTypeId="urn:microsoft.com/office/officeart/2005/8/quickstyle/simple5" qsCatId="simple" csTypeId="urn:microsoft.com/office/officeart/2005/8/colors/accent1_2#10" csCatId="accent1" phldr="1"/>
      <dgm:spPr/>
    </dgm:pt>
    <dgm:pt modelId="{05717DB5-94FA-472D-9EA7-C936FC763166}">
      <dgm:prSet phldrT="[Texto]"/>
      <dgm:spPr/>
      <dgm:t>
        <a:bodyPr/>
        <a:lstStyle/>
        <a:p>
          <a:r>
            <a:rPr lang="pt-BR" dirty="0" smtClean="0"/>
            <a:t>Contabilidade</a:t>
          </a:r>
          <a:endParaRPr lang="pt-BR" dirty="0"/>
        </a:p>
      </dgm:t>
    </dgm:pt>
    <dgm:pt modelId="{5116F156-EF2D-4417-A97C-349544BDC898}" type="parTrans" cxnId="{D985C60B-78F6-424C-AB4D-8390053E4BD0}">
      <dgm:prSet/>
      <dgm:spPr/>
      <dgm:t>
        <a:bodyPr/>
        <a:lstStyle/>
        <a:p>
          <a:endParaRPr lang="pt-BR"/>
        </a:p>
      </dgm:t>
    </dgm:pt>
    <dgm:pt modelId="{CB982B23-42FD-46A5-86BB-AE0DF833D20C}" type="sibTrans" cxnId="{D985C60B-78F6-424C-AB4D-8390053E4BD0}">
      <dgm:prSet/>
      <dgm:spPr/>
      <dgm:t>
        <a:bodyPr/>
        <a:lstStyle/>
        <a:p>
          <a:endParaRPr lang="pt-BR"/>
        </a:p>
      </dgm:t>
    </dgm:pt>
    <dgm:pt modelId="{A4EB89B7-4AB0-46D6-BC05-F9FE9931366C}">
      <dgm:prSet phldrT="[Texto]"/>
      <dgm:spPr/>
      <dgm:t>
        <a:bodyPr/>
        <a:lstStyle/>
        <a:p>
          <a:r>
            <a:rPr lang="pt-BR" dirty="0" smtClean="0"/>
            <a:t>Orçamento</a:t>
          </a:r>
          <a:endParaRPr lang="pt-BR" dirty="0"/>
        </a:p>
      </dgm:t>
    </dgm:pt>
    <dgm:pt modelId="{CDD4FF19-47E2-42F0-A977-8DA0FAD187A1}" type="parTrans" cxnId="{1BA7C003-82A7-49FD-9319-A8D61F1F7B91}">
      <dgm:prSet/>
      <dgm:spPr/>
      <dgm:t>
        <a:bodyPr/>
        <a:lstStyle/>
        <a:p>
          <a:endParaRPr lang="pt-BR"/>
        </a:p>
      </dgm:t>
    </dgm:pt>
    <dgm:pt modelId="{78053638-98B5-474D-87E1-371771CDE1D0}" type="sibTrans" cxnId="{1BA7C003-82A7-49FD-9319-A8D61F1F7B91}">
      <dgm:prSet/>
      <dgm:spPr/>
      <dgm:t>
        <a:bodyPr/>
        <a:lstStyle/>
        <a:p>
          <a:endParaRPr lang="pt-BR"/>
        </a:p>
      </dgm:t>
    </dgm:pt>
    <dgm:pt modelId="{89D2EDE7-3987-438D-821F-FEA04BA99A31}">
      <dgm:prSet phldrT="[Texto]"/>
      <dgm:spPr/>
      <dgm:t>
        <a:bodyPr/>
        <a:lstStyle/>
        <a:p>
          <a:r>
            <a:rPr lang="pt-BR" dirty="0" smtClean="0"/>
            <a:t>Estatística Fiscal</a:t>
          </a:r>
          <a:endParaRPr lang="pt-BR" dirty="0"/>
        </a:p>
      </dgm:t>
    </dgm:pt>
    <dgm:pt modelId="{A5CBD2BD-647A-450A-A673-4F353A76DF4C}" type="parTrans" cxnId="{49AA264E-33EB-4619-BF90-B3B89A03E689}">
      <dgm:prSet/>
      <dgm:spPr/>
      <dgm:t>
        <a:bodyPr/>
        <a:lstStyle/>
        <a:p>
          <a:endParaRPr lang="pt-BR"/>
        </a:p>
      </dgm:t>
    </dgm:pt>
    <dgm:pt modelId="{EE991B52-8BD5-468A-8584-89C045A09F42}" type="sibTrans" cxnId="{49AA264E-33EB-4619-BF90-B3B89A03E689}">
      <dgm:prSet/>
      <dgm:spPr/>
      <dgm:t>
        <a:bodyPr/>
        <a:lstStyle/>
        <a:p>
          <a:endParaRPr lang="pt-BR"/>
        </a:p>
      </dgm:t>
    </dgm:pt>
    <dgm:pt modelId="{624FD329-E534-4D72-9D72-9BF065D3616D}" type="pres">
      <dgm:prSet presAssocID="{D4F26544-3503-4476-B95E-98E571285092}" presName="compositeShape" presStyleCnt="0">
        <dgm:presLayoutVars>
          <dgm:chMax val="7"/>
          <dgm:dir/>
          <dgm:resizeHandles val="exact"/>
        </dgm:presLayoutVars>
      </dgm:prSet>
      <dgm:spPr/>
    </dgm:pt>
    <dgm:pt modelId="{B476AE62-FBBB-41EF-AF68-B4C011999BF1}" type="pres">
      <dgm:prSet presAssocID="{05717DB5-94FA-472D-9EA7-C936FC763166}" presName="circ1" presStyleLbl="vennNode1" presStyleIdx="0" presStyleCnt="3"/>
      <dgm:spPr/>
      <dgm:t>
        <a:bodyPr/>
        <a:lstStyle/>
        <a:p>
          <a:endParaRPr lang="pt-BR"/>
        </a:p>
      </dgm:t>
    </dgm:pt>
    <dgm:pt modelId="{243142F9-B238-47C6-BCF7-66D598459743}" type="pres">
      <dgm:prSet presAssocID="{05717DB5-94FA-472D-9EA7-C936FC76316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1E2BF8-7DD1-4BDC-8158-2511BD903990}" type="pres">
      <dgm:prSet presAssocID="{A4EB89B7-4AB0-46D6-BC05-F9FE9931366C}" presName="circ2" presStyleLbl="vennNode1" presStyleIdx="1" presStyleCnt="3"/>
      <dgm:spPr/>
      <dgm:t>
        <a:bodyPr/>
        <a:lstStyle/>
        <a:p>
          <a:endParaRPr lang="pt-BR"/>
        </a:p>
      </dgm:t>
    </dgm:pt>
    <dgm:pt modelId="{5C2EF6AA-48CF-4276-9D23-EA98EC7BB4B7}" type="pres">
      <dgm:prSet presAssocID="{A4EB89B7-4AB0-46D6-BC05-F9FE993136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6BA31E-9533-4700-8EA1-472EB546267D}" type="pres">
      <dgm:prSet presAssocID="{89D2EDE7-3987-438D-821F-FEA04BA99A31}" presName="circ3" presStyleLbl="vennNode1" presStyleIdx="2" presStyleCnt="3"/>
      <dgm:spPr/>
      <dgm:t>
        <a:bodyPr/>
        <a:lstStyle/>
        <a:p>
          <a:endParaRPr lang="pt-BR"/>
        </a:p>
      </dgm:t>
    </dgm:pt>
    <dgm:pt modelId="{ADCA30EF-425D-47AC-8ABB-32111ED29568}" type="pres">
      <dgm:prSet presAssocID="{89D2EDE7-3987-438D-821F-FEA04BA99A3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985C60B-78F6-424C-AB4D-8390053E4BD0}" srcId="{D4F26544-3503-4476-B95E-98E571285092}" destId="{05717DB5-94FA-472D-9EA7-C936FC763166}" srcOrd="0" destOrd="0" parTransId="{5116F156-EF2D-4417-A97C-349544BDC898}" sibTransId="{CB982B23-42FD-46A5-86BB-AE0DF833D20C}"/>
    <dgm:cxn modelId="{49AA264E-33EB-4619-BF90-B3B89A03E689}" srcId="{D4F26544-3503-4476-B95E-98E571285092}" destId="{89D2EDE7-3987-438D-821F-FEA04BA99A31}" srcOrd="2" destOrd="0" parTransId="{A5CBD2BD-647A-450A-A673-4F353A76DF4C}" sibTransId="{EE991B52-8BD5-468A-8584-89C045A09F42}"/>
    <dgm:cxn modelId="{2BB8071F-6178-5D4D-A3F9-3730B7B8A7C2}" type="presOf" srcId="{A4EB89B7-4AB0-46D6-BC05-F9FE9931366C}" destId="{581E2BF8-7DD1-4BDC-8158-2511BD903990}" srcOrd="0" destOrd="0" presId="urn:microsoft.com/office/officeart/2005/8/layout/venn1"/>
    <dgm:cxn modelId="{B0812F95-CF6E-244F-BAAA-4D50C59CD59B}" type="presOf" srcId="{89D2EDE7-3987-438D-821F-FEA04BA99A31}" destId="{D26BA31E-9533-4700-8EA1-472EB546267D}" srcOrd="0" destOrd="0" presId="urn:microsoft.com/office/officeart/2005/8/layout/venn1"/>
    <dgm:cxn modelId="{FB289CA4-E808-374A-BCEF-286D998F2AF3}" type="presOf" srcId="{89D2EDE7-3987-438D-821F-FEA04BA99A31}" destId="{ADCA30EF-425D-47AC-8ABB-32111ED29568}" srcOrd="1" destOrd="0" presId="urn:microsoft.com/office/officeart/2005/8/layout/venn1"/>
    <dgm:cxn modelId="{CE4745C3-476B-2F40-A432-6AE31E648D2F}" type="presOf" srcId="{05717DB5-94FA-472D-9EA7-C936FC763166}" destId="{243142F9-B238-47C6-BCF7-66D598459743}" srcOrd="1" destOrd="0" presId="urn:microsoft.com/office/officeart/2005/8/layout/venn1"/>
    <dgm:cxn modelId="{1BA7C003-82A7-49FD-9319-A8D61F1F7B91}" srcId="{D4F26544-3503-4476-B95E-98E571285092}" destId="{A4EB89B7-4AB0-46D6-BC05-F9FE9931366C}" srcOrd="1" destOrd="0" parTransId="{CDD4FF19-47E2-42F0-A977-8DA0FAD187A1}" sibTransId="{78053638-98B5-474D-87E1-371771CDE1D0}"/>
    <dgm:cxn modelId="{159DB86E-34FF-F149-A38C-D87BBD222A71}" type="presOf" srcId="{A4EB89B7-4AB0-46D6-BC05-F9FE9931366C}" destId="{5C2EF6AA-48CF-4276-9D23-EA98EC7BB4B7}" srcOrd="1" destOrd="0" presId="urn:microsoft.com/office/officeart/2005/8/layout/venn1"/>
    <dgm:cxn modelId="{60895628-72C7-824D-B887-E4381FA6BD19}" type="presOf" srcId="{05717DB5-94FA-472D-9EA7-C936FC763166}" destId="{B476AE62-FBBB-41EF-AF68-B4C011999BF1}" srcOrd="0" destOrd="0" presId="urn:microsoft.com/office/officeart/2005/8/layout/venn1"/>
    <dgm:cxn modelId="{A818783F-C5A8-084A-8B39-88F9F4677806}" type="presOf" srcId="{D4F26544-3503-4476-B95E-98E571285092}" destId="{624FD329-E534-4D72-9D72-9BF065D3616D}" srcOrd="0" destOrd="0" presId="urn:microsoft.com/office/officeart/2005/8/layout/venn1"/>
    <dgm:cxn modelId="{DBDAA1C7-C957-E144-A23A-77831A61BF1D}" type="presParOf" srcId="{624FD329-E534-4D72-9D72-9BF065D3616D}" destId="{B476AE62-FBBB-41EF-AF68-B4C011999BF1}" srcOrd="0" destOrd="0" presId="urn:microsoft.com/office/officeart/2005/8/layout/venn1"/>
    <dgm:cxn modelId="{211BDAE5-0D2F-4D42-B784-32A6786392DB}" type="presParOf" srcId="{624FD329-E534-4D72-9D72-9BF065D3616D}" destId="{243142F9-B238-47C6-BCF7-66D598459743}" srcOrd="1" destOrd="0" presId="urn:microsoft.com/office/officeart/2005/8/layout/venn1"/>
    <dgm:cxn modelId="{D0C899DB-B6E7-C842-ACD3-686354E8904B}" type="presParOf" srcId="{624FD329-E534-4D72-9D72-9BF065D3616D}" destId="{581E2BF8-7DD1-4BDC-8158-2511BD903990}" srcOrd="2" destOrd="0" presId="urn:microsoft.com/office/officeart/2005/8/layout/venn1"/>
    <dgm:cxn modelId="{6D80C2CC-79A7-774A-8321-93597283E356}" type="presParOf" srcId="{624FD329-E534-4D72-9D72-9BF065D3616D}" destId="{5C2EF6AA-48CF-4276-9D23-EA98EC7BB4B7}" srcOrd="3" destOrd="0" presId="urn:microsoft.com/office/officeart/2005/8/layout/venn1"/>
    <dgm:cxn modelId="{384B3368-5DEF-4141-BD76-07D5811AF96D}" type="presParOf" srcId="{624FD329-E534-4D72-9D72-9BF065D3616D}" destId="{D26BA31E-9533-4700-8EA1-472EB546267D}" srcOrd="4" destOrd="0" presId="urn:microsoft.com/office/officeart/2005/8/layout/venn1"/>
    <dgm:cxn modelId="{88CD2CD0-FBBE-5D4B-A806-7F63153F85C2}" type="presParOf" srcId="{624FD329-E534-4D72-9D72-9BF065D3616D}" destId="{ADCA30EF-425D-47AC-8ABB-32111ED2956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69E940-B177-4504-BE9C-C517E7CD644F}" type="doc">
      <dgm:prSet loTypeId="urn:microsoft.com/office/officeart/2005/8/layout/vList3#4" loCatId="list" qsTypeId="urn:microsoft.com/office/officeart/2005/8/quickstyle/simple5" qsCatId="simple" csTypeId="urn:microsoft.com/office/officeart/2005/8/colors/accent1_2#19" csCatId="accent1" phldr="1"/>
      <dgm:spPr/>
    </dgm:pt>
    <dgm:pt modelId="{7F7D72C5-55CA-4D08-B8A3-8C59DB2F34DE}">
      <dgm:prSet phldrT="[Texto]" custT="1"/>
      <dgm:spPr/>
      <dgm:t>
        <a:bodyPr/>
        <a:lstStyle/>
        <a:p>
          <a:r>
            <a:rPr lang="pt-BR" sz="4400" dirty="0" smtClean="0">
              <a:solidFill>
                <a:schemeClr val="tx1"/>
              </a:solidFill>
            </a:rPr>
            <a:t>O MCASP</a:t>
          </a:r>
        </a:p>
        <a:p>
          <a:r>
            <a:rPr lang="pt-BR" sz="2400" dirty="0" smtClean="0">
              <a:solidFill>
                <a:schemeClr val="tx1"/>
              </a:solidFill>
            </a:rPr>
            <a:t>Manual de Contabilidade Aplicada ao Setor Público</a:t>
          </a:r>
          <a:endParaRPr lang="pt-BR" sz="2400" dirty="0">
            <a:solidFill>
              <a:schemeClr val="tx1"/>
            </a:solidFill>
          </a:endParaRPr>
        </a:p>
      </dgm:t>
    </dgm:pt>
    <dgm:pt modelId="{799D04F6-5A1B-414D-A754-D6FD0FCC05D9}" type="parTrans" cxnId="{83882D72-7A87-404C-8B66-560F9F62E3AC}">
      <dgm:prSet/>
      <dgm:spPr/>
      <dgm:t>
        <a:bodyPr/>
        <a:lstStyle/>
        <a:p>
          <a:endParaRPr lang="pt-BR"/>
        </a:p>
      </dgm:t>
    </dgm:pt>
    <dgm:pt modelId="{D4254F9F-9EFA-42BA-A565-A51C269C4098}" type="sibTrans" cxnId="{83882D72-7A87-404C-8B66-560F9F62E3AC}">
      <dgm:prSet/>
      <dgm:spPr/>
      <dgm:t>
        <a:bodyPr/>
        <a:lstStyle/>
        <a:p>
          <a:endParaRPr lang="pt-BR"/>
        </a:p>
      </dgm:t>
    </dgm:pt>
    <dgm:pt modelId="{44CEC7EB-D930-48D7-B18B-A27930E86CAB}">
      <dgm:prSet phldrT="[Texto]" custT="1"/>
      <dgm:spPr/>
      <dgm:t>
        <a:bodyPr/>
        <a:lstStyle/>
        <a:p>
          <a:r>
            <a:rPr lang="pt-BR" sz="5400" dirty="0" smtClean="0">
              <a:solidFill>
                <a:schemeClr val="tx1"/>
              </a:solidFill>
            </a:rPr>
            <a:t>A Convergência</a:t>
          </a:r>
          <a:endParaRPr lang="pt-BR" sz="5400" dirty="0">
            <a:solidFill>
              <a:schemeClr val="tx1"/>
            </a:solidFill>
          </a:endParaRPr>
        </a:p>
      </dgm:t>
    </dgm:pt>
    <dgm:pt modelId="{59575309-850D-40ED-B4DC-149AB2BF32E2}" type="sibTrans" cxnId="{B5ABE1DD-F461-48DE-8AA8-89EC9BD46605}">
      <dgm:prSet/>
      <dgm:spPr/>
      <dgm:t>
        <a:bodyPr/>
        <a:lstStyle/>
        <a:p>
          <a:endParaRPr lang="en-US"/>
        </a:p>
      </dgm:t>
    </dgm:pt>
    <dgm:pt modelId="{4542575E-952D-459B-A362-88A55D05890C}" type="parTrans" cxnId="{B5ABE1DD-F461-48DE-8AA8-89EC9BD46605}">
      <dgm:prSet/>
      <dgm:spPr/>
      <dgm:t>
        <a:bodyPr/>
        <a:lstStyle/>
        <a:p>
          <a:endParaRPr lang="en-US"/>
        </a:p>
      </dgm:t>
    </dgm:pt>
    <dgm:pt modelId="{D10E456B-F98D-432A-9F53-0242C1E50B3C}" type="pres">
      <dgm:prSet presAssocID="{CF69E940-B177-4504-BE9C-C517E7CD644F}" presName="linearFlow" presStyleCnt="0">
        <dgm:presLayoutVars>
          <dgm:dir/>
          <dgm:resizeHandles val="exact"/>
        </dgm:presLayoutVars>
      </dgm:prSet>
      <dgm:spPr/>
    </dgm:pt>
    <dgm:pt modelId="{EABA2928-B44B-4706-92B0-F368AC05E2B5}" type="pres">
      <dgm:prSet presAssocID="{44CEC7EB-D930-48D7-B18B-A27930E86CAB}" presName="composite" presStyleCnt="0"/>
      <dgm:spPr/>
    </dgm:pt>
    <dgm:pt modelId="{A60E3173-7794-4EEA-B4B4-4EFF5B31A1FC}" type="pres">
      <dgm:prSet presAssocID="{44CEC7EB-D930-48D7-B18B-A27930E86CAB}" presName="imgShp" presStyleLbl="fgImgPlace1" presStyleIdx="0" presStyleCnt="2" custLinFactNeighborX="-285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064736A-43C4-4848-8E9F-F6D4E1C02C56}" type="pres">
      <dgm:prSet presAssocID="{44CEC7EB-D930-48D7-B18B-A27930E86CAB}" presName="txShp" presStyleLbl="node1" presStyleIdx="0" presStyleCnt="2" custScaleX="1188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E3FF86-3B49-4285-A2DB-FD71F3217B71}" type="pres">
      <dgm:prSet presAssocID="{59575309-850D-40ED-B4DC-149AB2BF32E2}" presName="spacing" presStyleCnt="0"/>
      <dgm:spPr/>
    </dgm:pt>
    <dgm:pt modelId="{0C8E0338-B773-465D-A533-0AB55DFA89FB}" type="pres">
      <dgm:prSet presAssocID="{7F7D72C5-55CA-4D08-B8A3-8C59DB2F34DE}" presName="composite" presStyleCnt="0"/>
      <dgm:spPr/>
    </dgm:pt>
    <dgm:pt modelId="{42BB84AB-8D43-499D-BE72-E28B98CD4926}" type="pres">
      <dgm:prSet presAssocID="{7F7D72C5-55CA-4D08-B8A3-8C59DB2F34DE}" presName="imgShp" presStyleLbl="fgImgPlace1" presStyleIdx="1" presStyleCnt="2" custLinFactNeighborX="-24027" custLinFactNeighborY="-624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B7BCD85-5C4B-432C-9391-34450320446E}" type="pres">
      <dgm:prSet presAssocID="{7F7D72C5-55CA-4D08-B8A3-8C59DB2F34DE}" presName="txShp" presStyleLbl="node1" presStyleIdx="1" presStyleCnt="2" custScaleX="1259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D9F6BBB-76EC-4285-B09F-FA1A344C1DD6}" type="presOf" srcId="{44CEC7EB-D930-48D7-B18B-A27930E86CAB}" destId="{A064736A-43C4-4848-8E9F-F6D4E1C02C56}" srcOrd="0" destOrd="0" presId="urn:microsoft.com/office/officeart/2005/8/layout/vList3#4"/>
    <dgm:cxn modelId="{B5ABE1DD-F461-48DE-8AA8-89EC9BD46605}" srcId="{CF69E940-B177-4504-BE9C-C517E7CD644F}" destId="{44CEC7EB-D930-48D7-B18B-A27930E86CAB}" srcOrd="0" destOrd="0" parTransId="{4542575E-952D-459B-A362-88A55D05890C}" sibTransId="{59575309-850D-40ED-B4DC-149AB2BF32E2}"/>
    <dgm:cxn modelId="{F2071BE6-4F2E-4ABD-AFF2-370D4F26551A}" type="presOf" srcId="{7F7D72C5-55CA-4D08-B8A3-8C59DB2F34DE}" destId="{2B7BCD85-5C4B-432C-9391-34450320446E}" srcOrd="0" destOrd="0" presId="urn:microsoft.com/office/officeart/2005/8/layout/vList3#4"/>
    <dgm:cxn modelId="{CA3A3473-7A47-4229-BFB2-7A2CBA8CF000}" type="presOf" srcId="{CF69E940-B177-4504-BE9C-C517E7CD644F}" destId="{D10E456B-F98D-432A-9F53-0242C1E50B3C}" srcOrd="0" destOrd="0" presId="urn:microsoft.com/office/officeart/2005/8/layout/vList3#4"/>
    <dgm:cxn modelId="{83882D72-7A87-404C-8B66-560F9F62E3AC}" srcId="{CF69E940-B177-4504-BE9C-C517E7CD644F}" destId="{7F7D72C5-55CA-4D08-B8A3-8C59DB2F34DE}" srcOrd="1" destOrd="0" parTransId="{799D04F6-5A1B-414D-A754-D6FD0FCC05D9}" sibTransId="{D4254F9F-9EFA-42BA-A565-A51C269C4098}"/>
    <dgm:cxn modelId="{B7036F74-9EF8-4562-A3B3-23DDBAC4FB0B}" type="presParOf" srcId="{D10E456B-F98D-432A-9F53-0242C1E50B3C}" destId="{EABA2928-B44B-4706-92B0-F368AC05E2B5}" srcOrd="0" destOrd="0" presId="urn:microsoft.com/office/officeart/2005/8/layout/vList3#4"/>
    <dgm:cxn modelId="{C965B029-E109-4D53-8211-6EA1BAE49A4E}" type="presParOf" srcId="{EABA2928-B44B-4706-92B0-F368AC05E2B5}" destId="{A60E3173-7794-4EEA-B4B4-4EFF5B31A1FC}" srcOrd="0" destOrd="0" presId="urn:microsoft.com/office/officeart/2005/8/layout/vList3#4"/>
    <dgm:cxn modelId="{3118ACF6-870F-4F7E-AD71-241B8914DEBC}" type="presParOf" srcId="{EABA2928-B44B-4706-92B0-F368AC05E2B5}" destId="{A064736A-43C4-4848-8E9F-F6D4E1C02C56}" srcOrd="1" destOrd="0" presId="urn:microsoft.com/office/officeart/2005/8/layout/vList3#4"/>
    <dgm:cxn modelId="{FA42F043-4502-4AE8-9BA3-D468A5E73502}" type="presParOf" srcId="{D10E456B-F98D-432A-9F53-0242C1E50B3C}" destId="{93E3FF86-3B49-4285-A2DB-FD71F3217B71}" srcOrd="1" destOrd="0" presId="urn:microsoft.com/office/officeart/2005/8/layout/vList3#4"/>
    <dgm:cxn modelId="{F1AEF58C-1890-408B-8E09-D9F1015D098C}" type="presParOf" srcId="{D10E456B-F98D-432A-9F53-0242C1E50B3C}" destId="{0C8E0338-B773-465D-A533-0AB55DFA89FB}" srcOrd="2" destOrd="0" presId="urn:microsoft.com/office/officeart/2005/8/layout/vList3#4"/>
    <dgm:cxn modelId="{355A0BAA-456C-465F-AA8F-5654A2D24354}" type="presParOf" srcId="{0C8E0338-B773-465D-A533-0AB55DFA89FB}" destId="{42BB84AB-8D43-499D-BE72-E28B98CD4926}" srcOrd="0" destOrd="0" presId="urn:microsoft.com/office/officeart/2005/8/layout/vList3#4"/>
    <dgm:cxn modelId="{68FACE81-5EF0-4E17-BFF5-FE3EAEE78012}" type="presParOf" srcId="{0C8E0338-B773-465D-A533-0AB55DFA89FB}" destId="{2B7BCD85-5C4B-432C-9391-34450320446E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69E940-B177-4504-BE9C-C517E7CD644F}" type="doc">
      <dgm:prSet loTypeId="urn:microsoft.com/office/officeart/2005/8/layout/vList3#4" loCatId="list" qsTypeId="urn:microsoft.com/office/officeart/2005/8/quickstyle/simple5" qsCatId="simple" csTypeId="urn:microsoft.com/office/officeart/2005/8/colors/accent1_2#19" csCatId="accent1" phldr="1"/>
      <dgm:spPr/>
    </dgm:pt>
    <dgm:pt modelId="{7F7D72C5-55CA-4D08-B8A3-8C59DB2F34DE}">
      <dgm:prSet phldrT="[Texto]" custT="1"/>
      <dgm:spPr/>
      <dgm:t>
        <a:bodyPr/>
        <a:lstStyle/>
        <a:p>
          <a:r>
            <a:rPr lang="pt-BR" sz="4400" dirty="0" smtClean="0">
              <a:solidFill>
                <a:schemeClr val="tx1"/>
              </a:solidFill>
            </a:rPr>
            <a:t>O MCASP</a:t>
          </a:r>
        </a:p>
        <a:p>
          <a:r>
            <a:rPr lang="pt-BR" sz="2400" dirty="0" smtClean="0">
              <a:solidFill>
                <a:schemeClr val="tx1"/>
              </a:solidFill>
            </a:rPr>
            <a:t>Manual de Contabilidade Aplicada ao Setor Público</a:t>
          </a:r>
          <a:endParaRPr lang="pt-BR" sz="2400" dirty="0">
            <a:solidFill>
              <a:schemeClr val="tx1"/>
            </a:solidFill>
          </a:endParaRPr>
        </a:p>
      </dgm:t>
    </dgm:pt>
    <dgm:pt modelId="{799D04F6-5A1B-414D-A754-D6FD0FCC05D9}" type="parTrans" cxnId="{83882D72-7A87-404C-8B66-560F9F62E3AC}">
      <dgm:prSet/>
      <dgm:spPr/>
      <dgm:t>
        <a:bodyPr/>
        <a:lstStyle/>
        <a:p>
          <a:endParaRPr lang="pt-BR"/>
        </a:p>
      </dgm:t>
    </dgm:pt>
    <dgm:pt modelId="{D4254F9F-9EFA-42BA-A565-A51C269C4098}" type="sibTrans" cxnId="{83882D72-7A87-404C-8B66-560F9F62E3AC}">
      <dgm:prSet/>
      <dgm:spPr/>
      <dgm:t>
        <a:bodyPr/>
        <a:lstStyle/>
        <a:p>
          <a:endParaRPr lang="pt-BR"/>
        </a:p>
      </dgm:t>
    </dgm:pt>
    <dgm:pt modelId="{44CEC7EB-D930-48D7-B18B-A27930E86CAB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5400" dirty="0" smtClean="0">
              <a:solidFill>
                <a:schemeClr val="tx1"/>
              </a:solidFill>
            </a:rPr>
            <a:t>A Convergência</a:t>
          </a:r>
          <a:endParaRPr lang="pt-BR" sz="5400" dirty="0">
            <a:solidFill>
              <a:schemeClr val="tx1"/>
            </a:solidFill>
          </a:endParaRPr>
        </a:p>
      </dgm:t>
    </dgm:pt>
    <dgm:pt modelId="{59575309-850D-40ED-B4DC-149AB2BF32E2}" type="sibTrans" cxnId="{B5ABE1DD-F461-48DE-8AA8-89EC9BD46605}">
      <dgm:prSet/>
      <dgm:spPr/>
      <dgm:t>
        <a:bodyPr/>
        <a:lstStyle/>
        <a:p>
          <a:endParaRPr lang="en-US"/>
        </a:p>
      </dgm:t>
    </dgm:pt>
    <dgm:pt modelId="{4542575E-952D-459B-A362-88A55D05890C}" type="parTrans" cxnId="{B5ABE1DD-F461-48DE-8AA8-89EC9BD46605}">
      <dgm:prSet/>
      <dgm:spPr/>
      <dgm:t>
        <a:bodyPr/>
        <a:lstStyle/>
        <a:p>
          <a:endParaRPr lang="en-US"/>
        </a:p>
      </dgm:t>
    </dgm:pt>
    <dgm:pt modelId="{D10E456B-F98D-432A-9F53-0242C1E50B3C}" type="pres">
      <dgm:prSet presAssocID="{CF69E940-B177-4504-BE9C-C517E7CD644F}" presName="linearFlow" presStyleCnt="0">
        <dgm:presLayoutVars>
          <dgm:dir/>
          <dgm:resizeHandles val="exact"/>
        </dgm:presLayoutVars>
      </dgm:prSet>
      <dgm:spPr/>
    </dgm:pt>
    <dgm:pt modelId="{EABA2928-B44B-4706-92B0-F368AC05E2B5}" type="pres">
      <dgm:prSet presAssocID="{44CEC7EB-D930-48D7-B18B-A27930E86CAB}" presName="composite" presStyleCnt="0"/>
      <dgm:spPr/>
    </dgm:pt>
    <dgm:pt modelId="{A60E3173-7794-4EEA-B4B4-4EFF5B31A1FC}" type="pres">
      <dgm:prSet presAssocID="{44CEC7EB-D930-48D7-B18B-A27930E86CAB}" presName="imgShp" presStyleLbl="fgImgPlace1" presStyleIdx="0" presStyleCnt="2" custLinFactNeighborX="-285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064736A-43C4-4848-8E9F-F6D4E1C02C56}" type="pres">
      <dgm:prSet presAssocID="{44CEC7EB-D930-48D7-B18B-A27930E86CAB}" presName="txShp" presStyleLbl="node1" presStyleIdx="0" presStyleCnt="2" custScaleX="1188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E3FF86-3B49-4285-A2DB-FD71F3217B71}" type="pres">
      <dgm:prSet presAssocID="{59575309-850D-40ED-B4DC-149AB2BF32E2}" presName="spacing" presStyleCnt="0"/>
      <dgm:spPr/>
    </dgm:pt>
    <dgm:pt modelId="{0C8E0338-B773-465D-A533-0AB55DFA89FB}" type="pres">
      <dgm:prSet presAssocID="{7F7D72C5-55CA-4D08-B8A3-8C59DB2F34DE}" presName="composite" presStyleCnt="0"/>
      <dgm:spPr/>
    </dgm:pt>
    <dgm:pt modelId="{42BB84AB-8D43-499D-BE72-E28B98CD4926}" type="pres">
      <dgm:prSet presAssocID="{7F7D72C5-55CA-4D08-B8A3-8C59DB2F34DE}" presName="imgShp" presStyleLbl="fgImgPlace1" presStyleIdx="1" presStyleCnt="2" custLinFactNeighborX="-24027" custLinFactNeighborY="-624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B7BCD85-5C4B-432C-9391-34450320446E}" type="pres">
      <dgm:prSet presAssocID="{7F7D72C5-55CA-4D08-B8A3-8C59DB2F34DE}" presName="txShp" presStyleLbl="node1" presStyleIdx="1" presStyleCnt="2" custScaleX="1259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5ABE1DD-F461-48DE-8AA8-89EC9BD46605}" srcId="{CF69E940-B177-4504-BE9C-C517E7CD644F}" destId="{44CEC7EB-D930-48D7-B18B-A27930E86CAB}" srcOrd="0" destOrd="0" parTransId="{4542575E-952D-459B-A362-88A55D05890C}" sibTransId="{59575309-850D-40ED-B4DC-149AB2BF32E2}"/>
    <dgm:cxn modelId="{4A8BCCAC-6D09-AD45-BFF9-ED2ADE5BBD1B}" type="presOf" srcId="{CF69E940-B177-4504-BE9C-C517E7CD644F}" destId="{D10E456B-F98D-432A-9F53-0242C1E50B3C}" srcOrd="0" destOrd="0" presId="urn:microsoft.com/office/officeart/2005/8/layout/vList3#4"/>
    <dgm:cxn modelId="{E7EEB95A-E4A8-A248-9B85-11C9EB51E8FE}" type="presOf" srcId="{7F7D72C5-55CA-4D08-B8A3-8C59DB2F34DE}" destId="{2B7BCD85-5C4B-432C-9391-34450320446E}" srcOrd="0" destOrd="0" presId="urn:microsoft.com/office/officeart/2005/8/layout/vList3#4"/>
    <dgm:cxn modelId="{83882D72-7A87-404C-8B66-560F9F62E3AC}" srcId="{CF69E940-B177-4504-BE9C-C517E7CD644F}" destId="{7F7D72C5-55CA-4D08-B8A3-8C59DB2F34DE}" srcOrd="1" destOrd="0" parTransId="{799D04F6-5A1B-414D-A754-D6FD0FCC05D9}" sibTransId="{D4254F9F-9EFA-42BA-A565-A51C269C4098}"/>
    <dgm:cxn modelId="{AA06AD45-EA4D-E142-807F-A35DBA287659}" type="presOf" srcId="{44CEC7EB-D930-48D7-B18B-A27930E86CAB}" destId="{A064736A-43C4-4848-8E9F-F6D4E1C02C56}" srcOrd="0" destOrd="0" presId="urn:microsoft.com/office/officeart/2005/8/layout/vList3#4"/>
    <dgm:cxn modelId="{6281C23A-80F8-5C49-AE54-5BAD1605D247}" type="presParOf" srcId="{D10E456B-F98D-432A-9F53-0242C1E50B3C}" destId="{EABA2928-B44B-4706-92B0-F368AC05E2B5}" srcOrd="0" destOrd="0" presId="urn:microsoft.com/office/officeart/2005/8/layout/vList3#4"/>
    <dgm:cxn modelId="{091D94E2-AD3C-B94D-BA73-9A8ABC438D43}" type="presParOf" srcId="{EABA2928-B44B-4706-92B0-F368AC05E2B5}" destId="{A60E3173-7794-4EEA-B4B4-4EFF5B31A1FC}" srcOrd="0" destOrd="0" presId="urn:microsoft.com/office/officeart/2005/8/layout/vList3#4"/>
    <dgm:cxn modelId="{0313BAFA-8189-8745-81F7-105C51D3295B}" type="presParOf" srcId="{EABA2928-B44B-4706-92B0-F368AC05E2B5}" destId="{A064736A-43C4-4848-8E9F-F6D4E1C02C56}" srcOrd="1" destOrd="0" presId="urn:microsoft.com/office/officeart/2005/8/layout/vList3#4"/>
    <dgm:cxn modelId="{80ADB472-7DBE-8943-8203-742FD554FB78}" type="presParOf" srcId="{D10E456B-F98D-432A-9F53-0242C1E50B3C}" destId="{93E3FF86-3B49-4285-A2DB-FD71F3217B71}" srcOrd="1" destOrd="0" presId="urn:microsoft.com/office/officeart/2005/8/layout/vList3#4"/>
    <dgm:cxn modelId="{E65B95CE-7C1E-C64A-A516-7478C313B5AF}" type="presParOf" srcId="{D10E456B-F98D-432A-9F53-0242C1E50B3C}" destId="{0C8E0338-B773-465D-A533-0AB55DFA89FB}" srcOrd="2" destOrd="0" presId="urn:microsoft.com/office/officeart/2005/8/layout/vList3#4"/>
    <dgm:cxn modelId="{137E5A53-411B-AA4F-AD2D-790D25EF69F4}" type="presParOf" srcId="{0C8E0338-B773-465D-A533-0AB55DFA89FB}" destId="{42BB84AB-8D43-499D-BE72-E28B98CD4926}" srcOrd="0" destOrd="0" presId="urn:microsoft.com/office/officeart/2005/8/layout/vList3#4"/>
    <dgm:cxn modelId="{4A7999BF-AA06-6842-9839-3C85F53ABB37}" type="presParOf" srcId="{0C8E0338-B773-465D-A533-0AB55DFA89FB}" destId="{2B7BCD85-5C4B-432C-9391-34450320446E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79004E-FC60-4CF3-89EE-5CAB70CBA1A6}" type="doc">
      <dgm:prSet loTypeId="urn:microsoft.com/office/officeart/2005/8/layout/vList2" loCatId="list" qsTypeId="urn:microsoft.com/office/officeart/2005/8/quickstyle/simple1#9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8A48F0D5-C389-4E65-BE2B-0147B3132CE0}">
      <dgm:prSet phldrT="[Texto]"/>
      <dgm:spPr/>
      <dgm:t>
        <a:bodyPr/>
        <a:lstStyle/>
        <a:p>
          <a:r>
            <a:rPr lang="pt-BR" dirty="0" smtClean="0">
              <a:latin typeface="Calibri" pitchFamily="34" charset="0"/>
            </a:rPr>
            <a:t>Tradução (e divulgação) das Normas Internacionais (IPSAS);</a:t>
          </a:r>
          <a:endParaRPr lang="pt-BR" dirty="0"/>
        </a:p>
      </dgm:t>
    </dgm:pt>
    <dgm:pt modelId="{311111A5-3924-43C3-BBD5-A17467F92988}" type="parTrans" cxnId="{74E1BA43-3FA4-4190-B553-B3860B024C93}">
      <dgm:prSet/>
      <dgm:spPr/>
      <dgm:t>
        <a:bodyPr/>
        <a:lstStyle/>
        <a:p>
          <a:endParaRPr lang="pt-BR"/>
        </a:p>
      </dgm:t>
    </dgm:pt>
    <dgm:pt modelId="{0202F359-35BE-4CB2-AB92-0231C49DE856}" type="sibTrans" cxnId="{74E1BA43-3FA4-4190-B553-B3860B024C93}">
      <dgm:prSet/>
      <dgm:spPr/>
      <dgm:t>
        <a:bodyPr/>
        <a:lstStyle/>
        <a:p>
          <a:endParaRPr lang="pt-BR"/>
        </a:p>
      </dgm:t>
    </dgm:pt>
    <dgm:pt modelId="{EDDFC1D7-95DD-4E4B-848E-0B9B062E38A4}">
      <dgm:prSet/>
      <dgm:spPr/>
      <dgm:t>
        <a:bodyPr/>
        <a:lstStyle/>
        <a:p>
          <a:r>
            <a:rPr lang="pt-BR" dirty="0" smtClean="0">
              <a:latin typeface="Calibri" pitchFamily="34" charset="0"/>
            </a:rPr>
            <a:t>Elaboração de minutas de NBCASP convergidas (31);</a:t>
          </a:r>
        </a:p>
      </dgm:t>
    </dgm:pt>
    <dgm:pt modelId="{A7046348-02FB-4199-9600-D317BD19E2C4}" type="parTrans" cxnId="{F1B8D53E-055D-419C-9350-A2428318DE4C}">
      <dgm:prSet/>
      <dgm:spPr/>
      <dgm:t>
        <a:bodyPr/>
        <a:lstStyle/>
        <a:p>
          <a:endParaRPr lang="pt-BR"/>
        </a:p>
      </dgm:t>
    </dgm:pt>
    <dgm:pt modelId="{A715A7B8-1309-48BF-AE44-BC4D7C4B751E}" type="sibTrans" cxnId="{F1B8D53E-055D-419C-9350-A2428318DE4C}">
      <dgm:prSet/>
      <dgm:spPr/>
      <dgm:t>
        <a:bodyPr/>
        <a:lstStyle/>
        <a:p>
          <a:endParaRPr lang="pt-BR"/>
        </a:p>
      </dgm:t>
    </dgm:pt>
    <dgm:pt modelId="{D9F8FFF8-1244-47DD-BB2D-F42CD7AFEFFC}">
      <dgm:prSet/>
      <dgm:spPr/>
      <dgm:t>
        <a:bodyPr/>
        <a:lstStyle/>
        <a:p>
          <a:r>
            <a:rPr lang="pt-BR" dirty="0" smtClean="0">
              <a:latin typeface="Calibri" pitchFamily="34" charset="0"/>
            </a:rPr>
            <a:t>Discussão e socialização das minutas;</a:t>
          </a:r>
        </a:p>
      </dgm:t>
    </dgm:pt>
    <dgm:pt modelId="{3F337C45-627D-4A39-90E3-3072EA301DF5}" type="parTrans" cxnId="{FC0E3869-6AC5-4041-B361-47581F868AEB}">
      <dgm:prSet/>
      <dgm:spPr/>
      <dgm:t>
        <a:bodyPr/>
        <a:lstStyle/>
        <a:p>
          <a:endParaRPr lang="pt-BR"/>
        </a:p>
      </dgm:t>
    </dgm:pt>
    <dgm:pt modelId="{6155C702-D889-41DA-95F9-C4DBD0771106}" type="sibTrans" cxnId="{FC0E3869-6AC5-4041-B361-47581F868AEB}">
      <dgm:prSet/>
      <dgm:spPr/>
      <dgm:t>
        <a:bodyPr/>
        <a:lstStyle/>
        <a:p>
          <a:endParaRPr lang="pt-BR"/>
        </a:p>
      </dgm:t>
    </dgm:pt>
    <dgm:pt modelId="{693B629A-2F72-464C-AEA5-B84851744619}">
      <dgm:prSet/>
      <dgm:spPr/>
      <dgm:t>
        <a:bodyPr/>
        <a:lstStyle/>
        <a:p>
          <a:r>
            <a:rPr lang="pt-BR" dirty="0" smtClean="0">
              <a:latin typeface="Calibri" pitchFamily="34" charset="0"/>
            </a:rPr>
            <a:t>Publicação das novas NBCASP;</a:t>
          </a:r>
        </a:p>
      </dgm:t>
    </dgm:pt>
    <dgm:pt modelId="{E2F98028-930C-40DF-9BD2-EC200739C558}" type="parTrans" cxnId="{9548A4D6-47A4-4DF5-8969-1FB031E65FF5}">
      <dgm:prSet/>
      <dgm:spPr/>
      <dgm:t>
        <a:bodyPr/>
        <a:lstStyle/>
        <a:p>
          <a:endParaRPr lang="pt-BR"/>
        </a:p>
      </dgm:t>
    </dgm:pt>
    <dgm:pt modelId="{9AEE383B-6374-4719-92A6-5F0FF2CD2008}" type="sibTrans" cxnId="{9548A4D6-47A4-4DF5-8969-1FB031E65FF5}">
      <dgm:prSet/>
      <dgm:spPr/>
      <dgm:t>
        <a:bodyPr/>
        <a:lstStyle/>
        <a:p>
          <a:endParaRPr lang="pt-BR"/>
        </a:p>
      </dgm:t>
    </dgm:pt>
    <dgm:pt modelId="{2FF69871-85DC-49B2-ABF4-B75D2A910BCA}">
      <dgm:prSet/>
      <dgm:spPr/>
      <dgm:t>
        <a:bodyPr/>
        <a:lstStyle/>
        <a:p>
          <a:r>
            <a:rPr lang="pt-BR" dirty="0" smtClean="0">
              <a:latin typeface="Calibri" pitchFamily="34" charset="0"/>
            </a:rPr>
            <a:t>Operacionalização das novas normas.</a:t>
          </a:r>
        </a:p>
      </dgm:t>
    </dgm:pt>
    <dgm:pt modelId="{80B8E741-3578-450A-A20F-F9D18661CCFD}" type="parTrans" cxnId="{2AC905EC-CB47-4AC0-82CD-B7497D8D73D5}">
      <dgm:prSet/>
      <dgm:spPr/>
      <dgm:t>
        <a:bodyPr/>
        <a:lstStyle/>
        <a:p>
          <a:endParaRPr lang="pt-BR"/>
        </a:p>
      </dgm:t>
    </dgm:pt>
    <dgm:pt modelId="{CE0BA6D8-6DA0-4643-A69B-242287549558}" type="sibTrans" cxnId="{2AC905EC-CB47-4AC0-82CD-B7497D8D73D5}">
      <dgm:prSet/>
      <dgm:spPr/>
      <dgm:t>
        <a:bodyPr/>
        <a:lstStyle/>
        <a:p>
          <a:endParaRPr lang="pt-BR"/>
        </a:p>
      </dgm:t>
    </dgm:pt>
    <dgm:pt modelId="{F31B2AE5-4408-447F-927F-587DD034ABD9}" type="pres">
      <dgm:prSet presAssocID="{B879004E-FC60-4CF3-89EE-5CAB70CBA1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D4C23A-527C-4D7E-A623-9A7169A2470A}" type="pres">
      <dgm:prSet presAssocID="{8A48F0D5-C389-4E65-BE2B-0147B3132CE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45DDF7-E9B4-4846-AD17-6406D2F2D4D1}" type="pres">
      <dgm:prSet presAssocID="{0202F359-35BE-4CB2-AB92-0231C49DE856}" presName="spacer" presStyleCnt="0"/>
      <dgm:spPr/>
    </dgm:pt>
    <dgm:pt modelId="{89A5DB51-043C-4FF5-B9BC-2B9CE26C6F58}" type="pres">
      <dgm:prSet presAssocID="{EDDFC1D7-95DD-4E4B-848E-0B9B062E38A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81D1AB-290A-458C-948F-79DDEF2DB439}" type="pres">
      <dgm:prSet presAssocID="{A715A7B8-1309-48BF-AE44-BC4D7C4B751E}" presName="spacer" presStyleCnt="0"/>
      <dgm:spPr/>
    </dgm:pt>
    <dgm:pt modelId="{887E6B33-0D84-4A1E-AFA6-5B5D864CC213}" type="pres">
      <dgm:prSet presAssocID="{D9F8FFF8-1244-47DD-BB2D-F42CD7AFEFF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32CC31-0CB4-4CAC-BA33-E21ED9E100BA}" type="pres">
      <dgm:prSet presAssocID="{6155C702-D889-41DA-95F9-C4DBD0771106}" presName="spacer" presStyleCnt="0"/>
      <dgm:spPr/>
    </dgm:pt>
    <dgm:pt modelId="{63D6035C-4B78-4410-90D8-669685EBCCCB}" type="pres">
      <dgm:prSet presAssocID="{693B629A-2F72-464C-AEA5-B8485174461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0DE4ED-B795-4719-A22B-C0F25C94EDF7}" type="pres">
      <dgm:prSet presAssocID="{9AEE383B-6374-4719-92A6-5F0FF2CD2008}" presName="spacer" presStyleCnt="0"/>
      <dgm:spPr/>
    </dgm:pt>
    <dgm:pt modelId="{09E6A73D-B634-47F8-A89F-00DAF52D1BE8}" type="pres">
      <dgm:prSet presAssocID="{2FF69871-85DC-49B2-ABF4-B75D2A910BC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AC905EC-CB47-4AC0-82CD-B7497D8D73D5}" srcId="{B879004E-FC60-4CF3-89EE-5CAB70CBA1A6}" destId="{2FF69871-85DC-49B2-ABF4-B75D2A910BCA}" srcOrd="4" destOrd="0" parTransId="{80B8E741-3578-450A-A20F-F9D18661CCFD}" sibTransId="{CE0BA6D8-6DA0-4643-A69B-242287549558}"/>
    <dgm:cxn modelId="{74E1BA43-3FA4-4190-B553-B3860B024C93}" srcId="{B879004E-FC60-4CF3-89EE-5CAB70CBA1A6}" destId="{8A48F0D5-C389-4E65-BE2B-0147B3132CE0}" srcOrd="0" destOrd="0" parTransId="{311111A5-3924-43C3-BBD5-A17467F92988}" sibTransId="{0202F359-35BE-4CB2-AB92-0231C49DE856}"/>
    <dgm:cxn modelId="{FC0E3869-6AC5-4041-B361-47581F868AEB}" srcId="{B879004E-FC60-4CF3-89EE-5CAB70CBA1A6}" destId="{D9F8FFF8-1244-47DD-BB2D-F42CD7AFEFFC}" srcOrd="2" destOrd="0" parTransId="{3F337C45-627D-4A39-90E3-3072EA301DF5}" sibTransId="{6155C702-D889-41DA-95F9-C4DBD0771106}"/>
    <dgm:cxn modelId="{C47F9174-F520-4B39-856D-492376507F65}" type="presOf" srcId="{693B629A-2F72-464C-AEA5-B84851744619}" destId="{63D6035C-4B78-4410-90D8-669685EBCCCB}" srcOrd="0" destOrd="0" presId="urn:microsoft.com/office/officeart/2005/8/layout/vList2"/>
    <dgm:cxn modelId="{9548A4D6-47A4-4DF5-8969-1FB031E65FF5}" srcId="{B879004E-FC60-4CF3-89EE-5CAB70CBA1A6}" destId="{693B629A-2F72-464C-AEA5-B84851744619}" srcOrd="3" destOrd="0" parTransId="{E2F98028-930C-40DF-9BD2-EC200739C558}" sibTransId="{9AEE383B-6374-4719-92A6-5F0FF2CD2008}"/>
    <dgm:cxn modelId="{2162133C-E6D9-44AE-8739-711EB0DEFAAB}" type="presOf" srcId="{8A48F0D5-C389-4E65-BE2B-0147B3132CE0}" destId="{E0D4C23A-527C-4D7E-A623-9A7169A2470A}" srcOrd="0" destOrd="0" presId="urn:microsoft.com/office/officeart/2005/8/layout/vList2"/>
    <dgm:cxn modelId="{833C1F76-A25A-48F2-9C4A-630DF8ECBAA5}" type="presOf" srcId="{D9F8FFF8-1244-47DD-BB2D-F42CD7AFEFFC}" destId="{887E6B33-0D84-4A1E-AFA6-5B5D864CC213}" srcOrd="0" destOrd="0" presId="urn:microsoft.com/office/officeart/2005/8/layout/vList2"/>
    <dgm:cxn modelId="{D9841B7F-2CD8-4DDD-A343-B8A80BDE02D0}" type="presOf" srcId="{B879004E-FC60-4CF3-89EE-5CAB70CBA1A6}" destId="{F31B2AE5-4408-447F-927F-587DD034ABD9}" srcOrd="0" destOrd="0" presId="urn:microsoft.com/office/officeart/2005/8/layout/vList2"/>
    <dgm:cxn modelId="{F1B8D53E-055D-419C-9350-A2428318DE4C}" srcId="{B879004E-FC60-4CF3-89EE-5CAB70CBA1A6}" destId="{EDDFC1D7-95DD-4E4B-848E-0B9B062E38A4}" srcOrd="1" destOrd="0" parTransId="{A7046348-02FB-4199-9600-D317BD19E2C4}" sibTransId="{A715A7B8-1309-48BF-AE44-BC4D7C4B751E}"/>
    <dgm:cxn modelId="{171CD469-326E-4836-8977-EB3BFAAFD33C}" type="presOf" srcId="{2FF69871-85DC-49B2-ABF4-B75D2A910BCA}" destId="{09E6A73D-B634-47F8-A89F-00DAF52D1BE8}" srcOrd="0" destOrd="0" presId="urn:microsoft.com/office/officeart/2005/8/layout/vList2"/>
    <dgm:cxn modelId="{3FE5E04D-A9D9-49AF-BCAA-6064944761B6}" type="presOf" srcId="{EDDFC1D7-95DD-4E4B-848E-0B9B062E38A4}" destId="{89A5DB51-043C-4FF5-B9BC-2B9CE26C6F58}" srcOrd="0" destOrd="0" presId="urn:microsoft.com/office/officeart/2005/8/layout/vList2"/>
    <dgm:cxn modelId="{A957082C-D051-43B5-B016-A4DB98FCCDD9}" type="presParOf" srcId="{F31B2AE5-4408-447F-927F-587DD034ABD9}" destId="{E0D4C23A-527C-4D7E-A623-9A7169A2470A}" srcOrd="0" destOrd="0" presId="urn:microsoft.com/office/officeart/2005/8/layout/vList2"/>
    <dgm:cxn modelId="{3182C5E8-BD1F-4AEA-9EB8-1700BAC3407F}" type="presParOf" srcId="{F31B2AE5-4408-447F-927F-587DD034ABD9}" destId="{0E45DDF7-E9B4-4846-AD17-6406D2F2D4D1}" srcOrd="1" destOrd="0" presId="urn:microsoft.com/office/officeart/2005/8/layout/vList2"/>
    <dgm:cxn modelId="{E6288493-86C9-46DD-A9DC-5C82E84E5C46}" type="presParOf" srcId="{F31B2AE5-4408-447F-927F-587DD034ABD9}" destId="{89A5DB51-043C-4FF5-B9BC-2B9CE26C6F58}" srcOrd="2" destOrd="0" presId="urn:microsoft.com/office/officeart/2005/8/layout/vList2"/>
    <dgm:cxn modelId="{8A853752-03D8-4D8F-9A8A-53011C9B8785}" type="presParOf" srcId="{F31B2AE5-4408-447F-927F-587DD034ABD9}" destId="{5D81D1AB-290A-458C-948F-79DDEF2DB439}" srcOrd="3" destOrd="0" presId="urn:microsoft.com/office/officeart/2005/8/layout/vList2"/>
    <dgm:cxn modelId="{36DEE12C-4625-45C2-9CC6-910B3DFFCA64}" type="presParOf" srcId="{F31B2AE5-4408-447F-927F-587DD034ABD9}" destId="{887E6B33-0D84-4A1E-AFA6-5B5D864CC213}" srcOrd="4" destOrd="0" presId="urn:microsoft.com/office/officeart/2005/8/layout/vList2"/>
    <dgm:cxn modelId="{544771AF-4379-4320-9D65-45EB38915A77}" type="presParOf" srcId="{F31B2AE5-4408-447F-927F-587DD034ABD9}" destId="{3732CC31-0CB4-4CAC-BA33-E21ED9E100BA}" srcOrd="5" destOrd="0" presId="urn:microsoft.com/office/officeart/2005/8/layout/vList2"/>
    <dgm:cxn modelId="{63723662-5466-4FC5-9F10-6D70BBE494CA}" type="presParOf" srcId="{F31B2AE5-4408-447F-927F-587DD034ABD9}" destId="{63D6035C-4B78-4410-90D8-669685EBCCCB}" srcOrd="6" destOrd="0" presId="urn:microsoft.com/office/officeart/2005/8/layout/vList2"/>
    <dgm:cxn modelId="{E7975923-418E-4501-BA7E-0535DA3C238E}" type="presParOf" srcId="{F31B2AE5-4408-447F-927F-587DD034ABD9}" destId="{7B0DE4ED-B795-4719-A22B-C0F25C94EDF7}" srcOrd="7" destOrd="0" presId="urn:microsoft.com/office/officeart/2005/8/layout/vList2"/>
    <dgm:cxn modelId="{F3DC0123-4F35-43DA-9C77-3DF538FEAE9C}" type="presParOf" srcId="{F31B2AE5-4408-447F-927F-587DD034ABD9}" destId="{09E6A73D-B634-47F8-A89F-00DAF52D1BE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69E940-B177-4504-BE9C-C517E7CD644F}" type="doc">
      <dgm:prSet loTypeId="urn:microsoft.com/office/officeart/2005/8/layout/vList3#4" loCatId="list" qsTypeId="urn:microsoft.com/office/officeart/2005/8/quickstyle/simple5" qsCatId="simple" csTypeId="urn:microsoft.com/office/officeart/2005/8/colors/accent1_2#19" csCatId="accent1" phldr="1"/>
      <dgm:spPr/>
    </dgm:pt>
    <dgm:pt modelId="{7F7D72C5-55CA-4D08-B8A3-8C59DB2F34DE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4400" dirty="0" smtClean="0">
              <a:solidFill>
                <a:schemeClr val="tx1"/>
              </a:solidFill>
            </a:rPr>
            <a:t>O MCASP</a:t>
          </a:r>
        </a:p>
        <a:p>
          <a:r>
            <a:rPr lang="pt-BR" sz="2400" dirty="0" smtClean="0">
              <a:solidFill>
                <a:schemeClr val="tx1"/>
              </a:solidFill>
            </a:rPr>
            <a:t>Manual de Contabilidade Aplicada ao Setor Público</a:t>
          </a:r>
          <a:endParaRPr lang="pt-BR" sz="2400" dirty="0">
            <a:solidFill>
              <a:schemeClr val="tx1"/>
            </a:solidFill>
          </a:endParaRPr>
        </a:p>
      </dgm:t>
    </dgm:pt>
    <dgm:pt modelId="{799D04F6-5A1B-414D-A754-D6FD0FCC05D9}" type="parTrans" cxnId="{83882D72-7A87-404C-8B66-560F9F62E3AC}">
      <dgm:prSet/>
      <dgm:spPr/>
      <dgm:t>
        <a:bodyPr/>
        <a:lstStyle/>
        <a:p>
          <a:endParaRPr lang="pt-BR"/>
        </a:p>
      </dgm:t>
    </dgm:pt>
    <dgm:pt modelId="{D4254F9F-9EFA-42BA-A565-A51C269C4098}" type="sibTrans" cxnId="{83882D72-7A87-404C-8B66-560F9F62E3AC}">
      <dgm:prSet/>
      <dgm:spPr/>
      <dgm:t>
        <a:bodyPr/>
        <a:lstStyle/>
        <a:p>
          <a:endParaRPr lang="pt-BR"/>
        </a:p>
      </dgm:t>
    </dgm:pt>
    <dgm:pt modelId="{44CEC7EB-D930-48D7-B18B-A27930E86CAB}">
      <dgm:prSet phldrT="[Texto]" custT="1"/>
      <dgm:spPr/>
      <dgm:t>
        <a:bodyPr/>
        <a:lstStyle/>
        <a:p>
          <a:r>
            <a:rPr lang="pt-BR" sz="5400" dirty="0" smtClean="0">
              <a:solidFill>
                <a:schemeClr val="tx1"/>
              </a:solidFill>
            </a:rPr>
            <a:t>A Convergência</a:t>
          </a:r>
          <a:endParaRPr lang="pt-BR" sz="5400" dirty="0">
            <a:solidFill>
              <a:schemeClr val="tx1"/>
            </a:solidFill>
          </a:endParaRPr>
        </a:p>
      </dgm:t>
    </dgm:pt>
    <dgm:pt modelId="{59575309-850D-40ED-B4DC-149AB2BF32E2}" type="sibTrans" cxnId="{B5ABE1DD-F461-48DE-8AA8-89EC9BD46605}">
      <dgm:prSet/>
      <dgm:spPr/>
      <dgm:t>
        <a:bodyPr/>
        <a:lstStyle/>
        <a:p>
          <a:endParaRPr lang="en-US"/>
        </a:p>
      </dgm:t>
    </dgm:pt>
    <dgm:pt modelId="{4542575E-952D-459B-A362-88A55D05890C}" type="parTrans" cxnId="{B5ABE1DD-F461-48DE-8AA8-89EC9BD46605}">
      <dgm:prSet/>
      <dgm:spPr/>
      <dgm:t>
        <a:bodyPr/>
        <a:lstStyle/>
        <a:p>
          <a:endParaRPr lang="en-US"/>
        </a:p>
      </dgm:t>
    </dgm:pt>
    <dgm:pt modelId="{D10E456B-F98D-432A-9F53-0242C1E50B3C}" type="pres">
      <dgm:prSet presAssocID="{CF69E940-B177-4504-BE9C-C517E7CD644F}" presName="linearFlow" presStyleCnt="0">
        <dgm:presLayoutVars>
          <dgm:dir/>
          <dgm:resizeHandles val="exact"/>
        </dgm:presLayoutVars>
      </dgm:prSet>
      <dgm:spPr/>
    </dgm:pt>
    <dgm:pt modelId="{EABA2928-B44B-4706-92B0-F368AC05E2B5}" type="pres">
      <dgm:prSet presAssocID="{44CEC7EB-D930-48D7-B18B-A27930E86CAB}" presName="composite" presStyleCnt="0"/>
      <dgm:spPr/>
    </dgm:pt>
    <dgm:pt modelId="{A60E3173-7794-4EEA-B4B4-4EFF5B31A1FC}" type="pres">
      <dgm:prSet presAssocID="{44CEC7EB-D930-48D7-B18B-A27930E86CAB}" presName="imgShp" presStyleLbl="fgImgPlace1" presStyleIdx="0" presStyleCnt="2" custLinFactNeighborX="-285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064736A-43C4-4848-8E9F-F6D4E1C02C56}" type="pres">
      <dgm:prSet presAssocID="{44CEC7EB-D930-48D7-B18B-A27930E86CAB}" presName="txShp" presStyleLbl="node1" presStyleIdx="0" presStyleCnt="2" custScaleX="1188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E3FF86-3B49-4285-A2DB-FD71F3217B71}" type="pres">
      <dgm:prSet presAssocID="{59575309-850D-40ED-B4DC-149AB2BF32E2}" presName="spacing" presStyleCnt="0"/>
      <dgm:spPr/>
    </dgm:pt>
    <dgm:pt modelId="{0C8E0338-B773-465D-A533-0AB55DFA89FB}" type="pres">
      <dgm:prSet presAssocID="{7F7D72C5-55CA-4D08-B8A3-8C59DB2F34DE}" presName="composite" presStyleCnt="0"/>
      <dgm:spPr/>
    </dgm:pt>
    <dgm:pt modelId="{42BB84AB-8D43-499D-BE72-E28B98CD4926}" type="pres">
      <dgm:prSet presAssocID="{7F7D72C5-55CA-4D08-B8A3-8C59DB2F34DE}" presName="imgShp" presStyleLbl="fgImgPlace1" presStyleIdx="1" presStyleCnt="2" custLinFactNeighborX="-24027" custLinFactNeighborY="-624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B7BCD85-5C4B-432C-9391-34450320446E}" type="pres">
      <dgm:prSet presAssocID="{7F7D72C5-55CA-4D08-B8A3-8C59DB2F34DE}" presName="txShp" presStyleLbl="node1" presStyleIdx="1" presStyleCnt="2" custScaleX="1259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B9CA98F-6AE3-E74E-B70D-C87960B2A0EB}" type="presOf" srcId="{CF69E940-B177-4504-BE9C-C517E7CD644F}" destId="{D10E456B-F98D-432A-9F53-0242C1E50B3C}" srcOrd="0" destOrd="0" presId="urn:microsoft.com/office/officeart/2005/8/layout/vList3#4"/>
    <dgm:cxn modelId="{92C58D17-C7CD-8B42-B0E6-A9506D7EA91A}" type="presOf" srcId="{7F7D72C5-55CA-4D08-B8A3-8C59DB2F34DE}" destId="{2B7BCD85-5C4B-432C-9391-34450320446E}" srcOrd="0" destOrd="0" presId="urn:microsoft.com/office/officeart/2005/8/layout/vList3#4"/>
    <dgm:cxn modelId="{83882D72-7A87-404C-8B66-560F9F62E3AC}" srcId="{CF69E940-B177-4504-BE9C-C517E7CD644F}" destId="{7F7D72C5-55CA-4D08-B8A3-8C59DB2F34DE}" srcOrd="1" destOrd="0" parTransId="{799D04F6-5A1B-414D-A754-D6FD0FCC05D9}" sibTransId="{D4254F9F-9EFA-42BA-A565-A51C269C4098}"/>
    <dgm:cxn modelId="{0093A42A-5C4B-4D40-8F99-0782A6E183CE}" type="presOf" srcId="{44CEC7EB-D930-48D7-B18B-A27930E86CAB}" destId="{A064736A-43C4-4848-8E9F-F6D4E1C02C56}" srcOrd="0" destOrd="0" presId="urn:microsoft.com/office/officeart/2005/8/layout/vList3#4"/>
    <dgm:cxn modelId="{B5ABE1DD-F461-48DE-8AA8-89EC9BD46605}" srcId="{CF69E940-B177-4504-BE9C-C517E7CD644F}" destId="{44CEC7EB-D930-48D7-B18B-A27930E86CAB}" srcOrd="0" destOrd="0" parTransId="{4542575E-952D-459B-A362-88A55D05890C}" sibTransId="{59575309-850D-40ED-B4DC-149AB2BF32E2}"/>
    <dgm:cxn modelId="{23A9FF8F-69B0-FD44-9B00-215D54472D5E}" type="presParOf" srcId="{D10E456B-F98D-432A-9F53-0242C1E50B3C}" destId="{EABA2928-B44B-4706-92B0-F368AC05E2B5}" srcOrd="0" destOrd="0" presId="urn:microsoft.com/office/officeart/2005/8/layout/vList3#4"/>
    <dgm:cxn modelId="{22861826-CF49-054B-8DF9-466974F5F271}" type="presParOf" srcId="{EABA2928-B44B-4706-92B0-F368AC05E2B5}" destId="{A60E3173-7794-4EEA-B4B4-4EFF5B31A1FC}" srcOrd="0" destOrd="0" presId="urn:microsoft.com/office/officeart/2005/8/layout/vList3#4"/>
    <dgm:cxn modelId="{680E9730-05F7-CC41-B798-D496A019486D}" type="presParOf" srcId="{EABA2928-B44B-4706-92B0-F368AC05E2B5}" destId="{A064736A-43C4-4848-8E9F-F6D4E1C02C56}" srcOrd="1" destOrd="0" presId="urn:microsoft.com/office/officeart/2005/8/layout/vList3#4"/>
    <dgm:cxn modelId="{E8012354-20E2-1745-9613-048374DBE328}" type="presParOf" srcId="{D10E456B-F98D-432A-9F53-0242C1E50B3C}" destId="{93E3FF86-3B49-4285-A2DB-FD71F3217B71}" srcOrd="1" destOrd="0" presId="urn:microsoft.com/office/officeart/2005/8/layout/vList3#4"/>
    <dgm:cxn modelId="{BDF44A24-7F44-EE46-90BB-5ADC2B9D387B}" type="presParOf" srcId="{D10E456B-F98D-432A-9F53-0242C1E50B3C}" destId="{0C8E0338-B773-465D-A533-0AB55DFA89FB}" srcOrd="2" destOrd="0" presId="urn:microsoft.com/office/officeart/2005/8/layout/vList3#4"/>
    <dgm:cxn modelId="{3F868E51-ECF8-D246-A1B3-E7E2CCA614B1}" type="presParOf" srcId="{0C8E0338-B773-465D-A533-0AB55DFA89FB}" destId="{42BB84AB-8D43-499D-BE72-E28B98CD4926}" srcOrd="0" destOrd="0" presId="urn:microsoft.com/office/officeart/2005/8/layout/vList3#4"/>
    <dgm:cxn modelId="{3BF4F643-E82A-FB44-B82C-EA0D6EEDBDAB}" type="presParOf" srcId="{0C8E0338-B773-465D-A533-0AB55DFA89FB}" destId="{2B7BCD85-5C4B-432C-9391-34450320446E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6AE62-FBBB-41EF-AF68-B4C011999BF1}">
      <dsp:nvSpPr>
        <dsp:cNvPr id="0" name=""/>
        <dsp:cNvSpPr/>
      </dsp:nvSpPr>
      <dsp:spPr>
        <a:xfrm>
          <a:off x="2528905" y="68759"/>
          <a:ext cx="3300435" cy="330043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Contabilidade</a:t>
          </a:r>
          <a:endParaRPr lang="pt-BR" sz="3100" kern="1200" dirty="0"/>
        </a:p>
      </dsp:txBody>
      <dsp:txXfrm>
        <a:off x="2968963" y="646335"/>
        <a:ext cx="2420319" cy="1485196"/>
      </dsp:txXfrm>
    </dsp:sp>
    <dsp:sp modelId="{581E2BF8-7DD1-4BDC-8158-2511BD903990}">
      <dsp:nvSpPr>
        <dsp:cNvPr id="0" name=""/>
        <dsp:cNvSpPr/>
      </dsp:nvSpPr>
      <dsp:spPr>
        <a:xfrm>
          <a:off x="3719812" y="2131531"/>
          <a:ext cx="3300435" cy="330043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Orçamento</a:t>
          </a:r>
          <a:endParaRPr lang="pt-BR" sz="3100" kern="1200" dirty="0"/>
        </a:p>
      </dsp:txBody>
      <dsp:txXfrm>
        <a:off x="4729195" y="2984143"/>
        <a:ext cx="1980261" cy="1815239"/>
      </dsp:txXfrm>
    </dsp:sp>
    <dsp:sp modelId="{D26BA31E-9533-4700-8EA1-472EB546267D}">
      <dsp:nvSpPr>
        <dsp:cNvPr id="0" name=""/>
        <dsp:cNvSpPr/>
      </dsp:nvSpPr>
      <dsp:spPr>
        <a:xfrm>
          <a:off x="1337998" y="2131531"/>
          <a:ext cx="3300435" cy="330043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Estatística Fiscal</a:t>
          </a:r>
          <a:endParaRPr lang="pt-BR" sz="3100" kern="1200" dirty="0"/>
        </a:p>
      </dsp:txBody>
      <dsp:txXfrm>
        <a:off x="1648789" y="2984143"/>
        <a:ext cx="1980261" cy="1815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4736A-43C4-4848-8E9F-F6D4E1C02C56}">
      <dsp:nvSpPr>
        <dsp:cNvPr id="0" name=""/>
        <dsp:cNvSpPr/>
      </dsp:nvSpPr>
      <dsp:spPr>
        <a:xfrm rot="10800000">
          <a:off x="1222778" y="279"/>
          <a:ext cx="6941864" cy="229968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4099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kern="1200" dirty="0" smtClean="0">
              <a:solidFill>
                <a:schemeClr val="tx1"/>
              </a:solidFill>
            </a:rPr>
            <a:t>A Convergência</a:t>
          </a:r>
          <a:endParaRPr lang="pt-BR" sz="5400" kern="1200" dirty="0">
            <a:solidFill>
              <a:schemeClr val="tx1"/>
            </a:solidFill>
          </a:endParaRPr>
        </a:p>
      </dsp:txBody>
      <dsp:txXfrm rot="10800000">
        <a:off x="1797700" y="279"/>
        <a:ext cx="6366942" cy="2299689"/>
      </dsp:txXfrm>
    </dsp:sp>
    <dsp:sp modelId="{A60E3173-7794-4EEA-B4B4-4EFF5B31A1FC}">
      <dsp:nvSpPr>
        <dsp:cNvPr id="0" name=""/>
        <dsp:cNvSpPr/>
      </dsp:nvSpPr>
      <dsp:spPr>
        <a:xfrm>
          <a:off x="0" y="279"/>
          <a:ext cx="2299689" cy="22996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B7BCD85-5C4B-432C-9391-34450320446E}">
      <dsp:nvSpPr>
        <dsp:cNvPr id="0" name=""/>
        <dsp:cNvSpPr/>
      </dsp:nvSpPr>
      <dsp:spPr>
        <a:xfrm rot="10800000">
          <a:off x="909389" y="2986443"/>
          <a:ext cx="7359716" cy="229968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4099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>
              <a:solidFill>
                <a:schemeClr val="tx1"/>
              </a:solidFill>
            </a:rPr>
            <a:t>O MCASP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Manual de Contabilidade Aplicada ao Setor Público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1484311" y="2986443"/>
        <a:ext cx="6784794" cy="2299689"/>
      </dsp:txXfrm>
    </dsp:sp>
    <dsp:sp modelId="{42BB84AB-8D43-499D-BE72-E28B98CD4926}">
      <dsp:nvSpPr>
        <dsp:cNvPr id="0" name=""/>
        <dsp:cNvSpPr/>
      </dsp:nvSpPr>
      <dsp:spPr>
        <a:xfrm>
          <a:off x="0" y="2842896"/>
          <a:ext cx="2299689" cy="229968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4736A-43C4-4848-8E9F-F6D4E1C02C56}">
      <dsp:nvSpPr>
        <dsp:cNvPr id="0" name=""/>
        <dsp:cNvSpPr/>
      </dsp:nvSpPr>
      <dsp:spPr>
        <a:xfrm rot="10800000">
          <a:off x="1222778" y="279"/>
          <a:ext cx="6941864" cy="2299689"/>
        </a:xfrm>
        <a:prstGeom prst="homePlat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4099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kern="1200" dirty="0" smtClean="0">
              <a:solidFill>
                <a:schemeClr val="tx1"/>
              </a:solidFill>
            </a:rPr>
            <a:t>A Convergência</a:t>
          </a:r>
          <a:endParaRPr lang="pt-BR" sz="5400" kern="1200" dirty="0">
            <a:solidFill>
              <a:schemeClr val="tx1"/>
            </a:solidFill>
          </a:endParaRPr>
        </a:p>
      </dsp:txBody>
      <dsp:txXfrm rot="10800000">
        <a:off x="1797700" y="279"/>
        <a:ext cx="6366942" cy="2299689"/>
      </dsp:txXfrm>
    </dsp:sp>
    <dsp:sp modelId="{A60E3173-7794-4EEA-B4B4-4EFF5B31A1FC}">
      <dsp:nvSpPr>
        <dsp:cNvPr id="0" name=""/>
        <dsp:cNvSpPr/>
      </dsp:nvSpPr>
      <dsp:spPr>
        <a:xfrm>
          <a:off x="0" y="279"/>
          <a:ext cx="2299689" cy="22996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B7BCD85-5C4B-432C-9391-34450320446E}">
      <dsp:nvSpPr>
        <dsp:cNvPr id="0" name=""/>
        <dsp:cNvSpPr/>
      </dsp:nvSpPr>
      <dsp:spPr>
        <a:xfrm rot="10800000">
          <a:off x="909389" y="2986443"/>
          <a:ext cx="7359716" cy="229968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4099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>
              <a:solidFill>
                <a:schemeClr val="tx1"/>
              </a:solidFill>
            </a:rPr>
            <a:t>O MCASP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Manual de Contabilidade Aplicada ao Setor Público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1484311" y="2986443"/>
        <a:ext cx="6784794" cy="2299689"/>
      </dsp:txXfrm>
    </dsp:sp>
    <dsp:sp modelId="{42BB84AB-8D43-499D-BE72-E28B98CD4926}">
      <dsp:nvSpPr>
        <dsp:cNvPr id="0" name=""/>
        <dsp:cNvSpPr/>
      </dsp:nvSpPr>
      <dsp:spPr>
        <a:xfrm>
          <a:off x="0" y="2842896"/>
          <a:ext cx="2299689" cy="229968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4C23A-527C-4D7E-A623-9A7169A2470A}">
      <dsp:nvSpPr>
        <dsp:cNvPr id="0" name=""/>
        <dsp:cNvSpPr/>
      </dsp:nvSpPr>
      <dsp:spPr>
        <a:xfrm>
          <a:off x="0" y="847498"/>
          <a:ext cx="8352928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Calibri" pitchFamily="34" charset="0"/>
            </a:rPr>
            <a:t>Tradução (e divulgação) das Normas Internacionais (IPSAS);</a:t>
          </a:r>
          <a:endParaRPr lang="pt-BR" sz="2600" kern="1200" dirty="0"/>
        </a:p>
      </dsp:txBody>
      <dsp:txXfrm>
        <a:off x="30442" y="877940"/>
        <a:ext cx="8292044" cy="562726"/>
      </dsp:txXfrm>
    </dsp:sp>
    <dsp:sp modelId="{89A5DB51-043C-4FF5-B9BC-2B9CE26C6F58}">
      <dsp:nvSpPr>
        <dsp:cNvPr id="0" name=""/>
        <dsp:cNvSpPr/>
      </dsp:nvSpPr>
      <dsp:spPr>
        <a:xfrm>
          <a:off x="0" y="1545989"/>
          <a:ext cx="8352928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Calibri" pitchFamily="34" charset="0"/>
            </a:rPr>
            <a:t>Elaboração de minutas de NBCASP convergidas (31);</a:t>
          </a:r>
        </a:p>
      </dsp:txBody>
      <dsp:txXfrm>
        <a:off x="30442" y="1576431"/>
        <a:ext cx="8292044" cy="562726"/>
      </dsp:txXfrm>
    </dsp:sp>
    <dsp:sp modelId="{887E6B33-0D84-4A1E-AFA6-5B5D864CC213}">
      <dsp:nvSpPr>
        <dsp:cNvPr id="0" name=""/>
        <dsp:cNvSpPr/>
      </dsp:nvSpPr>
      <dsp:spPr>
        <a:xfrm>
          <a:off x="0" y="2244478"/>
          <a:ext cx="8352928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Calibri" pitchFamily="34" charset="0"/>
            </a:rPr>
            <a:t>Discussão e socialização das minutas;</a:t>
          </a:r>
        </a:p>
      </dsp:txBody>
      <dsp:txXfrm>
        <a:off x="30442" y="2274920"/>
        <a:ext cx="8292044" cy="562726"/>
      </dsp:txXfrm>
    </dsp:sp>
    <dsp:sp modelId="{63D6035C-4B78-4410-90D8-669685EBCCCB}">
      <dsp:nvSpPr>
        <dsp:cNvPr id="0" name=""/>
        <dsp:cNvSpPr/>
      </dsp:nvSpPr>
      <dsp:spPr>
        <a:xfrm>
          <a:off x="0" y="2942969"/>
          <a:ext cx="8352928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Calibri" pitchFamily="34" charset="0"/>
            </a:rPr>
            <a:t>Publicação das novas NBCASP;</a:t>
          </a:r>
        </a:p>
      </dsp:txBody>
      <dsp:txXfrm>
        <a:off x="30442" y="2973411"/>
        <a:ext cx="8292044" cy="562726"/>
      </dsp:txXfrm>
    </dsp:sp>
    <dsp:sp modelId="{09E6A73D-B634-47F8-A89F-00DAF52D1BE8}">
      <dsp:nvSpPr>
        <dsp:cNvPr id="0" name=""/>
        <dsp:cNvSpPr/>
      </dsp:nvSpPr>
      <dsp:spPr>
        <a:xfrm>
          <a:off x="0" y="3641459"/>
          <a:ext cx="8352928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Calibri" pitchFamily="34" charset="0"/>
            </a:rPr>
            <a:t>Operacionalização das novas normas.</a:t>
          </a:r>
        </a:p>
      </dsp:txBody>
      <dsp:txXfrm>
        <a:off x="30442" y="3671901"/>
        <a:ext cx="8292044" cy="5627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4736A-43C4-4848-8E9F-F6D4E1C02C56}">
      <dsp:nvSpPr>
        <dsp:cNvPr id="0" name=""/>
        <dsp:cNvSpPr/>
      </dsp:nvSpPr>
      <dsp:spPr>
        <a:xfrm rot="10800000">
          <a:off x="1222778" y="279"/>
          <a:ext cx="6941864" cy="229968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4099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kern="1200" dirty="0" smtClean="0">
              <a:solidFill>
                <a:schemeClr val="tx1"/>
              </a:solidFill>
            </a:rPr>
            <a:t>A Convergência</a:t>
          </a:r>
          <a:endParaRPr lang="pt-BR" sz="5400" kern="1200" dirty="0">
            <a:solidFill>
              <a:schemeClr val="tx1"/>
            </a:solidFill>
          </a:endParaRPr>
        </a:p>
      </dsp:txBody>
      <dsp:txXfrm rot="10800000">
        <a:off x="1797700" y="279"/>
        <a:ext cx="6366942" cy="2299689"/>
      </dsp:txXfrm>
    </dsp:sp>
    <dsp:sp modelId="{A60E3173-7794-4EEA-B4B4-4EFF5B31A1FC}">
      <dsp:nvSpPr>
        <dsp:cNvPr id="0" name=""/>
        <dsp:cNvSpPr/>
      </dsp:nvSpPr>
      <dsp:spPr>
        <a:xfrm>
          <a:off x="0" y="279"/>
          <a:ext cx="2299689" cy="22996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B7BCD85-5C4B-432C-9391-34450320446E}">
      <dsp:nvSpPr>
        <dsp:cNvPr id="0" name=""/>
        <dsp:cNvSpPr/>
      </dsp:nvSpPr>
      <dsp:spPr>
        <a:xfrm rot="10800000">
          <a:off x="909389" y="2986443"/>
          <a:ext cx="7359716" cy="2299689"/>
        </a:xfrm>
        <a:prstGeom prst="homePlat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4099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>
              <a:solidFill>
                <a:schemeClr val="tx1"/>
              </a:solidFill>
            </a:rPr>
            <a:t>O MCASP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Manual de Contabilidade Aplicada ao Setor Público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1484311" y="2986443"/>
        <a:ext cx="6784794" cy="2299689"/>
      </dsp:txXfrm>
    </dsp:sp>
    <dsp:sp modelId="{42BB84AB-8D43-499D-BE72-E28B98CD4926}">
      <dsp:nvSpPr>
        <dsp:cNvPr id="0" name=""/>
        <dsp:cNvSpPr/>
      </dsp:nvSpPr>
      <dsp:spPr>
        <a:xfrm>
          <a:off x="0" y="2842896"/>
          <a:ext cx="2299689" cy="229968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413BF2A-FC87-46F7-B152-BFF7E07F630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171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D99E646-5C62-492E-B611-754047057C6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7849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6A454E-BD69-4870-BAFD-DD2BED7EE2B5}" type="slidenum">
              <a:rPr lang="pt-BR"/>
              <a:pPr>
                <a:defRPr/>
              </a:pPr>
              <a:t>1</a:t>
            </a:fld>
            <a:endParaRPr lang="pt-B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8FB81-380D-46ED-ACC3-F46FDAAC96D3}" type="slidenum">
              <a:rPr lang="pt-BR" smtClean="0"/>
              <a:pPr/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5F9B7-C553-4A10-873A-4939E7852AC5}" type="slidenum">
              <a:rPr lang="pt-BR" smtClean="0">
                <a:latin typeface="Arial" pitchFamily="34" charset="0"/>
              </a:rPr>
              <a:pPr/>
              <a:t>29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C17748-BAF1-4A18-9613-D32394A961CC}" type="slidenum">
              <a:rPr lang="pt-BR" sz="1200"/>
              <a:pPr algn="r"/>
              <a:t>37</a:t>
            </a:fld>
            <a:endParaRPr lang="pt-BR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5800"/>
            <a:ext cx="4567238" cy="3425825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3400"/>
            <a:ext cx="5026025" cy="4114800"/>
          </a:xfrm>
          <a:noFill/>
          <a:ln/>
        </p:spPr>
        <p:txBody>
          <a:bodyPr lIns="87126" tIns="43563" rIns="87126" bIns="4356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ECE6DF0-43B2-43AC-AB82-450848A3A78A}" type="slidenum">
              <a:rPr lang="pt-BR" sz="1200">
                <a:cs typeface="Times New Roman" pitchFamily="18" charset="0"/>
              </a:rPr>
              <a:pPr algn="r"/>
              <a:t>2</a:t>
            </a:fld>
            <a:endParaRPr lang="pt-BR" sz="1200"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5800"/>
            <a:ext cx="4567238" cy="3425825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 lIns="87126" tIns="43563" rIns="87126" bIns="4356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5F9B7-C553-4A10-873A-4939E7852AC5}" type="slidenum">
              <a:rPr lang="pt-BR" smtClean="0">
                <a:latin typeface="Arial" pitchFamily="34" charset="0"/>
              </a:rPr>
              <a:pPr/>
              <a:t>3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54E8920-7148-4B0F-BD22-9AD6B20D08F7}" type="slidenum">
              <a:rPr lang="en-GB" sz="1200">
                <a:cs typeface="Times New Roman" pitchFamily="18" charset="0"/>
              </a:rPr>
              <a:pPr algn="r"/>
              <a:t>4</a:t>
            </a:fld>
            <a:endParaRPr lang="en-GB" sz="1200">
              <a:cs typeface="Times New Roman" pitchFamily="18" charset="0"/>
            </a:endParaRPr>
          </a:p>
        </p:txBody>
      </p:sp>
      <p:sp>
        <p:nvSpPr>
          <p:cNvPr id="171011" name="Text Box 1"/>
          <p:cNvSpPr txBox="1">
            <a:spLocks noChangeArrowheads="1"/>
          </p:cNvSpPr>
          <p:nvPr/>
        </p:nvSpPr>
        <p:spPr bwMode="auto">
          <a:xfrm>
            <a:off x="762000" y="692150"/>
            <a:ext cx="5330825" cy="3413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737" tIns="43868" rIns="87737" bIns="43868" anchor="ctr"/>
          <a:lstStyle/>
          <a:p>
            <a:endParaRPr lang="pt-BR" sz="1800">
              <a:cs typeface="Times New Roman" pitchFamily="18" charset="0"/>
            </a:endParaRPr>
          </a:p>
        </p:txBody>
      </p:sp>
      <p:sp>
        <p:nvSpPr>
          <p:cNvPr id="171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0038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  <p:sp>
        <p:nvSpPr>
          <p:cNvPr id="171013" name="Text Box 3"/>
          <p:cNvSpPr txBox="1">
            <a:spLocks noChangeArrowheads="1"/>
          </p:cNvSpPr>
          <p:nvPr/>
        </p:nvSpPr>
        <p:spPr bwMode="auto">
          <a:xfrm>
            <a:off x="3886200" y="8685213"/>
            <a:ext cx="29686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344" tIns="0" rIns="19344" bIns="0" anchor="b"/>
          <a:lstStyle/>
          <a:p>
            <a:pPr algn="r">
              <a:tabLst>
                <a:tab pos="0" algn="l"/>
                <a:tab pos="428625" algn="l"/>
                <a:tab pos="860425" algn="l"/>
                <a:tab pos="1290638" algn="l"/>
                <a:tab pos="1722438" algn="l"/>
                <a:tab pos="2152650" algn="l"/>
                <a:tab pos="2584450" algn="l"/>
                <a:tab pos="3014663" algn="l"/>
                <a:tab pos="3446463" algn="l"/>
                <a:tab pos="3876675" algn="l"/>
                <a:tab pos="4308475" algn="l"/>
                <a:tab pos="4738688" algn="l"/>
                <a:tab pos="5170488" algn="l"/>
                <a:tab pos="5602288" algn="l"/>
                <a:tab pos="6032500" algn="l"/>
                <a:tab pos="6464300" algn="l"/>
                <a:tab pos="6894513" algn="l"/>
                <a:tab pos="7326313" algn="l"/>
                <a:tab pos="7756525" algn="l"/>
                <a:tab pos="8188325" algn="l"/>
                <a:tab pos="8618538" algn="l"/>
              </a:tabLst>
            </a:pPr>
            <a:fld id="{A7E794C1-53DE-4A75-B4EF-65FB89EC40FD}" type="slidenum">
              <a:rPr lang="en-GB" sz="1100" i="1">
                <a:solidFill>
                  <a:srgbClr val="000000"/>
                </a:solidFill>
                <a:cs typeface="Lucida Sans Unicode" pitchFamily="34" charset="0"/>
              </a:rPr>
              <a:pPr algn="r">
                <a:tabLst>
                  <a:tab pos="0" algn="l"/>
                  <a:tab pos="428625" algn="l"/>
                  <a:tab pos="860425" algn="l"/>
                  <a:tab pos="1290638" algn="l"/>
                  <a:tab pos="1722438" algn="l"/>
                  <a:tab pos="2152650" algn="l"/>
                  <a:tab pos="2584450" algn="l"/>
                  <a:tab pos="3014663" algn="l"/>
                  <a:tab pos="3446463" algn="l"/>
                  <a:tab pos="3876675" algn="l"/>
                  <a:tab pos="4308475" algn="l"/>
                  <a:tab pos="4738688" algn="l"/>
                  <a:tab pos="5170488" algn="l"/>
                  <a:tab pos="5602288" algn="l"/>
                  <a:tab pos="6032500" algn="l"/>
                  <a:tab pos="6464300" algn="l"/>
                  <a:tab pos="6894513" algn="l"/>
                  <a:tab pos="7326313" algn="l"/>
                  <a:tab pos="7756525" algn="l"/>
                  <a:tab pos="8188325" algn="l"/>
                  <a:tab pos="8618538" algn="l"/>
                </a:tabLst>
              </a:pPr>
              <a:t>4</a:t>
            </a:fld>
            <a:endParaRPr lang="en-GB" sz="1100" i="1">
              <a:solidFill>
                <a:srgbClr val="000000"/>
              </a:solidFill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5800"/>
            <a:ext cx="4568825" cy="3425825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3401"/>
            <a:ext cx="5026025" cy="4114800"/>
          </a:xfrm>
          <a:noFill/>
          <a:ln/>
        </p:spPr>
        <p:txBody>
          <a:bodyPr lIns="84452" tIns="42226" rIns="84452" bIns="4222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5800"/>
            <a:ext cx="4568825" cy="3425825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 lIns="84452" tIns="42226" rIns="84452" bIns="4222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58F007-AE43-4E8A-A9F8-58272C42FBB1}" type="slidenum">
              <a:rPr lang="en-GB" sz="1200">
                <a:cs typeface="Times New Roman" pitchFamily="18" charset="0"/>
              </a:rPr>
              <a:pPr algn="r"/>
              <a:t>17</a:t>
            </a:fld>
            <a:endParaRPr lang="en-GB" sz="1200">
              <a:cs typeface="Times New Roman" pitchFamily="18" charset="0"/>
            </a:endParaRPr>
          </a:p>
        </p:txBody>
      </p:sp>
      <p:sp>
        <p:nvSpPr>
          <p:cNvPr id="137219" name="Text Box 1"/>
          <p:cNvSpPr txBox="1">
            <a:spLocks noChangeArrowheads="1"/>
          </p:cNvSpPr>
          <p:nvPr/>
        </p:nvSpPr>
        <p:spPr bwMode="auto">
          <a:xfrm>
            <a:off x="762000" y="692150"/>
            <a:ext cx="5330825" cy="3413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737" tIns="43868" rIns="87737" bIns="43868" anchor="ctr"/>
          <a:lstStyle/>
          <a:p>
            <a:endParaRPr lang="pt-BR" sz="1800">
              <a:cs typeface="Times New Roman" pitchFamily="18" charset="0"/>
            </a:endParaRPr>
          </a:p>
        </p:txBody>
      </p:sp>
      <p:sp>
        <p:nvSpPr>
          <p:cNvPr id="1372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0038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  <p:sp>
        <p:nvSpPr>
          <p:cNvPr id="137221" name="Text Box 3"/>
          <p:cNvSpPr txBox="1">
            <a:spLocks noChangeArrowheads="1"/>
          </p:cNvSpPr>
          <p:nvPr/>
        </p:nvSpPr>
        <p:spPr bwMode="auto">
          <a:xfrm>
            <a:off x="3886200" y="8685213"/>
            <a:ext cx="29686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344" tIns="0" rIns="19344" bIns="0" anchor="b"/>
          <a:lstStyle/>
          <a:p>
            <a:pPr algn="r">
              <a:tabLst>
                <a:tab pos="0" algn="l"/>
                <a:tab pos="428625" algn="l"/>
                <a:tab pos="860425" algn="l"/>
                <a:tab pos="1290638" algn="l"/>
                <a:tab pos="1722438" algn="l"/>
                <a:tab pos="2152650" algn="l"/>
                <a:tab pos="2584450" algn="l"/>
                <a:tab pos="3014663" algn="l"/>
                <a:tab pos="3446463" algn="l"/>
                <a:tab pos="3876675" algn="l"/>
                <a:tab pos="4308475" algn="l"/>
                <a:tab pos="4738688" algn="l"/>
                <a:tab pos="5170488" algn="l"/>
                <a:tab pos="5602288" algn="l"/>
                <a:tab pos="6032500" algn="l"/>
                <a:tab pos="6464300" algn="l"/>
                <a:tab pos="6894513" algn="l"/>
                <a:tab pos="7326313" algn="l"/>
                <a:tab pos="7756525" algn="l"/>
                <a:tab pos="8188325" algn="l"/>
                <a:tab pos="8618538" algn="l"/>
              </a:tabLst>
            </a:pPr>
            <a:fld id="{C62FAADA-E71A-4EB2-9876-6020E1208775}" type="slidenum">
              <a:rPr lang="en-GB" sz="1100" i="1">
                <a:solidFill>
                  <a:srgbClr val="000000"/>
                </a:solidFill>
                <a:cs typeface="Lucida Sans Unicode" pitchFamily="34" charset="0"/>
              </a:rPr>
              <a:pPr algn="r">
                <a:tabLst>
                  <a:tab pos="0" algn="l"/>
                  <a:tab pos="428625" algn="l"/>
                  <a:tab pos="860425" algn="l"/>
                  <a:tab pos="1290638" algn="l"/>
                  <a:tab pos="1722438" algn="l"/>
                  <a:tab pos="2152650" algn="l"/>
                  <a:tab pos="2584450" algn="l"/>
                  <a:tab pos="3014663" algn="l"/>
                  <a:tab pos="3446463" algn="l"/>
                  <a:tab pos="3876675" algn="l"/>
                  <a:tab pos="4308475" algn="l"/>
                  <a:tab pos="4738688" algn="l"/>
                  <a:tab pos="5170488" algn="l"/>
                  <a:tab pos="5602288" algn="l"/>
                  <a:tab pos="6032500" algn="l"/>
                  <a:tab pos="6464300" algn="l"/>
                  <a:tab pos="6894513" algn="l"/>
                  <a:tab pos="7326313" algn="l"/>
                  <a:tab pos="7756525" algn="l"/>
                  <a:tab pos="8188325" algn="l"/>
                  <a:tab pos="8618538" algn="l"/>
                </a:tabLst>
              </a:pPr>
              <a:t>17</a:t>
            </a:fld>
            <a:endParaRPr lang="en-GB" sz="1100" i="1">
              <a:solidFill>
                <a:srgbClr val="000000"/>
              </a:solidFill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EB0CE-9A38-4F8E-94C3-CEBFF7C0B7C2}" type="slidenum">
              <a:rPr lang="pt-BR" smtClean="0"/>
              <a:pPr/>
              <a:t>22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EE830-82D6-44F4-9C20-6CF620C8B487}" type="slidenum">
              <a:rPr lang="pt-BR" smtClean="0"/>
              <a:pPr/>
              <a:t>23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610BE-23B4-441C-8552-88025E3BADE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FADC0-83AF-4716-B858-8EBD7E446AA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3200"/>
            <a:ext cx="2057400" cy="59229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3200"/>
            <a:ext cx="6019800" cy="59229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23BFD-0548-492F-A08D-7F979461A4D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41751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2A84C-9291-49AF-BB4D-D4663B57A30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03200"/>
            <a:ext cx="8229600" cy="41751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C4302-B9E3-4BDD-97B0-BDB5A2CCD2D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03200"/>
            <a:ext cx="8229600" cy="5922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3DC9F-A880-4350-A089-A48289861FD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FF0F3-7AAA-46F8-B1FD-7F8A3FAE14A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84D14-6D46-4C5C-B1AC-3F9FAD740CE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BA135-BDA6-4743-B5DB-E5B722D99EC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394E6-88E0-49C2-B918-6F5F7417338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BAC10-9ADA-42D4-AEB0-866B9AEA0E7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CC3A-BD9F-4A37-A115-EF6588AD376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8FD2F-581B-478B-8992-54F21E66EB2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2E042-64B5-4398-963B-B3EF541851A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vmlDrawing" Target="../drawings/vmlDrawing1.vml"/><Relationship Id="rId17" Type="http://schemas.openxmlformats.org/officeDocument/2006/relationships/oleObject" Target="../embeddings/oleObject1.bin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535488" y="142875"/>
          <a:ext cx="44291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Foto do Photo Editor" r:id="rId17" imgW="7430537" imgH="762106" progId="">
                  <p:embed/>
                </p:oleObj>
              </mc:Choice>
              <mc:Fallback>
                <p:oleObj name="Foto do Photo Editor" r:id="rId17" imgW="7430537" imgH="762106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78"/>
                      <a:stretch>
                        <a:fillRect/>
                      </a:stretch>
                    </p:blipFill>
                    <p:spPr bwMode="auto">
                      <a:xfrm>
                        <a:off x="4535488" y="142875"/>
                        <a:ext cx="44291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9388" y="142875"/>
            <a:ext cx="4492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3200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79388" y="692150"/>
            <a:ext cx="8785225" cy="5761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3288" y="6461125"/>
            <a:ext cx="36988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Arial" charset="0"/>
              </a:defRPr>
            </a:lvl1pPr>
          </a:lstStyle>
          <a:p>
            <a:pPr>
              <a:defRPr/>
            </a:pPr>
            <a:fld id="{E39F064E-B78D-4CBE-A623-1319BA7D540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79388" y="692150"/>
            <a:ext cx="8785225" cy="14446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 sz="1200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07950" y="6453188"/>
            <a:ext cx="9036050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1036" name="Picture 1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00113" y="6221413"/>
            <a:ext cx="18716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2" descr="logo_CFC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80288" y="6165850"/>
            <a:ext cx="647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 userDrawn="1"/>
        </p:nvSpPr>
        <p:spPr>
          <a:xfrm>
            <a:off x="3786188" y="6429375"/>
            <a:ext cx="22145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800" dirty="0"/>
              <a:t>Permitida a reprodução total ou parcial desta publicação desde que citada a fonte.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transition xmlns:p14="http://schemas.microsoft.com/office/powerpoint/2010/main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.png"/><Relationship Id="rId7" Type="http://schemas.openxmlformats.org/officeDocument/2006/relationships/image" Target="../media/image5.jpeg"/><Relationship Id="rId8" Type="http://schemas.openxmlformats.org/officeDocument/2006/relationships/oleObject" Target="../embeddings/oleObject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ages.google.com.br/imgres?imgurl=http://www7.rio.rj.gov.br/cgm/comunicacao/publicacoes/prestandocontas/edicoes/37/img/1_1.gif&amp;imgrefurl=http://www7.rio.rj.gov.br/cgm/comunicacao/publicacoes/prestandocontas/?37&amp;usg=__UPqZwgahV4zccWoNwz9mT_kvW94=&amp;h=210&amp;w=310&amp;sz=18&amp;hl=pt-BR&amp;start=1&amp;tbnid=HUwNC42SbxHzxM:&amp;tbnh=79&amp;tbnw=117&amp;prev=/images?q=lei+de+responsabilidade+fiscal&amp;gbv=2&amp;hl=pt-BR&amp;sa=G" TargetMode="External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planalto.gov.br/ccivil_03/LEIS/L4320.ht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hyperlink" Target="http://images.google.com.br/imgres?imgurl=http://www.hkicpa.org.hk/correspondence/2007-07-05/IFAC_logo.JPG&amp;imgrefurl=http://app1.hkicpa.org.hk/correspondence/2007-07-05/circular.htm&amp;usg=__hDAeBPiexdbb62SOE53RnwRhr1c=&amp;h=91&amp;w=100&amp;sz=10&amp;hl=pt-BR&amp;start=37&amp;tbnid=NKHkZyqZox9YQM:&amp;tbnh=75&amp;tbnw=82&amp;prev=/images?q=logotipo+da+IFAC&amp;gbv=2&amp;ndsp=20&amp;hl=pt-BR&amp;sa=N&amp;start=20" TargetMode="External"/><Relationship Id="rId6" Type="http://schemas.openxmlformats.org/officeDocument/2006/relationships/image" Target="../media/image28.jpeg"/><Relationship Id="rId7" Type="http://schemas.openxmlformats.org/officeDocument/2006/relationships/hyperlink" Target="http://images.google.com.br/imgres?imgurl=http://accounting.smartpros.com/Images/LOGO-IASB.jpg&amp;imgrefurl=http://accounting.smartpros.com/internationalaccounting.xml&amp;usg=__j1k9yMbITwxKDoq7qGBgvwxX_Hc=&amp;h=88&amp;w=88&amp;sz=2&amp;hl=pt-BR&amp;start=24&amp;tbnid=sM2k6xkMNas5gM:&amp;tbnh=77&amp;tbnw=77&amp;prev=/images?q=logotipo+do+IASB&amp;gbv=2&amp;ndsp=20&amp;hl=pt-BR&amp;sa=N&amp;start=20" TargetMode="External"/><Relationship Id="rId8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br/imgres?imgurl=http://3.bp.blogspot.com/_LmnvLP9HayY/SlN45_YK0aI/AAAAAAAAAZo/NlZDel5lGLE/s400/BRASIL+BRAS%C3%83O.jpg&amp;imgrefurl=http://grammophonica.blogspot.com/2009/07/pausa-para-o-brasao-da-republica.html&amp;h=388&amp;w=359&amp;sz=76&amp;tbnid=geAwok7Rf8uBWM:&amp;tbnh=123&amp;tbnw=114&amp;prev=/search?q=bras%25C3%25A3o+da+rep%25C3%25BAblica&amp;tbm=isch&amp;tbo=u&amp;zoom=1&amp;q=bras%C3%A3o+da+rep%C3%BAblica&amp;hl=pt-BR&amp;usg=__hZDM5AkFvWu-W32fHEQedttwz0o=&amp;sa=X&amp;ei=6V_yTbjUOYrSiAKD6YnrBw&amp;ved=0CCcQ9QEwBQ" TargetMode="External"/><Relationship Id="rId3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wmf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5.wmf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6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planalto.gov.br/ccivil_03/Leis/LCP/Lcp101.htm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jpeg"/><Relationship Id="rId12" Type="http://schemas.openxmlformats.org/officeDocument/2006/relationships/hyperlink" Target="http://www.google.com.br/imgres?imgurl=http://img.youtube.com/vi/Al030JFC_kc/0.jpg&amp;imgrefurl=http://deurata.blogspot.com/&amp;usg=__DV5bLIS6tCIWdZVv09zr4prkAc0=&amp;h=360&amp;w=480&amp;sz=14&amp;hl=pt-BR&amp;start=12&amp;zoom=1&amp;itbs=1&amp;tbnid=9DjlaX9wjb3inM:&amp;tbnh=97&amp;tbnw=129&amp;prev=/search?q=Centro+S%C3%ADsmico+Nacional&amp;hl=pt-BR&amp;sa=N&amp;gbv=2&amp;ndsp=18&amp;biw=1366&amp;bih=623&amp;tbm=isch&amp;ei=qjG2TdbIO6r10gHp54XUDw" TargetMode="External"/><Relationship Id="rId13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br/imgres?imgurl=http://redemaior.com.br/site/wp-content/uploads/2011/03/terremoto_nordeste.jpg&amp;imgrefurl=http://redemaior.com.br/site/?p=7820&amp;usg=__df2B2t8HjAF5kp5trtrLW2fo8-Y=&amp;h=324&amp;w=400&amp;sz=30&amp;hl=pt-BR&amp;start=3&amp;zoom=1&amp;itbs=1&amp;tbnid=B6Nmq36eTBVSgM:&amp;tbnh=100&amp;tbnw=124&amp;prev=/search?q=sistema+de+medi%C3%A7%C3%A3o+e+controle+de+abalos+s%C3%ADsmicos&amp;hl=pt-BR&amp;sa=G&amp;gbv=2&amp;biw=1366&amp;bih=623&amp;tbm=isch&amp;ei=4C62TeXuIMfc0QH3nsgM" TargetMode="External"/><Relationship Id="rId3" Type="http://schemas.openxmlformats.org/officeDocument/2006/relationships/image" Target="../media/image45.jpeg"/><Relationship Id="rId4" Type="http://schemas.openxmlformats.org/officeDocument/2006/relationships/hyperlink" Target="http://www.google.com.br/imgres?imgurl=http://2.bp.blogspot.com/_tSB1Hb_Xmfc/S7EjuW7xwnI/AAAAAAAAASo/tCUuTiIe1z0/s1600/terremoto.jpg&amp;imgrefurl=http://dirmantelado.blogspot.com/&amp;usg=__YL15NzsNyij7Iy_PsAp9SMtYeMg=&amp;h=360&amp;w=439&amp;sz=30&amp;hl=pt-BR&amp;start=13&amp;zoom=1&amp;itbs=1&amp;tbnid=WbkWRYn6-9M81M:&amp;tbnh=104&amp;tbnw=127&amp;prev=/search?q=sistema+de+medi%C3%A7%C3%A3o+e+controle+de+abalos+s%C3%ADsmicos&amp;hl=pt-BR&amp;sa=G&amp;gbv=2&amp;biw=1366&amp;bih=623&amp;tbm=isch&amp;ei=4C62TeXuIMfc0QH3nsgM" TargetMode="External"/><Relationship Id="rId5" Type="http://schemas.openxmlformats.org/officeDocument/2006/relationships/image" Target="../media/image46.jpeg"/><Relationship Id="rId6" Type="http://schemas.openxmlformats.org/officeDocument/2006/relationships/hyperlink" Target="http://www.google.com.br/imgres?imgurl=http://1.bp.blogspot.com/_BtG9nMmfk3g/SwwC1mw8DxI/AAAAAAAAHI4/fehS3Zf6oBU/s400/metodo_sismico_te_ma.jpg&amp;imgrefurl=http://sannitas.blogspot.com/2009/11/terremoto-no-ceara.html&amp;usg=__U_El_8PUZ4GYn1axd0iFrJA4XL4=&amp;h=344&amp;w=400&amp;sz=26&amp;hl=pt-BR&amp;start=5&amp;zoom=1&amp;itbs=1&amp;tbnid=YoFjKCV4mVS8hM:&amp;tbnh=107&amp;tbnw=124&amp;prev=/search?q=Centro+S%C3%ADsmico+Nacional&amp;hl=pt-BR&amp;sa=N&amp;gbv=2&amp;ndsp=18&amp;biw=1366&amp;bih=623&amp;tbm=isch&amp;ei=qjG2TdbIO6r10gHp54XUDw" TargetMode="External"/><Relationship Id="rId7" Type="http://schemas.openxmlformats.org/officeDocument/2006/relationships/image" Target="../media/image47.jpeg"/><Relationship Id="rId8" Type="http://schemas.openxmlformats.org/officeDocument/2006/relationships/hyperlink" Target="http://www.google.com.br/imgres?imgurl=http://1.bp.blogspot.com/_xXbOAwFbFBc/SLASocpd8SI/AAAAAAAABuk/0ZTqSqWyYuI/s400/ceara_map.gif&amp;imgrefurl=http://bobeirasemgeral.blogspot.com/2008/08/terremoto-no-serto-brasileiro.html&amp;usg=__Ee4ratehwuGAtoS1-HbZ9NI1y_A=&amp;h=392&amp;w=393&amp;sz=19&amp;hl=pt-BR&amp;start=16&amp;zoom=1&amp;itbs=1&amp;tbnid=uPVMUiGsY763tM:&amp;tbnh=124&amp;tbnw=124&amp;prev=/search?q=Centro+S%C3%ADsmico+Nacional&amp;hl=pt-BR&amp;sa=N&amp;gbv=2&amp;ndsp=18&amp;biw=1366&amp;bih=623&amp;tbm=isch&amp;ei=qjG2TdbIO6r10gHp54XUDw" TargetMode="External"/><Relationship Id="rId9" Type="http://schemas.openxmlformats.org/officeDocument/2006/relationships/image" Target="../media/image48.jpeg"/><Relationship Id="rId10" Type="http://schemas.openxmlformats.org/officeDocument/2006/relationships/hyperlink" Target="http://www.google.com.br/imgres?imgurl=http://1.bp.blogspot.com/_Imu8Zpk2z5k/S_k-qzteM0I/AAAAAAAAC8k/p3QG-KhBz54/s1600/Ic%C3%B3.bmp&amp;imgrefurl=http://tertulino.blogspot.com/2010/05/abalo-sismico-no-ceara.html&amp;usg=__nhprDw6S6yRe_rySck4A7KyAICw=&amp;h=300&amp;w=431&amp;sz=23&amp;hl=pt-BR&amp;start=6&amp;zoom=1&amp;itbs=1&amp;tbnid=AJz9qQsDgF93aM:&amp;tbnh=88&amp;tbnw=126&amp;prev=/search?q=Centro+S%C3%ADsmico+Nacional&amp;hl=pt-BR&amp;sa=N&amp;gbv=2&amp;ndsp=18&amp;biw=1366&amp;bih=623&amp;tbm=isch&amp;ei=qjG2TdbIO6r10gHp54XUDw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hyperlink" Target="http://www.google.com.br/imgres?imgurl=http://2.bp.blogspot.com/_GA2tIa6hXlA/R59HufEf7oI/AAAAAAAAA3A/XNeajxI-mTM/s400/terremoto.jpg&amp;imgrefurl=http://naodiganada.blogspot.com/2008/01/terremoto-na-paraba.html&amp;usg=__deXCSlv09idtDk4ATGc0GG9Q0NA=&amp;h=400&amp;w=284&amp;sz=63&amp;hl=pt-BR&amp;start=78&amp;zoom=1&amp;itbs=1&amp;tbnid=bZosipO8DdvedM:&amp;tbnh=124&amp;tbnw=88&amp;prev=/search?q=sistema+de+medi%C3%A7%C3%A3o+e+controle+de+abalos+s%C3%ADsmicos&amp;start=72&amp;hl=pt-BR&amp;sa=N&amp;gbv=2&amp;ndsp=18&amp;biw=1366&amp;bih=623&amp;tbm=isch&amp;ei=SDe2TbnYO6fh0QGwwc3hDw" TargetMode="External"/><Relationship Id="rId5" Type="http://schemas.openxmlformats.org/officeDocument/2006/relationships/image" Target="../media/image51.jpeg"/><Relationship Id="rId6" Type="http://schemas.openxmlformats.org/officeDocument/2006/relationships/hyperlink" Target="http://www.google.com.br/imgres?imgurl=http://3.bp.blogspot.com/_8dKdRMN4eiQ/S6rUYMDeXjI/AAAAAAAAAmk/uYePvFaK9xw/s400/Pancho+Villa+X.jpg&amp;imgrefurl=http://panchovilla-serranegra.blogspot.com/2010_03_01_archive.html&amp;usg=__OJxRrNrYBJxUD6xRFjYrZBy0MVU=&amp;h=332&amp;w=317&amp;sz=43&amp;hl=pt-BR&amp;start=30&amp;zoom=1&amp;itbs=1&amp;tbnid=ejQnt1NLFJgbUM:&amp;tbnh=119&amp;tbnw=114&amp;prev=/search?q=Richter+tentou+se+evadir,+mas+foi+abatido+a+tiros.&amp;start=18&amp;hl=pt-BR&amp;sa=N&amp;gbv=2&amp;ndsp=18&amp;biw=1366&amp;bih=623&amp;tbm=isch&amp;ei=xze2TcPlM8O40QH_rtDNDw" TargetMode="External"/><Relationship Id="rId7" Type="http://schemas.openxmlformats.org/officeDocument/2006/relationships/image" Target="../media/image52.jpeg"/><Relationship Id="rId8" Type="http://schemas.openxmlformats.org/officeDocument/2006/relationships/image" Target="../media/image53.jpeg"/><Relationship Id="rId9" Type="http://schemas.openxmlformats.org/officeDocument/2006/relationships/hyperlink" Target="http://www.google.com.br/imgres?imgurl=http://images.ig.com.br/publicador/ultimosegundo/449/198/97/673793.us_suspeitos_brasil_296_365.jpg&amp;imgrefurl=http://olinguarudo.spaceblog.com.br/55/&amp;usg=__l0iQMhvq2raMLsS-Bz-a2Jq3Iek=&amp;h=296&amp;w=365&amp;sz=21&amp;hl=pt-BR&amp;start=3&amp;zoom=1&amp;itbs=1&amp;tbnid=UzZ3EoEKAmmmRM:&amp;tbnh=98&amp;tbnw=121&amp;prev=/search?q=Epicentro,+Epif%C3%A2nio,+Epicleison+e+os+outros+cinco+irm%C3%A3os+est%C3%A3o+detidos.&amp;hl=pt-BR&amp;sa=G&amp;gbv=2&amp;biw=1366&amp;bih=623&amp;tbm=isch&amp;ei=yTi2TcWkGKrc0QGlncEK" TargetMode="External"/><Relationship Id="rId10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br/imgres?imgurl=http://img.youtube.com/vi/Al030JFC_kc/0.jpg&amp;imgrefurl=http://deurata.blogspot.com/&amp;usg=__DV5bLIS6tCIWdZVv09zr4prkAc0=&amp;h=360&amp;w=480&amp;sz=14&amp;hl=pt-BR&amp;start=12&amp;zoom=1&amp;itbs=1&amp;tbnid=9DjlaX9wjb3inM:&amp;tbnh=97&amp;tbnw=129&amp;prev=/search?q=Centro+S%C3%ADsmico+Nacional&amp;hl=pt-BR&amp;sa=N&amp;gbv=2&amp;ndsp=18&amp;biw=1366&amp;bih=623&amp;tbm=isch&amp;ei=qjG2TdbIO6r10gHp54XUDw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19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6" Type="http://schemas.openxmlformats.org/officeDocument/2006/relationships/hyperlink" Target="mailto:ccont.df.stn@fazenda.gov.br" TargetMode="External"/><Relationship Id="rId7" Type="http://schemas.openxmlformats.org/officeDocument/2006/relationships/image" Target="../media/image59.jpeg"/><Relationship Id="rId8" Type="http://schemas.openxmlformats.org/officeDocument/2006/relationships/image" Target="../media/image60.jpeg"/><Relationship Id="rId9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0" y="2205038"/>
          <a:ext cx="9144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7" name="Photo Editor Photo" r:id="rId5" imgW="7430537" imgH="762106" progId="">
                  <p:embed/>
                </p:oleObj>
              </mc:Choice>
              <mc:Fallback>
                <p:oleObj name="Photo Editor Photo" r:id="rId5" imgW="7430537" imgH="7621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78"/>
                      <a:stretch>
                        <a:fillRect/>
                      </a:stretch>
                    </p:blipFill>
                    <p:spPr bwMode="auto">
                      <a:xfrm>
                        <a:off x="0" y="2205038"/>
                        <a:ext cx="91440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251520" y="1124744"/>
            <a:ext cx="8610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3200" b="1" dirty="0" smtClean="0">
                <a:solidFill>
                  <a:schemeClr val="bg1"/>
                </a:solidFill>
                <a:latin typeface="Calibri" pitchFamily="34" charset="0"/>
              </a:rPr>
              <a:t>Novas Regras de Contabilidade P</a:t>
            </a:r>
            <a:r>
              <a:rPr lang="pt-BR" sz="3200" b="1" dirty="0" smtClean="0">
                <a:solidFill>
                  <a:schemeClr val="bg1"/>
                </a:solidFill>
                <a:latin typeface="Calibri" pitchFamily="34" charset="0"/>
              </a:rPr>
              <a:t>ública</a:t>
            </a:r>
            <a:endParaRPr lang="pt-BR" sz="32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0" y="3068638"/>
            <a:ext cx="9144000" cy="144462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spcBef>
                <a:spcPct val="50000"/>
              </a:spcBef>
            </a:pPr>
            <a:endParaRPr lang="pt-BR" sz="1200"/>
          </a:p>
        </p:txBody>
      </p:sp>
      <p:sp>
        <p:nvSpPr>
          <p:cNvPr id="2055" name="Text Box 11"/>
          <p:cNvSpPr txBox="1">
            <a:spLocks noChangeArrowheads="1"/>
          </p:cNvSpPr>
          <p:nvPr/>
        </p:nvSpPr>
        <p:spPr bwMode="auto">
          <a:xfrm>
            <a:off x="0" y="5373216"/>
            <a:ext cx="9144000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pt-BR" sz="2000" b="1" dirty="0" smtClean="0">
                <a:solidFill>
                  <a:schemeClr val="accent2"/>
                </a:solidFill>
                <a:latin typeface="Calibri" pitchFamily="34" charset="0"/>
              </a:rPr>
              <a:t>Coordenação Geral de Normas de Contabilidade Aplicadas à Federação</a:t>
            </a:r>
          </a:p>
          <a:p>
            <a:pPr marL="342900" indent="-342900" algn="ctr">
              <a:spcBef>
                <a:spcPct val="20000"/>
              </a:spcBef>
            </a:pPr>
            <a:r>
              <a:rPr lang="pt-BR" sz="2000" b="1" dirty="0" smtClean="0">
                <a:solidFill>
                  <a:schemeClr val="accent2"/>
                </a:solidFill>
                <a:latin typeface="Calibri" pitchFamily="34" charset="0"/>
              </a:rPr>
              <a:t>STN/CCONF</a:t>
            </a:r>
          </a:p>
        </p:txBody>
      </p:sp>
      <p:pic>
        <p:nvPicPr>
          <p:cNvPr id="4102" name="Picture 6" descr="http://t3.gstatic.com/images?q=tbn:ANd9GcRszRF4gYmVqmoo18yj5VVGRwbnK-VD1bsfZoyjkTVhOyETDUs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094" y="3356992"/>
            <a:ext cx="2305050" cy="1981201"/>
          </a:xfrm>
          <a:prstGeom prst="rect">
            <a:avLst/>
          </a:prstGeom>
          <a:noFill/>
        </p:spPr>
      </p:pic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01462"/>
              </p:ext>
            </p:extLst>
          </p:nvPr>
        </p:nvGraphicFramePr>
        <p:xfrm>
          <a:off x="251520" y="116632"/>
          <a:ext cx="25923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8" name="Foto do Photo Editor" r:id="rId8" imgW="7430537" imgH="762106" progId="">
                  <p:embed/>
                </p:oleObj>
              </mc:Choice>
              <mc:Fallback>
                <p:oleObj name="Foto do Photo Editor" r:id="rId8" imgW="7430537" imgH="7621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4073"/>
                      <a:stretch>
                        <a:fillRect/>
                      </a:stretch>
                    </p:blipFill>
                    <p:spPr bwMode="auto">
                      <a:xfrm>
                        <a:off x="251520" y="116632"/>
                        <a:ext cx="259238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5070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287369" y="103167"/>
            <a:ext cx="87852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i="1" dirty="0">
                <a:solidFill>
                  <a:schemeClr val="bg1"/>
                </a:solidFill>
                <a:latin typeface="Verdana" pitchFamily="34" charset="0"/>
              </a:rPr>
              <a:t>O Regime de Competência na </a:t>
            </a:r>
            <a:r>
              <a:rPr lang="pt-BR" i="1" dirty="0" smtClean="0">
                <a:solidFill>
                  <a:schemeClr val="bg1"/>
                </a:solidFill>
                <a:latin typeface="Verdana" pitchFamily="34" charset="0"/>
              </a:rPr>
              <a:t>LRF</a:t>
            </a:r>
            <a:endParaRPr lang="pt-BR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59811" name="Text Box 6"/>
          <p:cNvSpPr txBox="1">
            <a:spLocks noChangeArrowheads="1"/>
          </p:cNvSpPr>
          <p:nvPr/>
        </p:nvSpPr>
        <p:spPr bwMode="auto">
          <a:xfrm>
            <a:off x="250825" y="357166"/>
            <a:ext cx="8497888" cy="466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None/>
              <a:defRPr/>
            </a:pP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“Art. 50 – Além de obedecer às demais normas de contabilidade pública, a escrituração das contas públicas observará as seguintes:</a:t>
            </a:r>
          </a:p>
          <a:p>
            <a:pPr marL="342900" indent="-342900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None/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..........</a:t>
            </a:r>
          </a:p>
          <a:p>
            <a:pPr marL="342900" indent="-342900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II - </a:t>
            </a:r>
            <a:r>
              <a:rPr lang="pt-BR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 despesa e a assunção de compromisso serão registradas segundo o </a:t>
            </a:r>
            <a:r>
              <a:rPr lang="pt-BR" sz="2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regime de competência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apurando-se, em caráter complementar, o resultado dos fluxos financeiros pelo regime de caixa;”</a:t>
            </a:r>
          </a:p>
          <a:p>
            <a:pPr marL="342900" indent="-342900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Artigo 18, § 2º - A despesa total com pessoal será apurada somando-se a realizada no mês em referência com as dos onze imediatamente anteriores, adotando-se </a:t>
            </a:r>
            <a:r>
              <a:rPr lang="pt-BR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 </a:t>
            </a:r>
            <a:r>
              <a:rPr lang="pt-BR" sz="2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regime de competência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</p:txBody>
      </p:sp>
      <p:pic>
        <p:nvPicPr>
          <p:cNvPr id="740354" name="Picture 2" descr="http://t1.gstatic.com/images?q=tbn:HUwNC42SbxHzxM%3Ahttp://www7.rio.rj.gov.br/cgm/comunicacao/publicacoes/prestandocontas/edicoes/37/img/1_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643446"/>
            <a:ext cx="2185995" cy="147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51342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91000" y="1104900"/>
            <a:ext cx="2947988" cy="3994150"/>
            <a:chOff x="2860" y="696"/>
            <a:chExt cx="2011" cy="2516"/>
          </a:xfrm>
        </p:grpSpPr>
        <p:sp>
          <p:nvSpPr>
            <p:cNvPr id="51236" name="Arc 3"/>
            <p:cNvSpPr>
              <a:spLocks/>
            </p:cNvSpPr>
            <p:nvPr/>
          </p:nvSpPr>
          <p:spPr bwMode="auto">
            <a:xfrm rot="1529074">
              <a:off x="2860" y="934"/>
              <a:ext cx="1938" cy="2278"/>
            </a:xfrm>
            <a:custGeom>
              <a:avLst/>
              <a:gdLst>
                <a:gd name="T0" fmla="*/ 0 w 21600"/>
                <a:gd name="T1" fmla="*/ 0 h 19430"/>
                <a:gd name="T2" fmla="*/ 0 w 21600"/>
                <a:gd name="T3" fmla="*/ 0 h 19430"/>
                <a:gd name="T4" fmla="*/ 0 w 21600"/>
                <a:gd name="T5" fmla="*/ 0 h 19430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430"/>
                <a:gd name="T11" fmla="*/ 21600 w 21600"/>
                <a:gd name="T12" fmla="*/ 19430 h 19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430" fill="none" extrusionOk="0">
                  <a:moveTo>
                    <a:pt x="9435" y="0"/>
                  </a:moveTo>
                  <a:cubicBezTo>
                    <a:pt x="16876" y="3613"/>
                    <a:pt x="21600" y="11158"/>
                    <a:pt x="21600" y="19430"/>
                  </a:cubicBezTo>
                </a:path>
                <a:path w="21600" h="19430" stroke="0" extrusionOk="0">
                  <a:moveTo>
                    <a:pt x="9435" y="0"/>
                  </a:moveTo>
                  <a:cubicBezTo>
                    <a:pt x="16876" y="3613"/>
                    <a:pt x="21600" y="11158"/>
                    <a:pt x="21600" y="19430"/>
                  </a:cubicBezTo>
                  <a:lnTo>
                    <a:pt x="0" y="19430"/>
                  </a:lnTo>
                  <a:close/>
                </a:path>
              </a:pathLst>
            </a:cu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 wrap="none" lIns="73255" tIns="36628" rIns="73255" bIns="36628" anchor="ctr"/>
            <a:lstStyle/>
            <a:p>
              <a:endParaRPr lang="pt-BR"/>
            </a:p>
          </p:txBody>
        </p:sp>
        <p:sp>
          <p:nvSpPr>
            <p:cNvPr id="51237" name="Text Box 4"/>
            <p:cNvSpPr txBox="1">
              <a:spLocks noChangeArrowheads="1"/>
            </p:cNvSpPr>
            <p:nvPr/>
          </p:nvSpPr>
          <p:spPr bwMode="auto">
            <a:xfrm>
              <a:off x="3648" y="696"/>
              <a:ext cx="122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3255" tIns="36628" rIns="73255" bIns="36628">
              <a:spAutoFit/>
            </a:bodyPr>
            <a:lstStyle/>
            <a:p>
              <a:r>
                <a:rPr lang="pt-BR" sz="2000"/>
                <a:t>Ciência contábil</a:t>
              </a:r>
            </a:p>
          </p:txBody>
        </p:sp>
      </p:grpSp>
      <p:sp>
        <p:nvSpPr>
          <p:cNvPr id="622597" name="Arc 5"/>
          <p:cNvSpPr>
            <a:spLocks/>
          </p:cNvSpPr>
          <p:nvPr/>
        </p:nvSpPr>
        <p:spPr bwMode="auto">
          <a:xfrm rot="1529074">
            <a:off x="2097088" y="1482725"/>
            <a:ext cx="2840037" cy="3616325"/>
          </a:xfrm>
          <a:custGeom>
            <a:avLst/>
            <a:gdLst>
              <a:gd name="T0" fmla="*/ 2147483647 w 21600"/>
              <a:gd name="T1" fmla="*/ 0 h 19430"/>
              <a:gd name="T2" fmla="*/ 2147483647 w 21600"/>
              <a:gd name="T3" fmla="*/ 2147483647 h 19430"/>
              <a:gd name="T4" fmla="*/ 0 w 21600"/>
              <a:gd name="T5" fmla="*/ 2147483647 h 19430"/>
              <a:gd name="T6" fmla="*/ 0 60000 65536"/>
              <a:gd name="T7" fmla="*/ 0 60000 65536"/>
              <a:gd name="T8" fmla="*/ 0 60000 65536"/>
              <a:gd name="T9" fmla="*/ 0 w 21600"/>
              <a:gd name="T10" fmla="*/ 0 h 19430"/>
              <a:gd name="T11" fmla="*/ 21600 w 21600"/>
              <a:gd name="T12" fmla="*/ 19430 h 194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430" fill="none" extrusionOk="0">
                <a:moveTo>
                  <a:pt x="9435" y="0"/>
                </a:moveTo>
                <a:cubicBezTo>
                  <a:pt x="16876" y="3613"/>
                  <a:pt x="21600" y="11158"/>
                  <a:pt x="21600" y="19430"/>
                </a:cubicBezTo>
              </a:path>
              <a:path w="21600" h="19430" stroke="0" extrusionOk="0">
                <a:moveTo>
                  <a:pt x="9435" y="0"/>
                </a:moveTo>
                <a:cubicBezTo>
                  <a:pt x="16876" y="3613"/>
                  <a:pt x="21600" y="11158"/>
                  <a:pt x="21600" y="19430"/>
                </a:cubicBezTo>
                <a:lnTo>
                  <a:pt x="0" y="1943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lIns="73255" tIns="36628" rIns="73255" bIns="36628" anchor="ctr"/>
          <a:lstStyle/>
          <a:p>
            <a:endParaRPr lang="pt-BR"/>
          </a:p>
        </p:txBody>
      </p:sp>
      <p:sp>
        <p:nvSpPr>
          <p:cNvPr id="622598" name="Line 6"/>
          <p:cNvSpPr>
            <a:spLocks noChangeShapeType="1"/>
          </p:cNvSpPr>
          <p:nvPr/>
        </p:nvSpPr>
        <p:spPr bwMode="auto">
          <a:xfrm>
            <a:off x="2976563" y="3584575"/>
            <a:ext cx="1482725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lIns="73255" tIns="36628" rIns="73255" bIns="36628" anchor="ctr"/>
          <a:lstStyle/>
          <a:p>
            <a:endParaRPr lang="pt-BR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71738" y="3500438"/>
            <a:ext cx="1635125" cy="935037"/>
            <a:chOff x="827" y="1751"/>
            <a:chExt cx="1116" cy="589"/>
          </a:xfrm>
        </p:grpSpPr>
        <p:sp>
          <p:nvSpPr>
            <p:cNvPr id="51234" name="Oval 8"/>
            <p:cNvSpPr>
              <a:spLocks noChangeArrowheads="1"/>
            </p:cNvSpPr>
            <p:nvPr/>
          </p:nvSpPr>
          <p:spPr bwMode="auto">
            <a:xfrm>
              <a:off x="1045" y="1751"/>
              <a:ext cx="99" cy="99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lIns="73255" tIns="36628" rIns="73255" bIns="36628" anchor="ctr"/>
            <a:lstStyle/>
            <a:p>
              <a:endParaRPr lang="pt-BR"/>
            </a:p>
          </p:txBody>
        </p:sp>
        <p:sp>
          <p:nvSpPr>
            <p:cNvPr id="51235" name="Text Box 9"/>
            <p:cNvSpPr txBox="1">
              <a:spLocks noChangeArrowheads="1"/>
            </p:cNvSpPr>
            <p:nvPr/>
          </p:nvSpPr>
          <p:spPr bwMode="auto">
            <a:xfrm>
              <a:off x="827" y="1910"/>
              <a:ext cx="1116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3255" tIns="36628" rIns="73255" bIns="36628">
              <a:spAutoFit/>
            </a:bodyPr>
            <a:lstStyle/>
            <a:p>
              <a:r>
                <a:rPr lang="pt-BR" sz="2000"/>
                <a:t>Contabilidade </a:t>
              </a:r>
            </a:p>
            <a:p>
              <a:r>
                <a:rPr lang="pt-BR" sz="2000"/>
                <a:t>orçamentária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097088" y="1087438"/>
            <a:ext cx="2840037" cy="4011612"/>
            <a:chOff x="1441" y="685"/>
            <a:chExt cx="1938" cy="2527"/>
          </a:xfrm>
        </p:grpSpPr>
        <p:sp>
          <p:nvSpPr>
            <p:cNvPr id="51232" name="Arc 11"/>
            <p:cNvSpPr>
              <a:spLocks/>
            </p:cNvSpPr>
            <p:nvPr/>
          </p:nvSpPr>
          <p:spPr bwMode="auto">
            <a:xfrm rot="1529074">
              <a:off x="1441" y="934"/>
              <a:ext cx="1938" cy="2278"/>
            </a:xfrm>
            <a:custGeom>
              <a:avLst/>
              <a:gdLst>
                <a:gd name="T0" fmla="*/ 0 w 21600"/>
                <a:gd name="T1" fmla="*/ 0 h 19430"/>
                <a:gd name="T2" fmla="*/ 0 w 21600"/>
                <a:gd name="T3" fmla="*/ 0 h 19430"/>
                <a:gd name="T4" fmla="*/ 0 w 21600"/>
                <a:gd name="T5" fmla="*/ 0 h 19430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430"/>
                <a:gd name="T11" fmla="*/ 21600 w 21600"/>
                <a:gd name="T12" fmla="*/ 19430 h 19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430" fill="none" extrusionOk="0">
                  <a:moveTo>
                    <a:pt x="9435" y="0"/>
                  </a:moveTo>
                  <a:cubicBezTo>
                    <a:pt x="16876" y="3613"/>
                    <a:pt x="21600" y="11158"/>
                    <a:pt x="21600" y="19430"/>
                  </a:cubicBezTo>
                </a:path>
                <a:path w="21600" h="19430" stroke="0" extrusionOk="0">
                  <a:moveTo>
                    <a:pt x="9435" y="0"/>
                  </a:moveTo>
                  <a:cubicBezTo>
                    <a:pt x="16876" y="3613"/>
                    <a:pt x="21600" y="11158"/>
                    <a:pt x="21600" y="19430"/>
                  </a:cubicBezTo>
                  <a:lnTo>
                    <a:pt x="0" y="19430"/>
                  </a:lnTo>
                  <a:close/>
                </a:path>
              </a:pathLst>
            </a:custGeom>
            <a:noFill/>
            <a:ln w="57150">
              <a:solidFill>
                <a:srgbClr val="6699FF"/>
              </a:solidFill>
              <a:round/>
              <a:headEnd/>
              <a:tailEnd/>
            </a:ln>
          </p:spPr>
          <p:txBody>
            <a:bodyPr wrap="none" lIns="73255" tIns="36628" rIns="73255" bIns="36628" anchor="ctr"/>
            <a:lstStyle/>
            <a:p>
              <a:endParaRPr lang="pt-BR"/>
            </a:p>
          </p:txBody>
        </p:sp>
        <p:sp>
          <p:nvSpPr>
            <p:cNvPr id="51233" name="Text Box 12"/>
            <p:cNvSpPr txBox="1">
              <a:spLocks noChangeArrowheads="1"/>
            </p:cNvSpPr>
            <p:nvPr/>
          </p:nvSpPr>
          <p:spPr bwMode="auto">
            <a:xfrm>
              <a:off x="2256" y="685"/>
              <a:ext cx="97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3255" tIns="36628" rIns="73255" bIns="36628">
              <a:spAutoFit/>
            </a:bodyPr>
            <a:lstStyle/>
            <a:p>
              <a:r>
                <a:rPr lang="pt-BR" sz="2000"/>
                <a:t>Lei 4.320/64</a:t>
              </a:r>
            </a:p>
          </p:txBody>
        </p:sp>
      </p:grpSp>
      <p:grpSp>
        <p:nvGrpSpPr>
          <p:cNvPr id="51207" name="Group 13"/>
          <p:cNvGrpSpPr>
            <a:grpSpLocks/>
          </p:cNvGrpSpPr>
          <p:nvPr/>
        </p:nvGrpSpPr>
        <p:grpSpPr bwMode="auto">
          <a:xfrm>
            <a:off x="749300" y="1339850"/>
            <a:ext cx="6381750" cy="4968875"/>
            <a:chOff x="808" y="777"/>
            <a:chExt cx="4355" cy="3130"/>
          </a:xfrm>
        </p:grpSpPr>
        <p:sp>
          <p:nvSpPr>
            <p:cNvPr id="51229" name="Line 14"/>
            <p:cNvSpPr>
              <a:spLocks noChangeShapeType="1"/>
            </p:cNvSpPr>
            <p:nvPr/>
          </p:nvSpPr>
          <p:spPr bwMode="auto">
            <a:xfrm>
              <a:off x="808" y="3566"/>
              <a:ext cx="435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73255" tIns="36628" rIns="73255" bIns="36628" anchor="ctr"/>
            <a:lstStyle/>
            <a:p>
              <a:endParaRPr lang="pt-BR"/>
            </a:p>
          </p:txBody>
        </p:sp>
        <p:sp>
          <p:nvSpPr>
            <p:cNvPr id="51230" name="Line 15"/>
            <p:cNvSpPr>
              <a:spLocks noChangeShapeType="1"/>
            </p:cNvSpPr>
            <p:nvPr/>
          </p:nvSpPr>
          <p:spPr bwMode="auto">
            <a:xfrm flipV="1">
              <a:off x="1012" y="777"/>
              <a:ext cx="0" cy="301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73255" tIns="36628" rIns="73255" bIns="36628" anchor="ctr"/>
            <a:lstStyle/>
            <a:p>
              <a:endParaRPr lang="pt-BR"/>
            </a:p>
          </p:txBody>
        </p:sp>
        <p:sp>
          <p:nvSpPr>
            <p:cNvPr id="51231" name="Text Box 16"/>
            <p:cNvSpPr txBox="1">
              <a:spLocks noChangeArrowheads="1"/>
            </p:cNvSpPr>
            <p:nvPr/>
          </p:nvSpPr>
          <p:spPr bwMode="auto">
            <a:xfrm>
              <a:off x="2561" y="3669"/>
              <a:ext cx="112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3255" tIns="36628" rIns="73255" bIns="36628">
              <a:spAutoFit/>
            </a:bodyPr>
            <a:lstStyle/>
            <a:p>
              <a:r>
                <a:rPr lang="pt-BR" sz="2000"/>
                <a:t>Conhecimento</a:t>
              </a:r>
            </a:p>
          </p:txBody>
        </p:sp>
      </p:grpSp>
      <p:sp>
        <p:nvSpPr>
          <p:cNvPr id="622609" name="Text Box 17"/>
          <p:cNvSpPr txBox="1">
            <a:spLocks noChangeArrowheads="1"/>
          </p:cNvSpPr>
          <p:nvPr/>
        </p:nvSpPr>
        <p:spPr bwMode="auto">
          <a:xfrm>
            <a:off x="4835525" y="1700213"/>
            <a:ext cx="10334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255" tIns="36628" rIns="73255" bIns="36628">
            <a:spAutoFit/>
          </a:bodyPr>
          <a:lstStyle/>
          <a:p>
            <a:r>
              <a:rPr lang="pt-BR" sz="2000" b="1"/>
              <a:t>Nova lei</a:t>
            </a: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249363" y="2168525"/>
            <a:ext cx="1635125" cy="865188"/>
            <a:chOff x="872" y="2930"/>
            <a:chExt cx="1116" cy="545"/>
          </a:xfrm>
        </p:grpSpPr>
        <p:sp>
          <p:nvSpPr>
            <p:cNvPr id="51227" name="Text Box 19"/>
            <p:cNvSpPr txBox="1">
              <a:spLocks noChangeArrowheads="1"/>
            </p:cNvSpPr>
            <p:nvPr/>
          </p:nvSpPr>
          <p:spPr bwMode="auto">
            <a:xfrm>
              <a:off x="872" y="3045"/>
              <a:ext cx="1116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3255" tIns="36628" rIns="73255" bIns="36628">
              <a:spAutoFit/>
            </a:bodyPr>
            <a:lstStyle/>
            <a:p>
              <a:r>
                <a:rPr lang="pt-BR" sz="2000"/>
                <a:t>Contabilidade </a:t>
              </a:r>
            </a:p>
            <a:p>
              <a:r>
                <a:rPr lang="pt-BR" sz="2000"/>
                <a:t>patrimonial</a:t>
              </a:r>
            </a:p>
          </p:txBody>
        </p:sp>
        <p:sp>
          <p:nvSpPr>
            <p:cNvPr id="51228" name="Oval 20"/>
            <p:cNvSpPr>
              <a:spLocks noChangeArrowheads="1"/>
            </p:cNvSpPr>
            <p:nvPr/>
          </p:nvSpPr>
          <p:spPr bwMode="auto">
            <a:xfrm>
              <a:off x="1045" y="2930"/>
              <a:ext cx="99" cy="99"/>
            </a:xfrm>
            <a:prstGeom prst="ellipse">
              <a:avLst/>
            </a:pr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 wrap="none" lIns="73255" tIns="36628" rIns="73255" bIns="36628" anchor="ctr"/>
            <a:lstStyle/>
            <a:p>
              <a:endParaRPr lang="pt-BR"/>
            </a:p>
          </p:txBody>
        </p:sp>
      </p:grpSp>
      <p:sp>
        <p:nvSpPr>
          <p:cNvPr id="622613" name="Line 21"/>
          <p:cNvSpPr>
            <a:spLocks noChangeShapeType="1"/>
          </p:cNvSpPr>
          <p:nvPr/>
        </p:nvSpPr>
        <p:spPr bwMode="auto">
          <a:xfrm>
            <a:off x="1681163" y="2239963"/>
            <a:ext cx="696912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73255" tIns="36628" rIns="73255" bIns="36628" anchor="ctr"/>
          <a:lstStyle/>
          <a:p>
            <a:endParaRPr lang="pt-BR"/>
          </a:p>
        </p:txBody>
      </p:sp>
      <p:sp>
        <p:nvSpPr>
          <p:cNvPr id="622614" name="Line 22"/>
          <p:cNvSpPr>
            <a:spLocks noChangeShapeType="1"/>
          </p:cNvSpPr>
          <p:nvPr/>
        </p:nvSpPr>
        <p:spPr bwMode="auto">
          <a:xfrm>
            <a:off x="2578100" y="2239963"/>
            <a:ext cx="16970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lIns="73255" tIns="36628" rIns="73255" bIns="36628" anchor="ctr"/>
          <a:lstStyle/>
          <a:p>
            <a:endParaRPr lang="pt-BR"/>
          </a:p>
        </p:txBody>
      </p:sp>
      <p:sp>
        <p:nvSpPr>
          <p:cNvPr id="622615" name="Line 23"/>
          <p:cNvSpPr>
            <a:spLocks noChangeShapeType="1"/>
          </p:cNvSpPr>
          <p:nvPr/>
        </p:nvSpPr>
        <p:spPr bwMode="auto">
          <a:xfrm flipV="1">
            <a:off x="4471988" y="3681413"/>
            <a:ext cx="2093912" cy="111601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lIns="73255" tIns="36628" rIns="73255" bIns="36628" anchor="ctr"/>
          <a:lstStyle/>
          <a:p>
            <a:endParaRPr lang="pt-BR"/>
          </a:p>
        </p:txBody>
      </p:sp>
      <p:sp>
        <p:nvSpPr>
          <p:cNvPr id="622616" name="Line 24"/>
          <p:cNvSpPr>
            <a:spLocks noChangeShapeType="1"/>
          </p:cNvSpPr>
          <p:nvPr/>
        </p:nvSpPr>
        <p:spPr bwMode="auto">
          <a:xfrm>
            <a:off x="4471988" y="2276475"/>
            <a:ext cx="2062162" cy="118903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lIns="73255" tIns="36628" rIns="73255" bIns="36628" anchor="ctr"/>
          <a:lstStyle/>
          <a:p>
            <a:endParaRPr lang="pt-BR"/>
          </a:p>
        </p:txBody>
      </p:sp>
      <p:sp>
        <p:nvSpPr>
          <p:cNvPr id="622617" name="Oval 25"/>
          <p:cNvSpPr>
            <a:spLocks noChangeArrowheads="1"/>
          </p:cNvSpPr>
          <p:nvPr/>
        </p:nvSpPr>
        <p:spPr bwMode="auto">
          <a:xfrm>
            <a:off x="2400300" y="2168525"/>
            <a:ext cx="146050" cy="157163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lIns="73255" tIns="36628" rIns="73255" bIns="36628" anchor="ctr"/>
          <a:lstStyle/>
          <a:p>
            <a:endParaRPr lang="pt-BR"/>
          </a:p>
        </p:txBody>
      </p:sp>
      <p:sp>
        <p:nvSpPr>
          <p:cNvPr id="622618" name="Oval 26"/>
          <p:cNvSpPr>
            <a:spLocks noChangeArrowheads="1"/>
          </p:cNvSpPr>
          <p:nvPr/>
        </p:nvSpPr>
        <p:spPr bwMode="auto">
          <a:xfrm>
            <a:off x="6562725" y="3487738"/>
            <a:ext cx="146050" cy="157162"/>
          </a:xfrm>
          <a:prstGeom prst="ellipse">
            <a:avLst/>
          </a:prstGeom>
          <a:solidFill>
            <a:srgbClr val="6600CC"/>
          </a:solidFill>
          <a:ln w="9525">
            <a:noFill/>
            <a:round/>
            <a:headEnd/>
            <a:tailEnd/>
          </a:ln>
        </p:spPr>
        <p:txBody>
          <a:bodyPr wrap="none" lIns="73255" tIns="36628" rIns="73255" bIns="36628" anchor="ctr"/>
          <a:lstStyle/>
          <a:p>
            <a:endParaRPr lang="pt-BR"/>
          </a:p>
        </p:txBody>
      </p:sp>
      <p:sp>
        <p:nvSpPr>
          <p:cNvPr id="622619" name="Oval 27"/>
          <p:cNvSpPr>
            <a:spLocks noChangeArrowheads="1"/>
          </p:cNvSpPr>
          <p:nvPr/>
        </p:nvSpPr>
        <p:spPr bwMode="auto">
          <a:xfrm>
            <a:off x="4459288" y="3500438"/>
            <a:ext cx="146050" cy="157162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lIns="73255" tIns="36628" rIns="73255" bIns="36628" anchor="ctr"/>
          <a:lstStyle/>
          <a:p>
            <a:endParaRPr lang="pt-BR"/>
          </a:p>
        </p:txBody>
      </p:sp>
      <p:sp>
        <p:nvSpPr>
          <p:cNvPr id="622620" name="Oval 28"/>
          <p:cNvSpPr>
            <a:spLocks noChangeArrowheads="1"/>
          </p:cNvSpPr>
          <p:nvPr/>
        </p:nvSpPr>
        <p:spPr bwMode="auto">
          <a:xfrm>
            <a:off x="4294188" y="2168525"/>
            <a:ext cx="144462" cy="157163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lIns="73255" tIns="36628" rIns="73255" bIns="36628" anchor="ctr"/>
          <a:lstStyle/>
          <a:p>
            <a:endParaRPr lang="pt-BR"/>
          </a:p>
        </p:txBody>
      </p:sp>
      <p:sp>
        <p:nvSpPr>
          <p:cNvPr id="622621" name="Line 29"/>
          <p:cNvSpPr>
            <a:spLocks noChangeShapeType="1"/>
          </p:cNvSpPr>
          <p:nvPr/>
        </p:nvSpPr>
        <p:spPr bwMode="auto">
          <a:xfrm>
            <a:off x="2778125" y="4810125"/>
            <a:ext cx="14938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lIns="73255" tIns="36628" rIns="73255" bIns="36628" anchor="ctr"/>
          <a:lstStyle/>
          <a:p>
            <a:endParaRPr lang="pt-BR"/>
          </a:p>
        </p:txBody>
      </p:sp>
      <p:sp>
        <p:nvSpPr>
          <p:cNvPr id="622622" name="Oval 30"/>
          <p:cNvSpPr>
            <a:spLocks noChangeArrowheads="1"/>
          </p:cNvSpPr>
          <p:nvPr/>
        </p:nvSpPr>
        <p:spPr bwMode="auto">
          <a:xfrm>
            <a:off x="2598738" y="4725988"/>
            <a:ext cx="144462" cy="157162"/>
          </a:xfrm>
          <a:prstGeom prst="ellipse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 wrap="none" lIns="73255" tIns="36628" rIns="73255" bIns="36628" anchor="ctr"/>
          <a:lstStyle/>
          <a:p>
            <a:endParaRPr lang="pt-BR"/>
          </a:p>
        </p:txBody>
      </p:sp>
      <p:sp>
        <p:nvSpPr>
          <p:cNvPr id="622623" name="Oval 31"/>
          <p:cNvSpPr>
            <a:spLocks noChangeArrowheads="1"/>
          </p:cNvSpPr>
          <p:nvPr/>
        </p:nvSpPr>
        <p:spPr bwMode="auto">
          <a:xfrm>
            <a:off x="4294188" y="4725988"/>
            <a:ext cx="144462" cy="157162"/>
          </a:xfrm>
          <a:prstGeom prst="ellipse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 wrap="none" lIns="73255" tIns="36628" rIns="73255" bIns="36628" anchor="ctr"/>
          <a:lstStyle/>
          <a:p>
            <a:endParaRPr lang="pt-BR"/>
          </a:p>
        </p:txBody>
      </p:sp>
      <p:sp>
        <p:nvSpPr>
          <p:cNvPr id="622624" name="Line 32"/>
          <p:cNvSpPr>
            <a:spLocks noChangeShapeType="1"/>
          </p:cNvSpPr>
          <p:nvPr/>
        </p:nvSpPr>
        <p:spPr bwMode="auto">
          <a:xfrm flipV="1">
            <a:off x="4638675" y="3573463"/>
            <a:ext cx="189547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lIns="73255" tIns="36628" rIns="73255" bIns="36628" anchor="ctr"/>
          <a:lstStyle/>
          <a:p>
            <a:endParaRPr lang="pt-BR"/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1514475" y="4725988"/>
            <a:ext cx="1570038" cy="935037"/>
            <a:chOff x="827" y="1751"/>
            <a:chExt cx="1072" cy="589"/>
          </a:xfrm>
        </p:grpSpPr>
        <p:sp>
          <p:nvSpPr>
            <p:cNvPr id="51225" name="Oval 34"/>
            <p:cNvSpPr>
              <a:spLocks noChangeArrowheads="1"/>
            </p:cNvSpPr>
            <p:nvPr/>
          </p:nvSpPr>
          <p:spPr bwMode="auto">
            <a:xfrm>
              <a:off x="1045" y="1751"/>
              <a:ext cx="99" cy="99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 wrap="none" lIns="73255" tIns="36628" rIns="73255" bIns="36628" anchor="ctr"/>
            <a:lstStyle/>
            <a:p>
              <a:endParaRPr lang="pt-BR"/>
            </a:p>
          </p:txBody>
        </p:sp>
        <p:sp>
          <p:nvSpPr>
            <p:cNvPr id="51226" name="Text Box 35"/>
            <p:cNvSpPr txBox="1">
              <a:spLocks noChangeArrowheads="1"/>
            </p:cNvSpPr>
            <p:nvPr/>
          </p:nvSpPr>
          <p:spPr bwMode="auto">
            <a:xfrm>
              <a:off x="827" y="1910"/>
              <a:ext cx="107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3255" tIns="36628" rIns="73255" bIns="36628">
              <a:spAutoFit/>
            </a:bodyPr>
            <a:lstStyle/>
            <a:p>
              <a:r>
                <a:rPr lang="pt-BR" sz="2000"/>
                <a:t>Contabilidade</a:t>
              </a:r>
            </a:p>
            <a:p>
              <a:r>
                <a:rPr lang="pt-BR" sz="2000"/>
                <a:t>financeira</a:t>
              </a:r>
            </a:p>
          </p:txBody>
        </p:sp>
      </p:grpSp>
      <p:sp>
        <p:nvSpPr>
          <p:cNvPr id="622628" name="Line 36"/>
          <p:cNvSpPr>
            <a:spLocks noChangeShapeType="1"/>
          </p:cNvSpPr>
          <p:nvPr/>
        </p:nvSpPr>
        <p:spPr bwMode="auto">
          <a:xfrm>
            <a:off x="2012950" y="4797425"/>
            <a:ext cx="56515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73255" tIns="36628" rIns="73255" bIns="36628" anchor="ctr"/>
          <a:lstStyle/>
          <a:p>
            <a:endParaRPr lang="pt-BR"/>
          </a:p>
        </p:txBody>
      </p:sp>
      <p:sp>
        <p:nvSpPr>
          <p:cNvPr id="51224" name="Rectangle 37"/>
          <p:cNvSpPr>
            <a:spLocks noChangeArrowheads="1"/>
          </p:cNvSpPr>
          <p:nvPr/>
        </p:nvSpPr>
        <p:spPr bwMode="auto">
          <a:xfrm>
            <a:off x="842963" y="71438"/>
            <a:ext cx="8229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pt-BR" i="1">
                <a:solidFill>
                  <a:schemeClr val="bg1"/>
                </a:solidFill>
                <a:latin typeface="Verdana" pitchFamily="34" charset="0"/>
              </a:rPr>
              <a:t>Estratégia da Contabilidade</a:t>
            </a:r>
          </a:p>
        </p:txBody>
      </p:sp>
    </p:spTree>
    <p:extLst>
      <p:ext uri="{BB962C8B-B14F-4D97-AF65-F5344CB8AC3E}">
        <p14:creationId xmlns:p14="http://schemas.microsoft.com/office/powerpoint/2010/main" val="2527700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2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62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6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2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62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2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62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2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22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22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62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62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62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2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4615E-6 1.11111E-6 L 0.22885 1.11111E-6 " pathEditMode="relative" ptsTypes="AA">
                                      <p:cBhvr>
                                        <p:cTn id="98" dur="3000" fill="hold"/>
                                        <p:tgtEl>
                                          <p:spTgt spid="622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7" grpId="0" animBg="1"/>
      <p:bldP spid="622597" grpId="1" animBg="1"/>
      <p:bldP spid="622598" grpId="0" animBg="1"/>
      <p:bldP spid="622609" grpId="0"/>
      <p:bldP spid="622613" grpId="0" animBg="1"/>
      <p:bldP spid="622614" grpId="0" animBg="1"/>
      <p:bldP spid="622615" grpId="0" animBg="1"/>
      <p:bldP spid="622616" grpId="0" animBg="1"/>
      <p:bldP spid="622617" grpId="0" animBg="1"/>
      <p:bldP spid="622618" grpId="0" animBg="1"/>
      <p:bldP spid="622619" grpId="0" animBg="1"/>
      <p:bldP spid="622620" grpId="0" animBg="1"/>
      <p:bldP spid="622621" grpId="0" animBg="1"/>
      <p:bldP spid="622622" grpId="0" animBg="1"/>
      <p:bldP spid="622623" grpId="0" animBg="1"/>
      <p:bldP spid="622624" grpId="0" animBg="1"/>
      <p:bldP spid="6226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80528" y="-171400"/>
            <a:ext cx="90868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t-BR" sz="1800" i="1" dirty="0" smtClean="0">
                <a:latin typeface="Verdana" pitchFamily="34" charset="0"/>
              </a:rPr>
              <a:t>Lei nº 4.320/64: </a:t>
            </a:r>
            <a:r>
              <a:rPr lang="pt-BR" sz="1800" i="1" dirty="0" smtClean="0">
                <a:latin typeface="Verdana" pitchFamily="34" charset="0"/>
              </a:rPr>
              <a:t>Art</a:t>
            </a:r>
            <a:r>
              <a:rPr lang="pt-BR" sz="1800" i="1" dirty="0" smtClean="0">
                <a:latin typeface="Verdana" pitchFamily="34" charset="0"/>
              </a:rPr>
              <a:t>. 113 – A prerrogativa de alteração dos demonstrativos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14313" y="642938"/>
            <a:ext cx="8429625" cy="2357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>
              <a:buFontTx/>
              <a:buNone/>
            </a:pPr>
            <a:r>
              <a:rPr lang="pt-BR" sz="2000" b="1" smtClean="0">
                <a:solidFill>
                  <a:schemeClr val="accent2"/>
                </a:solidFill>
              </a:rPr>
              <a:t>Lei nº 4.320/1964</a:t>
            </a:r>
          </a:p>
          <a:p>
            <a:pPr algn="just">
              <a:buFontTx/>
              <a:buNone/>
            </a:pPr>
            <a:r>
              <a:rPr lang="pt-BR" sz="2000" smtClean="0"/>
              <a:t>     Art. 113. Para fiel e uniforme aplicação das presentes normas, o Conselho Técnico de Economia e Finanças do Ministério da Fazenda atenderá a consultas, coligirá elementos, promoverá o intercâmbio de dados informativos, expedirá recomendações técnicas, quando solicitadas, </a:t>
            </a:r>
            <a:r>
              <a:rPr lang="pt-BR" sz="2000" b="1" smtClean="0">
                <a:solidFill>
                  <a:srgbClr val="FF0000"/>
                </a:solidFill>
              </a:rPr>
              <a:t>e atualizará sempre que julgar conveniente, os anexos que integram a presente lei.</a:t>
            </a:r>
          </a:p>
        </p:txBody>
      </p:sp>
      <p:sp>
        <p:nvSpPr>
          <p:cNvPr id="65540" name="Retângulo 3"/>
          <p:cNvSpPr>
            <a:spLocks noChangeArrowheads="1"/>
          </p:cNvSpPr>
          <p:nvPr/>
        </p:nvSpPr>
        <p:spPr bwMode="auto">
          <a:xfrm>
            <a:off x="214313" y="3357563"/>
            <a:ext cx="850106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>
                <a:solidFill>
                  <a:schemeClr val="accent2"/>
                </a:solidFill>
              </a:rPr>
              <a:t>Decreto 6.976/2009</a:t>
            </a:r>
          </a:p>
          <a:p>
            <a:pPr algn="just"/>
            <a:endParaRPr lang="pt-BR"/>
          </a:p>
          <a:p>
            <a:pPr algn="just"/>
            <a:r>
              <a:rPr lang="pt-BR"/>
              <a:t>     Art. 7</a:t>
            </a:r>
            <a:r>
              <a:rPr lang="pt-BR" u="sng" baseline="30000"/>
              <a:t>o</a:t>
            </a:r>
            <a:r>
              <a:rPr lang="pt-BR"/>
              <a:t>  </a:t>
            </a:r>
            <a:r>
              <a:rPr lang="pt-BR" b="1">
                <a:solidFill>
                  <a:srgbClr val="FF0000"/>
                </a:solidFill>
              </a:rPr>
              <a:t>Compete ao órgão central do Sistema de Contabilidade Federal:</a:t>
            </a:r>
          </a:p>
          <a:p>
            <a:pPr algn="just"/>
            <a:r>
              <a:rPr lang="pt-BR"/>
              <a:t>     .....</a:t>
            </a:r>
          </a:p>
          <a:p>
            <a:pPr algn="just"/>
            <a:r>
              <a:rPr lang="pt-BR"/>
              <a:t>     XXIV - exercer as atribuições definidas pelo </a:t>
            </a:r>
            <a:r>
              <a:rPr lang="pt-BR">
                <a:hlinkClick r:id="rId2" action="ppaction://hlinkfile"/>
              </a:rPr>
              <a:t>art. 113 da Lei n</a:t>
            </a:r>
            <a:r>
              <a:rPr lang="pt-BR" u="sng" baseline="30000">
                <a:hlinkClick r:id="rId2" action="ppaction://hlinkfile"/>
              </a:rPr>
              <a:t>o</a:t>
            </a:r>
            <a:r>
              <a:rPr lang="pt-BR">
                <a:hlinkClick r:id="rId2" action="ppaction://hlinkfile"/>
              </a:rPr>
              <a:t> 4.320, de 17 de março de 1964</a:t>
            </a:r>
            <a:r>
              <a:rPr lang="pt-BR"/>
              <a:t>, a saber: atender a consultas, coligir elementos, promover o intercâmbio de dados informativos, expedir recomendações técnicas, quando solicitadas, </a:t>
            </a:r>
            <a:r>
              <a:rPr lang="pt-BR" b="1">
                <a:solidFill>
                  <a:srgbClr val="FF0000"/>
                </a:solidFill>
              </a:rPr>
              <a:t>e atualizar, sempre que julgar conveniente, os anexos que integram aquela Lei;</a:t>
            </a:r>
          </a:p>
        </p:txBody>
      </p:sp>
    </p:spTree>
    <p:extLst>
      <p:ext uri="{BB962C8B-B14F-4D97-AF65-F5344CB8AC3E}">
        <p14:creationId xmlns:p14="http://schemas.microsoft.com/office/powerpoint/2010/main" val="14289631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76" name="Rectangle 12"/>
          <p:cNvSpPr>
            <a:spLocks noChangeArrowheads="1"/>
          </p:cNvSpPr>
          <p:nvPr/>
        </p:nvSpPr>
        <p:spPr bwMode="auto">
          <a:xfrm>
            <a:off x="179388" y="4581525"/>
            <a:ext cx="8785225" cy="1008063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48866" name="Rectangle 2"/>
          <p:cNvSpPr>
            <a:spLocks noChangeArrowheads="1"/>
          </p:cNvSpPr>
          <p:nvPr/>
        </p:nvSpPr>
        <p:spPr bwMode="auto">
          <a:xfrm>
            <a:off x="179388" y="3213100"/>
            <a:ext cx="8785225" cy="1008063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142875" y="1054100"/>
            <a:ext cx="8821738" cy="1870075"/>
          </a:xfrm>
          <a:prstGeom prst="rect">
            <a:avLst/>
          </a:prstGeom>
          <a:solidFill>
            <a:srgbClr val="006666">
              <a:alpha val="50195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48870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42963" y="130175"/>
            <a:ext cx="8229600" cy="369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i="1" smtClean="0">
                <a:latin typeface="Verdana" pitchFamily="34" charset="0"/>
              </a:rPr>
              <a:t>Demonstrações Contábeis – Portaria STN 749/2009</a:t>
            </a:r>
          </a:p>
        </p:txBody>
      </p:sp>
      <p:sp>
        <p:nvSpPr>
          <p:cNvPr id="548868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-285750" y="1071563"/>
            <a:ext cx="9215438" cy="17859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	</a:t>
            </a:r>
            <a:endParaRPr lang="pt-BR" sz="2000" dirty="0" smtClean="0">
              <a:latin typeface="Verdana" pitchFamily="34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pt-BR" sz="2000" dirty="0" smtClean="0">
                <a:latin typeface="Verdana" pitchFamily="34" charset="0"/>
                <a:cs typeface="Times New Roman" pitchFamily="18" charset="0"/>
              </a:rPr>
              <a:t>Balanço Orçamentário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pt-BR" sz="2000" dirty="0" smtClean="0">
                <a:latin typeface="Verdana" pitchFamily="34" charset="0"/>
                <a:cs typeface="Times New Roman" pitchFamily="18" charset="0"/>
              </a:rPr>
              <a:t>Balanço Financeiro;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pt-BR" sz="2000" dirty="0" smtClean="0">
                <a:latin typeface="Verdana" pitchFamily="34" charset="0"/>
                <a:cs typeface="Times New Roman" pitchFamily="18" charset="0"/>
              </a:rPr>
              <a:t>Balanço Patrimonial;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pt-BR" sz="2000" dirty="0" smtClean="0">
                <a:latin typeface="Verdana" pitchFamily="34" charset="0"/>
                <a:cs typeface="Times New Roman" pitchFamily="18" charset="0"/>
              </a:rPr>
              <a:t>Demonstração das Variações Patrimoniais;</a:t>
            </a:r>
          </a:p>
          <a:p>
            <a:pPr>
              <a:lnSpc>
                <a:spcPct val="90000"/>
              </a:lnSpc>
              <a:defRPr/>
            </a:pPr>
            <a:endParaRPr lang="pt-BR" sz="2000" dirty="0" smtClean="0"/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-323850" y="3068638"/>
            <a:ext cx="9467850" cy="108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endParaRPr lang="pt-BR" sz="2400" dirty="0">
              <a:latin typeface="Verdana" pitchFamily="34" charset="0"/>
            </a:endParaRPr>
          </a:p>
          <a:p>
            <a:pPr marL="742950" lvl="1" indent="-285750" eaLnBrk="0" hangingPunct="0"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2000" dirty="0">
                <a:latin typeface="Verdana" pitchFamily="34" charset="0"/>
              </a:rPr>
              <a:t>Demonstrativo do </a:t>
            </a:r>
            <a:r>
              <a:rPr lang="pt-BR" sz="2000" dirty="0" smtClean="0">
                <a:latin typeface="Verdana" pitchFamily="34" charset="0"/>
              </a:rPr>
              <a:t>Fluxo </a:t>
            </a:r>
            <a:r>
              <a:rPr lang="pt-BR" sz="2000" dirty="0">
                <a:latin typeface="Verdana" pitchFamily="34" charset="0"/>
              </a:rPr>
              <a:t>de Caixa</a:t>
            </a:r>
          </a:p>
          <a:p>
            <a:pPr marL="742950" lvl="1" indent="-285750" eaLnBrk="0" hangingPunct="0"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2000" dirty="0">
                <a:latin typeface="Verdana" pitchFamily="34" charset="0"/>
              </a:rPr>
              <a:t>Demonstração do Resultado Econômico (Facultativa)</a:t>
            </a:r>
            <a:endParaRPr lang="pt-BR" dirty="0"/>
          </a:p>
        </p:txBody>
      </p:sp>
      <p:sp>
        <p:nvSpPr>
          <p:cNvPr id="66568" name="Text Box 7"/>
          <p:cNvSpPr txBox="1">
            <a:spLocks noChangeArrowheads="1"/>
          </p:cNvSpPr>
          <p:nvPr/>
        </p:nvSpPr>
        <p:spPr bwMode="auto">
          <a:xfrm>
            <a:off x="6437313" y="1125538"/>
            <a:ext cx="2706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 dirty="0">
                <a:latin typeface="Tahoma" pitchFamily="34" charset="0"/>
              </a:rPr>
              <a:t>Lei 4.320 e NBCASP</a:t>
            </a:r>
          </a:p>
        </p:txBody>
      </p:sp>
      <p:pic>
        <p:nvPicPr>
          <p:cNvPr id="548872" name="Picture 8" descr="MCj021712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5513" y="1196975"/>
            <a:ext cx="3444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0" name="Text Box 9"/>
          <p:cNvSpPr txBox="1">
            <a:spLocks noChangeArrowheads="1"/>
          </p:cNvSpPr>
          <p:nvPr/>
        </p:nvSpPr>
        <p:spPr bwMode="auto">
          <a:xfrm>
            <a:off x="7731125" y="3349625"/>
            <a:ext cx="127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 dirty="0">
                <a:solidFill>
                  <a:sysClr val="windowText" lastClr="000000"/>
                </a:solidFill>
                <a:latin typeface="Tahoma" pitchFamily="34" charset="0"/>
              </a:rPr>
              <a:t>NBCASP</a:t>
            </a:r>
          </a:p>
        </p:txBody>
      </p:sp>
      <p:pic>
        <p:nvPicPr>
          <p:cNvPr id="548874" name="Picture 10" descr="MCj021712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6300" y="3357563"/>
            <a:ext cx="3444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8875" name="Rectangle 11"/>
          <p:cNvSpPr>
            <a:spLocks noChangeArrowheads="1"/>
          </p:cNvSpPr>
          <p:nvPr/>
        </p:nvSpPr>
        <p:spPr bwMode="auto">
          <a:xfrm>
            <a:off x="-323850" y="4572000"/>
            <a:ext cx="9144000" cy="108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endParaRPr lang="pt-BR" sz="2400" dirty="0">
              <a:solidFill>
                <a:sysClr val="windowText" lastClr="000000"/>
              </a:solidFill>
              <a:latin typeface="Verdana" pitchFamily="34" charset="0"/>
            </a:endParaRPr>
          </a:p>
          <a:p>
            <a:pPr marL="742950" lvl="1" indent="-285750" eaLnBrk="0" hangingPunct="0"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2000" dirty="0">
                <a:solidFill>
                  <a:sysClr val="windowText" lastClr="000000"/>
                </a:solidFill>
                <a:latin typeface="Verdana" pitchFamily="34" charset="0"/>
              </a:rPr>
              <a:t>Demonstração das Mutações do Patrimônio Líquido</a:t>
            </a:r>
          </a:p>
          <a:p>
            <a:pPr marL="742950" lvl="1" indent="-285750" eaLnBrk="0" hangingPunct="0">
              <a:buClr>
                <a:schemeClr val="accent2"/>
              </a:buClr>
            </a:pPr>
            <a:r>
              <a:rPr lang="pt-BR" sz="2000" dirty="0">
                <a:solidFill>
                  <a:sysClr val="windowText" lastClr="000000"/>
                </a:solidFill>
                <a:latin typeface="Verdana" pitchFamily="34" charset="0"/>
              </a:rPr>
              <a:t>(Apenas para entes que tenham Empresas Estatais Dependentes) 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8077200" y="4714875"/>
            <a:ext cx="839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 dirty="0">
                <a:solidFill>
                  <a:sysClr val="windowText" lastClr="000000"/>
                </a:solidFill>
                <a:latin typeface="Tahoma" pitchFamily="34" charset="0"/>
              </a:rPr>
              <a:t>LRF</a:t>
            </a:r>
          </a:p>
        </p:txBody>
      </p:sp>
      <p:pic>
        <p:nvPicPr>
          <p:cNvPr id="548878" name="Picture 14" descr="MCj021712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4722813"/>
            <a:ext cx="3444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6044244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4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8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8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8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4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8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8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8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6" grpId="0" animBg="1"/>
      <p:bldP spid="548866" grpId="0" animBg="1"/>
      <p:bldP spid="548867" grpId="0" animBg="1"/>
      <p:bldP spid="548870" grpId="0" animBg="1" autoUpdateAnimBg="0"/>
      <p:bldP spid="548868" grpId="0" autoUpdateAnimBg="0"/>
      <p:bldP spid="548869" grpId="0"/>
      <p:bldP spid="54887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9001125" y="3357563"/>
            <a:ext cx="8964612" cy="1366837"/>
            <a:chOff x="-5670" y="2115"/>
            <a:chExt cx="5647" cy="861"/>
          </a:xfrm>
        </p:grpSpPr>
        <p:sp>
          <p:nvSpPr>
            <p:cNvPr id="38957" name="AutoShape 3"/>
            <p:cNvSpPr>
              <a:spLocks noChangeArrowheads="1"/>
            </p:cNvSpPr>
            <p:nvPr/>
          </p:nvSpPr>
          <p:spPr bwMode="auto">
            <a:xfrm>
              <a:off x="-5670" y="2192"/>
              <a:ext cx="5647" cy="784"/>
            </a:xfrm>
            <a:prstGeom prst="rightArrow">
              <a:avLst>
                <a:gd name="adj1" fmla="val 63519"/>
                <a:gd name="adj2" fmla="val 56622"/>
              </a:avLst>
            </a:prstGeom>
            <a:solidFill>
              <a:srgbClr val="FF33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58" name="Text Box 4"/>
            <p:cNvSpPr txBox="1">
              <a:spLocks noChangeArrowheads="1"/>
            </p:cNvSpPr>
            <p:nvPr/>
          </p:nvSpPr>
          <p:spPr bwMode="auto">
            <a:xfrm>
              <a:off x="-2205" y="2115"/>
              <a:ext cx="172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b="1"/>
                <a:t>Implantação do PCASP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-4752975" y="836613"/>
            <a:ext cx="4716462" cy="1316037"/>
            <a:chOff x="-2994" y="527"/>
            <a:chExt cx="2971" cy="829"/>
          </a:xfrm>
        </p:grpSpPr>
        <p:sp>
          <p:nvSpPr>
            <p:cNvPr id="38955" name="AutoShape 6"/>
            <p:cNvSpPr>
              <a:spLocks noChangeArrowheads="1"/>
            </p:cNvSpPr>
            <p:nvPr/>
          </p:nvSpPr>
          <p:spPr bwMode="auto">
            <a:xfrm>
              <a:off x="-2994" y="572"/>
              <a:ext cx="2971" cy="784"/>
            </a:xfrm>
            <a:prstGeom prst="rightArrow">
              <a:avLst>
                <a:gd name="adj1" fmla="val 63519"/>
                <a:gd name="adj2" fmla="val 57264"/>
              </a:avLst>
            </a:prstGeom>
            <a:solidFill>
              <a:srgbClr val="0000FF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56" name="Text Box 7"/>
            <p:cNvSpPr txBox="1">
              <a:spLocks noChangeArrowheads="1"/>
            </p:cNvSpPr>
            <p:nvPr/>
          </p:nvSpPr>
          <p:spPr bwMode="auto">
            <a:xfrm>
              <a:off x="-2205" y="527"/>
              <a:ext cx="174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b="1"/>
                <a:t>Alinhamento - NBCASP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7704138" y="2082800"/>
            <a:ext cx="7667625" cy="1344613"/>
            <a:chOff x="0" y="1312"/>
            <a:chExt cx="4830" cy="847"/>
          </a:xfrm>
        </p:grpSpPr>
        <p:sp>
          <p:nvSpPr>
            <p:cNvPr id="38953" name="AutoShape 9"/>
            <p:cNvSpPr>
              <a:spLocks noChangeArrowheads="1"/>
            </p:cNvSpPr>
            <p:nvPr/>
          </p:nvSpPr>
          <p:spPr bwMode="auto">
            <a:xfrm>
              <a:off x="0" y="1375"/>
              <a:ext cx="4830" cy="784"/>
            </a:xfrm>
            <a:prstGeom prst="rightArrow">
              <a:avLst>
                <a:gd name="adj1" fmla="val 65565"/>
                <a:gd name="adj2" fmla="val 56901"/>
              </a:avLst>
            </a:prstGeom>
            <a:solidFill>
              <a:srgbClr val="66CCFF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54" name="Text Box 10"/>
            <p:cNvSpPr txBox="1">
              <a:spLocks noChangeArrowheads="1"/>
            </p:cNvSpPr>
            <p:nvPr/>
          </p:nvSpPr>
          <p:spPr bwMode="auto">
            <a:xfrm>
              <a:off x="1089" y="1312"/>
              <a:ext cx="323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pt-BR" b="1"/>
                <a:t>Convergência para as Normas Internacionais</a:t>
              </a:r>
            </a:p>
          </p:txBody>
        </p:sp>
      </p:grp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57163" y="71438"/>
            <a:ext cx="8915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000" b="1" i="1">
                <a:solidFill>
                  <a:schemeClr val="bg1"/>
                </a:solidFill>
                <a:latin typeface="Calibri" pitchFamily="34" charset="0"/>
              </a:rPr>
              <a:t>O Reordenamento da Contabilidade Aplicada ao Setor Público</a:t>
            </a:r>
          </a:p>
        </p:txBody>
      </p:sp>
      <p:sp>
        <p:nvSpPr>
          <p:cNvPr id="419852" name="Text Box 12"/>
          <p:cNvSpPr txBox="1">
            <a:spLocks noChangeArrowheads="1"/>
          </p:cNvSpPr>
          <p:nvPr/>
        </p:nvSpPr>
        <p:spPr bwMode="auto">
          <a:xfrm>
            <a:off x="395288" y="50561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>
                <a:latin typeface="Arial" charset="0"/>
              </a:rPr>
              <a:t>2008</a:t>
            </a:r>
          </a:p>
        </p:txBody>
      </p:sp>
      <p:sp>
        <p:nvSpPr>
          <p:cNvPr id="419853" name="Line 13"/>
          <p:cNvSpPr>
            <a:spLocks noChangeShapeType="1"/>
          </p:cNvSpPr>
          <p:nvPr/>
        </p:nvSpPr>
        <p:spPr bwMode="auto">
          <a:xfrm>
            <a:off x="1476375" y="4724400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9854" name="Text Box 14"/>
          <p:cNvSpPr txBox="1">
            <a:spLocks noChangeArrowheads="1"/>
          </p:cNvSpPr>
          <p:nvPr/>
        </p:nvSpPr>
        <p:spPr bwMode="auto">
          <a:xfrm>
            <a:off x="1908175" y="50561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>
                <a:latin typeface="Arial" charset="0"/>
              </a:rPr>
              <a:t>2009</a:t>
            </a:r>
          </a:p>
        </p:txBody>
      </p:sp>
      <p:sp>
        <p:nvSpPr>
          <p:cNvPr id="419855" name="Text Box 15"/>
          <p:cNvSpPr txBox="1">
            <a:spLocks noChangeArrowheads="1"/>
          </p:cNvSpPr>
          <p:nvPr/>
        </p:nvSpPr>
        <p:spPr bwMode="auto">
          <a:xfrm>
            <a:off x="3563938" y="50561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>
                <a:latin typeface="Arial" charset="0"/>
              </a:rPr>
              <a:t>2010</a:t>
            </a:r>
          </a:p>
        </p:txBody>
      </p:sp>
      <p:sp>
        <p:nvSpPr>
          <p:cNvPr id="419856" name="Text Box 16"/>
          <p:cNvSpPr txBox="1">
            <a:spLocks noChangeArrowheads="1"/>
          </p:cNvSpPr>
          <p:nvPr/>
        </p:nvSpPr>
        <p:spPr bwMode="auto">
          <a:xfrm>
            <a:off x="5148263" y="50561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>
                <a:latin typeface="Arial" charset="0"/>
              </a:rPr>
              <a:t>2011</a:t>
            </a:r>
          </a:p>
        </p:txBody>
      </p:sp>
      <p:sp>
        <p:nvSpPr>
          <p:cNvPr id="419857" name="Text Box 17"/>
          <p:cNvSpPr txBox="1">
            <a:spLocks noChangeArrowheads="1"/>
          </p:cNvSpPr>
          <p:nvPr/>
        </p:nvSpPr>
        <p:spPr bwMode="auto">
          <a:xfrm>
            <a:off x="6600825" y="5008563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>
                <a:latin typeface="Arial" charset="0"/>
              </a:rPr>
              <a:t>2012</a:t>
            </a:r>
          </a:p>
        </p:txBody>
      </p:sp>
      <p:sp>
        <p:nvSpPr>
          <p:cNvPr id="419858" name="Text Box 18"/>
          <p:cNvSpPr txBox="1">
            <a:spLocks noChangeArrowheads="1"/>
          </p:cNvSpPr>
          <p:nvPr/>
        </p:nvSpPr>
        <p:spPr bwMode="auto">
          <a:xfrm>
            <a:off x="8027988" y="4989513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>
                <a:latin typeface="Arial" charset="0"/>
              </a:rPr>
              <a:t>2013</a:t>
            </a:r>
          </a:p>
        </p:txBody>
      </p:sp>
      <p:sp>
        <p:nvSpPr>
          <p:cNvPr id="419865" name="Text Box 25"/>
          <p:cNvSpPr txBox="1">
            <a:spLocks noChangeArrowheads="1"/>
          </p:cNvSpPr>
          <p:nvPr/>
        </p:nvSpPr>
        <p:spPr bwMode="auto">
          <a:xfrm>
            <a:off x="-20638" y="2428875"/>
            <a:ext cx="13668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atin typeface="Arial" charset="0"/>
              </a:rPr>
              <a:t>Implantação</a:t>
            </a:r>
          </a:p>
          <a:p>
            <a:pPr algn="ctr">
              <a:defRPr/>
            </a:pPr>
            <a:r>
              <a:rPr lang="pt-BR" sz="1400" b="1" dirty="0">
                <a:latin typeface="Arial" charset="0"/>
              </a:rPr>
              <a:t>do Grupo da</a:t>
            </a:r>
          </a:p>
          <a:p>
            <a:pPr algn="ctr">
              <a:defRPr/>
            </a:pPr>
            <a:r>
              <a:rPr lang="pt-BR" sz="1400" b="1" dirty="0">
                <a:latin typeface="Arial" charset="0"/>
              </a:rPr>
              <a:t>Convergência</a:t>
            </a:r>
          </a:p>
        </p:txBody>
      </p:sp>
      <p:sp>
        <p:nvSpPr>
          <p:cNvPr id="419866" name="Text Box 26"/>
          <p:cNvSpPr txBox="1">
            <a:spLocks noChangeArrowheads="1"/>
          </p:cNvSpPr>
          <p:nvPr/>
        </p:nvSpPr>
        <p:spPr bwMode="auto">
          <a:xfrm>
            <a:off x="1403350" y="2428875"/>
            <a:ext cx="15859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 smtClean="0">
                <a:latin typeface="Arial" charset="0"/>
              </a:rPr>
              <a:t>Tradução </a:t>
            </a:r>
            <a:r>
              <a:rPr lang="pt-BR" sz="1400" b="1" dirty="0">
                <a:latin typeface="Arial" charset="0"/>
              </a:rPr>
              <a:t>das</a:t>
            </a:r>
          </a:p>
          <a:p>
            <a:pPr algn="ctr">
              <a:defRPr/>
            </a:pPr>
            <a:r>
              <a:rPr lang="pt-BR" sz="1400" b="1" dirty="0">
                <a:latin typeface="Arial" charset="0"/>
              </a:rPr>
              <a:t>IPSAS</a:t>
            </a:r>
          </a:p>
        </p:txBody>
      </p:sp>
      <p:sp>
        <p:nvSpPr>
          <p:cNvPr id="419867" name="Text Box 27"/>
          <p:cNvSpPr txBox="1">
            <a:spLocks noChangeArrowheads="1"/>
          </p:cNvSpPr>
          <p:nvPr/>
        </p:nvSpPr>
        <p:spPr bwMode="auto">
          <a:xfrm>
            <a:off x="2916238" y="2420938"/>
            <a:ext cx="18716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 smtClean="0">
                <a:latin typeface="Arial" charset="0"/>
              </a:rPr>
              <a:t>Validação e Elaboração </a:t>
            </a:r>
            <a:r>
              <a:rPr lang="pt-BR" sz="1400" b="1" dirty="0">
                <a:latin typeface="Arial" charset="0"/>
              </a:rPr>
              <a:t>das Minutas</a:t>
            </a:r>
          </a:p>
        </p:txBody>
      </p:sp>
      <p:sp>
        <p:nvSpPr>
          <p:cNvPr id="419868" name="Text Box 28"/>
          <p:cNvSpPr txBox="1">
            <a:spLocks noChangeArrowheads="1"/>
          </p:cNvSpPr>
          <p:nvPr/>
        </p:nvSpPr>
        <p:spPr bwMode="auto">
          <a:xfrm>
            <a:off x="4427538" y="2492375"/>
            <a:ext cx="1943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>
                <a:latin typeface="Arial" charset="0"/>
              </a:rPr>
              <a:t>Publicação e Treinamento</a:t>
            </a:r>
          </a:p>
        </p:txBody>
      </p:sp>
      <p:sp>
        <p:nvSpPr>
          <p:cNvPr id="419869" name="Text Box 29"/>
          <p:cNvSpPr txBox="1">
            <a:spLocks noChangeArrowheads="1"/>
          </p:cNvSpPr>
          <p:nvPr/>
        </p:nvSpPr>
        <p:spPr bwMode="auto">
          <a:xfrm>
            <a:off x="6227763" y="2497138"/>
            <a:ext cx="12239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>
                <a:latin typeface="Arial" charset="0"/>
              </a:rPr>
              <a:t>Início de Vigência </a:t>
            </a:r>
          </a:p>
        </p:txBody>
      </p:sp>
      <p:sp>
        <p:nvSpPr>
          <p:cNvPr id="419870" name="Text Box 30"/>
          <p:cNvSpPr txBox="1">
            <a:spLocks noChangeArrowheads="1"/>
          </p:cNvSpPr>
          <p:nvPr/>
        </p:nvSpPr>
        <p:spPr bwMode="auto">
          <a:xfrm>
            <a:off x="3203575" y="1262063"/>
            <a:ext cx="1223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>
                <a:latin typeface="Arial" charset="0"/>
              </a:rPr>
              <a:t>Início de Vigência</a:t>
            </a:r>
          </a:p>
        </p:txBody>
      </p:sp>
      <p:sp>
        <p:nvSpPr>
          <p:cNvPr id="419871" name="Text Box 31"/>
          <p:cNvSpPr txBox="1">
            <a:spLocks noChangeArrowheads="1"/>
          </p:cNvSpPr>
          <p:nvPr/>
        </p:nvSpPr>
        <p:spPr bwMode="auto">
          <a:xfrm>
            <a:off x="0" y="1339850"/>
            <a:ext cx="1403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latin typeface="Arial" charset="0"/>
              </a:rPr>
              <a:t>Publicação</a:t>
            </a:r>
          </a:p>
        </p:txBody>
      </p:sp>
      <p:sp>
        <p:nvSpPr>
          <p:cNvPr id="419872" name="Text Box 32"/>
          <p:cNvSpPr txBox="1">
            <a:spLocks noChangeArrowheads="1"/>
          </p:cNvSpPr>
          <p:nvPr/>
        </p:nvSpPr>
        <p:spPr bwMode="auto">
          <a:xfrm>
            <a:off x="1428750" y="1339850"/>
            <a:ext cx="1560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latin typeface="Arial" charset="0"/>
              </a:rPr>
              <a:t>Treinamento</a:t>
            </a:r>
          </a:p>
        </p:txBody>
      </p:sp>
      <p:sp>
        <p:nvSpPr>
          <p:cNvPr id="419873" name="Text Box 33"/>
          <p:cNvSpPr txBox="1">
            <a:spLocks noChangeArrowheads="1"/>
          </p:cNvSpPr>
          <p:nvPr/>
        </p:nvSpPr>
        <p:spPr bwMode="auto">
          <a:xfrm>
            <a:off x="4786313" y="3844925"/>
            <a:ext cx="1357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latin typeface="Arial" charset="0"/>
              </a:rPr>
              <a:t> Facultativa nos Entes</a:t>
            </a:r>
          </a:p>
        </p:txBody>
      </p:sp>
      <p:sp>
        <p:nvSpPr>
          <p:cNvPr id="419874" name="Text Box 34"/>
          <p:cNvSpPr txBox="1">
            <a:spLocks noChangeArrowheads="1"/>
          </p:cNvSpPr>
          <p:nvPr/>
        </p:nvSpPr>
        <p:spPr bwMode="auto">
          <a:xfrm>
            <a:off x="6215063" y="3644900"/>
            <a:ext cx="1500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 smtClean="0">
                <a:latin typeface="Arial" charset="0"/>
              </a:rPr>
              <a:t>Obrigatório </a:t>
            </a:r>
            <a:r>
              <a:rPr lang="pt-BR" sz="1600" b="1" dirty="0">
                <a:latin typeface="Arial" charset="0"/>
              </a:rPr>
              <a:t>na União, Estados e DF</a:t>
            </a:r>
          </a:p>
        </p:txBody>
      </p:sp>
      <p:sp>
        <p:nvSpPr>
          <p:cNvPr id="419875" name="Text Box 35"/>
          <p:cNvSpPr txBox="1">
            <a:spLocks noChangeArrowheads="1"/>
          </p:cNvSpPr>
          <p:nvPr/>
        </p:nvSpPr>
        <p:spPr bwMode="auto">
          <a:xfrm>
            <a:off x="7643813" y="3643313"/>
            <a:ext cx="12858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500" b="1" dirty="0" smtClean="0">
                <a:latin typeface="Arial" charset="0"/>
              </a:rPr>
              <a:t>Obrigatório </a:t>
            </a:r>
            <a:r>
              <a:rPr lang="pt-BR" sz="1500" b="1" dirty="0">
                <a:latin typeface="Arial" charset="0"/>
              </a:rPr>
              <a:t>nos</a:t>
            </a:r>
            <a:r>
              <a:rPr lang="pt-BR" sz="1500" dirty="0">
                <a:latin typeface="Arial" charset="0"/>
              </a:rPr>
              <a:t> </a:t>
            </a:r>
            <a:r>
              <a:rPr lang="pt-BR" sz="1500" b="1" dirty="0">
                <a:latin typeface="Arial" charset="0"/>
              </a:rPr>
              <a:t>Municípios</a:t>
            </a:r>
          </a:p>
        </p:txBody>
      </p:sp>
      <p:sp>
        <p:nvSpPr>
          <p:cNvPr id="419876" name="Line 36"/>
          <p:cNvSpPr>
            <a:spLocks noChangeShapeType="1"/>
          </p:cNvSpPr>
          <p:nvPr/>
        </p:nvSpPr>
        <p:spPr bwMode="auto">
          <a:xfrm>
            <a:off x="1476375" y="1125538"/>
            <a:ext cx="0" cy="35988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9877" name="Line 37"/>
          <p:cNvSpPr>
            <a:spLocks noChangeShapeType="1"/>
          </p:cNvSpPr>
          <p:nvPr/>
        </p:nvSpPr>
        <p:spPr bwMode="auto">
          <a:xfrm>
            <a:off x="-9324975" y="4945063"/>
            <a:ext cx="9288462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9878" name="Text Box 38"/>
          <p:cNvSpPr txBox="1">
            <a:spLocks noChangeArrowheads="1"/>
          </p:cNvSpPr>
          <p:nvPr/>
        </p:nvSpPr>
        <p:spPr bwMode="auto">
          <a:xfrm>
            <a:off x="34925" y="3787775"/>
            <a:ext cx="139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latin typeface="Arial" charset="0"/>
              </a:rPr>
              <a:t>Discussão GT</a:t>
            </a:r>
          </a:p>
        </p:txBody>
      </p:sp>
      <p:sp>
        <p:nvSpPr>
          <p:cNvPr id="419879" name="Text Box 39"/>
          <p:cNvSpPr txBox="1">
            <a:spLocks noChangeArrowheads="1"/>
          </p:cNvSpPr>
          <p:nvPr/>
        </p:nvSpPr>
        <p:spPr bwMode="auto">
          <a:xfrm>
            <a:off x="1428750" y="4429125"/>
            <a:ext cx="172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>
                <a:latin typeface="Arial" charset="0"/>
              </a:rPr>
              <a:t>Estrutura básica  (4º Nível)</a:t>
            </a:r>
          </a:p>
        </p:txBody>
      </p:sp>
      <p:sp>
        <p:nvSpPr>
          <p:cNvPr id="419880" name="Text Box 40"/>
          <p:cNvSpPr txBox="1">
            <a:spLocks noChangeArrowheads="1"/>
          </p:cNvSpPr>
          <p:nvPr/>
        </p:nvSpPr>
        <p:spPr bwMode="auto">
          <a:xfrm>
            <a:off x="3059113" y="3857625"/>
            <a:ext cx="1582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>
                <a:latin typeface="Arial" charset="0"/>
              </a:rPr>
              <a:t>Versão 7º nível da União</a:t>
            </a:r>
          </a:p>
        </p:txBody>
      </p:sp>
      <p:sp>
        <p:nvSpPr>
          <p:cNvPr id="419881" name="Line 41"/>
          <p:cNvSpPr>
            <a:spLocks noChangeShapeType="1"/>
          </p:cNvSpPr>
          <p:nvPr/>
        </p:nvSpPr>
        <p:spPr bwMode="auto">
          <a:xfrm>
            <a:off x="3059113" y="4724400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9882" name="Line 42"/>
          <p:cNvSpPr>
            <a:spLocks noChangeShapeType="1"/>
          </p:cNvSpPr>
          <p:nvPr/>
        </p:nvSpPr>
        <p:spPr bwMode="auto">
          <a:xfrm>
            <a:off x="4643438" y="4724400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9883" name="Line 43"/>
          <p:cNvSpPr>
            <a:spLocks noChangeShapeType="1"/>
          </p:cNvSpPr>
          <p:nvPr/>
        </p:nvSpPr>
        <p:spPr bwMode="auto">
          <a:xfrm>
            <a:off x="6227763" y="4724400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9884" name="Line 44"/>
          <p:cNvSpPr>
            <a:spLocks noChangeShapeType="1"/>
          </p:cNvSpPr>
          <p:nvPr/>
        </p:nvSpPr>
        <p:spPr bwMode="auto">
          <a:xfrm>
            <a:off x="7667625" y="4724400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9885" name="Line 45"/>
          <p:cNvSpPr>
            <a:spLocks noChangeShapeType="1"/>
          </p:cNvSpPr>
          <p:nvPr/>
        </p:nvSpPr>
        <p:spPr bwMode="auto">
          <a:xfrm>
            <a:off x="8964613" y="4724400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9886" name="Line 46"/>
          <p:cNvSpPr>
            <a:spLocks noChangeShapeType="1"/>
          </p:cNvSpPr>
          <p:nvPr/>
        </p:nvSpPr>
        <p:spPr bwMode="auto">
          <a:xfrm>
            <a:off x="3059113" y="1125538"/>
            <a:ext cx="0" cy="35988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9887" name="Line 47"/>
          <p:cNvSpPr>
            <a:spLocks noChangeShapeType="1"/>
          </p:cNvSpPr>
          <p:nvPr/>
        </p:nvSpPr>
        <p:spPr bwMode="auto">
          <a:xfrm>
            <a:off x="4643438" y="1125538"/>
            <a:ext cx="0" cy="35988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9888" name="Line 48"/>
          <p:cNvSpPr>
            <a:spLocks noChangeShapeType="1"/>
          </p:cNvSpPr>
          <p:nvPr/>
        </p:nvSpPr>
        <p:spPr bwMode="auto">
          <a:xfrm>
            <a:off x="6227763" y="2422525"/>
            <a:ext cx="0" cy="2374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9889" name="Line 49"/>
          <p:cNvSpPr>
            <a:spLocks noChangeShapeType="1"/>
          </p:cNvSpPr>
          <p:nvPr/>
        </p:nvSpPr>
        <p:spPr bwMode="auto">
          <a:xfrm>
            <a:off x="7667625" y="2420938"/>
            <a:ext cx="0" cy="2374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9890" name="Line 50"/>
          <p:cNvSpPr>
            <a:spLocks noChangeShapeType="1"/>
          </p:cNvSpPr>
          <p:nvPr/>
        </p:nvSpPr>
        <p:spPr bwMode="auto">
          <a:xfrm>
            <a:off x="8964613" y="3716338"/>
            <a:ext cx="0" cy="10080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3714750"/>
            <a:ext cx="5715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11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0046 L 0.16129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9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41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-3.7037E-7 L 0.16718 -3.7037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-4.07407E-6 L 0.16337 -4.0740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11 -3.7037E-7 L 0.16719 -3.7037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29 -0.00046 L 0.33455 -0.000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9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1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41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37 -4.07407E-6 L 0.33664 -4.07407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18 -3.7037E-7 L 0.34045 -3.7037E-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19 -3.7037E-7 L 0.34045 -3.7037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9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9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9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9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55 -0.00046 L 0.51181 -0.0004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19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9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1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1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41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64 -4.07407E-6 L 0.5099 -4.07407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4.44444E-6 L 0.51371 4.44444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-3.7037E-7 L 0.51372 -3.7037E-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9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9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9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9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1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1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1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181 -0.00046 L 0.68108 -0.0004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19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19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1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1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000"/>
                                        <p:tgtEl>
                                          <p:spTgt spid="41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71 -3.7037E-7 L 0.68698 -3.7037E-7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72 -3.7037E-7 L 0.68698 -3.7037E-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19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19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1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19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19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108 -0.00046 L 0.83855 -0.00046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419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19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19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1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41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2000"/>
                                        <p:tgtEl>
                                          <p:spTgt spid="41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698 -3.7037E-7 L 0.84444 -3.7037E-7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698 -3.7037E-7 L 0.84445 -3.7037E-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000"/>
                            </p:stCondLst>
                            <p:childTnLst>
                              <p:par>
                                <p:cTn id="18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19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19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1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0"/>
                            </p:stCondLst>
                            <p:childTnLst>
                              <p:par>
                                <p:cTn id="186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1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1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1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855 -0.00046 L 0.98039 -0.00046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419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19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9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1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41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2000"/>
                                        <p:tgtEl>
                                          <p:spTgt spid="41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445 -3.7037E-7 L 0.98629 -3.7037E-7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0"/>
                            </p:stCondLst>
                            <p:childTnLst>
                              <p:par>
                                <p:cTn id="21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1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1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2" grpId="0"/>
      <p:bldP spid="419853" grpId="0" animBg="1"/>
      <p:bldP spid="419854" grpId="0"/>
      <p:bldP spid="419855" grpId="0"/>
      <p:bldP spid="419856" grpId="0"/>
      <p:bldP spid="419857" grpId="0"/>
      <p:bldP spid="419858" grpId="0"/>
      <p:bldP spid="419865" grpId="0"/>
      <p:bldP spid="419866" grpId="0"/>
      <p:bldP spid="419867" grpId="0"/>
      <p:bldP spid="419868" grpId="0"/>
      <p:bldP spid="419869" grpId="0"/>
      <p:bldP spid="419870" grpId="0"/>
      <p:bldP spid="419871" grpId="0"/>
      <p:bldP spid="419872" grpId="0"/>
      <p:bldP spid="419873" grpId="0"/>
      <p:bldP spid="419874" grpId="0"/>
      <p:bldP spid="419875" grpId="0"/>
      <p:bldP spid="419876" grpId="0" animBg="1"/>
      <p:bldP spid="419877" grpId="0" animBg="1"/>
      <p:bldP spid="419877" grpId="1" animBg="1"/>
      <p:bldP spid="419877" grpId="2" animBg="1"/>
      <p:bldP spid="419877" grpId="3" animBg="1"/>
      <p:bldP spid="419877" grpId="4" animBg="1"/>
      <p:bldP spid="419877" grpId="5" animBg="1"/>
      <p:bldP spid="419878" grpId="0"/>
      <p:bldP spid="419879" grpId="0"/>
      <p:bldP spid="419880" grpId="0"/>
      <p:bldP spid="419881" grpId="0" animBg="1"/>
      <p:bldP spid="419882" grpId="0" animBg="1"/>
      <p:bldP spid="419883" grpId="0" animBg="1"/>
      <p:bldP spid="419884" grpId="0" animBg="1"/>
      <p:bldP spid="419885" grpId="0" animBg="1"/>
      <p:bldP spid="419886" grpId="0" animBg="1"/>
      <p:bldP spid="419887" grpId="0" animBg="1"/>
      <p:bldP spid="419888" grpId="0" animBg="1"/>
      <p:bldP spid="419889" grpId="0" animBg="1"/>
      <p:bldP spid="4198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Line 2"/>
          <p:cNvSpPr>
            <a:spLocks noChangeShapeType="1"/>
          </p:cNvSpPr>
          <p:nvPr/>
        </p:nvSpPr>
        <p:spPr bwMode="auto">
          <a:xfrm flipV="1">
            <a:off x="0" y="6330950"/>
            <a:ext cx="9144000" cy="4603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578" name="Line 3"/>
          <p:cNvSpPr>
            <a:spLocks noChangeShapeType="1"/>
          </p:cNvSpPr>
          <p:nvPr/>
        </p:nvSpPr>
        <p:spPr bwMode="auto">
          <a:xfrm flipV="1">
            <a:off x="-357188" y="538163"/>
            <a:ext cx="9144001" cy="460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579" name="Retângulo 5"/>
          <p:cNvSpPr>
            <a:spLocks noChangeArrowheads="1"/>
          </p:cNvSpPr>
          <p:nvPr/>
        </p:nvSpPr>
        <p:spPr bwMode="auto">
          <a:xfrm>
            <a:off x="179388" y="179388"/>
            <a:ext cx="8715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10000"/>
              </a:spcBef>
              <a:tabLst>
                <a:tab pos="0" algn="l"/>
              </a:tabLst>
            </a:pPr>
            <a:r>
              <a:rPr lang="pt-BR">
                <a:solidFill>
                  <a:schemeClr val="bg1"/>
                </a:solidFill>
                <a:latin typeface="Verdana" pitchFamily="34" charset="0"/>
              </a:rPr>
              <a:t>Normas e Procedimentos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101219354"/>
              </p:ext>
            </p:extLst>
          </p:nvPr>
        </p:nvGraphicFramePr>
        <p:xfrm>
          <a:off x="214282" y="928670"/>
          <a:ext cx="878687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Line 2"/>
          <p:cNvSpPr>
            <a:spLocks noChangeShapeType="1"/>
          </p:cNvSpPr>
          <p:nvPr/>
        </p:nvSpPr>
        <p:spPr bwMode="auto">
          <a:xfrm flipV="1">
            <a:off x="0" y="6330950"/>
            <a:ext cx="9144000" cy="4603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578" name="Line 3"/>
          <p:cNvSpPr>
            <a:spLocks noChangeShapeType="1"/>
          </p:cNvSpPr>
          <p:nvPr/>
        </p:nvSpPr>
        <p:spPr bwMode="auto">
          <a:xfrm flipV="1">
            <a:off x="-357188" y="538163"/>
            <a:ext cx="9144001" cy="460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579" name="Retângulo 5"/>
          <p:cNvSpPr>
            <a:spLocks noChangeArrowheads="1"/>
          </p:cNvSpPr>
          <p:nvPr/>
        </p:nvSpPr>
        <p:spPr bwMode="auto">
          <a:xfrm>
            <a:off x="179388" y="179388"/>
            <a:ext cx="8715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10000"/>
              </a:spcBef>
              <a:tabLst>
                <a:tab pos="0" algn="l"/>
              </a:tabLst>
            </a:pPr>
            <a:r>
              <a:rPr lang="pt-BR">
                <a:solidFill>
                  <a:schemeClr val="bg1"/>
                </a:solidFill>
                <a:latin typeface="Verdana" pitchFamily="34" charset="0"/>
              </a:rPr>
              <a:t>Normas e Procedimentos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88300569"/>
              </p:ext>
            </p:extLst>
          </p:nvPr>
        </p:nvGraphicFramePr>
        <p:xfrm>
          <a:off x="214282" y="928670"/>
          <a:ext cx="878687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682706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3"/>
          <p:cNvSpPr txBox="1">
            <a:spLocks noChangeArrowheads="1"/>
          </p:cNvSpPr>
          <p:nvPr/>
        </p:nvSpPr>
        <p:spPr bwMode="auto">
          <a:xfrm>
            <a:off x="714375" y="0"/>
            <a:ext cx="84296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10000"/>
              </a:spcBef>
              <a:tabLst>
                <a:tab pos="0" algn="l"/>
              </a:tabLst>
            </a:pPr>
            <a:r>
              <a:rPr lang="pt-BR" sz="1800" i="1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Principais Entidades Normativas</a:t>
            </a:r>
          </a:p>
        </p:txBody>
      </p:sp>
      <p:sp>
        <p:nvSpPr>
          <p:cNvPr id="136195" name="CaixaDeTexto 8"/>
          <p:cNvSpPr txBox="1">
            <a:spLocks noChangeArrowheads="1"/>
          </p:cNvSpPr>
          <p:nvPr/>
        </p:nvSpPr>
        <p:spPr bwMode="auto">
          <a:xfrm>
            <a:off x="785813" y="1571625"/>
            <a:ext cx="807243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</a:pPr>
            <a:r>
              <a:rPr lang="en-US" sz="2000" b="1">
                <a:cs typeface="Times New Roman" pitchFamily="18" charset="0"/>
              </a:rPr>
              <a:t> IFAC</a:t>
            </a:r>
            <a:r>
              <a:rPr lang="en-US" sz="2000">
                <a:cs typeface="Times New Roman" pitchFamily="18" charset="0"/>
              </a:rPr>
              <a:t> – </a:t>
            </a:r>
            <a:r>
              <a:rPr lang="en-US" sz="2000" i="1">
                <a:cs typeface="Times New Roman" pitchFamily="18" charset="0"/>
              </a:rPr>
              <a:t>International Federation Of Accountants</a:t>
            </a:r>
            <a:endParaRPr lang="en-US" sz="2000">
              <a:cs typeface="Times New Roman" pitchFamily="18" charset="0"/>
            </a:endParaRPr>
          </a:p>
          <a:p>
            <a:pPr lvl="1" algn="just">
              <a:buFontTx/>
              <a:buBlip>
                <a:blip r:embed="rId4"/>
              </a:buBlip>
            </a:pPr>
            <a:r>
              <a:rPr lang="en-US" sz="2000">
                <a:cs typeface="Times New Roman" pitchFamily="18" charset="0"/>
              </a:rPr>
              <a:t> </a:t>
            </a:r>
            <a:r>
              <a:rPr lang="pt-BR" sz="2000">
                <a:cs typeface="Times New Roman" pitchFamily="18" charset="0"/>
              </a:rPr>
              <a:t>Organização de abrangência global com foco na  profissão contábil. Edita normas contábeis  referentes aos padrões éticos da profissão, ao setor  público (IPSAS), à qualidade, à auditoria e à formação </a:t>
            </a:r>
          </a:p>
          <a:p>
            <a:pPr lvl="1" algn="just"/>
            <a:r>
              <a:rPr lang="pt-BR" sz="2000">
                <a:cs typeface="Times New Roman" pitchFamily="18" charset="0"/>
              </a:rPr>
              <a:t>educacional; </a:t>
            </a:r>
          </a:p>
          <a:p>
            <a:pPr lvl="1" algn="just">
              <a:buFontTx/>
              <a:buBlip>
                <a:blip r:embed="rId4"/>
              </a:buBlip>
            </a:pPr>
            <a:r>
              <a:rPr lang="pt-BR" sz="2000">
                <a:cs typeface="Times New Roman" pitchFamily="18" charset="0"/>
              </a:rPr>
              <a:t> Representantes do Brasil: CFC e IBRACON;</a:t>
            </a:r>
            <a:endParaRPr lang="en-US" sz="2000">
              <a:cs typeface="Times New Roman" pitchFamily="18" charset="0"/>
            </a:endParaRPr>
          </a:p>
          <a:p>
            <a:pPr lvl="1" algn="just">
              <a:buFontTx/>
              <a:buBlip>
                <a:blip r:embed="rId4"/>
              </a:buBlip>
            </a:pPr>
            <a:r>
              <a:rPr lang="en-US" sz="2000">
                <a:cs typeface="Times New Roman" pitchFamily="18" charset="0"/>
              </a:rPr>
              <a:t> Website: http://www.ifac.org/</a:t>
            </a:r>
          </a:p>
          <a:p>
            <a:pPr lvl="1" algn="just"/>
            <a:endParaRPr lang="en-US" sz="2000">
              <a:cs typeface="Times New Roman" pitchFamily="18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en-US" sz="2000" b="1">
                <a:cs typeface="Times New Roman" pitchFamily="18" charset="0"/>
              </a:rPr>
              <a:t> IASB</a:t>
            </a:r>
            <a:r>
              <a:rPr lang="en-US" sz="2000">
                <a:cs typeface="Times New Roman" pitchFamily="18" charset="0"/>
              </a:rPr>
              <a:t> – </a:t>
            </a:r>
            <a:r>
              <a:rPr lang="en-US" sz="2000" i="1">
                <a:cs typeface="Times New Roman" pitchFamily="18" charset="0"/>
              </a:rPr>
              <a:t>International Accounting Standard Board </a:t>
            </a:r>
            <a:r>
              <a:rPr lang="en-US" sz="2000">
                <a:cs typeface="Times New Roman" pitchFamily="18" charset="0"/>
              </a:rPr>
              <a:t>(Ex-IASC)</a:t>
            </a:r>
          </a:p>
          <a:p>
            <a:pPr marL="457200" lvl="2" algn="just">
              <a:buFontTx/>
              <a:buBlip>
                <a:blip r:embed="rId4"/>
              </a:buBlip>
            </a:pPr>
            <a:r>
              <a:rPr lang="en-US" sz="2000">
                <a:cs typeface="Times New Roman" pitchFamily="18" charset="0"/>
              </a:rPr>
              <a:t> Organização privada independente, sem fins lucrativos, que edita padrões contábeis (IFRS) aplicados ao mercado de capitais;</a:t>
            </a:r>
          </a:p>
          <a:p>
            <a:pPr marL="457200" lvl="2" algn="just">
              <a:buFontTx/>
              <a:buBlip>
                <a:blip r:embed="rId4"/>
              </a:buBlip>
            </a:pPr>
            <a:r>
              <a:rPr lang="en-US" sz="2000">
                <a:cs typeface="Times New Roman" pitchFamily="18" charset="0"/>
              </a:rPr>
              <a:t> Representantes do Brasil (2010): ex-Ministro da Fazenda e ex-diretor de normas do BC;</a:t>
            </a:r>
          </a:p>
          <a:p>
            <a:pPr marL="457200" lvl="2" algn="just">
              <a:buFontTx/>
              <a:buBlip>
                <a:blip r:embed="rId4"/>
              </a:buBlip>
            </a:pPr>
            <a:r>
              <a:rPr lang="en-US" sz="2000">
                <a:cs typeface="Times New Roman" pitchFamily="18" charset="0"/>
              </a:rPr>
              <a:t> Website: http://www.iasb.org</a:t>
            </a:r>
          </a:p>
        </p:txBody>
      </p:sp>
      <p:sp>
        <p:nvSpPr>
          <p:cNvPr id="136196" name="CaixaDeTexto 3"/>
          <p:cNvSpPr txBox="1">
            <a:spLocks noChangeArrowheads="1"/>
          </p:cNvSpPr>
          <p:nvPr/>
        </p:nvSpPr>
        <p:spPr bwMode="auto">
          <a:xfrm>
            <a:off x="285750" y="857250"/>
            <a:ext cx="5072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cs typeface="Times New Roman" pitchFamily="18" charset="0"/>
              </a:rPr>
              <a:t>Internacionais</a:t>
            </a:r>
          </a:p>
        </p:txBody>
      </p:sp>
      <p:pic>
        <p:nvPicPr>
          <p:cNvPr id="136197" name="Picture 2" descr="http://t0.gstatic.com/images?q=tbn:NKHkZyqZox9YQM:http://www.hkicpa.org.hk/correspondence/2007-07-05/IFAC_log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2143125"/>
            <a:ext cx="7810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8" name="Picture 4" descr="http://t0.gstatic.com/images?q=tbn:sM2k6xkMNas5gM%3Ahttp://accounting.smartpros.com/Images/LOGO-IASB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14875"/>
            <a:ext cx="10906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743075" y="4797425"/>
            <a:ext cx="592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43" name="Text Box 3"/>
          <p:cNvSpPr txBox="1">
            <a:spLocks noChangeArrowheads="1"/>
          </p:cNvSpPr>
          <p:nvPr/>
        </p:nvSpPr>
        <p:spPr bwMode="auto">
          <a:xfrm>
            <a:off x="250825" y="2565400"/>
            <a:ext cx="8713788" cy="35766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3675" indent="-193675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None/>
              <a:defRPr/>
            </a:pPr>
            <a:endParaRPr lang="pt-BR" sz="20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193675" indent="-193675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Identificar as necessidades de convergência às normas internacionais de contabilidade publicadas pela IFAC e às normas Brasileiras editadas pelo CFC;</a:t>
            </a:r>
          </a:p>
          <a:p>
            <a:pPr marL="193675" indent="-193675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Editar normativos, manuais, instruções de procedimentos contábeis e Plano de Contas Nacional, objetivando a elaboração e publicação de demonstrações contábeis consolidadas, em consonância com os pronunciamentos da IFAC e com as normas do CFC;</a:t>
            </a:r>
          </a:p>
          <a:p>
            <a:pPr marL="193675" indent="-193675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Adotar os procedimentos necessários para atingir os objetivos de convergência estabelecido no âmbito do Comitê Gestor da Convergência no Brasil.</a:t>
            </a:r>
          </a:p>
        </p:txBody>
      </p:sp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250825" y="1412875"/>
            <a:ext cx="8686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b="1" i="1">
                <a:solidFill>
                  <a:schemeClr val="bg1"/>
                </a:solidFill>
              </a:rPr>
              <a:t>Portaria MF 184</a:t>
            </a:r>
            <a:r>
              <a:rPr lang="pt-BR" b="1" i="1"/>
              <a:t>Dispõe sobre as diretrizes a serem observadas no setor público (pelos entes públicos) quanto aos procedimentos, práticas, elaboração e divulgação das demonstrações contábeis, de forma a torná-los convergentes com as Normas Internacionais de Contabilidade Aplicadas ao Setor Público.</a:t>
            </a:r>
            <a:r>
              <a:rPr lang="pt-BR"/>
              <a:t> </a:t>
            </a:r>
          </a:p>
        </p:txBody>
      </p:sp>
      <p:sp>
        <p:nvSpPr>
          <p:cNvPr id="43013" name="Text Box 12"/>
          <p:cNvSpPr txBox="1">
            <a:spLocks noChangeArrowheads="1"/>
          </p:cNvSpPr>
          <p:nvPr/>
        </p:nvSpPr>
        <p:spPr bwMode="auto">
          <a:xfrm>
            <a:off x="157163" y="71438"/>
            <a:ext cx="891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i="1">
                <a:solidFill>
                  <a:schemeClr val="bg1"/>
                </a:solidFill>
                <a:latin typeface="Verdana" pitchFamily="34" charset="0"/>
              </a:rPr>
              <a:t>Institucionalização: Portaria MF 184</a:t>
            </a:r>
          </a:p>
        </p:txBody>
      </p:sp>
      <p:pic>
        <p:nvPicPr>
          <p:cNvPr id="43014" name="Picture 29" descr="MTesouroh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836613"/>
            <a:ext cx="23050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632572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autoUpdateAnimBg="0"/>
      <p:bldP spid="41984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743075" y="4797425"/>
            <a:ext cx="592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43" name="Text Box 3"/>
          <p:cNvSpPr txBox="1">
            <a:spLocks noChangeArrowheads="1"/>
          </p:cNvSpPr>
          <p:nvPr/>
        </p:nvSpPr>
        <p:spPr bwMode="auto">
          <a:xfrm>
            <a:off x="107504" y="1844824"/>
            <a:ext cx="8713788" cy="357020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3675" indent="-193675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None/>
              <a:defRPr/>
            </a:pP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193675" indent="-193675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Art. 4º O Sistema de Contabilidade Federal tem como objetivo promover: </a:t>
            </a:r>
          </a:p>
          <a:p>
            <a:pPr marL="193675" indent="-193675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 - a padronização e a consolidação das contas nacionais; </a:t>
            </a:r>
          </a:p>
          <a:p>
            <a:pPr marL="193675" indent="-193675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 - </a:t>
            </a: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busca da convergência aos padrões internacionais de contabilidade, respeitados os aspectos formais e conceituais estabelecidos na legislação vigente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 e </a:t>
            </a:r>
          </a:p>
          <a:p>
            <a:pPr marL="193675" indent="-193675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III - o acompanhamento contínuo das normas contábeis aplicadas ao setor público, de modo a garantir que os </a:t>
            </a: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princípios fundamentais de contabilidade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sejam respeitados no âmbito do setor público. </a:t>
            </a:r>
          </a:p>
        </p:txBody>
      </p:sp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250825" y="1691516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b="1" i="1" dirty="0" smtClean="0"/>
              <a:t>Dispõe sobre o Sistema de Contabilidade Federal e dá outras providências.</a:t>
            </a:r>
            <a:endParaRPr lang="pt-BR" dirty="0"/>
          </a:p>
        </p:txBody>
      </p:sp>
      <p:sp>
        <p:nvSpPr>
          <p:cNvPr id="43013" name="Text Box 12"/>
          <p:cNvSpPr txBox="1">
            <a:spLocks noChangeArrowheads="1"/>
          </p:cNvSpPr>
          <p:nvPr/>
        </p:nvSpPr>
        <p:spPr bwMode="auto">
          <a:xfrm>
            <a:off x="157163" y="71438"/>
            <a:ext cx="891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i="1" dirty="0">
                <a:solidFill>
                  <a:schemeClr val="bg1"/>
                </a:solidFill>
                <a:latin typeface="Verdana" pitchFamily="34" charset="0"/>
              </a:rPr>
              <a:t>Institucionalização: </a:t>
            </a:r>
            <a:r>
              <a:rPr lang="pt-BR" i="1" dirty="0" smtClean="0">
                <a:solidFill>
                  <a:schemeClr val="bg1"/>
                </a:solidFill>
                <a:latin typeface="Verdana" pitchFamily="34" charset="0"/>
              </a:rPr>
              <a:t>Decreto 6.976/2009</a:t>
            </a:r>
          </a:p>
        </p:txBody>
      </p:sp>
      <p:pic>
        <p:nvPicPr>
          <p:cNvPr id="138242" name="Picture 2" descr="http://www.google.com.br/images?q=tbn:ANd9GcT707WAAf55y4woGQSgbrQf0o9ca2ld3H4lkTkLw6VJwwtMzZAd8oqTx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0688"/>
            <a:ext cx="819150" cy="895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1153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autoUpdateAnimBg="0"/>
      <p:bldP spid="41984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1643063" y="693738"/>
            <a:ext cx="7343775" cy="4892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pt-BR" sz="2400" dirty="0">
                <a:cs typeface="Times New Roman" pitchFamily="18" charset="0"/>
              </a:rPr>
              <a:t>Você não sente nem vê </a:t>
            </a:r>
          </a:p>
          <a:p>
            <a:pPr algn="r" eaLnBrk="0" hangingPunct="0">
              <a:spcBef>
                <a:spcPct val="50000"/>
              </a:spcBef>
              <a:defRPr/>
            </a:pPr>
            <a:r>
              <a:rPr lang="pt-BR" sz="2400" dirty="0">
                <a:cs typeface="Times New Roman" pitchFamily="18" charset="0"/>
              </a:rPr>
              <a:t>Mas eu não posso deixar de dizer, meu amigo </a:t>
            </a:r>
          </a:p>
          <a:p>
            <a:pPr algn="r" eaLnBrk="0" hangingPunct="0">
              <a:spcBef>
                <a:spcPct val="50000"/>
              </a:spcBef>
              <a:defRPr/>
            </a:pPr>
            <a:r>
              <a:rPr lang="pt-BR" sz="2400" dirty="0">
                <a:cs typeface="Times New Roman" pitchFamily="18" charset="0"/>
              </a:rPr>
              <a:t>Que uma nova mudança em breve vai acontecer </a:t>
            </a:r>
          </a:p>
          <a:p>
            <a:pPr algn="r" eaLnBrk="0" hangingPunct="0">
              <a:spcBef>
                <a:spcPct val="50000"/>
              </a:spcBef>
              <a:defRPr/>
            </a:pPr>
            <a:r>
              <a:rPr lang="pt-BR" sz="2400" dirty="0">
                <a:cs typeface="Times New Roman" pitchFamily="18" charset="0"/>
              </a:rPr>
              <a:t>E o que há algum tempo era jovem novo </a:t>
            </a:r>
          </a:p>
          <a:p>
            <a:pPr algn="r" eaLnBrk="0" hangingPunct="0">
              <a:spcBef>
                <a:spcPct val="50000"/>
              </a:spcBef>
              <a:defRPr/>
            </a:pPr>
            <a:r>
              <a:rPr lang="pt-BR" sz="2400" dirty="0">
                <a:cs typeface="Times New Roman" pitchFamily="18" charset="0"/>
              </a:rPr>
              <a:t>Hoje é antigo, e precisamos todos rejuvenescer</a:t>
            </a:r>
          </a:p>
          <a:p>
            <a:pPr algn="r" eaLnBrk="0" hangingPunct="0">
              <a:spcBef>
                <a:spcPct val="50000"/>
              </a:spcBef>
              <a:defRPr/>
            </a:pPr>
            <a:r>
              <a:rPr lang="pt-BR" sz="2400" b="1" dirty="0">
                <a:cs typeface="Times New Roman" pitchFamily="18" charset="0"/>
              </a:rPr>
              <a:t>Belchior</a:t>
            </a:r>
            <a:endParaRPr lang="en-US" sz="2400" b="1" dirty="0">
              <a:cs typeface="Times New Roman" pitchFamily="18" charset="0"/>
            </a:endParaRPr>
          </a:p>
          <a:p>
            <a:pPr algn="r" eaLnBrk="0" hangingPunct="0">
              <a:spcBef>
                <a:spcPct val="50000"/>
              </a:spcBef>
              <a:defRPr/>
            </a:pPr>
            <a:endParaRPr lang="pt-BR" sz="2400" dirty="0">
              <a:cs typeface="Times New Roman" pitchFamily="18" charset="0"/>
            </a:endParaRPr>
          </a:p>
          <a:p>
            <a:pPr algn="r" eaLnBrk="0" hangingPunct="0">
              <a:spcBef>
                <a:spcPct val="50000"/>
              </a:spcBef>
              <a:defRPr/>
            </a:pPr>
            <a:endParaRPr lang="pt-BR" sz="2400" dirty="0">
              <a:cs typeface="Times New Roman" pitchFamily="18" charset="0"/>
            </a:endParaRPr>
          </a:p>
          <a:p>
            <a:pPr algn="r" eaLnBrk="0" hangingPunct="0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		</a:t>
            </a:r>
          </a:p>
        </p:txBody>
      </p:sp>
      <p:sp>
        <p:nvSpPr>
          <p:cNvPr id="165891" name="Rectangle 5"/>
          <p:cNvSpPr>
            <a:spLocks noChangeArrowheads="1"/>
          </p:cNvSpPr>
          <p:nvPr/>
        </p:nvSpPr>
        <p:spPr bwMode="auto">
          <a:xfrm>
            <a:off x="1228725" y="142875"/>
            <a:ext cx="77724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800" i="1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Precisamos todos rejuvenescer nossos conhecimentos...</a:t>
            </a:r>
          </a:p>
        </p:txBody>
      </p:sp>
      <p:pic>
        <p:nvPicPr>
          <p:cNvPr id="4" name="Picture 2" descr="D:\Documents and Settings\BrunoRM\Desktop\MANGUALDE\EMENTAS\Teoria_Contabilidade\IMGs\Paz na Idade 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846513"/>
            <a:ext cx="1806575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4"/>
          <p:cNvGrpSpPr>
            <a:grpSpLocks/>
          </p:cNvGrpSpPr>
          <p:nvPr/>
        </p:nvGrpSpPr>
        <p:grpSpPr bwMode="auto">
          <a:xfrm>
            <a:off x="2071688" y="3857625"/>
            <a:ext cx="1643062" cy="2378075"/>
            <a:chOff x="5785200" y="2357430"/>
            <a:chExt cx="3356446" cy="3807937"/>
          </a:xfrm>
        </p:grpSpPr>
        <p:pic>
          <p:nvPicPr>
            <p:cNvPr id="165894" name="Picture 5" descr="D:\Documents and Settings\BrunoRM\Desktop\MANGUALDE\EMENTAS\Teoria_Contabilidade\IMGs\renascimento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85200" y="2357430"/>
              <a:ext cx="3355200" cy="146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895" name="Picture 6" descr="D:\Documents and Settings\BrunoRM\Desktop\MANGUALDE\EMENTAS\Teoria_Contabilidade\IMGs\Navegacoes - EDUCADOR.jpg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86446" y="3786191"/>
              <a:ext cx="3355200" cy="2379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7"/>
          <p:cNvGrpSpPr>
            <a:grpSpLocks/>
          </p:cNvGrpSpPr>
          <p:nvPr/>
        </p:nvGrpSpPr>
        <p:grpSpPr bwMode="auto">
          <a:xfrm>
            <a:off x="5000625" y="3857625"/>
            <a:ext cx="1274763" cy="2357438"/>
            <a:chOff x="4786313" y="2324100"/>
            <a:chExt cx="2860528" cy="3786214"/>
          </a:xfrm>
        </p:grpSpPr>
        <p:pic>
          <p:nvPicPr>
            <p:cNvPr id="165897" name="Picture 2" descr="http://www.cs4fn.org/biology/images/mutation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86313" y="4214818"/>
              <a:ext cx="1428761" cy="1895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898" name="Picture 3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86315" y="2324100"/>
              <a:ext cx="2860526" cy="19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899" name="Picture 5" descr="Bad Virus Computer Technology Stock Photography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15074" y="4266000"/>
              <a:ext cx="1422000" cy="183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4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50" y="3857625"/>
            <a:ext cx="12858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http://clodet.blog.uol.com.br/images/ponto_interrogacao.jpg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00" y="3929063"/>
            <a:ext cx="20716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aixaDeTexto 3"/>
          <p:cNvSpPr txBox="1">
            <a:spLocks noChangeArrowheads="1"/>
          </p:cNvSpPr>
          <p:nvPr/>
        </p:nvSpPr>
        <p:spPr bwMode="auto">
          <a:xfrm>
            <a:off x="179388" y="692150"/>
            <a:ext cx="87852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2400" i="1">
                <a:solidFill>
                  <a:srgbClr val="0070C0"/>
                </a:solidFill>
                <a:latin typeface="Calibri" pitchFamily="34" charset="0"/>
              </a:rPr>
              <a:t>O processo de convergência pode ser dividido nas seguintes etapas:</a:t>
            </a: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606425" y="0"/>
            <a:ext cx="84296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1692" tIns="40846" rIns="81692" bIns="40846" anchor="ctr"/>
          <a:lstStyle/>
          <a:p>
            <a:pPr algn="r">
              <a:spcBef>
                <a:spcPct val="50000"/>
              </a:spcBef>
            </a:pPr>
            <a:r>
              <a:rPr lang="pt-BR" sz="2800" b="1">
                <a:solidFill>
                  <a:srgbClr val="FFFFFF"/>
                </a:solidFill>
                <a:latin typeface="Calibri" pitchFamily="34" charset="0"/>
              </a:rPr>
              <a:t>Macroprocessos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91665861"/>
              </p:ext>
            </p:extLst>
          </p:nvPr>
        </p:nvGraphicFramePr>
        <p:xfrm>
          <a:off x="467544" y="1268760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eta para a esquerda 42"/>
          <p:cNvSpPr/>
          <p:nvPr/>
        </p:nvSpPr>
        <p:spPr>
          <a:xfrm rot="10800000" flipH="1">
            <a:off x="2228850" y="5303838"/>
            <a:ext cx="5222875" cy="212725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" name="Seta para a esquerda 32"/>
          <p:cNvSpPr/>
          <p:nvPr/>
        </p:nvSpPr>
        <p:spPr>
          <a:xfrm rot="10800000" flipH="1">
            <a:off x="1619250" y="3852863"/>
            <a:ext cx="5976938" cy="223837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7891" name="AutoShape 2" descr="data:image/jpg;base64,/9j/4AAQSkZJRgABAQAAAQABAAD/2wBDAAkGBwgHBgkIBwgKCgkLDRYPDQwMDRsUFRAWIB0iIiAdHx8kKDQsJCYxJx8fLT0tMTU3Ojo6Iys/RD84QzQ5Ojf/2wBDAQoKCg0MDRoPDxo3JR8lNzc3Nzc3Nzc3Nzc3Nzc3Nzc3Nzc3Nzc3Nzc3Nzc3Nzc3Nzc3Nzc3Nzc3Nzc3Nzc3Nzf/wAARCACgAKADASIAAhEBAxEB/8QAHAABAAIDAQEBAAAAAAAAAAAAAAUGAQQHCAID/8QAPhAAAQQCAQEFBQIMBQUAAAAAAQACAwQFEQYSEyExQVEHFCJhcVKRFyMyU1VigZKTobHRFTNCcsEWJDWy4f/EABkBAQADAQEAAAAAAAAAAAAAAAABAgMFBP/EACYRAAMAAgEDBQACAwAAAAAAAAABAgMREhMhUQQUMUFhIjJSgfD/2gAMAwEAAhEDEQA/AO4oiIAiIgCwsogCIiAIiIAiIgCIiAIiIAiIgCIiAIiIAijOQ279HFy2cXUbbnjHV2LndPUPPR9Vy93tnttcWuwsYcDogzHYP3LWMN5FuTO8kx/Y7Gi43+Gi1+hov45/sn4aLX6Gi/jn+yv7XL4Ke4x+TsiLjf4aLX6Gi/jn+y6RxLk1Lk+MZbqODZB3Swk/FG70VLwXC3SLxli3pMnEWFlZGgRFhAZRQ/IuS4vjtYzZKy1jtfBEO97/AKBc2m9tE3av7HDsMez0l03fr59y1jDdraRneWI7NnYUXG/w0Wv0NF/HP9k/DRa/Q0X8c/2V/a5fBT3GPydkRcdj9sl2WRscWDY97jprWzEkn7l0XjGQzWSre8ZfGx0GuG44+06n/t9FS8Nwt0XjLN/BOoiLI0CLCygMaXIPaxwXoMmew8XwnbrULG/P8sff3rsC+ZGNkY5j2hzXDRBHcQtMWR462imTGrnTPJCK/wDtP4Q7BW3ZPHRk46dxLmtH+Q4+X0O+5UBdiLVztHKuHD0wpnivIrnGsqy7TcSzuE0W9CRu+8fX5qGRWqVS0ysty9o9T8fzVPPYyK/QkD43jvG+9h8wfmpJea+Dcus8VyQkBdJSkOp4QfEfaHzC9FY6/WydKK5SlbLBKNte07XIz4Xjr8OphyrIv0/eWWOGN0kr2sY0bc5x0AFzDmftWgq9dPjobYm8DZJ+Bv0HmunTwx2IXxTsbJG8ac1w2CFyvmPsnjk67fG3CN/iajvyT/tPl9EwdPl/MZufH+ByfIX7eStPs37Ek8zj3vkdv7vQLWWxepWsfZdWvV5IJm+LJGkH/wCr8Y43yyNjiY573HTWtGyT8guuta7HLe99z5U1xri+V5JZEWPru7MEdc7hpjB9fP6K7cK9lc9zs7vIuqGDuLaoHxOH6x8vouwUKNXHVWVqUEcMLBprGDQXkzerU9p7s9WL0zrvRWeHcBxfGo2ylotXtfFYkaPhP6o79K3IsrnVVU90e6ZUrSCIiqWMLKIgCIiA171OC/Ulq242yQytLXscPELzvz/iE/FsoQxrn4+ZxMEujofqk+o2vR6j8/hqmdxk1C9GHRyNIB82HyI+YW+DM8dfhjmxLIv08ropjlXHrfGstJRtt23ZMUoHdI31Ch115pUto5dS5emFdfZzzeXjNwVbjnPxcp+Jv5o/aH/IVKRRcK50yYtw9o9awTRWIWTQSNkjeNte07BHyK+1w72Xc7OIlZiMtITQkP4qVx/ySfI/qruLSCAQQQfAhcfLieOtM6uPIsi2iG5HxjFcjrGLI1mufrTJWjT2fQqN4nwHEca/Gxs95t77p5R3gegHkrYiqslKeO+xbhO96MLKIqFgiIgCIsIDKIiAIiIAsFZRAV/mXGKvKMS+rOA2dgLoJvNjtd37PVecsti7eJyE1G7E5k0TtEa7j6EfJerV+T4IpHdUkbXH1IXpw+oePt8owy4Fk7nkzod9l33J0O+y77l6y90r/mY/3U90r/mY/wB1b++X+Jj7P9PJpa77J+5db9lXOnDs8FmXn0qzu/8AUn+i6t7pX/Mx/urPutcHYhZ+6s8vqZyTpyXx+ncPaZ+qysLK8Z6giIgCIiAIiIAiIgCIiAIiIAiIgCIiAIiIAiIgCLCIDKIiAIiIAiIgIbknIYOPxV3zwTTusS9lGyIbJct7G233abLElaas529xTDTm/VVn2iYm1lxiIa0UzmNuB0r4XdLo2+u/JWfHU24+nHVZLNK1ng+eQvefqT3lXangn9lE3yfg0bfIatXNjEyMkM5rOs7A7ulviPqtjBZWHNYuHIVmvbFLvpDx39xI/wCFVOWVb9XlcWVgx89uu+hLWIgAJa8+Gx6d6nOC0LOM4rQqXY+znY1xeze+nbidfzVqmVCaImm60zOf5TRwWSx1K6JOu+/oje0dzTsDv/a4Lawmbr5k3BXY9vusxhf1jxI9FWud4CxnM1j2x13PiZVsDtRrUcmmlh+uwvr2W0MpRxl7/Gq74bMtkuPX/q8tqXEdPf2Qqrnr6LByTPQcfqQz2IZpu2mELGRDbi471/RZ49n6udgmfWbLFLBJ2c0Mrel0bvQqI9odW3Yp4x9KpLZNfIRzPZEB1dI3s96cHpXWWszk71R9QX7XaRQya6g0DWzpRxnp7+yeVc9fRZMjcix9Ge5YOooWF7j8gtDi/IanJcZ79REjWB5Y5sg05pCj/aJWyF/j5x+LhdJLalZG5w8GM33k/JaHBsblcNnMvVvwN92nLZ45oG9MXUQAQBs68EUS8bf2HT56+i1ZjJ1sPjZr91xbDCNu0Nk+WgtDjnJa+ddYiZXsVp4OkvinZo9LhtpH1C/Hn+PsZPitytTZ1zaa9rN66ukg6/ktbhWWt5cSzOxra1JkcccUrtdpI4DTgfkCoUrhsOnz0WDKzur421O2VsRjic7rcNhuhvevNQXAs67kGOntPtdv0SdAHY9mW68yPmv15/Fftcanp4uB8ti05sXw/wChpI24/LShuD4jLYLkOQr3YWGrZhie2aBvTGHNBaRrZ79EK0yum39kOnzS+i45TIV8Vj7F624tggYXvIGzoKJ49yurm7klMV7FWy2ITCOdui6M+Dh94X6c2x9jKcVyNKmzrnlhPQ37RHfpV7ilTIW+WHKWMfPSrw45lXU2tueC3evl3FRMy4bZNU1SSL8iIsjQIiIDSy+Up4ejJdyEzYYI/Fx9fIBRWK5nhsp7w2vNIySvH2r4pYy1/RrfUAfEKE9sP/gaRcdRC9F1+muoeK0LGSifyvIU5MVUZL/hkjobsU23Oi0dAgDS3jEnOzGsjVaJ2L2jcemb1RyWnN1vqbWeR94C+qntD4/bsivBNOZCda7B3d9e7uVe9lcWSdiMeX3ceceev/tzGDKe8+e/X5L64tGx3KObAMaSC3pHSO74H+Cu8cJteCqumk/JaxzHDHByZnt3e5RyGNz+g76gdeC26vIMfazDsVDKTbbA2cs6f9B1o7/aFyNk0Y9kVyIyM7U33Do6u/fX6Ky4SWOD2oTumkZG0YiIbe4N+x6qKwyk/wDYWV7RdGcmxTr9+kbAZLj2dpY6hoMb67/atLEc5wWWvR0608jZZQTEZYi0S6+yT4rnmbJfl+emM7BqNO2+m2rZtOge7gIqlhkDm77MjetHfgp6M6/7wOrWzpmQztDH5OnjrUhZYuHUI6e4n02vgcjxpyV2h2x7elGJJ/h+FgPzVb9rEJgxuPzMY/GY62x5I8eknR/qqc++Rw/kOcb1CfNXjDANfF2ex3D+arGJVKZasjl6OnYflGH5Bj7VmjOZIINibbSCBrf9FF8f5nxV0kGPxkpgE7yIg6NzWvce8958SqTxKxFjc9ksbDXsVYLmNBbHYjLCXsYdkA+p2ovAssirxKXIiI4v3t4i7Iak69j8o+m9LToT3M+s+x1bJ86wOMvyU7Fh5fCQJnxxlzIiftEeCkMvyLGYjFMydywBUk10Pb39W+8aXMKdsUsfzOR9KvdLb5NiCxJ0bj27w7iV9cmydbJQcVx4oS+6OhdYmqVQZC1utNAHn5qvQW0W6r0zpj+SYqPAszb7TW0Ht6myEePyA9V+GA5Zic9YlrUZZG2Im9boZoyx3T66Pl3hc0wsuOyHALmGzFx9AVLvRBJIw7Y5xcWAtVi4LfnZyixiszWqy5OKqCzIQa3LFsaB+8fcorCkn+ErI20dHREXmNwiIgNTJ46nlab6eQgZPXf+Ux3gofGcJwOMmkmq0z2kkZiLnyOceg+I7z4KxorKqS0mQ5T7sruO4VgMbahs0qPZSwu6mESO0D9N6UjSwuPoXrl2rXayxcIM79n4yN6/qVIojun8shSl8IrTuDccdkPfTjmdp2naFvU7o6/HfTvW1+uU4bgcrddcvUWyWHNDS8Pc06HgO4qwInOvI4T4IerxrEVZ7M0NNgfZjEU2yT1t9Dv6LVxPCsBibrblGiGTsBEZc9zhHv7IJ7lYkTnXkcV4NTJ4+rlKUtK/C2WvKNPYfNR//SmFNSlUNJnu9J/aQM2dNd6+PeptFCprsmS0mReQwGMyN+G9brNfZgYWMk2QQ072P5la7eJ4RtOpUbSaIKkvawN6j8DvXxU4inlXkcV4K5leEcfytuS1bogyy/5pY9zRJ/uAPet2hxzE4+6y5VqMZPHCIGP2T0sHkFLInOta2RxnwQdjiWDsuvOmoRuN4g2Nk/GR4Hx7ivrBcXxGBlkmxtXomkHS6Rzi5xHpsnwU0ic61rY4re9BERVLBERAEREAREQBERAEREAREQBERAEREAREQBE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250825" y="1196975"/>
            <a:ext cx="1290638" cy="1173163"/>
            <a:chOff x="683568" y="1463824"/>
            <a:chExt cx="762000" cy="762000"/>
          </a:xfrm>
        </p:grpSpPr>
        <p:sp>
          <p:nvSpPr>
            <p:cNvPr id="4" name="Retângulo 3"/>
            <p:cNvSpPr/>
            <p:nvPr/>
          </p:nvSpPr>
          <p:spPr>
            <a:xfrm>
              <a:off x="683568" y="1463824"/>
              <a:ext cx="762000" cy="762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1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3792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463824"/>
              <a:ext cx="76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6"/>
          <p:cNvGrpSpPr>
            <a:grpSpLocks/>
          </p:cNvGrpSpPr>
          <p:nvPr/>
        </p:nvGrpSpPr>
        <p:grpSpPr bwMode="auto">
          <a:xfrm>
            <a:off x="4140200" y="1196975"/>
            <a:ext cx="1289050" cy="1173163"/>
            <a:chOff x="2454052" y="2442659"/>
            <a:chExt cx="762000" cy="762000"/>
          </a:xfrm>
        </p:grpSpPr>
        <p:sp>
          <p:nvSpPr>
            <p:cNvPr id="10" name="Retângulo 9"/>
            <p:cNvSpPr/>
            <p:nvPr/>
          </p:nvSpPr>
          <p:spPr>
            <a:xfrm>
              <a:off x="2454052" y="2442659"/>
              <a:ext cx="762000" cy="762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1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3792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54052" y="2442659"/>
              <a:ext cx="76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7"/>
          <p:cNvGrpSpPr>
            <a:grpSpLocks/>
          </p:cNvGrpSpPr>
          <p:nvPr/>
        </p:nvGrpSpPr>
        <p:grpSpPr bwMode="auto">
          <a:xfrm>
            <a:off x="7604125" y="1196975"/>
            <a:ext cx="1289050" cy="1173163"/>
            <a:chOff x="5364088" y="1463824"/>
            <a:chExt cx="762000" cy="762000"/>
          </a:xfrm>
        </p:grpSpPr>
        <p:sp>
          <p:nvSpPr>
            <p:cNvPr id="14" name="Retângulo 13"/>
            <p:cNvSpPr/>
            <p:nvPr/>
          </p:nvSpPr>
          <p:spPr>
            <a:xfrm>
              <a:off x="5364088" y="1463824"/>
              <a:ext cx="762000" cy="762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1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3792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4088" y="1463824"/>
              <a:ext cx="76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Seta dobrada 16"/>
          <p:cNvSpPr/>
          <p:nvPr/>
        </p:nvSpPr>
        <p:spPr>
          <a:xfrm rot="2791208">
            <a:off x="2133600" y="550863"/>
            <a:ext cx="1635125" cy="1724025"/>
          </a:xfrm>
          <a:prstGeom prst="bentArrow">
            <a:avLst>
              <a:gd name="adj1" fmla="val 6835"/>
              <a:gd name="adj2" fmla="val 7342"/>
              <a:gd name="adj3" fmla="val 14888"/>
              <a:gd name="adj4" fmla="val 8511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1979613" y="765175"/>
            <a:ext cx="1512887" cy="5095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cap="small" dirty="0">
                <a:solidFill>
                  <a:schemeClr val="accent2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Tradução</a:t>
            </a:r>
          </a:p>
        </p:txBody>
      </p:sp>
      <p:sp>
        <p:nvSpPr>
          <p:cNvPr id="19" name="Seta para a esquerda 18"/>
          <p:cNvSpPr/>
          <p:nvPr/>
        </p:nvSpPr>
        <p:spPr>
          <a:xfrm>
            <a:off x="1643063" y="1671638"/>
            <a:ext cx="2352675" cy="244475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979613" y="1557338"/>
            <a:ext cx="1512887" cy="6810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cap="small" dirty="0">
                <a:solidFill>
                  <a:schemeClr val="accent2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Tradução Revisada</a:t>
            </a:r>
          </a:p>
        </p:txBody>
      </p:sp>
      <p:sp>
        <p:nvSpPr>
          <p:cNvPr id="24" name="Seta dobrada 23"/>
          <p:cNvSpPr/>
          <p:nvPr/>
        </p:nvSpPr>
        <p:spPr>
          <a:xfrm rot="18808792" flipV="1">
            <a:off x="2002632" y="1386681"/>
            <a:ext cx="1682750" cy="1776413"/>
          </a:xfrm>
          <a:prstGeom prst="bentArrow">
            <a:avLst>
              <a:gd name="adj1" fmla="val 6835"/>
              <a:gd name="adj2" fmla="val 7342"/>
              <a:gd name="adj3" fmla="val 14888"/>
              <a:gd name="adj4" fmla="val 8511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1979613" y="2420938"/>
            <a:ext cx="1512887" cy="6810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cap="small" dirty="0">
                <a:solidFill>
                  <a:schemeClr val="accent2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Tradução Reenviada</a:t>
            </a:r>
          </a:p>
        </p:txBody>
      </p:sp>
      <p:sp>
        <p:nvSpPr>
          <p:cNvPr id="26" name="Seta para a esquerda 25"/>
          <p:cNvSpPr/>
          <p:nvPr/>
        </p:nvSpPr>
        <p:spPr>
          <a:xfrm flipH="1">
            <a:off x="5508625" y="1671638"/>
            <a:ext cx="2016125" cy="244475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" name="Retângulo de cantos arredondados 26"/>
          <p:cNvSpPr/>
          <p:nvPr/>
        </p:nvSpPr>
        <p:spPr>
          <a:xfrm flipH="1">
            <a:off x="5867400" y="1341438"/>
            <a:ext cx="1368425" cy="9350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cap="small" dirty="0">
                <a:solidFill>
                  <a:schemeClr val="accent2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Tradução (V1) Validada</a:t>
            </a:r>
          </a:p>
        </p:txBody>
      </p:sp>
      <p:sp>
        <p:nvSpPr>
          <p:cNvPr id="20" name="Seta dobrada 19"/>
          <p:cNvSpPr/>
          <p:nvPr/>
        </p:nvSpPr>
        <p:spPr>
          <a:xfrm rot="10800000">
            <a:off x="7451725" y="2492375"/>
            <a:ext cx="1008063" cy="1587500"/>
          </a:xfrm>
          <a:prstGeom prst="bentArrow">
            <a:avLst>
              <a:gd name="adj1" fmla="val 10771"/>
              <a:gd name="adj2" fmla="val 11623"/>
              <a:gd name="adj3" fmla="val 0"/>
              <a:gd name="adj4" fmla="val 4375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71438" y="3500438"/>
            <a:ext cx="1547812" cy="8953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cap="small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Tradução (V2) Divulgada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6174618" y="3740008"/>
            <a:ext cx="1853766" cy="432048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i="1" cap="small" dirty="0"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Aprovação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158394" y="3740008"/>
            <a:ext cx="1853766" cy="432048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i="1" cap="small" dirty="0"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Formatação</a:t>
            </a: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2123728" y="3740008"/>
            <a:ext cx="1853766" cy="432048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i="1" cap="small" dirty="0"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Publicação</a:t>
            </a:r>
          </a:p>
        </p:txBody>
      </p:sp>
      <p:sp>
        <p:nvSpPr>
          <p:cNvPr id="34" name="Seta dobrada 33"/>
          <p:cNvSpPr/>
          <p:nvPr/>
        </p:nvSpPr>
        <p:spPr>
          <a:xfrm rot="10800000">
            <a:off x="7451725" y="3933825"/>
            <a:ext cx="1008063" cy="1585913"/>
          </a:xfrm>
          <a:prstGeom prst="bentArrow">
            <a:avLst>
              <a:gd name="adj1" fmla="val 10771"/>
              <a:gd name="adj2" fmla="val 11151"/>
              <a:gd name="adj3" fmla="val 0"/>
              <a:gd name="adj4" fmla="val 4375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2195736" y="4611995"/>
            <a:ext cx="5844609" cy="427466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i="1" cap="small" dirty="0"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Convergência</a:t>
            </a: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6165597" y="5183867"/>
            <a:ext cx="1862787" cy="427466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i="1" cap="small" dirty="0"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Estudos</a:t>
            </a: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4139952" y="5183867"/>
            <a:ext cx="1862787" cy="427466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i="1" cap="small" dirty="0"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Comparações</a:t>
            </a:r>
          </a:p>
        </p:txBody>
      </p:sp>
      <p:sp>
        <p:nvSpPr>
          <p:cNvPr id="41" name="Retângulo de cantos arredondados 40"/>
          <p:cNvSpPr/>
          <p:nvPr/>
        </p:nvSpPr>
        <p:spPr>
          <a:xfrm>
            <a:off x="2204758" y="5183867"/>
            <a:ext cx="1862787" cy="427466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i="1" cap="small" dirty="0"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Análise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8351838" y="2978150"/>
            <a:ext cx="107950" cy="1225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4" name="Retângulo de cantos arredondados 43"/>
          <p:cNvSpPr/>
          <p:nvPr/>
        </p:nvSpPr>
        <p:spPr>
          <a:xfrm>
            <a:off x="2204759" y="5807556"/>
            <a:ext cx="5844609" cy="427466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i="1" cap="small" dirty="0"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Discussão</a:t>
            </a:r>
          </a:p>
        </p:txBody>
      </p:sp>
      <p:sp>
        <p:nvSpPr>
          <p:cNvPr id="22" name="Seta para a direita listrada 21"/>
          <p:cNvSpPr/>
          <p:nvPr/>
        </p:nvSpPr>
        <p:spPr>
          <a:xfrm rot="10800000">
            <a:off x="1663700" y="4630738"/>
            <a:ext cx="531813" cy="1627187"/>
          </a:xfrm>
          <a:prstGeom prst="stripedRightArrow">
            <a:avLst>
              <a:gd name="adj1" fmla="val 100000"/>
              <a:gd name="adj2" fmla="val 5069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6" name="Retângulo de cantos arredondados 45"/>
          <p:cNvSpPr/>
          <p:nvPr/>
        </p:nvSpPr>
        <p:spPr>
          <a:xfrm>
            <a:off x="71438" y="4968875"/>
            <a:ext cx="1547812" cy="8953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cap="small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NBCASP Convergida</a:t>
            </a:r>
          </a:p>
        </p:txBody>
      </p:sp>
      <p:sp>
        <p:nvSpPr>
          <p:cNvPr id="37917" name="Text Box 3"/>
          <p:cNvSpPr txBox="1">
            <a:spLocks noChangeArrowheads="1"/>
          </p:cNvSpPr>
          <p:nvPr/>
        </p:nvSpPr>
        <p:spPr bwMode="auto">
          <a:xfrm>
            <a:off x="677863" y="0"/>
            <a:ext cx="84312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1692" tIns="40846" rIns="81692" bIns="40846" anchor="ctr"/>
          <a:lstStyle/>
          <a:p>
            <a:pPr algn="r">
              <a:spcBef>
                <a:spcPct val="50000"/>
              </a:spcBef>
            </a:pPr>
            <a:r>
              <a:rPr lang="pt-BR" sz="2800" b="1">
                <a:solidFill>
                  <a:srgbClr val="FFFFFF"/>
                </a:solidFill>
                <a:latin typeface="Calibri" pitchFamily="34" charset="0"/>
              </a:rPr>
              <a:t>Mapa de Processo da Convergência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3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0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21" grpId="0" animBg="1"/>
      <p:bldP spid="44" grpId="0" animBg="1"/>
      <p:bldP spid="22" grpId="0" animBg="1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05" name="Group 6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940447335"/>
              </p:ext>
            </p:extLst>
          </p:nvPr>
        </p:nvGraphicFramePr>
        <p:xfrm>
          <a:off x="214883" y="836712"/>
          <a:ext cx="8749605" cy="5393246"/>
        </p:xfrm>
        <a:graphic>
          <a:graphicData uri="http://schemas.openxmlformats.org/drawingml/2006/table">
            <a:tbl>
              <a:tblPr/>
              <a:tblGrid>
                <a:gridCol w="8749605"/>
              </a:tblGrid>
              <a:tr h="75583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Prefácio / Termos de Referência / Glossário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AF6"/>
                    </a:solidFill>
                  </a:tcPr>
                </a:tc>
              </a:tr>
              <a:tr h="4446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IPSAS 1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Apresentação das Demonstrações Contábeis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A"/>
                    </a:solidFill>
                  </a:tcPr>
                </a:tc>
              </a:tr>
              <a:tr h="4446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IPSAS 2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Demonstração de Fluxos de Caixa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AF6"/>
                    </a:solidFill>
                  </a:tcPr>
                </a:tc>
              </a:tr>
              <a:tr h="4446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IPSAS 3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- 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Políticas Contábeis, Mudança de Estimativa e Retificação de Erro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A"/>
                    </a:solidFill>
                  </a:tcPr>
                </a:tc>
              </a:tr>
              <a:tr h="4446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IPSAS 4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- 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Efeitos das Mudanças nas Taxas de Câmbio e Conversão de Demonstrações Contábeis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AF6"/>
                    </a:solidFill>
                  </a:tcPr>
                </a:tc>
              </a:tr>
              <a:tr h="4446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IPSAS 5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Custos de Empréstimos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A"/>
                    </a:solidFill>
                  </a:tcPr>
                </a:tc>
              </a:tr>
              <a:tr h="4446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IPSAS 6 - 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Demonstrações Consolidadas 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AF6"/>
                    </a:solidFill>
                  </a:tcPr>
                </a:tc>
              </a:tr>
              <a:tr h="4886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IPSAS 7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Investimento em Coligada </a:t>
                      </a:r>
                      <a:r>
                        <a:rPr kumimoji="0" lang="pt-B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(Investimento em Coligada e Controlada)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A"/>
                    </a:solidFill>
                  </a:tcPr>
                </a:tc>
              </a:tr>
              <a:tr h="75583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IPSAS 8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Investimento em Empreendimento Controlado em Conjunto (</a:t>
                      </a:r>
                      <a:r>
                        <a:rPr kumimoji="0" lang="pt-B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Joint Venture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AF6"/>
                    </a:solidFill>
                  </a:tcPr>
                </a:tc>
              </a:tr>
            </a:tbl>
          </a:graphicData>
        </a:graphic>
      </p:graphicFrame>
      <p:sp>
        <p:nvSpPr>
          <p:cNvPr id="34924" name="Rectangle 108"/>
          <p:cNvSpPr>
            <a:spLocks noChangeArrowheads="1"/>
          </p:cNvSpPr>
          <p:nvPr/>
        </p:nvSpPr>
        <p:spPr bwMode="auto">
          <a:xfrm>
            <a:off x="107504" y="210706"/>
            <a:ext cx="892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spcBef>
                <a:spcPct val="10000"/>
              </a:spcBef>
              <a:tabLst>
                <a:tab pos="0" algn="l"/>
              </a:tabLst>
            </a:pPr>
            <a:r>
              <a:rPr lang="pt-BR" sz="20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Normas Internacionais </a:t>
            </a:r>
            <a:r>
              <a:rPr lang="pt-BR" sz="2000" b="1" kern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de Contabilidade Aplicada ao Setor Público </a:t>
            </a:r>
          </a:p>
        </p:txBody>
      </p:sp>
      <p:sp>
        <p:nvSpPr>
          <p:cNvPr id="4" name="Elipse 3"/>
          <p:cNvSpPr/>
          <p:nvPr/>
        </p:nvSpPr>
        <p:spPr>
          <a:xfrm>
            <a:off x="6876256" y="692696"/>
            <a:ext cx="2160240" cy="1944216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4" name="Group 3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61556820"/>
              </p:ext>
            </p:extLst>
          </p:nvPr>
        </p:nvGraphicFramePr>
        <p:xfrm>
          <a:off x="214883" y="764704"/>
          <a:ext cx="8749605" cy="5500693"/>
        </p:xfrm>
        <a:graphic>
          <a:graphicData uri="http://schemas.openxmlformats.org/drawingml/2006/table">
            <a:tbl>
              <a:tblPr/>
              <a:tblGrid>
                <a:gridCol w="8749605"/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IPSAS 9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Receita de Transações com Contraprestação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AF6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IPSAS 10 - 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Demonstrações Contábeis em Economias </a:t>
                      </a:r>
                      <a:r>
                        <a:rPr kumimoji="0" 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Hiperinflacionárias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A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IPSAS 11 - </a:t>
                      </a: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Contratos de Construção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AF6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IPSAS 12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Estoques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A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IPSAS</a:t>
                      </a:r>
                      <a:r>
                        <a:rPr kumimoji="0" lang="pt-B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13 - </a:t>
                      </a: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Operações de Arrendamento Mercantil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AF6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IPSAS 14 </a:t>
                      </a:r>
                      <a:r>
                        <a:rPr kumimoji="0" lang="pt-B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</a:t>
                      </a: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Evento Subsequente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A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IPSAS 16 </a:t>
                      </a:r>
                      <a:r>
                        <a:rPr kumimoji="0" lang="pt-B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</a:t>
                      </a: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Propriedade para Investimento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AF6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IPSAS 17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Ativo Imobilizado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IPSAS 18 - </a:t>
                      </a: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Informações por Segmento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AF6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IPSAS 19 </a:t>
                      </a:r>
                      <a:r>
                        <a:rPr kumimoji="0" lang="pt-B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Provisões, Passivos Contingentes e Ativos Contingentes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IPSAS 20 - </a:t>
                      </a: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Divulgações sobre Partes Relacionadas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AF6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08"/>
          <p:cNvSpPr>
            <a:spLocks noChangeArrowheads="1"/>
          </p:cNvSpPr>
          <p:nvPr/>
        </p:nvSpPr>
        <p:spPr bwMode="auto">
          <a:xfrm>
            <a:off x="107504" y="210706"/>
            <a:ext cx="892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  <a:tabLst>
                <a:tab pos="0" algn="l"/>
              </a:tabLst>
            </a:pPr>
            <a:r>
              <a:rPr lang="pt-BR" sz="20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Normas Internacionais </a:t>
            </a:r>
            <a:r>
              <a:rPr lang="pt-BR" sz="2000" b="1" kern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de Contabilidade Aplicada ao Setor Público </a:t>
            </a:r>
          </a:p>
        </p:txBody>
      </p:sp>
      <p:sp>
        <p:nvSpPr>
          <p:cNvPr id="5" name="Elipse 4"/>
          <p:cNvSpPr/>
          <p:nvPr/>
        </p:nvSpPr>
        <p:spPr>
          <a:xfrm>
            <a:off x="6660232" y="2420888"/>
            <a:ext cx="2160240" cy="1944216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3729038" y="6535738"/>
            <a:ext cx="914400" cy="381000"/>
          </a:xfrm>
          <a:prstGeom prst="rect">
            <a:avLst/>
          </a:prstGeom>
          <a:noFill/>
        </p:spPr>
        <p:txBody>
          <a:bodyPr/>
          <a:lstStyle/>
          <a:p>
            <a:fld id="{96DBE497-7A77-40F8-B8CF-FF0EE187D760}" type="slidenum">
              <a:rPr lang="pt-BR" smtClean="0"/>
              <a:pPr/>
              <a:t>24</a:t>
            </a:fld>
            <a:endParaRPr lang="pt-BR" smtClean="0"/>
          </a:p>
        </p:txBody>
      </p:sp>
      <p:graphicFrame>
        <p:nvGraphicFramePr>
          <p:cNvPr id="9250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895508"/>
              </p:ext>
            </p:extLst>
          </p:nvPr>
        </p:nvGraphicFramePr>
        <p:xfrm>
          <a:off x="142874" y="764704"/>
          <a:ext cx="8821613" cy="5395546"/>
        </p:xfrm>
        <a:graphic>
          <a:graphicData uri="http://schemas.openxmlformats.org/drawingml/2006/table">
            <a:tbl>
              <a:tblPr/>
              <a:tblGrid>
                <a:gridCol w="8821613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IPSAS 21-</a:t>
                      </a: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kumimoji="0" lang="pt-B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Redução ao Valor Recuperável de Ativos Não Geradores de Caixa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AF6"/>
                    </a:solidFill>
                  </a:tcPr>
                </a:tc>
              </a:tr>
              <a:tr h="43661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IPSAS 22-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Divulgação de Informação Contábil sobre o Setor do Governo Geral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A"/>
                    </a:solidFill>
                  </a:tcPr>
                </a:tc>
              </a:tr>
              <a:tr h="49515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IPSAS 23-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Receita de Transações sem Contraprestação (Tributos e Transferências)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IPSAS 24-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Apresentação de Informações Orçamentárias nas Demonstrações Contábeis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A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IPSAS 25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Benefícios a Empregados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AF6"/>
                    </a:solidFill>
                  </a:tcPr>
                </a:tc>
              </a:tr>
              <a:tr h="4014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IPSAS 26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Redução ao Valor Recuperável de Ativos Geradores de Caixa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IPSAS 27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-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Ativo Biológico e Produto Agrícola 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AF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IPSAS 28 -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Instrumentos Financeiros: Apresentação  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A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IPSAS 29 - </a:t>
                      </a:r>
                      <a:r>
                        <a:rPr kumimoji="0" lang="pt-B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Instrumentos Financeiros: Reconhecimento e Mensuração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</a:rPr>
                        <a:t>IPSAS 30 </a:t>
                      </a: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</a:t>
                      </a:r>
                      <a:r>
                        <a:rPr kumimoji="0" lang="pt-B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Instrumentos Financeiros: Divulgação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A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IPSAS 31 </a:t>
                      </a: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</a:t>
                      </a:r>
                      <a:r>
                        <a:rPr kumimoji="0" lang="pt-B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Ativo Intangível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08"/>
          <p:cNvSpPr>
            <a:spLocks noChangeArrowheads="1"/>
          </p:cNvSpPr>
          <p:nvPr/>
        </p:nvSpPr>
        <p:spPr bwMode="auto">
          <a:xfrm>
            <a:off x="107504" y="210706"/>
            <a:ext cx="892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spcBef>
                <a:spcPct val="10000"/>
              </a:spcBef>
              <a:tabLst>
                <a:tab pos="0" algn="l"/>
              </a:tabLst>
            </a:pPr>
            <a:r>
              <a:rPr lang="pt-BR" sz="20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Normas Internacionais </a:t>
            </a:r>
            <a:r>
              <a:rPr lang="pt-BR" sz="2000" b="1" kern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de Contabilidade Aplicada ao Setor Público </a:t>
            </a:r>
          </a:p>
        </p:txBody>
      </p:sp>
      <p:sp>
        <p:nvSpPr>
          <p:cNvPr id="6" name="Elipse 5"/>
          <p:cNvSpPr/>
          <p:nvPr/>
        </p:nvSpPr>
        <p:spPr>
          <a:xfrm>
            <a:off x="6876256" y="4869160"/>
            <a:ext cx="2160240" cy="1944216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>
            <a:spLocks noChangeArrowheads="1"/>
          </p:cNvSpPr>
          <p:nvPr/>
        </p:nvSpPr>
        <p:spPr bwMode="auto">
          <a:xfrm>
            <a:off x="107950" y="179388"/>
            <a:ext cx="89154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i="1">
                <a:solidFill>
                  <a:schemeClr val="bg1"/>
                </a:solidFill>
                <a:latin typeface="Verdana" pitchFamily="34" charset="0"/>
              </a:rPr>
              <a:t>Estrutura das NBCASP (NBC T SP)</a:t>
            </a:r>
          </a:p>
        </p:txBody>
      </p:sp>
      <p:sp>
        <p:nvSpPr>
          <p:cNvPr id="422915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84248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tabLst>
                <a:tab pos="0" algn="l"/>
              </a:tabLst>
            </a:pPr>
            <a:r>
              <a:rPr lang="pt-BR" sz="2000"/>
              <a:t>NBC T 16.1 – Conceituação, objeto e campo de aplicação</a:t>
            </a:r>
          </a:p>
          <a:p>
            <a:pPr algn="just">
              <a:spcBef>
                <a:spcPct val="50000"/>
              </a:spcBef>
              <a:tabLst>
                <a:tab pos="0" algn="l"/>
              </a:tabLst>
            </a:pPr>
            <a:r>
              <a:rPr lang="pt-BR" sz="2000"/>
              <a:t>NBC T 16.2 – Patrimônio e Sistemas Contábeis</a:t>
            </a:r>
          </a:p>
          <a:p>
            <a:pPr algn="just">
              <a:spcBef>
                <a:spcPct val="50000"/>
              </a:spcBef>
              <a:tabLst>
                <a:tab pos="0" algn="l"/>
              </a:tabLst>
            </a:pPr>
            <a:r>
              <a:rPr lang="pt-BR" sz="2000"/>
              <a:t>NBC T 16.3 – Planejamento e seus instrumentos sob o enfoque contábil</a:t>
            </a:r>
          </a:p>
          <a:p>
            <a:pPr algn="just">
              <a:spcBef>
                <a:spcPct val="50000"/>
              </a:spcBef>
              <a:tabLst>
                <a:tab pos="0" algn="l"/>
              </a:tabLst>
            </a:pPr>
            <a:r>
              <a:rPr lang="pt-BR" sz="2000"/>
              <a:t>NBC T 16.4 – Transações no Setor Público</a:t>
            </a:r>
          </a:p>
          <a:p>
            <a:pPr algn="just">
              <a:spcBef>
                <a:spcPct val="50000"/>
              </a:spcBef>
              <a:tabLst>
                <a:tab pos="0" algn="l"/>
              </a:tabLst>
            </a:pPr>
            <a:r>
              <a:rPr lang="pt-BR" sz="2000"/>
              <a:t>NBC T 16.5 – Registro Contábil</a:t>
            </a:r>
          </a:p>
          <a:p>
            <a:pPr algn="just">
              <a:spcBef>
                <a:spcPct val="50000"/>
              </a:spcBef>
              <a:tabLst>
                <a:tab pos="0" algn="l"/>
              </a:tabLst>
            </a:pPr>
            <a:r>
              <a:rPr lang="pt-BR" sz="2000"/>
              <a:t>NBC T 16.6 – Demonstrações Contábeis</a:t>
            </a:r>
          </a:p>
          <a:p>
            <a:pPr algn="just">
              <a:spcBef>
                <a:spcPct val="50000"/>
              </a:spcBef>
              <a:tabLst>
                <a:tab pos="0" algn="l"/>
              </a:tabLst>
            </a:pPr>
            <a:r>
              <a:rPr lang="pt-BR" sz="2000"/>
              <a:t>NBC T 16.7 – Consolidação das Demonstrações Contábeis</a:t>
            </a:r>
          </a:p>
          <a:p>
            <a:pPr algn="just">
              <a:spcBef>
                <a:spcPct val="50000"/>
              </a:spcBef>
              <a:tabLst>
                <a:tab pos="0" algn="l"/>
              </a:tabLst>
            </a:pPr>
            <a:r>
              <a:rPr lang="pt-BR" sz="2000"/>
              <a:t>NBC T 16.8 – Controle Interno </a:t>
            </a:r>
          </a:p>
          <a:p>
            <a:pPr algn="just">
              <a:spcBef>
                <a:spcPct val="50000"/>
              </a:spcBef>
              <a:tabLst>
                <a:tab pos="0" algn="l"/>
              </a:tabLst>
            </a:pPr>
            <a:r>
              <a:rPr lang="pt-BR" sz="2000"/>
              <a:t>NBC T 16.9 – Depreciação, Amortização e Exaustão</a:t>
            </a:r>
          </a:p>
          <a:p>
            <a:pPr algn="just">
              <a:spcBef>
                <a:spcPct val="50000"/>
              </a:spcBef>
              <a:tabLst>
                <a:tab pos="0" algn="l"/>
              </a:tabLst>
            </a:pPr>
            <a:r>
              <a:rPr lang="pt-BR" sz="2000"/>
              <a:t>NBC T 16.10 – Avaliação e Mensuração de Ativos e Passivos </a:t>
            </a:r>
          </a:p>
          <a:p>
            <a:pPr algn="just">
              <a:spcBef>
                <a:spcPct val="50000"/>
              </a:spcBef>
              <a:tabLst>
                <a:tab pos="0" algn="l"/>
              </a:tabLst>
            </a:pPr>
            <a:r>
              <a:rPr lang="pt-BR" sz="2000"/>
              <a:t>                         em Entidades do Setor Público</a:t>
            </a:r>
          </a:p>
        </p:txBody>
      </p:sp>
    </p:spTree>
    <p:extLst>
      <p:ext uri="{BB962C8B-B14F-4D97-AF65-F5344CB8AC3E}">
        <p14:creationId xmlns:p14="http://schemas.microsoft.com/office/powerpoint/2010/main" val="352230442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2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2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2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2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2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2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2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2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3"/>
          <p:cNvSpPr txBox="1">
            <a:spLocks noChangeArrowheads="1"/>
          </p:cNvSpPr>
          <p:nvPr/>
        </p:nvSpPr>
        <p:spPr bwMode="auto">
          <a:xfrm>
            <a:off x="179388" y="112713"/>
            <a:ext cx="87503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50000"/>
              </a:spcBef>
            </a:pPr>
            <a:r>
              <a:rPr lang="pt-BR" sz="2000" b="1">
                <a:solidFill>
                  <a:schemeClr val="bg1"/>
                </a:solidFill>
                <a:latin typeface="Verdana" pitchFamily="34" charset="0"/>
              </a:rPr>
              <a:t>Principais Pontos das NBCASP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85750" y="908050"/>
            <a:ext cx="86439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10000"/>
              </a:spcBef>
              <a:tabLst>
                <a:tab pos="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  <a:latin typeface="Arial" pitchFamily="34" charset="0"/>
              </a:rPr>
              <a:t>NBC T 16.1 - Conceituação, Objeto e Campo de Aplicação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A Contabilidade do Setor Público deve aplicar os </a:t>
            </a:r>
            <a:r>
              <a:rPr lang="pt-BR" sz="2000" b="1" kern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Princípios de Contabilidade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O Objetivo da CASP é </a:t>
            </a:r>
            <a:r>
              <a:rPr lang="pt-BR" sz="2000" b="1" kern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fornecer informações </a:t>
            </a:r>
            <a:r>
              <a:rPr lang="pt-BR" sz="2000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sobre os resultados alcançados e os aspectos de natureza </a:t>
            </a:r>
            <a:r>
              <a:rPr lang="pt-BR" sz="2000" b="1" kern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orçamentária, econômica, financeira e física do patrimônio</a:t>
            </a:r>
            <a:r>
              <a:rPr lang="pt-BR" sz="2000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 da entidade do setor público e suas mutações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O Objeto da CASP é o </a:t>
            </a:r>
            <a:r>
              <a:rPr lang="pt-BR" sz="2000" b="1" kern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Patrimônio Público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850" y="3429000"/>
            <a:ext cx="86439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10000"/>
              </a:spcBef>
              <a:tabLst>
                <a:tab pos="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  <a:latin typeface="Arial" pitchFamily="34" charset="0"/>
              </a:rPr>
              <a:t>NBC T 16.1 - Patrimônio e Sistemas Contábeis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Conceitua Patrimônio Público e incorpora características da definição internacional quando estabelece que este </a:t>
            </a:r>
            <a:r>
              <a:rPr lang="pt-BR" sz="2000" b="1" kern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deve ser portador ou represente um fluxo de benefícios, presente ou futuro, inerente à prestação de serviços públicos. 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O Sistema Contábil controla e evidenciação dos atos e dos fatos da gestão do patrimônio público e está estruturado nos seguintes subsistemas de informações: </a:t>
            </a:r>
            <a:r>
              <a:rPr lang="pt-BR" sz="2000" b="1" kern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Orçamentário; </a:t>
            </a:r>
            <a:r>
              <a:rPr lang="pt-BR" sz="2000" b="1" strike="sngStrike" kern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Financeiro</a:t>
            </a:r>
            <a:r>
              <a:rPr lang="pt-BR" sz="2000" b="1" kern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; Patrimonial; Custos; Compensação.</a:t>
            </a:r>
          </a:p>
        </p:txBody>
      </p:sp>
    </p:spTree>
    <p:extLst>
      <p:ext uri="{BB962C8B-B14F-4D97-AF65-F5344CB8AC3E}">
        <p14:creationId xmlns:p14="http://schemas.microsoft.com/office/powerpoint/2010/main" val="220422271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3"/>
          <p:cNvSpPr txBox="1">
            <a:spLocks noChangeArrowheads="1"/>
          </p:cNvSpPr>
          <p:nvPr/>
        </p:nvSpPr>
        <p:spPr bwMode="auto">
          <a:xfrm>
            <a:off x="179388" y="112713"/>
            <a:ext cx="87503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50000"/>
              </a:spcBef>
            </a:pPr>
            <a:r>
              <a:rPr lang="pt-BR" sz="2000" b="1">
                <a:solidFill>
                  <a:schemeClr val="bg1"/>
                </a:solidFill>
                <a:latin typeface="Verdana" pitchFamily="34" charset="0"/>
              </a:rPr>
              <a:t>Principais Pontos das NBCASP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850" y="764704"/>
            <a:ext cx="864393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10000"/>
              </a:spcBef>
              <a:tabLst>
                <a:tab pos="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  <a:latin typeface="Arial" pitchFamily="34" charset="0"/>
              </a:rPr>
              <a:t>NBC T 16.5 - Registro Contábil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b="1" kern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os registros devem ser realizados </a:t>
            </a:r>
            <a:r>
              <a:rPr lang="pt-BR" sz="2000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e os seus efeitos evidenciados nas demonstrações do período com os quais se relacionam, reconhecidos, portanto, </a:t>
            </a:r>
            <a:r>
              <a:rPr lang="pt-BR" sz="2000" b="1" kern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pelos respectivos fatos geradores</a:t>
            </a:r>
            <a:r>
              <a:rPr lang="pt-BR" sz="2000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pt-BR" sz="2000" b="1" kern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independentemente do momento da execução orçamentária.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os registros das transações das entidades devem ser efetuados considerando </a:t>
            </a:r>
            <a:r>
              <a:rPr lang="pt-BR" sz="2000" b="1" kern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 relações jurídicas, econômicas e patrimoniais</a:t>
            </a:r>
            <a:r>
              <a:rPr lang="pt-BR" sz="2000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, prevalecendo nos conflitos a </a:t>
            </a:r>
            <a:r>
              <a:rPr lang="pt-BR" sz="2000" b="1" kern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essência sobre a forma</a:t>
            </a:r>
            <a:r>
              <a:rPr lang="pt-BR" sz="2000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5750" y="3860254"/>
            <a:ext cx="86439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10000"/>
              </a:spcBef>
              <a:tabLst>
                <a:tab pos="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  <a:latin typeface="Arial" pitchFamily="34" charset="0"/>
              </a:rPr>
              <a:t>NBC T 16.9 - Depreciação, Amortização e Exaustão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para o registro da depreciação, amortização e exaustão devem ser observados os seguintes aspectos:</a:t>
            </a:r>
          </a:p>
          <a:p>
            <a:pPr marL="800100" lvl="1" indent="-342900"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BR" sz="2000" b="1" kern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obrigatoriedade do seu reconhecimento;</a:t>
            </a:r>
          </a:p>
          <a:p>
            <a:pPr marL="800100" lvl="1" indent="-342900"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BR" sz="2000" b="1" kern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 valor do decréscimo patrimonial (conta redutora do respectivo ativo);</a:t>
            </a:r>
          </a:p>
          <a:p>
            <a:pPr marL="800100" lvl="1" indent="-342900"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BR" sz="2000" b="1" kern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circunstâncias que podem influenciar seu registro. </a:t>
            </a:r>
          </a:p>
        </p:txBody>
      </p:sp>
    </p:spTree>
    <p:extLst>
      <p:ext uri="{BB962C8B-B14F-4D97-AF65-F5344CB8AC3E}">
        <p14:creationId xmlns:p14="http://schemas.microsoft.com/office/powerpoint/2010/main" val="7513468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Line 2"/>
          <p:cNvSpPr>
            <a:spLocks noChangeShapeType="1"/>
          </p:cNvSpPr>
          <p:nvPr/>
        </p:nvSpPr>
        <p:spPr bwMode="auto">
          <a:xfrm flipV="1">
            <a:off x="0" y="6330950"/>
            <a:ext cx="9144000" cy="4603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578" name="Line 3"/>
          <p:cNvSpPr>
            <a:spLocks noChangeShapeType="1"/>
          </p:cNvSpPr>
          <p:nvPr/>
        </p:nvSpPr>
        <p:spPr bwMode="auto">
          <a:xfrm flipV="1">
            <a:off x="-357188" y="538163"/>
            <a:ext cx="9144001" cy="460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579" name="Retângulo 5"/>
          <p:cNvSpPr>
            <a:spLocks noChangeArrowheads="1"/>
          </p:cNvSpPr>
          <p:nvPr/>
        </p:nvSpPr>
        <p:spPr bwMode="auto">
          <a:xfrm>
            <a:off x="179388" y="179388"/>
            <a:ext cx="8715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10000"/>
              </a:spcBef>
              <a:tabLst>
                <a:tab pos="0" algn="l"/>
              </a:tabLst>
            </a:pPr>
            <a:r>
              <a:rPr lang="pt-BR">
                <a:solidFill>
                  <a:schemeClr val="bg1"/>
                </a:solidFill>
                <a:latin typeface="Verdana" pitchFamily="34" charset="0"/>
              </a:rPr>
              <a:t>Normas e Procedimentos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947036876"/>
              </p:ext>
            </p:extLst>
          </p:nvPr>
        </p:nvGraphicFramePr>
        <p:xfrm>
          <a:off x="214282" y="928670"/>
          <a:ext cx="878687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742632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/>
          <p:nvPr/>
        </p:nvSpPr>
        <p:spPr>
          <a:xfrm>
            <a:off x="6012160" y="692696"/>
            <a:ext cx="3060000" cy="56166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2915816" y="692696"/>
            <a:ext cx="3096344" cy="5616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323528" y="692696"/>
            <a:ext cx="2592288" cy="56166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 rot="10800000">
            <a:off x="-13718032" y="1863923"/>
            <a:ext cx="13644686" cy="989012"/>
          </a:xfrm>
          <a:prstGeom prst="leftArrow">
            <a:avLst>
              <a:gd name="adj1" fmla="val 50000"/>
              <a:gd name="adj2" fmla="val 73921"/>
            </a:avLst>
          </a:prstGeom>
          <a:gradFill rotWithShape="0">
            <a:gsLst>
              <a:gs pos="0">
                <a:srgbClr val="002F76"/>
              </a:gs>
              <a:gs pos="100000">
                <a:srgbClr val="0066FF"/>
              </a:gs>
            </a:gsLst>
            <a:lin ang="0" scaled="1"/>
          </a:gradFill>
          <a:ln w="317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168650" y="3113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255" tIns="36628" rIns="73255" bIns="36628">
            <a:spAutoFit/>
          </a:bodyPr>
          <a:lstStyle/>
          <a:p>
            <a:endParaRPr lang="en-US"/>
          </a:p>
        </p:txBody>
      </p: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-180528" y="143421"/>
            <a:ext cx="914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10000"/>
              </a:spcBef>
              <a:tabLst>
                <a:tab pos="0" algn="l"/>
              </a:tabLst>
            </a:pPr>
            <a:r>
              <a:rPr lang="pt-BR" sz="2000" b="1" kern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Histórico de Versões do MCASP – Mudanças Formais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67544" y="76470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1ª EDIÇÃO MCASP</a:t>
            </a:r>
          </a:p>
          <a:p>
            <a:pPr algn="ctr"/>
            <a:r>
              <a:rPr lang="pt-BR" b="1" dirty="0" smtClean="0"/>
              <a:t>Elaborada 2008  </a:t>
            </a:r>
          </a:p>
          <a:p>
            <a:pPr algn="ctr"/>
            <a:r>
              <a:rPr lang="pt-BR" b="1" dirty="0" smtClean="0"/>
              <a:t>Válida 2009</a:t>
            </a:r>
            <a:endParaRPr lang="pt-BR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67544" y="321297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VOLUMES:</a:t>
            </a:r>
          </a:p>
          <a:p>
            <a:pPr algn="just"/>
            <a:r>
              <a:rPr lang="pt-BR" b="1" dirty="0" smtClean="0"/>
              <a:t>I – Manual da Receita</a:t>
            </a:r>
          </a:p>
          <a:p>
            <a:pPr algn="just"/>
            <a:r>
              <a:rPr lang="pt-BR" b="1" dirty="0" smtClean="0"/>
              <a:t>II – Manual da Despesa</a:t>
            </a:r>
            <a:endParaRPr lang="pt-BR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203848" y="76470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2ª EDIÇÃO MCASP</a:t>
            </a:r>
          </a:p>
          <a:p>
            <a:pPr algn="ctr"/>
            <a:r>
              <a:rPr lang="pt-BR" b="1" dirty="0" smtClean="0"/>
              <a:t>Elaborada 2009</a:t>
            </a:r>
          </a:p>
          <a:p>
            <a:pPr algn="ctr"/>
            <a:r>
              <a:rPr lang="pt-BR" b="1" dirty="0" smtClean="0"/>
              <a:t>Válida 2010</a:t>
            </a:r>
            <a:endParaRPr lang="pt-BR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2915816" y="3212976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VOLUMES:</a:t>
            </a:r>
          </a:p>
          <a:p>
            <a:pPr algn="just"/>
            <a:r>
              <a:rPr lang="pt-BR" b="1" dirty="0" smtClean="0"/>
              <a:t>I – P. Contábeis Orçamentários</a:t>
            </a:r>
          </a:p>
          <a:p>
            <a:pPr algn="just"/>
            <a:r>
              <a:rPr lang="pt-BR" b="1" dirty="0" smtClean="0"/>
              <a:t>II – P. Contábeis Patrimoniais</a:t>
            </a:r>
          </a:p>
          <a:p>
            <a:pPr algn="just"/>
            <a:r>
              <a:rPr lang="pt-BR" b="1" dirty="0" smtClean="0"/>
              <a:t>III – P. C. Específicos</a:t>
            </a:r>
          </a:p>
          <a:p>
            <a:pPr algn="just"/>
            <a:r>
              <a:rPr lang="pt-BR" b="1" dirty="0" smtClean="0"/>
              <a:t>IV – Plano de Contas ASP</a:t>
            </a:r>
          </a:p>
          <a:p>
            <a:pPr algn="just"/>
            <a:r>
              <a:rPr lang="pt-BR" b="1" dirty="0" smtClean="0"/>
              <a:t>V – Demonstrações CASP</a:t>
            </a:r>
            <a:endParaRPr lang="pt-BR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6300192" y="76470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3ª EDIÇÃO MCASP</a:t>
            </a:r>
          </a:p>
          <a:p>
            <a:pPr algn="ctr"/>
            <a:r>
              <a:rPr lang="pt-BR" b="1" dirty="0" smtClean="0"/>
              <a:t>Elaborada 2010</a:t>
            </a:r>
          </a:p>
          <a:p>
            <a:pPr algn="ctr"/>
            <a:r>
              <a:rPr lang="pt-BR" b="1" dirty="0" smtClean="0"/>
              <a:t> Válida 2011</a:t>
            </a:r>
            <a:endParaRPr lang="pt-BR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6012160" y="3212976"/>
            <a:ext cx="3168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VOLUMES:</a:t>
            </a:r>
          </a:p>
          <a:p>
            <a:pPr algn="just"/>
            <a:r>
              <a:rPr lang="pt-BR" b="1" dirty="0" smtClean="0"/>
              <a:t>I – Volume Principal</a:t>
            </a:r>
          </a:p>
          <a:p>
            <a:pPr lvl="1" algn="just"/>
            <a:r>
              <a:rPr lang="pt-BR" b="1" dirty="0" smtClean="0"/>
              <a:t>Parte 1 – PCO</a:t>
            </a:r>
          </a:p>
          <a:p>
            <a:pPr lvl="1" algn="just"/>
            <a:r>
              <a:rPr lang="pt-BR" b="1" dirty="0" smtClean="0"/>
              <a:t>Parte 2 – PCP</a:t>
            </a:r>
          </a:p>
          <a:p>
            <a:pPr lvl="1" algn="just"/>
            <a:r>
              <a:rPr lang="pt-BR" b="1" dirty="0" smtClean="0"/>
              <a:t>Parte 3 – PCE</a:t>
            </a:r>
          </a:p>
          <a:p>
            <a:pPr lvl="1" algn="just"/>
            <a:r>
              <a:rPr lang="pt-BR" b="1" dirty="0" smtClean="0"/>
              <a:t>Parte 4 – PCASP</a:t>
            </a:r>
          </a:p>
          <a:p>
            <a:pPr lvl="1" algn="just"/>
            <a:r>
              <a:rPr lang="pt-BR" b="1" dirty="0" smtClean="0"/>
              <a:t>Parte 5 – DCASP</a:t>
            </a:r>
          </a:p>
          <a:p>
            <a:pPr lvl="1" algn="just"/>
            <a:r>
              <a:rPr lang="pt-BR" b="1" dirty="0" smtClean="0"/>
              <a:t>Parte 6 – </a:t>
            </a:r>
            <a:r>
              <a:rPr lang="pt-BR" b="1" dirty="0" err="1" smtClean="0"/>
              <a:t>P&amp;R</a:t>
            </a:r>
            <a:endParaRPr lang="pt-BR" b="1" dirty="0" smtClean="0"/>
          </a:p>
          <a:p>
            <a:pPr lvl="1" algn="just"/>
            <a:r>
              <a:rPr lang="pt-BR" b="1" dirty="0" smtClean="0"/>
              <a:t>Parte 7 – Exercício Prático</a:t>
            </a:r>
          </a:p>
          <a:p>
            <a:pPr lvl="1" algn="just"/>
            <a:r>
              <a:rPr lang="pt-BR" b="1" dirty="0" smtClean="0"/>
              <a:t>Parte 8 – DEFPASP</a:t>
            </a:r>
          </a:p>
          <a:p>
            <a:pPr algn="just"/>
            <a:r>
              <a:rPr lang="pt-BR" b="1" dirty="0" smtClean="0"/>
              <a:t>II – Volume Anexos</a:t>
            </a:r>
            <a:endParaRPr lang="pt-BR" b="1" dirty="0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700808"/>
            <a:ext cx="10432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80423" y="1700808"/>
            <a:ext cx="1015313" cy="1512167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875" y="1628800"/>
            <a:ext cx="1152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479910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32 -4.97687E-6 L 0.13368 -4.9768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68 -4.97687E-6 L 0.41719 -0.0013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18 -0.00139 L 0.75399 -0.001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3" grpId="0" animBg="1"/>
      <p:bldP spid="7170" grpId="0" animBg="1"/>
      <p:bldP spid="7170" grpId="1" animBg="1"/>
      <p:bldP spid="7170" grpId="2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 rot="10800000">
            <a:off x="323850" y="3167063"/>
            <a:ext cx="8820150" cy="989012"/>
          </a:xfrm>
          <a:prstGeom prst="leftArrow">
            <a:avLst>
              <a:gd name="adj1" fmla="val 50000"/>
              <a:gd name="adj2" fmla="val 109799"/>
            </a:avLst>
          </a:prstGeom>
          <a:gradFill rotWithShape="0">
            <a:gsLst>
              <a:gs pos="0">
                <a:srgbClr val="002F76"/>
              </a:gs>
              <a:gs pos="100000">
                <a:srgbClr val="0066FF"/>
              </a:gs>
            </a:gsLst>
            <a:lin ang="0" scaled="1"/>
          </a:gradFill>
          <a:ln w="317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667250" y="2771775"/>
            <a:ext cx="2247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894" tIns="57447" rIns="114894" bIns="57447"/>
          <a:lstStyle/>
          <a:p>
            <a:pPr defTabSz="912813"/>
            <a:endParaRPr lang="en-US" sz="83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403648" y="2492375"/>
            <a:ext cx="688975" cy="423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1986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808165" y="3068638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73255" tIns="36628" rIns="73255" bIns="36628"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732260" y="3068638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73255" tIns="36628" rIns="73255" bIns="36628"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643063" y="4651375"/>
            <a:ext cx="35433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45" tIns="46023" rIns="92045" bIns="46023">
            <a:spAutoFit/>
          </a:bodyPr>
          <a:lstStyle/>
          <a:p>
            <a:pPr defTabSz="1149350">
              <a:spcBef>
                <a:spcPct val="50000"/>
              </a:spcBef>
            </a:pPr>
            <a:endParaRPr lang="en-US" sz="3000">
              <a:latin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168650" y="3113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255" tIns="36628" rIns="73255" bIns="36628">
            <a:spAutoFit/>
          </a:bodyPr>
          <a:lstStyle/>
          <a:p>
            <a:endParaRPr lang="en-US"/>
          </a:p>
        </p:txBody>
      </p:sp>
      <p:pic>
        <p:nvPicPr>
          <p:cNvPr id="7177" name="Picture 9" descr="MTesourohp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633364"/>
            <a:ext cx="18716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3449390" y="2492375"/>
            <a:ext cx="690562" cy="407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2000</a:t>
            </a:r>
          </a:p>
        </p:txBody>
      </p:sp>
      <p:sp>
        <p:nvSpPr>
          <p:cNvPr id="7179" name="Line 12"/>
          <p:cNvSpPr>
            <a:spLocks noChangeShapeType="1"/>
          </p:cNvSpPr>
          <p:nvPr/>
        </p:nvSpPr>
        <p:spPr bwMode="auto">
          <a:xfrm>
            <a:off x="4892673" y="30861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73255" tIns="36628" rIns="73255" bIns="36628"/>
          <a:lstStyle/>
          <a:p>
            <a:endParaRPr lang="en-US"/>
          </a:p>
        </p:txBody>
      </p:sp>
      <p:sp>
        <p:nvSpPr>
          <p:cNvPr id="7180" name="WordArt 13"/>
          <p:cNvSpPr>
            <a:spLocks noChangeArrowheads="1" noChangeShapeType="1" noTextEdit="1"/>
          </p:cNvSpPr>
          <p:nvPr/>
        </p:nvSpPr>
        <p:spPr bwMode="auto">
          <a:xfrm>
            <a:off x="4546598" y="2492375"/>
            <a:ext cx="690563" cy="407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2008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6236910" y="1958595"/>
            <a:ext cx="1512168" cy="39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1711" tIns="40855" rIns="81711" bIns="40855">
            <a:spAutoFit/>
          </a:bodyPr>
          <a:lstStyle/>
          <a:p>
            <a:pPr algn="just" eaLnBrk="0" hangingPunct="0">
              <a:buClr>
                <a:srgbClr val="CCECFF"/>
              </a:buClr>
              <a:buFont typeface="Symbol" pitchFamily="18" charset="2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NBC T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SP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-180528" y="143421"/>
            <a:ext cx="914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10000"/>
              </a:spcBef>
              <a:tabLst>
                <a:tab pos="0" algn="l"/>
              </a:tabLst>
            </a:pP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</a:rPr>
              <a:t>Histórico e Antecedentes</a:t>
            </a:r>
            <a:endParaRPr lang="pt-BR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83" name="WordArt 17"/>
          <p:cNvSpPr>
            <a:spLocks noChangeArrowheads="1" noChangeShapeType="1" noTextEdit="1"/>
          </p:cNvSpPr>
          <p:nvPr/>
        </p:nvSpPr>
        <p:spPr bwMode="auto">
          <a:xfrm>
            <a:off x="395288" y="2509838"/>
            <a:ext cx="688975" cy="423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1964</a:t>
            </a:r>
          </a:p>
        </p:txBody>
      </p:sp>
      <p:sp>
        <p:nvSpPr>
          <p:cNvPr id="7184" name="Line 18"/>
          <p:cNvSpPr>
            <a:spLocks noChangeShapeType="1"/>
          </p:cNvSpPr>
          <p:nvPr/>
        </p:nvSpPr>
        <p:spPr bwMode="auto">
          <a:xfrm>
            <a:off x="755650" y="30861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73255" tIns="36628" rIns="73255" bIns="36628"/>
          <a:lstStyle/>
          <a:p>
            <a:endParaRPr lang="en-US"/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107950" y="4076700"/>
            <a:ext cx="1439714" cy="69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1711" tIns="40855" rIns="81711" bIns="40855">
            <a:spAutoFit/>
          </a:bodyPr>
          <a:lstStyle/>
          <a:p>
            <a:pPr algn="ctr" eaLnBrk="0" hangingPunct="0">
              <a:buClr>
                <a:srgbClr val="CCECFF"/>
              </a:buClr>
              <a:buFont typeface="Symbol" pitchFamily="18" charset="2"/>
              <a:buNone/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Lei 4320/64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6036" name="Text Box 20"/>
          <p:cNvSpPr txBox="1">
            <a:spLocks noChangeArrowheads="1"/>
          </p:cNvSpPr>
          <p:nvPr/>
        </p:nvSpPr>
        <p:spPr bwMode="auto">
          <a:xfrm>
            <a:off x="3449390" y="4265613"/>
            <a:ext cx="6873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711" tIns="40855" rIns="81711" bIns="40855">
            <a:spAutoFit/>
          </a:bodyPr>
          <a:lstStyle/>
          <a:p>
            <a:pPr algn="just" eaLnBrk="0" hangingPunct="0">
              <a:buClr>
                <a:srgbClr val="CCECFF"/>
              </a:buClr>
              <a:buFont typeface="Symbol" pitchFamily="18" charset="2"/>
              <a:buNone/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LRF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187" name="Line 21"/>
          <p:cNvSpPr>
            <a:spLocks noChangeShapeType="1"/>
          </p:cNvSpPr>
          <p:nvPr/>
        </p:nvSpPr>
        <p:spPr bwMode="auto">
          <a:xfrm>
            <a:off x="5949230" y="30861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73255" tIns="36628" rIns="73255" bIns="36628"/>
          <a:lstStyle/>
          <a:p>
            <a:endParaRPr lang="en-US"/>
          </a:p>
        </p:txBody>
      </p:sp>
      <p:sp>
        <p:nvSpPr>
          <p:cNvPr id="7188" name="WordArt 22"/>
          <p:cNvSpPr>
            <a:spLocks noChangeArrowheads="1" noChangeShapeType="1" noTextEdit="1"/>
          </p:cNvSpPr>
          <p:nvPr/>
        </p:nvSpPr>
        <p:spPr bwMode="auto">
          <a:xfrm>
            <a:off x="5643115" y="2492375"/>
            <a:ext cx="690563" cy="407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2009</a:t>
            </a:r>
          </a:p>
        </p:txBody>
      </p:sp>
      <p:sp>
        <p:nvSpPr>
          <p:cNvPr id="86039" name="Text Box 23"/>
          <p:cNvSpPr txBox="1">
            <a:spLocks noChangeArrowheads="1"/>
          </p:cNvSpPr>
          <p:nvPr/>
        </p:nvSpPr>
        <p:spPr bwMode="auto">
          <a:xfrm>
            <a:off x="5436096" y="4265141"/>
            <a:ext cx="12382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711" tIns="40855" rIns="81711" bIns="40855">
            <a:spAutoFit/>
          </a:bodyPr>
          <a:lstStyle/>
          <a:p>
            <a:pPr algn="ctr" eaLnBrk="0" hangingPunct="0">
              <a:buClr>
                <a:srgbClr val="CCECFF"/>
              </a:buClr>
              <a:buFont typeface="Symbol" pitchFamily="18" charset="2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MCASP </a:t>
            </a:r>
          </a:p>
        </p:txBody>
      </p:sp>
      <p:pic>
        <p:nvPicPr>
          <p:cNvPr id="7190" name="Picture 24" descr="logo_CFC_2009_horizont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8918" y="1412577"/>
            <a:ext cx="1224136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9831" y="5085109"/>
            <a:ext cx="2708473" cy="122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186558" y="1700808"/>
            <a:ext cx="1753594" cy="69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711" tIns="40855" rIns="81711" bIns="40855">
            <a:spAutoFit/>
          </a:bodyPr>
          <a:lstStyle/>
          <a:p>
            <a:pPr algn="just" eaLnBrk="0" hangingPunct="0">
              <a:buClr>
                <a:srgbClr val="CCECFF"/>
              </a:buClr>
              <a:buFont typeface="Symbol" pitchFamily="18" charset="2"/>
              <a:buNone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Portaria</a:t>
            </a:r>
          </a:p>
          <a:p>
            <a:pPr algn="just" eaLnBrk="0" hangingPunct="0">
              <a:buClr>
                <a:srgbClr val="CCECFF"/>
              </a:buClr>
              <a:buFont typeface="Symbol" pitchFamily="18" charset="2"/>
              <a:buNone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MF 184/08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7050901" y="3086621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73255" tIns="36628" rIns="73255" bIns="36628"/>
          <a:lstStyle/>
          <a:p>
            <a:endParaRPr lang="en-US"/>
          </a:p>
        </p:txBody>
      </p:sp>
      <p:sp>
        <p:nvSpPr>
          <p:cNvPr id="26" name="WordArt 22"/>
          <p:cNvSpPr>
            <a:spLocks noChangeArrowheads="1" noChangeShapeType="1" noTextEdit="1"/>
          </p:cNvSpPr>
          <p:nvPr/>
        </p:nvSpPr>
        <p:spPr bwMode="auto">
          <a:xfrm>
            <a:off x="6668958" y="2492896"/>
            <a:ext cx="690563" cy="407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2010</a:t>
            </a:r>
            <a:endParaRPr lang="en-US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8007796" y="3086621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73255" tIns="36628" rIns="73255" bIns="36628"/>
          <a:lstStyle/>
          <a:p>
            <a:endParaRPr lang="en-US"/>
          </a:p>
        </p:txBody>
      </p:sp>
      <p:sp>
        <p:nvSpPr>
          <p:cNvPr id="28" name="WordArt 22"/>
          <p:cNvSpPr>
            <a:spLocks noChangeArrowheads="1" noChangeShapeType="1" noTextEdit="1"/>
          </p:cNvSpPr>
          <p:nvPr/>
        </p:nvSpPr>
        <p:spPr bwMode="auto">
          <a:xfrm>
            <a:off x="7625853" y="2492896"/>
            <a:ext cx="690563" cy="407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2011</a:t>
            </a:r>
            <a:endParaRPr lang="en-US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7218909" y="4293096"/>
            <a:ext cx="1745579" cy="69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711" tIns="40855" rIns="81711" bIns="40855">
            <a:spAutoFit/>
          </a:bodyPr>
          <a:lstStyle/>
          <a:p>
            <a:pPr algn="just" eaLnBrk="0" hangingPunct="0">
              <a:buClr>
                <a:srgbClr val="CCECFF"/>
              </a:buClr>
              <a:buFont typeface="Symbol" pitchFamily="18" charset="2"/>
              <a:buNone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IPSAS </a:t>
            </a:r>
          </a:p>
          <a:p>
            <a:pPr algn="just" eaLnBrk="0" hangingPunct="0">
              <a:buClr>
                <a:srgbClr val="CCECFF"/>
              </a:buClr>
              <a:buFont typeface="Symbol" pitchFamily="18" charset="2"/>
              <a:buNone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Traduzidas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4499992" y="950483"/>
            <a:ext cx="2744250" cy="39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711" tIns="40855" rIns="81711" bIns="40855">
            <a:spAutoFit/>
          </a:bodyPr>
          <a:lstStyle/>
          <a:p>
            <a:pPr algn="just" eaLnBrk="0" hangingPunct="0">
              <a:buClr>
                <a:srgbClr val="CCECFF"/>
              </a:buClr>
              <a:buFont typeface="Symbol" pitchFamily="18" charset="2"/>
              <a:buNone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Decreto 6.976/09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1" name="WordArt 4"/>
          <p:cNvSpPr>
            <a:spLocks noChangeArrowheads="1" noChangeShapeType="1" noTextEdit="1"/>
          </p:cNvSpPr>
          <p:nvPr/>
        </p:nvSpPr>
        <p:spPr bwMode="auto">
          <a:xfrm>
            <a:off x="2442865" y="2492896"/>
            <a:ext cx="688975" cy="423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1987</a:t>
            </a:r>
            <a:endParaRPr lang="en-US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>
            <a:off x="2771477" y="3069159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73255" tIns="36628" rIns="73255" bIns="36628"/>
          <a:lstStyle/>
          <a:p>
            <a:endParaRPr lang="en-US"/>
          </a:p>
        </p:txBody>
      </p:sp>
      <p:graphicFrame>
        <p:nvGraphicFramePr>
          <p:cNvPr id="437286" name="Object 11"/>
          <p:cNvGraphicFramePr>
            <a:graphicFrameLocks noChangeAspect="1"/>
          </p:cNvGraphicFramePr>
          <p:nvPr/>
        </p:nvGraphicFramePr>
        <p:xfrm>
          <a:off x="2411760" y="4149080"/>
          <a:ext cx="7223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5" name="Figura" r:id="rId7" imgW="3892550" imgH="4267200" progId="Word.Picture.8">
                  <p:embed/>
                </p:oleObj>
              </mc:Choice>
              <mc:Fallback>
                <p:oleObj name="Figura" r:id="rId7" imgW="3892550" imgH="4267200" progId="Word.Picture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149080"/>
                        <a:ext cx="722312" cy="7921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969696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1501374" y="5085184"/>
            <a:ext cx="2482960" cy="69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711" tIns="40855" rIns="81711" bIns="40855">
            <a:spAutoFit/>
          </a:bodyPr>
          <a:lstStyle/>
          <a:p>
            <a:pPr algn="ctr" eaLnBrk="0" hangingPunct="0">
              <a:buClr>
                <a:srgbClr val="CCECFF"/>
              </a:buClr>
              <a:buFont typeface="Symbol" pitchFamily="18" charset="2"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Plano de </a:t>
            </a:r>
            <a:r>
              <a:rPr 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Contas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hangingPunct="0">
              <a:buClr>
                <a:srgbClr val="CCECFF"/>
              </a:buClr>
              <a:buFont typeface="Symbol" pitchFamily="18" charset="2"/>
              <a:buNone/>
              <a:defRPr/>
            </a:pPr>
            <a:r>
              <a:rPr 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Único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Federal 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214282" y="857232"/>
            <a:ext cx="2133600" cy="1066800"/>
          </a:xfrm>
          <a:prstGeom prst="homePlat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t-BR" sz="2200" b="1" dirty="0">
                <a:solidFill>
                  <a:schemeClr val="tx1"/>
                </a:solidFill>
                <a:latin typeface="Lucida Sans Unicode" pitchFamily="34" charset="0"/>
              </a:rPr>
              <a:t>Entrada</a:t>
            </a:r>
          </a:p>
          <a:p>
            <a:r>
              <a:rPr lang="pt-BR" sz="2200" b="1" dirty="0" smtClean="0">
                <a:solidFill>
                  <a:schemeClr val="tx1"/>
                </a:solidFill>
                <a:latin typeface="Lucida Sans Unicode" pitchFamily="34" charset="0"/>
              </a:rPr>
              <a:t>(PCASP)</a:t>
            </a:r>
            <a:endParaRPr lang="pt-BR" sz="2200" b="1" dirty="0">
              <a:solidFill>
                <a:schemeClr val="tx1"/>
              </a:solidFill>
              <a:latin typeface="Lucida Sans Unicode" pitchFamily="34" charset="0"/>
            </a:endParaRPr>
          </a:p>
        </p:txBody>
      </p:sp>
      <p:sp>
        <p:nvSpPr>
          <p:cNvPr id="67587" name="AutoShape 4"/>
          <p:cNvSpPr>
            <a:spLocks noChangeArrowheads="1"/>
          </p:cNvSpPr>
          <p:nvPr/>
        </p:nvSpPr>
        <p:spPr bwMode="auto">
          <a:xfrm>
            <a:off x="2290770" y="862002"/>
            <a:ext cx="3352800" cy="1066800"/>
          </a:xfrm>
          <a:prstGeom prst="chevron">
            <a:avLst>
              <a:gd name="adj" fmla="val 7857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l"/>
            <a:r>
              <a:rPr lang="pt-BR" sz="2200" b="1" dirty="0">
                <a:solidFill>
                  <a:schemeClr val="tx1"/>
                </a:solidFill>
                <a:latin typeface="Lucida Sans Unicode" pitchFamily="34" charset="0"/>
              </a:rPr>
              <a:t>Processamento</a:t>
            </a:r>
          </a:p>
        </p:txBody>
      </p:sp>
      <p:sp>
        <p:nvSpPr>
          <p:cNvPr id="67588" name="AutoShape 5"/>
          <p:cNvSpPr>
            <a:spLocks noChangeArrowheads="1"/>
          </p:cNvSpPr>
          <p:nvPr/>
        </p:nvSpPr>
        <p:spPr bwMode="auto">
          <a:xfrm>
            <a:off x="5357818" y="857232"/>
            <a:ext cx="3429024" cy="1066800"/>
          </a:xfrm>
          <a:prstGeom prst="chevron">
            <a:avLst>
              <a:gd name="adj" fmla="val 5178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t-BR" sz="2200" b="1" dirty="0">
                <a:solidFill>
                  <a:schemeClr val="tx1"/>
                </a:solidFill>
                <a:latin typeface="Lucida Sans Unicode" pitchFamily="34" charset="0"/>
              </a:rPr>
              <a:t>Saída</a:t>
            </a:r>
          </a:p>
          <a:p>
            <a:r>
              <a:rPr lang="pt-BR" sz="2200" b="1" dirty="0" smtClean="0">
                <a:solidFill>
                  <a:schemeClr val="tx1"/>
                </a:solidFill>
                <a:latin typeface="Lucida Sans Unicode" pitchFamily="34" charset="0"/>
              </a:rPr>
              <a:t>(Demonstrativos)</a:t>
            </a:r>
            <a:endParaRPr lang="pt-BR" sz="2200" b="1" dirty="0">
              <a:solidFill>
                <a:schemeClr val="tx1"/>
              </a:solidFill>
              <a:latin typeface="Lucida Sans Unicode" pitchFamily="34" charset="0"/>
            </a:endParaRPr>
          </a:p>
        </p:txBody>
      </p:sp>
      <p:cxnSp>
        <p:nvCxnSpPr>
          <p:cNvPr id="67592" name="AutoShape 9"/>
          <p:cNvCxnSpPr>
            <a:cxnSpLocks noChangeShapeType="1"/>
            <a:stCxn id="67588" idx="2"/>
          </p:cNvCxnSpPr>
          <p:nvPr/>
        </p:nvCxnSpPr>
        <p:spPr bwMode="auto">
          <a:xfrm rot="16200000" flipH="1">
            <a:off x="6686965" y="2033169"/>
            <a:ext cx="637379" cy="419103"/>
          </a:xfrm>
          <a:prstGeom prst="bentConnector2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67593" name="AutoShape 10"/>
          <p:cNvCxnSpPr>
            <a:cxnSpLocks noChangeShapeType="1"/>
            <a:stCxn id="67588" idx="2"/>
          </p:cNvCxnSpPr>
          <p:nvPr/>
        </p:nvCxnSpPr>
        <p:spPr bwMode="auto">
          <a:xfrm rot="16200000" flipH="1">
            <a:off x="5974769" y="2745365"/>
            <a:ext cx="2061770" cy="419103"/>
          </a:xfrm>
          <a:prstGeom prst="bentConnector2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67594" name="AutoShape 11"/>
          <p:cNvCxnSpPr>
            <a:cxnSpLocks noChangeShapeType="1"/>
            <a:stCxn id="67588" idx="2"/>
          </p:cNvCxnSpPr>
          <p:nvPr/>
        </p:nvCxnSpPr>
        <p:spPr bwMode="auto">
          <a:xfrm rot="16200000" flipH="1">
            <a:off x="5263962" y="3456173"/>
            <a:ext cx="3483387" cy="419104"/>
          </a:xfrm>
          <a:prstGeom prst="bentConnector2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sp>
        <p:nvSpPr>
          <p:cNvPr id="67595" name="AutoShape 14"/>
          <p:cNvSpPr>
            <a:spLocks noChangeArrowheads="1"/>
          </p:cNvSpPr>
          <p:nvPr/>
        </p:nvSpPr>
        <p:spPr bwMode="auto">
          <a:xfrm>
            <a:off x="3924304" y="2071678"/>
            <a:ext cx="1719266" cy="2786082"/>
          </a:xfrm>
          <a:prstGeom prst="flowChartMagneticDisk">
            <a:avLst/>
          </a:prstGeom>
          <a:solidFill>
            <a:srgbClr val="FF9933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800" dirty="0" smtClean="0">
              <a:latin typeface="Lucida Sans Unicode" pitchFamily="34" charset="0"/>
            </a:endParaRPr>
          </a:p>
          <a:p>
            <a:pPr algn="ctr"/>
            <a:endParaRPr lang="pt-BR" dirty="0" smtClean="0">
              <a:latin typeface="Lucida Sans Unicode" pitchFamily="34" charset="0"/>
            </a:endParaRPr>
          </a:p>
          <a:p>
            <a:pPr algn="ctr"/>
            <a:r>
              <a:rPr lang="pt-BR" sz="1800" dirty="0" smtClean="0">
                <a:latin typeface="Lucida Sans Unicode" pitchFamily="34" charset="0"/>
              </a:rPr>
              <a:t>Sistema</a:t>
            </a:r>
            <a:endParaRPr lang="pt-BR" sz="1800" dirty="0">
              <a:latin typeface="Lucida Sans Unicode" pitchFamily="34" charset="0"/>
            </a:endParaRPr>
          </a:p>
          <a:p>
            <a:pPr algn="ctr"/>
            <a:r>
              <a:rPr lang="pt-BR" dirty="0" smtClean="0">
                <a:latin typeface="Lucida Sans Unicode" pitchFamily="34" charset="0"/>
              </a:rPr>
              <a:t>Integrado de</a:t>
            </a:r>
          </a:p>
          <a:p>
            <a:pPr algn="ctr"/>
            <a:r>
              <a:rPr lang="pt-BR" sz="1800" dirty="0" smtClean="0">
                <a:latin typeface="Lucida Sans Unicode" pitchFamily="34" charset="0"/>
              </a:rPr>
              <a:t>Administração</a:t>
            </a:r>
          </a:p>
          <a:p>
            <a:pPr algn="ctr"/>
            <a:r>
              <a:rPr lang="pt-BR" dirty="0" smtClean="0">
                <a:latin typeface="Lucida Sans Unicode" pitchFamily="34" charset="0"/>
              </a:rPr>
              <a:t>Financeira e </a:t>
            </a:r>
          </a:p>
          <a:p>
            <a:pPr algn="ctr"/>
            <a:r>
              <a:rPr lang="pt-BR" dirty="0" smtClean="0">
                <a:latin typeface="Lucida Sans Unicode" pitchFamily="34" charset="0"/>
              </a:rPr>
              <a:t>Controle</a:t>
            </a:r>
          </a:p>
          <a:p>
            <a:pPr algn="ctr"/>
            <a:r>
              <a:rPr lang="pt-BR" dirty="0" smtClean="0">
                <a:latin typeface="Lucida Sans Unicode" pitchFamily="34" charset="0"/>
              </a:rPr>
              <a:t>(SIAFIC)</a:t>
            </a:r>
          </a:p>
          <a:p>
            <a:pPr algn="ctr"/>
            <a:endParaRPr lang="pt-BR" sz="1800" dirty="0">
              <a:latin typeface="Lucida Sans Unicode" pitchFamily="34" charset="0"/>
            </a:endParaRPr>
          </a:p>
        </p:txBody>
      </p:sp>
      <p:cxnSp>
        <p:nvCxnSpPr>
          <p:cNvPr id="67596" name="AutoShape 15"/>
          <p:cNvCxnSpPr>
            <a:cxnSpLocks noChangeShapeType="1"/>
            <a:stCxn id="67587" idx="2"/>
            <a:endCxn id="67595" idx="2"/>
          </p:cNvCxnSpPr>
          <p:nvPr/>
        </p:nvCxnSpPr>
        <p:spPr bwMode="auto">
          <a:xfrm rot="16200000" flipH="1">
            <a:off x="2968230" y="2508644"/>
            <a:ext cx="1535917" cy="376232"/>
          </a:xfrm>
          <a:prstGeom prst="bentConnector2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67598" name="AutoShape 18"/>
          <p:cNvCxnSpPr>
            <a:cxnSpLocks noChangeShapeType="1"/>
            <a:endCxn id="22" idx="1"/>
          </p:cNvCxnSpPr>
          <p:nvPr/>
        </p:nvCxnSpPr>
        <p:spPr bwMode="auto">
          <a:xfrm rot="16200000" flipH="1">
            <a:off x="27770" y="2472508"/>
            <a:ext cx="1373158" cy="428626"/>
          </a:xfrm>
          <a:prstGeom prst="bentConnector2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sp>
        <p:nvSpPr>
          <p:cNvPr id="67599" name="Rectangle 22"/>
          <p:cNvSpPr>
            <a:spLocks noChangeArrowheads="1"/>
          </p:cNvSpPr>
          <p:nvPr/>
        </p:nvSpPr>
        <p:spPr bwMode="auto">
          <a:xfrm>
            <a:off x="857224" y="71414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pt-BR" i="1" dirty="0">
                <a:solidFill>
                  <a:schemeClr val="bg1"/>
                </a:solidFill>
                <a:latin typeface="Verdana" pitchFamily="34" charset="0"/>
              </a:rPr>
              <a:t>Implementação de um Padrão para o País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7215206" y="3076977"/>
            <a:ext cx="9989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smtClean="0"/>
              <a:t>RREO</a:t>
            </a:r>
            <a:endParaRPr lang="pt-BR" sz="2200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7294554" y="4519206"/>
            <a:ext cx="780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smtClean="0"/>
              <a:t>RGF</a:t>
            </a:r>
            <a:endParaRPr lang="pt-BR" sz="2200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7143768" y="5929330"/>
            <a:ext cx="11544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smtClean="0"/>
              <a:t>DCASP</a:t>
            </a:r>
            <a:endParaRPr lang="pt-BR" sz="2200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14282" y="4607162"/>
            <a:ext cx="65899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LRF (Alterado</a:t>
            </a:r>
            <a:r>
              <a:rPr kumimoji="0" lang="pt-BR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LC 131/2009)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: 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“Art. 48.  .....................................................................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Parágrafo único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  A transparência será assegurada também mediante: 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........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III – adoção de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sistema integrado de administração financeira e controle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que atenda a </a:t>
            </a:r>
            <a:r>
              <a:rPr kumimoji="0" lang="pt-BR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padrão mínimo de qualidade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estabelecido pelo Poder Executivo da União e ao disposto no art. 48-A.”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(NR) 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214554"/>
            <a:ext cx="2432428" cy="231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901366"/>
            <a:ext cx="792485" cy="104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m 2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429000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m 2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988840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8526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uxograma: Atraso 8"/>
          <p:cNvSpPr/>
          <p:nvPr/>
        </p:nvSpPr>
        <p:spPr>
          <a:xfrm rot="16200000">
            <a:off x="3194050" y="2889250"/>
            <a:ext cx="469900" cy="17145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114691" name="CaixaDeTexto 3"/>
          <p:cNvSpPr txBox="1">
            <a:spLocks noChangeArrowheads="1"/>
          </p:cNvSpPr>
          <p:nvPr/>
        </p:nvSpPr>
        <p:spPr bwMode="auto">
          <a:xfrm>
            <a:off x="3724275" y="4387850"/>
            <a:ext cx="1973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>
                <a:latin typeface="Verdana" pitchFamily="34" charset="0"/>
              </a:rPr>
              <a:t>INFORMAÇÃO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143108" y="4000504"/>
            <a:ext cx="4857784" cy="1143008"/>
          </a:xfrm>
          <a:prstGeom prst="roundRect">
            <a:avLst>
              <a:gd name="adj" fmla="val 42772"/>
            </a:avLst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751138" y="3630613"/>
            <a:ext cx="1370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dirty="0">
                <a:solidFill>
                  <a:schemeClr val="bg1"/>
                </a:solidFill>
                <a:latin typeface="Verdana" pitchFamily="34" charset="0"/>
              </a:rPr>
              <a:t>Contador</a:t>
            </a:r>
          </a:p>
        </p:txBody>
      </p:sp>
      <p:pic>
        <p:nvPicPr>
          <p:cNvPr id="1026" name="Picture 2" descr="D:\Documents and Settings\tiagombp.STN\Configurações locais\Temporary Internet Files\Content.IE5\WLUB852J\MCj043380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550" y="34591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1300194" y="130710"/>
            <a:ext cx="7772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i="1" dirty="0">
                <a:solidFill>
                  <a:schemeClr val="bg1"/>
                </a:solidFill>
                <a:latin typeface="Verdana" pitchFamily="34" charset="0"/>
              </a:rPr>
              <a:t>A Garantia da Boa Informação Contábil</a:t>
            </a:r>
          </a:p>
        </p:txBody>
      </p:sp>
    </p:spTree>
    <p:extLst>
      <p:ext uri="{BB962C8B-B14F-4D97-AF65-F5344CB8AC3E}">
        <p14:creationId xmlns:p14="http://schemas.microsoft.com/office/powerpoint/2010/main" val="40314957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uxograma: Atraso 8"/>
          <p:cNvSpPr/>
          <p:nvPr/>
        </p:nvSpPr>
        <p:spPr>
          <a:xfrm rot="16200000">
            <a:off x="3194050" y="2889250"/>
            <a:ext cx="469900" cy="17145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115715" name="CaixaDeTexto 3"/>
          <p:cNvSpPr txBox="1">
            <a:spLocks noChangeArrowheads="1"/>
          </p:cNvSpPr>
          <p:nvPr/>
        </p:nvSpPr>
        <p:spPr bwMode="auto">
          <a:xfrm>
            <a:off x="3724275" y="4387850"/>
            <a:ext cx="1973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>
                <a:latin typeface="Verdana" pitchFamily="34" charset="0"/>
              </a:rPr>
              <a:t>INFORMAÇÃO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143108" y="4000504"/>
            <a:ext cx="4857784" cy="1143008"/>
          </a:xfrm>
          <a:prstGeom prst="roundRect">
            <a:avLst>
              <a:gd name="adj" fmla="val 42772"/>
            </a:avLst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115717" name="CaixaDeTexto 7"/>
          <p:cNvSpPr txBox="1">
            <a:spLocks noChangeArrowheads="1"/>
          </p:cNvSpPr>
          <p:nvPr/>
        </p:nvSpPr>
        <p:spPr bwMode="auto">
          <a:xfrm>
            <a:off x="2751138" y="3630613"/>
            <a:ext cx="1370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>
                <a:solidFill>
                  <a:schemeClr val="bg1"/>
                </a:solidFill>
                <a:latin typeface="Verdana" pitchFamily="34" charset="0"/>
              </a:rPr>
              <a:t>Contador</a:t>
            </a:r>
          </a:p>
        </p:txBody>
      </p:sp>
      <p:pic>
        <p:nvPicPr>
          <p:cNvPr id="115718" name="Picture 2" descr="D:\Documents and Settings\tiagombp.STN\Configurações locais\Temporary Internet Files\Content.IE5\WLUB852J\MCj043380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550" y="34591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uxograma: Atraso 9"/>
          <p:cNvSpPr/>
          <p:nvPr/>
        </p:nvSpPr>
        <p:spPr>
          <a:xfrm rot="16200000">
            <a:off x="3015457" y="1710531"/>
            <a:ext cx="469900" cy="2643187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115720" name="CaixaDeTexto 10"/>
          <p:cNvSpPr txBox="1">
            <a:spLocks noChangeArrowheads="1"/>
          </p:cNvSpPr>
          <p:nvPr/>
        </p:nvSpPr>
        <p:spPr bwMode="auto">
          <a:xfrm>
            <a:off x="2071688" y="2916238"/>
            <a:ext cx="235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>
                <a:solidFill>
                  <a:schemeClr val="bg1"/>
                </a:solidFill>
                <a:latin typeface="Verdana" pitchFamily="34" charset="0"/>
              </a:rPr>
              <a:t>Controle Interno</a:t>
            </a:r>
          </a:p>
        </p:txBody>
      </p:sp>
      <p:pic>
        <p:nvPicPr>
          <p:cNvPr id="2051" name="Picture 3" descr="D:\Documents and Settings\tiagombp.STN\Configurações locais\Temporary Internet Files\Content.IE5\KT6N45IN\MCj043380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5963" y="3457575"/>
            <a:ext cx="8572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Documents and Settings\tiagombp.STN\Configurações locais\Temporary Internet Files\Content.IE5\KT6N45IN\MCj0431629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40005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de cantos arredondados 11"/>
          <p:cNvSpPr/>
          <p:nvPr/>
        </p:nvSpPr>
        <p:spPr>
          <a:xfrm>
            <a:off x="1142976" y="3286124"/>
            <a:ext cx="6858048" cy="2143140"/>
          </a:xfrm>
          <a:prstGeom prst="roundRect">
            <a:avLst>
              <a:gd name="adj" fmla="val 42772"/>
            </a:avLst>
          </a:prstGeom>
          <a:solidFill>
            <a:srgbClr val="C00000">
              <a:alpha val="50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pic>
        <p:nvPicPr>
          <p:cNvPr id="2053" name="Picture 5" descr="D:\Documents and Settings\tiagombp.STN\Configurações locais\Temporary Internet Files\Content.IE5\X0O39XOD\MCj0431599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38" y="2643188"/>
            <a:ext cx="104298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1300194" y="130710"/>
            <a:ext cx="7772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i="1" dirty="0">
                <a:solidFill>
                  <a:schemeClr val="bg1"/>
                </a:solidFill>
                <a:latin typeface="Verdana" pitchFamily="34" charset="0"/>
              </a:rPr>
              <a:t>A Garantia da Boa Informação Contábil</a:t>
            </a:r>
          </a:p>
        </p:txBody>
      </p:sp>
    </p:spTree>
    <p:extLst>
      <p:ext uri="{BB962C8B-B14F-4D97-AF65-F5344CB8AC3E}">
        <p14:creationId xmlns:p14="http://schemas.microsoft.com/office/powerpoint/2010/main" val="3059245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uxograma: Atraso 8"/>
          <p:cNvSpPr/>
          <p:nvPr/>
        </p:nvSpPr>
        <p:spPr>
          <a:xfrm rot="16200000">
            <a:off x="3194050" y="2889250"/>
            <a:ext cx="469900" cy="17145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116739" name="CaixaDeTexto 3"/>
          <p:cNvSpPr txBox="1">
            <a:spLocks noChangeArrowheads="1"/>
          </p:cNvSpPr>
          <p:nvPr/>
        </p:nvSpPr>
        <p:spPr bwMode="auto">
          <a:xfrm>
            <a:off x="3724275" y="4387850"/>
            <a:ext cx="1973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>
                <a:latin typeface="Verdana" pitchFamily="34" charset="0"/>
              </a:rPr>
              <a:t>INFORMAÇÃO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143108" y="4000504"/>
            <a:ext cx="4857784" cy="1143008"/>
          </a:xfrm>
          <a:prstGeom prst="roundRect">
            <a:avLst>
              <a:gd name="adj" fmla="val 42772"/>
            </a:avLst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116741" name="CaixaDeTexto 7"/>
          <p:cNvSpPr txBox="1">
            <a:spLocks noChangeArrowheads="1"/>
          </p:cNvSpPr>
          <p:nvPr/>
        </p:nvSpPr>
        <p:spPr bwMode="auto">
          <a:xfrm>
            <a:off x="2751138" y="3630613"/>
            <a:ext cx="1370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>
                <a:solidFill>
                  <a:schemeClr val="bg1"/>
                </a:solidFill>
                <a:latin typeface="Verdana" pitchFamily="34" charset="0"/>
              </a:rPr>
              <a:t>Contador</a:t>
            </a:r>
          </a:p>
        </p:txBody>
      </p:sp>
      <p:pic>
        <p:nvPicPr>
          <p:cNvPr id="116742" name="Picture 2" descr="D:\Documents and Settings\tiagombp.STN\Configurações locais\Temporary Internet Files\Content.IE5\WLUB852J\MCj043380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550" y="34591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uxograma: Atraso 9"/>
          <p:cNvSpPr/>
          <p:nvPr/>
        </p:nvSpPr>
        <p:spPr>
          <a:xfrm rot="16200000">
            <a:off x="3015457" y="1710531"/>
            <a:ext cx="469900" cy="2643187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116744" name="CaixaDeTexto 10"/>
          <p:cNvSpPr txBox="1">
            <a:spLocks noChangeArrowheads="1"/>
          </p:cNvSpPr>
          <p:nvPr/>
        </p:nvSpPr>
        <p:spPr bwMode="auto">
          <a:xfrm>
            <a:off x="2071688" y="2916238"/>
            <a:ext cx="235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>
                <a:solidFill>
                  <a:schemeClr val="bg1"/>
                </a:solidFill>
                <a:latin typeface="Verdana" pitchFamily="34" charset="0"/>
              </a:rPr>
              <a:t>Controle Interno</a:t>
            </a:r>
          </a:p>
        </p:txBody>
      </p:sp>
      <p:pic>
        <p:nvPicPr>
          <p:cNvPr id="2051" name="Picture 3" descr="D:\Documents and Settings\tiagombp.STN\Configurações locais\Temporary Internet Files\Content.IE5\KT6N45IN\MCj043380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5963" y="3457575"/>
            <a:ext cx="8572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Documents and Settings\tiagombp.STN\Configurações locais\Temporary Internet Files\Content.IE5\KT6N45IN\MCj0431629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40005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de cantos arredondados 11"/>
          <p:cNvSpPr/>
          <p:nvPr/>
        </p:nvSpPr>
        <p:spPr>
          <a:xfrm>
            <a:off x="1142976" y="3286124"/>
            <a:ext cx="6858048" cy="2143140"/>
          </a:xfrm>
          <a:prstGeom prst="roundRect">
            <a:avLst>
              <a:gd name="adj" fmla="val 42772"/>
            </a:avLst>
          </a:prstGeom>
          <a:solidFill>
            <a:srgbClr val="C00000">
              <a:alpha val="50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pic>
        <p:nvPicPr>
          <p:cNvPr id="2053" name="Picture 5" descr="D:\Documents and Settings\tiagombp.STN\Configurações locais\Temporary Internet Files\Content.IE5\X0O39XOD\MCj0431599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38" y="2643188"/>
            <a:ext cx="104298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Documents and Settings\tiagombp.STN\Configurações locais\Temporary Internet Files\Content.IE5\WLUB852J\MCj0431598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38" y="2600325"/>
            <a:ext cx="104457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luxograma: Atraso 13"/>
          <p:cNvSpPr/>
          <p:nvPr/>
        </p:nvSpPr>
        <p:spPr>
          <a:xfrm rot="16200000">
            <a:off x="2515394" y="581819"/>
            <a:ext cx="469900" cy="2643188"/>
          </a:xfrm>
          <a:prstGeom prst="flowChartDela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116751" name="CaixaDeTexto 14"/>
          <p:cNvSpPr txBox="1">
            <a:spLocks noChangeArrowheads="1"/>
          </p:cNvSpPr>
          <p:nvPr/>
        </p:nvSpPr>
        <p:spPr bwMode="auto">
          <a:xfrm>
            <a:off x="1571625" y="1787525"/>
            <a:ext cx="2376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>
                <a:solidFill>
                  <a:schemeClr val="bg1"/>
                </a:solidFill>
                <a:latin typeface="Verdana" pitchFamily="34" charset="0"/>
              </a:rPr>
              <a:t>Controle Externo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00034" y="2143116"/>
            <a:ext cx="8143932" cy="3643338"/>
          </a:xfrm>
          <a:prstGeom prst="roundRect">
            <a:avLst>
              <a:gd name="adj" fmla="val 28032"/>
            </a:avLst>
          </a:prstGeom>
          <a:solidFill>
            <a:srgbClr val="92D050">
              <a:alpha val="50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pic>
        <p:nvPicPr>
          <p:cNvPr id="3077" name="Picture 5" descr="D:\Documents and Settings\tiagombp.STN\Configurações locais\Temporary Internet Files\Content.IE5\X0O39XOD\MCj0431628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3" y="1428750"/>
            <a:ext cx="1214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1228756" y="142852"/>
            <a:ext cx="7772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i="1" dirty="0">
                <a:solidFill>
                  <a:schemeClr val="bg1"/>
                </a:solidFill>
                <a:latin typeface="Verdana" pitchFamily="34" charset="0"/>
              </a:rPr>
              <a:t>A Garantia da Boa Informação Contábil</a:t>
            </a:r>
          </a:p>
        </p:txBody>
      </p:sp>
      <p:sp>
        <p:nvSpPr>
          <p:cNvPr id="399379" name="Rectangle 19"/>
          <p:cNvSpPr>
            <a:spLocks noChangeArrowheads="1"/>
          </p:cNvSpPr>
          <p:nvPr/>
        </p:nvSpPr>
        <p:spPr bwMode="auto">
          <a:xfrm>
            <a:off x="250825" y="836613"/>
            <a:ext cx="8785225" cy="5400675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4000">
                <a:solidFill>
                  <a:schemeClr val="accent2"/>
                </a:solidFill>
              </a:rPr>
              <a:t>Controle Social</a:t>
            </a:r>
          </a:p>
        </p:txBody>
      </p:sp>
    </p:spTree>
    <p:extLst>
      <p:ext uri="{BB962C8B-B14F-4D97-AF65-F5344CB8AC3E}">
        <p14:creationId xmlns:p14="http://schemas.microsoft.com/office/powerpoint/2010/main" val="8038424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3000"/>
                                        <p:tgtEl>
                                          <p:spTgt spid="39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dirty="0" smtClean="0"/>
              <a:t>É um Terremoto na Contabilidade do Setor Público?</a:t>
            </a:r>
          </a:p>
        </p:txBody>
      </p:sp>
      <p:grpSp>
        <p:nvGrpSpPr>
          <p:cNvPr id="2" name="Grupo 22"/>
          <p:cNvGrpSpPr/>
          <p:nvPr/>
        </p:nvGrpSpPr>
        <p:grpSpPr>
          <a:xfrm>
            <a:off x="3419872" y="836711"/>
            <a:ext cx="3456384" cy="1965122"/>
            <a:chOff x="3419872" y="836711"/>
            <a:chExt cx="3456384" cy="1965122"/>
          </a:xfrm>
        </p:grpSpPr>
        <p:pic>
          <p:nvPicPr>
            <p:cNvPr id="152582" name="Picture 6" descr="http://t2.gstatic.com/images?q=tbn:ANd9GcTr1c90d8KKNPTMTyh_STFR9tnz0qjPMN9zU6dRYj50uGFQJx2OPUx1G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3888" y="836711"/>
              <a:ext cx="2232248" cy="1277561"/>
            </a:xfrm>
            <a:prstGeom prst="rect">
              <a:avLst/>
            </a:prstGeom>
            <a:noFill/>
          </p:spPr>
        </p:pic>
        <p:sp>
          <p:nvSpPr>
            <p:cNvPr id="12" name="Retângulo 11"/>
            <p:cNvSpPr/>
            <p:nvPr/>
          </p:nvSpPr>
          <p:spPr>
            <a:xfrm>
              <a:off x="3419872" y="2093947"/>
              <a:ext cx="345638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dirty="0" smtClean="0"/>
                <a:t>sistema de medição e controle de abalos sísmicos</a:t>
              </a:r>
              <a:endParaRPr lang="pt-BR" sz="2000" dirty="0"/>
            </a:p>
          </p:txBody>
        </p:sp>
      </p:grpSp>
      <p:grpSp>
        <p:nvGrpSpPr>
          <p:cNvPr id="3" name="Grupo 21"/>
          <p:cNvGrpSpPr/>
          <p:nvPr/>
        </p:nvGrpSpPr>
        <p:grpSpPr>
          <a:xfrm>
            <a:off x="251520" y="764704"/>
            <a:ext cx="2664296" cy="1831559"/>
            <a:chOff x="251520" y="764704"/>
            <a:chExt cx="2664296" cy="1831559"/>
          </a:xfrm>
        </p:grpSpPr>
        <p:pic>
          <p:nvPicPr>
            <p:cNvPr id="152580" name="Picture 4" descr="http://t2.gstatic.com/images?q=tbn:ANd9GcRvpgGjPSqcmpDnjL_O4i86L2xtr0mcDKrMCb1apX9yFGoBCvhMVrPAe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764704"/>
              <a:ext cx="1934521" cy="1584176"/>
            </a:xfrm>
            <a:prstGeom prst="rect">
              <a:avLst/>
            </a:prstGeom>
            <a:noFill/>
          </p:spPr>
        </p:pic>
        <p:sp>
          <p:nvSpPr>
            <p:cNvPr id="13" name="Retângulo 12"/>
            <p:cNvSpPr/>
            <p:nvPr/>
          </p:nvSpPr>
          <p:spPr>
            <a:xfrm>
              <a:off x="251520" y="2196153"/>
              <a:ext cx="26642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dirty="0" smtClean="0"/>
                <a:t>Notícias de Terremoto</a:t>
              </a:r>
              <a:endParaRPr lang="pt-BR" sz="2000" dirty="0"/>
            </a:p>
          </p:txBody>
        </p:sp>
      </p:grpSp>
      <p:grpSp>
        <p:nvGrpSpPr>
          <p:cNvPr id="4" name="Grupo 23"/>
          <p:cNvGrpSpPr/>
          <p:nvPr/>
        </p:nvGrpSpPr>
        <p:grpSpPr>
          <a:xfrm>
            <a:off x="7020272" y="692696"/>
            <a:ext cx="1944216" cy="2148046"/>
            <a:chOff x="7020272" y="692696"/>
            <a:chExt cx="1944216" cy="2148046"/>
          </a:xfrm>
        </p:grpSpPr>
        <p:pic>
          <p:nvPicPr>
            <p:cNvPr id="152584" name="Picture 8" descr="http://t3.gstatic.com/images?q=tbn:ANd9GcSbSHakocTUlPUW_uiTTWdfvJiBdGlOV_FOOQB_8lxhBPIHR0kLPTf0txs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36296" y="692696"/>
              <a:ext cx="1728192" cy="1491264"/>
            </a:xfrm>
            <a:prstGeom prst="rect">
              <a:avLst/>
            </a:prstGeom>
            <a:noFill/>
          </p:spPr>
        </p:pic>
        <p:sp>
          <p:nvSpPr>
            <p:cNvPr id="14" name="Retângulo 13"/>
            <p:cNvSpPr/>
            <p:nvPr/>
          </p:nvSpPr>
          <p:spPr>
            <a:xfrm>
              <a:off x="7020272" y="2132856"/>
              <a:ext cx="194421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dirty="0" smtClean="0"/>
                <a:t>Centro Sísmico Nacional</a:t>
              </a:r>
              <a:endParaRPr lang="pt-BR" sz="2000" dirty="0"/>
            </a:p>
          </p:txBody>
        </p:sp>
      </p:grpSp>
      <p:grpSp>
        <p:nvGrpSpPr>
          <p:cNvPr id="5" name="Grupo 24"/>
          <p:cNvGrpSpPr/>
          <p:nvPr/>
        </p:nvGrpSpPr>
        <p:grpSpPr>
          <a:xfrm>
            <a:off x="7092280" y="3140968"/>
            <a:ext cx="2051720" cy="2959879"/>
            <a:chOff x="7092280" y="3140968"/>
            <a:chExt cx="2051720" cy="2959879"/>
          </a:xfrm>
        </p:grpSpPr>
        <p:pic>
          <p:nvPicPr>
            <p:cNvPr id="152586" name="Picture 10" descr="http://t0.gstatic.com/images?q=tbn:ANd9GcTTpzvxaJX5kpXIbZwohGNPbVDr8dPoHbHJ6iGhE-U0eUIfEVuHjONx2w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92280" y="3140968"/>
              <a:ext cx="1829172" cy="1829174"/>
            </a:xfrm>
            <a:prstGeom prst="rect">
              <a:avLst/>
            </a:prstGeom>
            <a:noFill/>
          </p:spPr>
        </p:pic>
        <p:sp>
          <p:nvSpPr>
            <p:cNvPr id="16" name="Retângulo 15"/>
            <p:cNvSpPr/>
            <p:nvPr/>
          </p:nvSpPr>
          <p:spPr>
            <a:xfrm>
              <a:off x="7272808" y="5085184"/>
              <a:ext cx="187119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dirty="0" smtClean="0"/>
                <a:t>grande terremoto no Nordeste</a:t>
              </a:r>
              <a:endParaRPr lang="pt-BR" sz="2000" dirty="0"/>
            </a:p>
          </p:txBody>
        </p:sp>
      </p:grpSp>
      <p:grpSp>
        <p:nvGrpSpPr>
          <p:cNvPr id="6" name="Grupo 25"/>
          <p:cNvGrpSpPr/>
          <p:nvPr/>
        </p:nvGrpSpPr>
        <p:grpSpPr>
          <a:xfrm>
            <a:off x="3491880" y="2996952"/>
            <a:ext cx="2507015" cy="1584176"/>
            <a:chOff x="3491880" y="2996952"/>
            <a:chExt cx="2507015" cy="1584176"/>
          </a:xfrm>
        </p:grpSpPr>
        <p:pic>
          <p:nvPicPr>
            <p:cNvPr id="152588" name="Picture 12" descr="http://t1.gstatic.com/images?q=tbn:ANd9GcTNPrIvJq-jXK4HF14T15Pjd2DmMBHTiHeVGyfLshIm4cYAjEidiu61KA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91880" y="3068960"/>
              <a:ext cx="2507015" cy="1512168"/>
            </a:xfrm>
            <a:prstGeom prst="rect">
              <a:avLst/>
            </a:prstGeom>
            <a:noFill/>
          </p:spPr>
        </p:pic>
        <p:sp>
          <p:nvSpPr>
            <p:cNvPr id="19" name="Retângulo 18"/>
            <p:cNvSpPr/>
            <p:nvPr/>
          </p:nvSpPr>
          <p:spPr>
            <a:xfrm>
              <a:off x="3635896" y="2996952"/>
              <a:ext cx="21948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dirty="0" smtClean="0"/>
                <a:t>Cidade de </a:t>
              </a:r>
              <a:r>
                <a:rPr lang="pt-BR" sz="2000" dirty="0" err="1" smtClean="0"/>
                <a:t>Icó</a:t>
              </a:r>
              <a:r>
                <a:rPr lang="pt-BR" sz="2000" dirty="0" smtClean="0"/>
                <a:t>/CE</a:t>
              </a:r>
              <a:endParaRPr lang="pt-BR" sz="2000" dirty="0"/>
            </a:p>
          </p:txBody>
        </p:sp>
      </p:grpSp>
      <p:grpSp>
        <p:nvGrpSpPr>
          <p:cNvPr id="7" name="Grupo 26"/>
          <p:cNvGrpSpPr/>
          <p:nvPr/>
        </p:nvGrpSpPr>
        <p:grpSpPr>
          <a:xfrm>
            <a:off x="577223" y="2996952"/>
            <a:ext cx="2554617" cy="1516075"/>
            <a:chOff x="577223" y="2996952"/>
            <a:chExt cx="2554617" cy="1516075"/>
          </a:xfrm>
        </p:grpSpPr>
        <p:pic>
          <p:nvPicPr>
            <p:cNvPr id="152590" name="Picture 14" descr="http://t1.gstatic.com/images?q=tbn:ANd9GcR6a-ClWZkTs4EiDBuPG6i8YwcN0fY642cBo_syJ62GDs0neFXGWPY6iO-a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83568" y="2996952"/>
              <a:ext cx="2448272" cy="1516075"/>
            </a:xfrm>
            <a:prstGeom prst="rect">
              <a:avLst/>
            </a:prstGeom>
            <a:noFill/>
          </p:spPr>
        </p:pic>
        <p:sp>
          <p:nvSpPr>
            <p:cNvPr id="20" name="Retângulo 19"/>
            <p:cNvSpPr/>
            <p:nvPr/>
          </p:nvSpPr>
          <p:spPr>
            <a:xfrm>
              <a:off x="577223" y="2996952"/>
              <a:ext cx="25250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dirty="0" smtClean="0"/>
                <a:t>Delegacia de Polícia</a:t>
              </a:r>
              <a:endParaRPr lang="pt-BR" sz="2000" dirty="0"/>
            </a:p>
          </p:txBody>
        </p:sp>
      </p:grpSp>
      <p:sp>
        <p:nvSpPr>
          <p:cNvPr id="21" name="Retângulo 20"/>
          <p:cNvSpPr/>
          <p:nvPr/>
        </p:nvSpPr>
        <p:spPr>
          <a:xfrm>
            <a:off x="179512" y="4797152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/>
                </a:solidFill>
              </a:rPr>
              <a:t>“Urgente. Possível movimento sísmico na zona. Muito perigoso. Richter 7. Epicentro a 3 km da cidade.Tomem medidas e informem resultados com urgência.”</a:t>
            </a:r>
            <a:br>
              <a:rPr lang="pt-BR" sz="2400" b="1" dirty="0" smtClean="0">
                <a:solidFill>
                  <a:schemeClr val="accent6"/>
                </a:solidFill>
              </a:rPr>
            </a:br>
            <a:endParaRPr lang="pt-BR" sz="2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dirty="0" smtClean="0"/>
              <a:t>É um Terremoto na Contabilidade do Setor Público?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83671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Somente uma semana depois, o CSN recebeu um telegrama:</a:t>
            </a:r>
            <a:br>
              <a:rPr lang="pt-BR" sz="2400" dirty="0" smtClean="0"/>
            </a:br>
            <a:endParaRPr lang="pt-BR" sz="2400" dirty="0"/>
          </a:p>
        </p:txBody>
      </p:sp>
      <p:grpSp>
        <p:nvGrpSpPr>
          <p:cNvPr id="2" name="Grupo 14"/>
          <p:cNvGrpSpPr/>
          <p:nvPr/>
        </p:nvGrpSpPr>
        <p:grpSpPr>
          <a:xfrm>
            <a:off x="179512" y="1484784"/>
            <a:ext cx="8892480" cy="864095"/>
            <a:chOff x="179512" y="1484784"/>
            <a:chExt cx="8892480" cy="864095"/>
          </a:xfrm>
        </p:grpSpPr>
        <p:pic>
          <p:nvPicPr>
            <p:cNvPr id="5" name="Picture 14" descr="http://t1.gstatic.com/images?q=tbn:ANd9GcR6a-ClWZkTs4EiDBuPG6i8YwcN0fY642cBo_syJ62GDs0neFXGWPY6iO-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484784"/>
              <a:ext cx="1152128" cy="864095"/>
            </a:xfrm>
            <a:prstGeom prst="rect">
              <a:avLst/>
            </a:prstGeom>
            <a:noFill/>
          </p:spPr>
        </p:pic>
        <p:sp>
          <p:nvSpPr>
            <p:cNvPr id="6" name="Retângulo 5"/>
            <p:cNvSpPr/>
            <p:nvPr/>
          </p:nvSpPr>
          <p:spPr>
            <a:xfrm>
              <a:off x="1331640" y="1484784"/>
              <a:ext cx="774035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400" dirty="0" smtClean="0">
                  <a:solidFill>
                    <a:schemeClr val="accent6"/>
                  </a:solidFill>
                </a:rPr>
                <a:t>Aqui é da Polícia de </a:t>
              </a:r>
              <a:r>
                <a:rPr lang="pt-BR" sz="2400" dirty="0" err="1" smtClean="0">
                  <a:solidFill>
                    <a:schemeClr val="accent6"/>
                  </a:solidFill>
                </a:rPr>
                <a:t>Icó</a:t>
              </a:r>
              <a:r>
                <a:rPr lang="pt-BR" sz="2400" dirty="0" smtClean="0">
                  <a:solidFill>
                    <a:schemeClr val="accent6"/>
                  </a:solidFill>
                </a:rPr>
                <a:t>. Movimento sísmico totalmente desarticulado.</a:t>
              </a:r>
              <a:endParaRPr lang="pt-BR" sz="24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" name="Grupo 18"/>
          <p:cNvGrpSpPr/>
          <p:nvPr/>
        </p:nvGrpSpPr>
        <p:grpSpPr>
          <a:xfrm>
            <a:off x="179512" y="5013176"/>
            <a:ext cx="8928992" cy="1369074"/>
            <a:chOff x="179512" y="5013176"/>
            <a:chExt cx="8928992" cy="1369074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187624" y="5105275"/>
              <a:ext cx="7920880" cy="113877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93675" indent="-193675" algn="just" eaLnBrk="0" hangingPunct="0">
                <a:lnSpc>
                  <a:spcPct val="85000"/>
                </a:lnSpc>
                <a:spcBef>
                  <a:spcPct val="70000"/>
                </a:spcBef>
                <a:buClr>
                  <a:srgbClr val="0066FF"/>
                </a:buClr>
                <a:buSzPct val="110000"/>
                <a:buFont typeface="Wingdings" pitchFamily="2" charset="2"/>
                <a:buNone/>
                <a:defRPr/>
              </a:pPr>
              <a:r>
                <a:rPr lang="pt-BR" sz="2400" dirty="0" smtClean="0"/>
                <a:t/>
              </a:r>
              <a:br>
                <a:rPr lang="pt-BR" sz="2400" dirty="0" smtClean="0"/>
              </a:br>
              <a:r>
                <a:rPr lang="pt-BR" sz="2800" b="1" dirty="0" smtClean="0">
                  <a:solidFill>
                    <a:srgbClr val="FF0000"/>
                  </a:solidFill>
                </a:rPr>
                <a:t>Não respondemos antes porque houve um terremoto </a:t>
              </a:r>
              <a:r>
                <a:rPr lang="pt-BR" sz="2800" b="1" dirty="0" err="1" smtClean="0">
                  <a:solidFill>
                    <a:srgbClr val="FF0000"/>
                  </a:solidFill>
                </a:rPr>
                <a:t>arretado</a:t>
              </a:r>
              <a:r>
                <a:rPr lang="pt-BR" sz="2800" b="1" dirty="0" smtClean="0">
                  <a:solidFill>
                    <a:srgbClr val="FF0000"/>
                  </a:solidFill>
                </a:rPr>
                <a:t> aqui!!!</a:t>
              </a:r>
              <a:endPara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151556" name="Picture 4" descr="http://t0.gstatic.com/images?q=tbn:ANd9GcRRURlvsOIC12REKXMIGhZ5jnSP73y4IJSh4ENQVFJbH8LQ9qi8uWx-s-s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5013176"/>
              <a:ext cx="1152128" cy="1369074"/>
            </a:xfrm>
            <a:prstGeom prst="rect">
              <a:avLst/>
            </a:prstGeom>
            <a:noFill/>
          </p:spPr>
        </p:pic>
      </p:grpSp>
      <p:grpSp>
        <p:nvGrpSpPr>
          <p:cNvPr id="9" name="Grupo 15"/>
          <p:cNvGrpSpPr/>
          <p:nvPr/>
        </p:nvGrpSpPr>
        <p:grpSpPr>
          <a:xfrm>
            <a:off x="1152128" y="2132856"/>
            <a:ext cx="7674074" cy="1133476"/>
            <a:chOff x="1152128" y="2132856"/>
            <a:chExt cx="7674074" cy="1133476"/>
          </a:xfrm>
        </p:grpSpPr>
        <p:sp>
          <p:nvSpPr>
            <p:cNvPr id="7" name="Retângulo 6"/>
            <p:cNvSpPr/>
            <p:nvPr/>
          </p:nvSpPr>
          <p:spPr>
            <a:xfrm>
              <a:off x="1152128" y="2381979"/>
              <a:ext cx="69482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400" dirty="0" smtClean="0">
                  <a:solidFill>
                    <a:schemeClr val="accent6"/>
                  </a:solidFill>
                </a:rPr>
                <a:t>Richter tentou se evadir, mas foi abatido a tiros.</a:t>
              </a:r>
              <a:br>
                <a:rPr lang="pt-BR" sz="2400" dirty="0" smtClean="0">
                  <a:solidFill>
                    <a:schemeClr val="accent6"/>
                  </a:solidFill>
                </a:rPr>
              </a:br>
              <a:endParaRPr lang="pt-BR" sz="2400" dirty="0">
                <a:solidFill>
                  <a:schemeClr val="accent6"/>
                </a:solidFill>
              </a:endParaRPr>
            </a:p>
          </p:txBody>
        </p:sp>
        <p:pic>
          <p:nvPicPr>
            <p:cNvPr id="151558" name="Picture 6" descr="http://t3.gstatic.com/images?q=tbn:ANd9GcR9yi2RQCPKzDt6B1GB42NiHuuHtHoIWbFGD9ilQpTmcwiXEWsChvBoSbU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40352" y="2132856"/>
              <a:ext cx="1085850" cy="1133476"/>
            </a:xfrm>
            <a:prstGeom prst="rect">
              <a:avLst/>
            </a:prstGeom>
            <a:noFill/>
          </p:spPr>
        </p:pic>
      </p:grpSp>
      <p:grpSp>
        <p:nvGrpSpPr>
          <p:cNvPr id="12" name="Grupo 16"/>
          <p:cNvGrpSpPr/>
          <p:nvPr/>
        </p:nvGrpSpPr>
        <p:grpSpPr>
          <a:xfrm>
            <a:off x="35496" y="3140968"/>
            <a:ext cx="9145016" cy="1047021"/>
            <a:chOff x="35496" y="3140968"/>
            <a:chExt cx="9145016" cy="1047021"/>
          </a:xfrm>
        </p:grpSpPr>
        <p:sp>
          <p:nvSpPr>
            <p:cNvPr id="8" name="Retângulo 7"/>
            <p:cNvSpPr/>
            <p:nvPr/>
          </p:nvSpPr>
          <p:spPr>
            <a:xfrm>
              <a:off x="1259632" y="3356992"/>
              <a:ext cx="792088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400" dirty="0" smtClean="0">
                  <a:solidFill>
                    <a:schemeClr val="accent6"/>
                  </a:solidFill>
                </a:rPr>
                <a:t>Desativamos as zonas e todas as meninas estão presas.</a:t>
              </a:r>
              <a:br>
                <a:rPr lang="pt-BR" sz="2400" dirty="0" smtClean="0">
                  <a:solidFill>
                    <a:schemeClr val="accent6"/>
                  </a:solidFill>
                </a:rPr>
              </a:br>
              <a:endParaRPr lang="pt-BR" sz="2400" dirty="0">
                <a:solidFill>
                  <a:schemeClr val="accent6"/>
                </a:solidFill>
              </a:endParaRPr>
            </a:p>
          </p:txBody>
        </p:sp>
        <p:pic>
          <p:nvPicPr>
            <p:cNvPr id="151560" name="Picture 8" descr="http://3.bp.blogspot.com/-V-oNE2OLoD8/Ta8z5AIVFUI/AAAAAAAAArM/0CM8oezp2Tc/s400/imagesCAAQUBDR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496" y="3140968"/>
              <a:ext cx="1289870" cy="963935"/>
            </a:xfrm>
            <a:prstGeom prst="rect">
              <a:avLst/>
            </a:prstGeom>
            <a:noFill/>
          </p:spPr>
        </p:pic>
      </p:grpSp>
      <p:grpSp>
        <p:nvGrpSpPr>
          <p:cNvPr id="13" name="Grupo 17"/>
          <p:cNvGrpSpPr/>
          <p:nvPr/>
        </p:nvGrpSpPr>
        <p:grpSpPr>
          <a:xfrm>
            <a:off x="0" y="4077072"/>
            <a:ext cx="9144000" cy="933450"/>
            <a:chOff x="0" y="4077072"/>
            <a:chExt cx="9144000" cy="933450"/>
          </a:xfrm>
        </p:grpSpPr>
        <p:sp>
          <p:nvSpPr>
            <p:cNvPr id="10" name="Retângulo 9"/>
            <p:cNvSpPr/>
            <p:nvPr/>
          </p:nvSpPr>
          <p:spPr>
            <a:xfrm>
              <a:off x="0" y="4149080"/>
              <a:ext cx="795637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400" dirty="0" smtClean="0">
                  <a:solidFill>
                    <a:schemeClr val="accent6"/>
                  </a:solidFill>
                </a:rPr>
                <a:t>Epicentro, </a:t>
              </a:r>
              <a:r>
                <a:rPr lang="pt-BR" sz="2400" dirty="0" err="1" smtClean="0">
                  <a:solidFill>
                    <a:schemeClr val="accent6"/>
                  </a:solidFill>
                </a:rPr>
                <a:t>Epifânio</a:t>
              </a:r>
              <a:r>
                <a:rPr lang="pt-BR" sz="2400" dirty="0" smtClean="0">
                  <a:solidFill>
                    <a:schemeClr val="accent6"/>
                  </a:solidFill>
                </a:rPr>
                <a:t>, </a:t>
              </a:r>
              <a:r>
                <a:rPr lang="pt-BR" sz="2400" dirty="0" err="1" smtClean="0">
                  <a:solidFill>
                    <a:schemeClr val="accent6"/>
                  </a:solidFill>
                </a:rPr>
                <a:t>Epicleison</a:t>
              </a:r>
              <a:r>
                <a:rPr lang="pt-BR" sz="2400" dirty="0" smtClean="0">
                  <a:solidFill>
                    <a:schemeClr val="accent6"/>
                  </a:solidFill>
                </a:rPr>
                <a:t> e os outros cinco irmãos estão detidos e confessaram o crime.</a:t>
              </a:r>
              <a:endParaRPr lang="pt-BR" sz="2400" dirty="0">
                <a:solidFill>
                  <a:schemeClr val="accent6"/>
                </a:solidFill>
              </a:endParaRPr>
            </a:p>
          </p:txBody>
        </p:sp>
        <p:pic>
          <p:nvPicPr>
            <p:cNvPr id="151562" name="Picture 10" descr="http://t3.gstatic.com/images?q=tbn:ANd9GcQKgicm7xe50PV-19d_dVT0Oj--JaedHYjHKitwYE_ifeJWqA06uB1bISY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991475" y="4077072"/>
              <a:ext cx="1152525" cy="9334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dirty="0" smtClean="0"/>
              <a:t>Para desarticular o terremoto da contabilidade....</a:t>
            </a:r>
          </a:p>
        </p:txBody>
      </p:sp>
      <p:sp>
        <p:nvSpPr>
          <p:cNvPr id="7" name="Elipse 6"/>
          <p:cNvSpPr/>
          <p:nvPr/>
        </p:nvSpPr>
        <p:spPr>
          <a:xfrm>
            <a:off x="5148064" y="1844824"/>
            <a:ext cx="1079416" cy="1079416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37138" y="765175"/>
            <a:ext cx="4214812" cy="4176713"/>
            <a:chOff x="2856" y="663"/>
            <a:chExt cx="2700" cy="2700"/>
          </a:xfrm>
        </p:grpSpPr>
        <p:pic>
          <p:nvPicPr>
            <p:cNvPr id="132103" name="Imagem 2" descr="knight_with_shield_and_sword_hg_wht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6" y="663"/>
              <a:ext cx="2700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CaixaDeTexto 9"/>
            <p:cNvSpPr txBox="1"/>
            <p:nvPr/>
          </p:nvSpPr>
          <p:spPr>
            <a:xfrm>
              <a:off x="4362" y="1431"/>
              <a:ext cx="675" cy="765"/>
            </a:xfrm>
            <a:prstGeom prst="rect">
              <a:avLst/>
            </a:prstGeom>
            <a:noFill/>
          </p:spPr>
          <p:txBody>
            <a:bodyPr spcFirstLastPara="1" wrap="none">
              <a:prstTxWarp prst="textCircle">
                <a:avLst>
                  <a:gd name="adj" fmla="val 12114870"/>
                </a:avLst>
              </a:prstTxWarp>
              <a:spAutoFit/>
            </a:bodyPr>
            <a:lstStyle/>
            <a:p>
              <a:pPr>
                <a:defRPr/>
              </a:pPr>
              <a:r>
                <a:rPr lang="pt-BR" sz="2600" b="1" dirty="0">
                  <a:solidFill>
                    <a:schemeClr val="bg1"/>
                  </a:solidFill>
                </a:rPr>
                <a:t>  CASP</a:t>
              </a:r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9388" y="1916113"/>
            <a:ext cx="6264275" cy="561498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3675" indent="-193675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None/>
              <a:defRPr/>
            </a:pPr>
            <a:endParaRPr lang="pt-BR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3675" indent="-193675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Controle o Contas a Receber (Crédito Tributário)...</a:t>
            </a:r>
          </a:p>
          <a:p>
            <a:pPr marL="193675" indent="-193675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Encontre os Bens.... </a:t>
            </a:r>
          </a:p>
          <a:p>
            <a:pPr marL="193675" indent="-193675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Avalie de forma correta o patrimônio ...</a:t>
            </a:r>
          </a:p>
          <a:p>
            <a:pPr marL="193675" indent="-193675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Registre a perda de valor do patrimônio (Depreciação, Exaustão,..)</a:t>
            </a:r>
          </a:p>
          <a:p>
            <a:pPr marL="193675" indent="-193675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Faça as Provisões...</a:t>
            </a:r>
          </a:p>
          <a:p>
            <a:pPr marL="193675" indent="-193675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endParaRPr lang="pt-BR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3675" indent="-193675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endParaRPr lang="pt-BR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3675" indent="-193675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endParaRPr lang="pt-BR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2438400" y="989434"/>
            <a:ext cx="6477000" cy="32316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400" dirty="0"/>
              <a:t>“ </a:t>
            </a:r>
            <a:r>
              <a:rPr lang="pt-BR" sz="2400" dirty="0"/>
              <a:t>Se você pensa ou sonha que pode, comece.</a:t>
            </a:r>
          </a:p>
          <a:p>
            <a:pPr algn="r" eaLnBrk="0" hangingPunct="0">
              <a:spcBef>
                <a:spcPct val="50000"/>
              </a:spcBef>
              <a:defRPr/>
            </a:pPr>
            <a:r>
              <a:rPr lang="pt-BR" sz="2400" dirty="0"/>
              <a:t>Ousadia tem poder genialidade e mágica.</a:t>
            </a:r>
          </a:p>
          <a:p>
            <a:pPr algn="r" eaLnBrk="0" hangingPunct="0">
              <a:spcBef>
                <a:spcPct val="50000"/>
              </a:spcBef>
              <a:defRPr/>
            </a:pPr>
            <a:r>
              <a:rPr lang="pt-BR" sz="2400" dirty="0"/>
              <a:t>Ouse fazer e o poder lhe será dado”</a:t>
            </a:r>
          </a:p>
          <a:p>
            <a:pPr algn="r" eaLnBrk="0" hangingPunct="0">
              <a:spcBef>
                <a:spcPct val="50000"/>
              </a:spcBef>
              <a:defRPr/>
            </a:pPr>
            <a:r>
              <a:rPr lang="pt-BR" sz="2400" dirty="0"/>
              <a:t>		</a:t>
            </a:r>
            <a:r>
              <a:rPr lang="pt-BR" sz="2400" dirty="0" smtClean="0"/>
              <a:t>Goethe</a:t>
            </a:r>
            <a:endParaRPr lang="pt-BR" sz="2400" dirty="0"/>
          </a:p>
          <a:p>
            <a:pPr algn="r" eaLnBrk="0" hangingPunct="0">
              <a:spcBef>
                <a:spcPct val="50000"/>
              </a:spcBef>
              <a:defRPr/>
            </a:pPr>
            <a:endParaRPr lang="pt-BR" sz="2400" dirty="0"/>
          </a:p>
          <a:p>
            <a:pPr algn="r" eaLnBrk="0" hangingPunct="0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300194" y="130710"/>
            <a:ext cx="7772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i="1" dirty="0">
                <a:solidFill>
                  <a:schemeClr val="bg1"/>
                </a:solidFill>
                <a:latin typeface="Verdana" pitchFamily="34" charset="0"/>
              </a:rPr>
              <a:t>O momento Exige Ousadia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59632" y="3708854"/>
            <a:ext cx="3600400" cy="9442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1711" tIns="40855" rIns="81711" bIns="40855" anchor="ctr">
            <a:spAutoFit/>
          </a:bodyPr>
          <a:lstStyle/>
          <a:p>
            <a:pPr algn="just" defTabSz="817563" eaLnBrk="0" hangingPunct="0">
              <a:spcBef>
                <a:spcPct val="50000"/>
              </a:spcBef>
              <a:defRPr/>
            </a:pPr>
            <a:r>
              <a:rPr 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Coordenação-Geral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de </a:t>
            </a: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Normas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de  </a:t>
            </a:r>
            <a:r>
              <a:rPr 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Contabilidade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Aplicadas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à </a:t>
            </a: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Federação</a:t>
            </a:r>
            <a:r>
              <a:rPr lang="pt-BR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pt-BR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just" defTabSz="817563" eaLnBrk="0" hangingPunct="0">
              <a:spcBef>
                <a:spcPct val="50000"/>
              </a:spcBef>
              <a:defRPr/>
            </a:pPr>
            <a:r>
              <a:rPr lang="pt-BR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CCONF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228184" y="5680725"/>
            <a:ext cx="226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@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PauloHFeijo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pt-BR" sz="2400" dirty="0"/>
          </a:p>
        </p:txBody>
      </p:sp>
      <p:pic>
        <p:nvPicPr>
          <p:cNvPr id="172036" name="Picture 4" descr="http://t2.gstatic.com/images?q=tbn:ANd9GcTpAV0XzCD2gXYTAst2rWXHJux6d6cKz6teQK3HNlqM5IQkkITtvDCvEYKlh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89040"/>
            <a:ext cx="794732" cy="943745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5940152" y="3717032"/>
            <a:ext cx="26997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17563" eaLnBrk="0" hangingPunct="0">
              <a:spcBef>
                <a:spcPct val="50000"/>
              </a:spcBef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Paulo Henrique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Feijó</a:t>
            </a: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r" defTabSz="817563" eaLnBrk="0" hangingPunct="0">
              <a:spcBef>
                <a:spcPct val="50000"/>
              </a:spcBef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53250" name="Picture 2" descr="http://t2.gstatic.com/images?q=tbn:ANd9GcR7fsoCf-yFtOqDnEkcj8axEijaTfgFpBJEp4GLIgRLLBjY_GT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157192"/>
            <a:ext cx="1080120" cy="992419"/>
          </a:xfrm>
          <a:prstGeom prst="rect">
            <a:avLst/>
          </a:prstGeom>
          <a:noFill/>
        </p:spPr>
      </p:pic>
      <p:pic>
        <p:nvPicPr>
          <p:cNvPr id="10" name="Picture 4" descr="http://t1.gstatic.com/images?q=tbn:ANd9GcQPoUqBMODsCWqBxbEI8THMBN9DlaD_Uzm7p3TUrU0EmruSJ1m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445224"/>
            <a:ext cx="864095" cy="907497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043608" y="5795972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7563" eaLnBrk="0" hangingPunct="0">
              <a:spcBef>
                <a:spcPct val="5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hlinkClick r:id="rId6"/>
              </a:rPr>
              <a:t>ccont.df.stn@fazenda.gov.br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084168" y="4077072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7563" eaLnBrk="0" hangingPunct="0">
              <a:spcBef>
                <a:spcPct val="50000"/>
              </a:spcBef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Grupo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Contabilidade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Aplicada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ao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Setor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Público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13" name="Picture 26" descr="http://www.intra.tesouro/images/stories/comunicacao/logovertic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807187"/>
            <a:ext cx="1052890" cy="720080"/>
          </a:xfrm>
          <a:prstGeom prst="rect">
            <a:avLst/>
          </a:prstGeom>
          <a:noFill/>
        </p:spPr>
      </p:pic>
      <p:pic>
        <p:nvPicPr>
          <p:cNvPr id="507906" name="Picture 2" descr="http://t1.gstatic.com/images?q=tbn:ANd9GcRZq_MGLfR2G6Kl_JF9MOA-bGyXqVn9lGiIujUU6gvfGDNF7Opwv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058" y="4545681"/>
            <a:ext cx="971550" cy="971551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1043608" y="4869160"/>
            <a:ext cx="179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7563" eaLnBrk="0" hangingPunct="0">
              <a:spcBef>
                <a:spcPct val="5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(61) 34</a:t>
            </a: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12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.3011 </a:t>
            </a:r>
          </a:p>
        </p:txBody>
      </p:sp>
      <p:sp>
        <p:nvSpPr>
          <p:cNvPr id="507908" name="AutoShape 4" descr="data:image/jpg;base64,/9j/4AAQSkZJRgABAQAAAQABAAD/2wCEAAkGBhAQEBUSEhIVFBUQEhQUFBAVEBQUDxIQGBAVFBUUFRIXHCgeFxknGRQSHy8gIycpLCwsFR4xNTAqNSYrLCkBCQoKDgwOGg8PFyskHB0sKSkpKSkqKSwpKSkpLCksKSkpKSkpLCksKSwpKTYpKSksLCksKSkpKSkpKSkpKSwpKf/AABEIAHgAeAMBIgACEQEDEQH/xAAcAAABBAMBAAAAAAAAAAAAAAAFAAEECAIDBgf/xAA/EAABAwIEAgQMAwYHAAAAAAABAAIDBBEFEiExBkETUXGxIiQyQlJhdIGRkrO0FKHwByOywdHxFTM0U2NkpP/EABsBAAIDAQEBAAAAAAAAAAAAAAMEAAECBQYH/8QAJBEAAwACAgIBBAMAAAAAAAAAAAECAxESMQQhExRBUXEFIjL/2gAMAwEAAhEDEQA/APcUxTpioQrDDJt2KUx6GRSbdg7lLilSVIedaCojItcb6rNo/VlGinJAFzpsLqTG717+tLVyFrpEqNtlKa+yiRtH6KmMaDul62LNzsd7b/2Q6qjRZzBbsUCpjA20WJb2FikAquEgajfZCZmozV/rVCpwn8TehhUbeFdMQpfaoPrsVo1V7hf/AF9L7VB9ditCnsfQG+xJJJIhgSYp0xUIVObL3DuW+KZDg/uHct0b0FyFug3BMp0UiCwy6KZDOgXAs6DsEgU6MhBaedEYZgkrkEya6QKBWShbJJ0NqpliZ9hIIdW9C5ipc71DenIWkNQS+GR49Te1QfXYrPqsXDQ8dpvaqf67FZxOY36KyLTHSSSRQYkxTpioQqjgGEGqmEebKMpc9/JsbRdxsiDJcMLi0R1JaNOnDhr68nUhvDuMGlmEmXM0tLXs9KNws4fBHaHFaCnOaGeoa0uDzTiBpJt5peeSolELB8LdUZ3Bwjjiu58kmga2+lx1lSKjDA2EzwzNmjY4Ne5oLXMJ2u08vWnpMfjeapszHiGscHWbYyRkOu2w2PYo1bi9NDSyU1L0jzUFvSSvYGBrWm9mi+6y52D0GW4bHHHFJLUNZ07M7W9G9xt2hNR1dOXPHTgNZb95kdZ1+pu60niqnNPBEZ6mIwxZHiKJjmvJN93FBRVRZyIi8s0s6RoDyedwEKsaL0jqsc6GnJYZw6QNa4RhjhdrtQc22yj4nhb2dFlDniaMSXaw5WgnYkIZjuLMqKp0rA7L0UbPCFjma2xUnFuJ5JOgZDLLG2KEMflOUOeDuOvRY+NJmkjKqwPLWspM/hPyeFbQZxfZY12E0sOcOqH3YXNt+GeGl45Ztves58eY/EWVVn5YxFe48JxY2xtrzKzxHGKadzy51a4OcXNjJZ0TXctL7KvQaUyDw0L1lMf+zT/XYrMBVv4cberpja3jMH12KyCJhfpms600OkkkmAAkxTpioQp/BHf4c9tkaZgEtgfANw3QPFxm8m/UhEERNh6v5XRiLBZwLgX0aTZ40DvJuqbJa9G44FOB5I5+cOQuVHn4fmG4by89vnE27lL/AMGntctNhc6u6jY/mh9dRvjcWOuCNxf1X/mq5AkjE4DNci7LtvcZxcWt/VRK2F8L8j7XAB0IIsRfcJnRHrUaWMquSYZQbBWI5guHun56Bcq+4XccGwPMZyvDS4XB30/vZL+S+EbQzgxc70YYvgroGZ76DdAmYsus4lY4wkGW5bGCdd7Gx0C83zaofjL5J3QXPPxUkjtuGcSBrKYddVTj/wBDFZtVG4Tcfx9J7ZTfcxq3SciFApd8hJJJLYMSYp0xUIVJhpydLch3IrDhVRYOyus4A3vuDso0DNPcO5Tonv0GZ2h08I6dSVqx94dm9uE1Fh4L9TYeFz+KZ+AznUsPafUpMWc+c74ndb2RO6z8Sl6zaNx4jYGnwhzDZzbG17KBVUVuS678ITqde1CcRhshzn2xivG4TtnH1UFl0XAscxLywFwjtmYNTrzCFVzV1P7JcSENYQTYTNy+q4NxdO0vkx6EFbx3yRq4jaSxxbFICWnO5zbNA7eZXCZNVYD9o1c5lDIJGtGc5YyDc+8da8EPlK/HlQtIzlyPI9sJcJs8fpPbKb7mNW6VS+Ezavpfa6b7mNW0TABiSSSUMiTFOmKhCq8B7h3KdAhTH7e7uU6nlSFo7cMOUwU2NqGUkqJRPXPybOli0SGtQbGaYtFzsUZY5YYjT9JC4DcC47Qg43qieQtweeV53UOirTE9rhu0hw9xUrEDqUIe7Vd/Etyeay9nofH3GbayGBrToGFzh1P2A715+03N1gZSRZM1yNM6QJBvhM+P0ntlN9zGrbqo3CR8fpPbKb7mNW5UKoSSSShkSYp0zlCFS77dg7lIhkUcRu6jsOR6ltZE70T8Ck6qfydVPQYpJUVp5UDpWP8ARd8pRSma/wBF3ylI5eP5HsOT2FGOWqqe4DQn3FbI4328l3ylQMQbMPJY75SlZc77Gc1Lj2czxDS5f3g2d+RXMPOq6/Em1T2FvREg/wDG64PqXOOwacHWGS19Tkdb36LtePknjp0jz2Zf2IYWQXeU/AcALQXh12tccpOhIuQtOI8HwRhxF9Gkt5625on1E70E+krhz2AOEj4/Se2U33Mat2qocLYRUCupSYZABV0xJyOsAKiMk7K1wKIrmv8ALEqQ6SZOtGRJnJJKn0Q4oQR6eA3l5rersWbY2ei35QmSXzWrrfZ2tehy6Mcm/ksHVcQ5sHvaEkkSd12zSRrOJQ/7jPmanbiMJ89nzNSSRHj9ds1o2sqYz5zfiP6rDEJG9DJt/lv/AISkkhQ2rXv7mHKPIcKxWU2u7Y+pbsSxV73BpygFzdgAfKCdJesrt/o6DS+E9hpZRmZqPKZ/E1dWEkkH+D9zk/ZwPL7RkkkkvRCZ/9k="/>
          <p:cNvSpPr>
            <a:spLocks noChangeAspect="1" noChangeArrowheads="1"/>
          </p:cNvSpPr>
          <p:nvPr/>
        </p:nvSpPr>
        <p:spPr bwMode="auto">
          <a:xfrm>
            <a:off x="76200" y="-561975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07910" name="AutoShape 6" descr="data:image/jpg;base64,/9j/4AAQSkZJRgABAQAAAQABAAD/2wCEAAkGBhAQEBUSEhIVFBUQEhQUFBAVEBQUDxIQGBAVFBUUFRIXHCgeFxknGRQSHy8gIycpLCwsFR4xNTAqNSYrLCkBCQoKDgwOGg8PFyskHB0sKSkpKSkqKSwpKSkpLCksKSkpKSkpLCksKSwpKTYpKSksLCksKSkpKSkpKSkpKSwpKf/AABEIAHgAeAMBIgACEQEDEQH/xAAcAAABBAMBAAAAAAAAAAAAAAAFAAEECAIDBgf/xAA/EAABAwIEAgQMAwYHAAAAAAABAAIDBBEFEiExBkETUXGxIiQyQlJhdIGRkrO0FKHwByOywdHxFTM0U2NkpP/EABsBAAIDAQEBAAAAAAAAAAAAAAMEAAECBQYH/8QAJBEAAwACAgIBBAMAAAAAAAAAAAECAxESMQQhExRBUXEFIjL/2gAMAwEAAhEDEQA/APcUxTpioQrDDJt2KUx6GRSbdg7lLilSVIedaCojItcb6rNo/VlGinJAFzpsLqTG717+tLVyFrpEqNtlKa+yiRtH6KmMaDul62LNzsd7b/2Q6qjRZzBbsUCpjA20WJb2FikAquEgajfZCZmozV/rVCpwn8TehhUbeFdMQpfaoPrsVo1V7hf/AF9L7VB9ditCnsfQG+xJJJIhgSYp0xUIVObL3DuW+KZDg/uHct0b0FyFug3BMp0UiCwy6KZDOgXAs6DsEgU6MhBaedEYZgkrkEya6QKBWShbJJ0NqpliZ9hIIdW9C5ipc71DenIWkNQS+GR49Te1QfXYrPqsXDQ8dpvaqf67FZxOY36KyLTHSSSRQYkxTpioQqjgGEGqmEebKMpc9/JsbRdxsiDJcMLi0R1JaNOnDhr68nUhvDuMGlmEmXM0tLXs9KNws4fBHaHFaCnOaGeoa0uDzTiBpJt5peeSolELB8LdUZ3Bwjjiu58kmga2+lx1lSKjDA2EzwzNmjY4Ne5oLXMJ2u08vWnpMfjeapszHiGscHWbYyRkOu2w2PYo1bi9NDSyU1L0jzUFvSSvYGBrWm9mi+6y52D0GW4bHHHFJLUNZ07M7W9G9xt2hNR1dOXPHTgNZb95kdZ1+pu60niqnNPBEZ6mIwxZHiKJjmvJN93FBRVRZyIi8s0s6RoDyedwEKsaL0jqsc6GnJYZw6QNa4RhjhdrtQc22yj4nhb2dFlDniaMSXaw5WgnYkIZjuLMqKp0rA7L0UbPCFjma2xUnFuJ5JOgZDLLG2KEMflOUOeDuOvRY+NJmkjKqwPLWspM/hPyeFbQZxfZY12E0sOcOqH3YXNt+GeGl45Ztves58eY/EWVVn5YxFe48JxY2xtrzKzxHGKadzy51a4OcXNjJZ0TXctL7KvQaUyDw0L1lMf+zT/XYrMBVv4cberpja3jMH12KyCJhfpms600OkkkmAAkxTpioQp/BHf4c9tkaZgEtgfANw3QPFxm8m/UhEERNh6v5XRiLBZwLgX0aTZ40DvJuqbJa9G44FOB5I5+cOQuVHn4fmG4by89vnE27lL/AMGntctNhc6u6jY/mh9dRvjcWOuCNxf1X/mq5AkjE4DNci7LtvcZxcWt/VRK2F8L8j7XAB0IIsRfcJnRHrUaWMquSYZQbBWI5guHun56Bcq+4XccGwPMZyvDS4XB30/vZL+S+EbQzgxc70YYvgroGZ76DdAmYsus4lY4wkGW5bGCdd7Gx0C83zaofjL5J3QXPPxUkjtuGcSBrKYddVTj/wBDFZtVG4Tcfx9J7ZTfcxq3SciFApd8hJJJLYMSYp0xUIVJhpydLch3IrDhVRYOyus4A3vuDso0DNPcO5Tonv0GZ2h08I6dSVqx94dm9uE1Fh4L9TYeFz+KZ+AznUsPafUpMWc+c74ndb2RO6z8Sl6zaNx4jYGnwhzDZzbG17KBVUVuS678ITqde1CcRhshzn2xivG4TtnH1UFl0XAscxLywFwjtmYNTrzCFVzV1P7JcSENYQTYTNy+q4NxdO0vkx6EFbx3yRq4jaSxxbFICWnO5zbNA7eZXCZNVYD9o1c5lDIJGtGc5YyDc+8da8EPlK/HlQtIzlyPI9sJcJs8fpPbKb7mNW6VS+Ezavpfa6b7mNW0TABiSSSUMiTFOmKhCq8B7h3KdAhTH7e7uU6nlSFo7cMOUwU2NqGUkqJRPXPybOli0SGtQbGaYtFzsUZY5YYjT9JC4DcC47Qg43qieQtweeV53UOirTE9rhu0hw9xUrEDqUIe7Vd/Etyeay9nofH3GbayGBrToGFzh1P2A715+03N1gZSRZM1yNM6QJBvhM+P0ntlN9zGrbqo3CR8fpPbKb7mNW5UKoSSSShkSYp0zlCFS77dg7lIhkUcRu6jsOR6ltZE70T8Ck6qfydVPQYpJUVp5UDpWP8ARd8pRSma/wBF3ylI5eP5HsOT2FGOWqqe4DQn3FbI4328l3ylQMQbMPJY75SlZc77Gc1Lj2czxDS5f3g2d+RXMPOq6/Em1T2FvREg/wDG64PqXOOwacHWGS19Tkdb36LtePknjp0jz2Zf2IYWQXeU/AcALQXh12tccpOhIuQtOI8HwRhxF9Gkt5625on1E70E+krhz2AOEj4/Se2U33Mat2qocLYRUCupSYZABV0xJyOsAKiMk7K1wKIrmv8ALEqQ6SZOtGRJnJJKn0Q4oQR6eA3l5rersWbY2ei35QmSXzWrrfZ2tehy6Mcm/ksHVcQ5sHvaEkkSd12zSRrOJQ/7jPmanbiMJ89nzNSSRHj9ds1o2sqYz5zfiP6rDEJG9DJt/lv/AISkkhQ2rXv7mHKPIcKxWU2u7Y+pbsSxV73BpygFzdgAfKCdJesrt/o6DS+E9hpZRmZqPKZ/E1dWEkkH+D9zk/ZwPL7RkkkkvRCZ/9k="/>
          <p:cNvSpPr>
            <a:spLocks noChangeAspect="1" noChangeArrowheads="1"/>
          </p:cNvSpPr>
          <p:nvPr/>
        </p:nvSpPr>
        <p:spPr bwMode="auto">
          <a:xfrm>
            <a:off x="76200" y="-561975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07912" name="AutoShape 8" descr="data:image/jpg;base64,/9j/4AAQSkZJRgABAQAAAQABAAD/2wCEAAkGBhAQEBUSEhIVFBUQEhQUFBAVEBQUDxIQGBAVFBUUFRIXHCgeFxknGRQSHy8gIycpLCwsFR4xNTAqNSYrLCkBCQoKDgwOGg8PFyskHB0sKSkpKSkqKSwpKSkpLCksKSkpKSkpLCksKSwpKTYpKSksLCksKSkpKSkpKSkpKSwpKf/AABEIAHgAeAMBIgACEQEDEQH/xAAcAAABBAMBAAAAAAAAAAAAAAAFAAEECAIDBgf/xAA/EAABAwIEAgQMAwYHAAAAAAABAAIDBBEFEiExBkETUXGxIiQyQlJhdIGRkrO0FKHwByOywdHxFTM0U2NkpP/EABsBAAIDAQEBAAAAAAAAAAAAAAMEAAECBQYH/8QAJBEAAwACAgIBBAMAAAAAAAAAAAECAxESMQQhExRBUXEFIjL/2gAMAwEAAhEDEQA/APcUxTpioQrDDJt2KUx6GRSbdg7lLilSVIedaCojItcb6rNo/VlGinJAFzpsLqTG717+tLVyFrpEqNtlKa+yiRtH6KmMaDul62LNzsd7b/2Q6qjRZzBbsUCpjA20WJb2FikAquEgajfZCZmozV/rVCpwn8TehhUbeFdMQpfaoPrsVo1V7hf/AF9L7VB9ditCnsfQG+xJJJIhgSYp0xUIVObL3DuW+KZDg/uHct0b0FyFug3BMp0UiCwy6KZDOgXAs6DsEgU6MhBaedEYZgkrkEya6QKBWShbJJ0NqpliZ9hIIdW9C5ipc71DenIWkNQS+GR49Te1QfXYrPqsXDQ8dpvaqf67FZxOY36KyLTHSSSRQYkxTpioQqjgGEGqmEebKMpc9/JsbRdxsiDJcMLi0R1JaNOnDhr68nUhvDuMGlmEmXM0tLXs9KNws4fBHaHFaCnOaGeoa0uDzTiBpJt5peeSolELB8LdUZ3Bwjjiu58kmga2+lx1lSKjDA2EzwzNmjY4Ne5oLXMJ2u08vWnpMfjeapszHiGscHWbYyRkOu2w2PYo1bi9NDSyU1L0jzUFvSSvYGBrWm9mi+6y52D0GW4bHHHFJLUNZ07M7W9G9xt2hNR1dOXPHTgNZb95kdZ1+pu60niqnNPBEZ6mIwxZHiKJjmvJN93FBRVRZyIi8s0s6RoDyedwEKsaL0jqsc6GnJYZw6QNa4RhjhdrtQc22yj4nhb2dFlDniaMSXaw5WgnYkIZjuLMqKp0rA7L0UbPCFjma2xUnFuJ5JOgZDLLG2KEMflOUOeDuOvRY+NJmkjKqwPLWspM/hPyeFbQZxfZY12E0sOcOqH3YXNt+GeGl45Ztves58eY/EWVVn5YxFe48JxY2xtrzKzxHGKadzy51a4OcXNjJZ0TXctL7KvQaUyDw0L1lMf+zT/XYrMBVv4cberpja3jMH12KyCJhfpms600OkkkmAAkxTpioQp/BHf4c9tkaZgEtgfANw3QPFxm8m/UhEERNh6v5XRiLBZwLgX0aTZ40DvJuqbJa9G44FOB5I5+cOQuVHn4fmG4by89vnE27lL/AMGntctNhc6u6jY/mh9dRvjcWOuCNxf1X/mq5AkjE4DNci7LtvcZxcWt/VRK2F8L8j7XAB0IIsRfcJnRHrUaWMquSYZQbBWI5guHun56Bcq+4XccGwPMZyvDS4XB30/vZL+S+EbQzgxc70YYvgroGZ76DdAmYsus4lY4wkGW5bGCdd7Gx0C83zaofjL5J3QXPPxUkjtuGcSBrKYddVTj/wBDFZtVG4Tcfx9J7ZTfcxq3SciFApd8hJJJLYMSYp0xUIVJhpydLch3IrDhVRYOyus4A3vuDso0DNPcO5Tonv0GZ2h08I6dSVqx94dm9uE1Fh4L9TYeFz+KZ+AznUsPafUpMWc+c74ndb2RO6z8Sl6zaNx4jYGnwhzDZzbG17KBVUVuS678ITqde1CcRhshzn2xivG4TtnH1UFl0XAscxLywFwjtmYNTrzCFVzV1P7JcSENYQTYTNy+q4NxdO0vkx6EFbx3yRq4jaSxxbFICWnO5zbNA7eZXCZNVYD9o1c5lDIJGtGc5YyDc+8da8EPlK/HlQtIzlyPI9sJcJs8fpPbKb7mNW6VS+Ezavpfa6b7mNW0TABiSSSUMiTFOmKhCq8B7h3KdAhTH7e7uU6nlSFo7cMOUwU2NqGUkqJRPXPybOli0SGtQbGaYtFzsUZY5YYjT9JC4DcC47Qg43qieQtweeV53UOirTE9rhu0hw9xUrEDqUIe7Vd/Etyeay9nofH3GbayGBrToGFzh1P2A715+03N1gZSRZM1yNM6QJBvhM+P0ntlN9zGrbqo3CR8fpPbKb7mNW5UKoSSSShkSYp0zlCFS77dg7lIhkUcRu6jsOR6ltZE70T8Ck6qfydVPQYpJUVp5UDpWP8ARd8pRSma/wBF3ylI5eP5HsOT2FGOWqqe4DQn3FbI4328l3ylQMQbMPJY75SlZc77Gc1Lj2czxDS5f3g2d+RXMPOq6/Em1T2FvREg/wDG64PqXOOwacHWGS19Tkdb36LtePknjp0jz2Zf2IYWQXeU/AcALQXh12tccpOhIuQtOI8HwRhxF9Gkt5625on1E70E+krhz2AOEj4/Se2U33Mat2qocLYRUCupSYZABV0xJyOsAKiMk7K1wKIrmv8ALEqQ6SZOtGRJnJJKn0Q4oQR6eA3l5rersWbY2ei35QmSXzWrrfZ2tehy6Mcm/ksHVcQ5sHvaEkkSd12zSRrOJQ/7jPmanbiMJ89nzNSSRHj9ds1o2sqYz5zfiP6rDEJG9DJt/lv/AISkkhQ2rXv7mHKPIcKxWU2u7Y+pbsSxV73BpygFzdgAfKCdJesrt/o6DS+E9hpZRmZqPKZ/E1dWEkkH+D9zk/ZwPL7RkkkkvRCZ/9k="/>
          <p:cNvSpPr>
            <a:spLocks noChangeAspect="1" noChangeArrowheads="1"/>
          </p:cNvSpPr>
          <p:nvPr/>
        </p:nvSpPr>
        <p:spPr bwMode="auto">
          <a:xfrm>
            <a:off x="76200" y="-561975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07914" name="Picture 10" descr="http://t1.gstatic.com/images?q=tbn:ANd9GcQxuX6uwWhWmVZF6A9MiM21Oj4RaE3adbpaMm9pO9soda1hT9V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764704"/>
            <a:ext cx="1933575" cy="2362201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 bwMode="auto">
          <a:xfrm>
            <a:off x="0" y="3429000"/>
            <a:ext cx="9144000" cy="0"/>
          </a:xfrm>
          <a:prstGeom prst="line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</p:cxnSp>
      <p:cxnSp>
        <p:nvCxnSpPr>
          <p:cNvPr id="23" name="Conector reto 22"/>
          <p:cNvCxnSpPr/>
          <p:nvPr/>
        </p:nvCxnSpPr>
        <p:spPr bwMode="auto">
          <a:xfrm>
            <a:off x="0" y="335699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776080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 build="p" autoUpdateAnimBg="0" advAuto="3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14375" y="0"/>
            <a:ext cx="84296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50000"/>
              </a:spcBef>
              <a:defRPr/>
            </a:pPr>
            <a:r>
              <a:rPr lang="pt-BR" sz="1800" i="1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Característica dos Sistemas Contábeis Nacionais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66688" y="663575"/>
          <a:ext cx="8834448" cy="56235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90976"/>
                <a:gridCol w="1571636"/>
                <a:gridCol w="1571636"/>
                <a:gridCol w="15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CARACTERÍSTICA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PAÍSES C/ SIST. CONTÁB. DE BAIXO</a:t>
                      </a:r>
                      <a:r>
                        <a:rPr lang="pt-BR" sz="1500" baseline="0" dirty="0" smtClean="0"/>
                        <a:t> NÍVEL DE DESENV. 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PAÍSES C/ SIST. CONTÁB. DE MÉDIO</a:t>
                      </a:r>
                      <a:r>
                        <a:rPr lang="pt-BR" sz="1500" baseline="0" dirty="0" smtClean="0"/>
                        <a:t> NÍVEL DE DESENV. </a:t>
                      </a:r>
                      <a:endParaRPr lang="pt-BR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/>
                        <a:t>PAÍSES C/ SIST. CONTÁB. DE ALTO</a:t>
                      </a:r>
                      <a:r>
                        <a:rPr lang="pt-BR" sz="1500" baseline="0" dirty="0" smtClean="0"/>
                        <a:t> NÍVEL DE DESENV. </a:t>
                      </a:r>
                      <a:endParaRPr lang="pt-BR" sz="15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Regime de competência para </a:t>
                      </a:r>
                      <a:r>
                        <a:rPr lang="pt-BR" dirty="0" err="1" smtClean="0"/>
                        <a:t>reconhec</a:t>
                      </a:r>
                      <a:r>
                        <a:rPr lang="pt-BR" dirty="0" smtClean="0"/>
                        <a:t>. de despesas e receitas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Desvinculação da contabilidade da inf. Orçamentária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Apresentação de inf. não financeiras nas Demonstrações Contábeis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Possuem forte</a:t>
                      </a:r>
                      <a:r>
                        <a:rPr lang="pt-BR" baseline="0" dirty="0" smtClean="0"/>
                        <a:t> influência dos órgãos profissionais contábeis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Apresentam inf. que suportem</a:t>
                      </a:r>
                      <a:r>
                        <a:rPr lang="pt-BR" baseline="0" dirty="0" smtClean="0"/>
                        <a:t> o levantamento da eficiência, efetividade e economicidade nos serviços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Desenvolvem sistemas</a:t>
                      </a:r>
                      <a:r>
                        <a:rPr lang="pt-BR" baseline="0" dirty="0" smtClean="0"/>
                        <a:t> de contab. no sentido de melhorar o gerenciamento da administração pública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4786313" y="2058988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>
                <a:cs typeface="Times New Roman" pitchFamily="18" charset="0"/>
              </a:rPr>
              <a:t>NÃO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4786313" y="270192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>
                <a:cs typeface="Times New Roman" pitchFamily="18" charset="0"/>
              </a:rPr>
              <a:t>NÃO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4786313" y="334486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>
                <a:cs typeface="Times New Roman" pitchFamily="18" charset="0"/>
              </a:rPr>
              <a:t>NÃO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4786313" y="398780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>
                <a:cs typeface="Times New Roman" pitchFamily="18" charset="0"/>
              </a:rPr>
              <a:t>NÃO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4786313" y="4762500"/>
            <a:ext cx="714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>
                <a:cs typeface="Times New Roman" pitchFamily="18" charset="0"/>
              </a:rPr>
              <a:t>NÃO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4786313" y="563086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>
                <a:cs typeface="Times New Roman" pitchFamily="18" charset="0"/>
              </a:rPr>
              <a:t>NÃO</a:t>
            </a: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7858125" y="2058988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>
                <a:cs typeface="Times New Roman" pitchFamily="18" charset="0"/>
              </a:rPr>
              <a:t>SIM</a:t>
            </a: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7858125" y="270192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>
                <a:cs typeface="Times New Roman" pitchFamily="18" charset="0"/>
              </a:rPr>
              <a:t>SIM</a:t>
            </a: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7858125" y="334486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>
                <a:cs typeface="Times New Roman" pitchFamily="18" charset="0"/>
              </a:rPr>
              <a:t>SIM</a:t>
            </a: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7858125" y="398780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>
                <a:cs typeface="Times New Roman" pitchFamily="18" charset="0"/>
              </a:rPr>
              <a:t>SIM</a:t>
            </a: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7858125" y="477361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>
                <a:cs typeface="Times New Roman" pitchFamily="18" charset="0"/>
              </a:rPr>
              <a:t>SIM</a:t>
            </a:r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7858125" y="563086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>
                <a:cs typeface="Times New Roman" pitchFamily="18" charset="0"/>
              </a:rPr>
              <a:t>SIM</a:t>
            </a:r>
          </a:p>
        </p:txBody>
      </p: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6072188" y="563086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>
                <a:cs typeface="Times New Roman" pitchFamily="18" charset="0"/>
              </a:rPr>
              <a:t>Incipiente</a:t>
            </a:r>
          </a:p>
        </p:txBody>
      </p:sp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6072188" y="477361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>
                <a:cs typeface="Times New Roman" pitchFamily="18" charset="0"/>
              </a:rPr>
              <a:t>Incipiente</a:t>
            </a:r>
          </a:p>
        </p:txBody>
      </p:sp>
      <p:sp>
        <p:nvSpPr>
          <p:cNvPr id="22" name="CaixaDeTexto 21"/>
          <p:cNvSpPr txBox="1">
            <a:spLocks noChangeArrowheads="1"/>
          </p:cNvSpPr>
          <p:nvPr/>
        </p:nvSpPr>
        <p:spPr bwMode="auto">
          <a:xfrm>
            <a:off x="6000750" y="1925638"/>
            <a:ext cx="1428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>
                <a:cs typeface="Times New Roman" pitchFamily="18" charset="0"/>
              </a:rPr>
              <a:t>Reg. comp.  modificado</a:t>
            </a:r>
          </a:p>
        </p:txBody>
      </p:sp>
      <p:sp>
        <p:nvSpPr>
          <p:cNvPr id="25" name="CaixaDeTexto 24"/>
          <p:cNvSpPr txBox="1">
            <a:spLocks noChangeArrowheads="1"/>
          </p:cNvSpPr>
          <p:nvPr/>
        </p:nvSpPr>
        <p:spPr bwMode="auto">
          <a:xfrm>
            <a:off x="6072188" y="2643188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>
                <a:cs typeface="Times New Roman" pitchFamily="18" charset="0"/>
              </a:rPr>
              <a:t>Incipiente</a:t>
            </a:r>
          </a:p>
        </p:txBody>
      </p:sp>
      <p:sp>
        <p:nvSpPr>
          <p:cNvPr id="26" name="CaixaDeTexto 25"/>
          <p:cNvSpPr txBox="1">
            <a:spLocks noChangeArrowheads="1"/>
          </p:cNvSpPr>
          <p:nvPr/>
        </p:nvSpPr>
        <p:spPr bwMode="auto">
          <a:xfrm>
            <a:off x="5929313" y="3214688"/>
            <a:ext cx="1500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>
                <a:cs typeface="Times New Roman" pitchFamily="18" charset="0"/>
              </a:rPr>
              <a:t>Alguns casos</a:t>
            </a:r>
          </a:p>
        </p:txBody>
      </p:sp>
      <p:sp>
        <p:nvSpPr>
          <p:cNvPr id="27" name="CaixaDeTexto 26"/>
          <p:cNvSpPr txBox="1">
            <a:spLocks noChangeArrowheads="1"/>
          </p:cNvSpPr>
          <p:nvPr/>
        </p:nvSpPr>
        <p:spPr bwMode="auto">
          <a:xfrm>
            <a:off x="6072188" y="392906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>
                <a:cs typeface="Times New Roman" pitchFamily="18" charset="0"/>
              </a:rPr>
              <a:t>Incipiente</a:t>
            </a:r>
          </a:p>
        </p:txBody>
      </p:sp>
      <p:pic>
        <p:nvPicPr>
          <p:cNvPr id="507908" name="Picture 4" descr="http://www.storecare.com.br/html/images/mapa_bras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14563"/>
            <a:ext cx="3929062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CaixaDeTexto 23"/>
          <p:cNvSpPr txBox="1">
            <a:spLocks noChangeArrowheads="1"/>
          </p:cNvSpPr>
          <p:nvPr/>
        </p:nvSpPr>
        <p:spPr bwMode="auto">
          <a:xfrm>
            <a:off x="1643063" y="3500438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>
                <a:cs typeface="Times New Roman" pitchFamily="18" charset="0"/>
              </a:rPr>
              <a:t>E o Brasil?</a:t>
            </a: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5786438" y="2928938"/>
            <a:ext cx="23574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>
                <a:cs typeface="Times New Roman" pitchFamily="18" charset="0"/>
              </a:rPr>
              <a:t>Sistema Contábil de Médio nível de Desenvolvimento, caminhando para alto.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49028 0.0023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0" y="1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4" grpId="0"/>
      <p:bldP spid="24" grpId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323850" y="100013"/>
            <a:ext cx="8820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000" i="1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Patrimônio x Estatística Fiscal x Orçamento</a:t>
            </a:r>
          </a:p>
        </p:txBody>
      </p:sp>
      <p:graphicFrame>
        <p:nvGraphicFramePr>
          <p:cNvPr id="10" name="Diagrama 9"/>
          <p:cNvGraphicFramePr/>
          <p:nvPr/>
        </p:nvGraphicFramePr>
        <p:xfrm>
          <a:off x="214282" y="714356"/>
          <a:ext cx="835824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568836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9" name="Text Box 3"/>
          <p:cNvSpPr txBox="1">
            <a:spLocks noChangeArrowheads="1"/>
          </p:cNvSpPr>
          <p:nvPr/>
        </p:nvSpPr>
        <p:spPr bwMode="auto">
          <a:xfrm>
            <a:off x="179388" y="765175"/>
            <a:ext cx="4464050" cy="33718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3675" indent="-193675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None/>
              <a:defRPr/>
            </a:pPr>
            <a:endParaRPr lang="pt-BR" sz="20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193675" indent="-193675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r>
              <a:rPr lang="pt-BR" sz="19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Não se pode registrar as despesas incorridas sem autorização orçamentária?</a:t>
            </a:r>
          </a:p>
          <a:p>
            <a:pPr marL="193675" indent="-193675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r>
              <a:rPr lang="pt-BR" sz="19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setor público não pode depreciar, exaurir e amortizar? </a:t>
            </a:r>
          </a:p>
          <a:p>
            <a:pPr marL="193675" indent="-193675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r>
              <a:rPr lang="pt-BR" sz="19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Não se deve fazer provisões de férias e décimo terceiro?</a:t>
            </a:r>
          </a:p>
          <a:p>
            <a:pPr marL="193675" indent="-193675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r>
              <a:rPr lang="pt-BR" sz="19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É proibido aplicar o Regime de Competência no setor público?</a:t>
            </a: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179388" y="71438"/>
            <a:ext cx="88931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i="1">
                <a:solidFill>
                  <a:schemeClr val="bg1"/>
                </a:solidFill>
                <a:latin typeface="Verdana" pitchFamily="34" charset="0"/>
              </a:rPr>
              <a:t>Alguns questionamentos que intrigam...</a:t>
            </a:r>
          </a:p>
        </p:txBody>
      </p:sp>
      <p:sp>
        <p:nvSpPr>
          <p:cNvPr id="761860" name="Text Box 4"/>
          <p:cNvSpPr txBox="1">
            <a:spLocks noChangeArrowheads="1"/>
          </p:cNvSpPr>
          <p:nvPr/>
        </p:nvSpPr>
        <p:spPr bwMode="auto">
          <a:xfrm>
            <a:off x="179388" y="5343525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Cumprimos integralmente a Lei 4.320/1964?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1052513"/>
            <a:ext cx="4214813" cy="4176712"/>
            <a:chOff x="2856" y="663"/>
            <a:chExt cx="2700" cy="2700"/>
          </a:xfrm>
        </p:grpSpPr>
        <p:pic>
          <p:nvPicPr>
            <p:cNvPr id="39942" name="Imagem 2" descr="knight_with_shield_and_sword_hg_wht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6" y="663"/>
              <a:ext cx="2700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CaixaDeTexto 3"/>
            <p:cNvSpPr txBox="1"/>
            <p:nvPr/>
          </p:nvSpPr>
          <p:spPr>
            <a:xfrm>
              <a:off x="4362" y="1431"/>
              <a:ext cx="675" cy="765"/>
            </a:xfrm>
            <a:prstGeom prst="rect">
              <a:avLst/>
            </a:prstGeom>
            <a:noFill/>
          </p:spPr>
          <p:txBody>
            <a:bodyPr spcFirstLastPara="1" wrap="none">
              <a:prstTxWarp prst="textCircle">
                <a:avLst>
                  <a:gd name="adj" fmla="val 12114870"/>
                </a:avLst>
              </a:prstTxWarp>
              <a:spAutoFit/>
            </a:bodyPr>
            <a:lstStyle/>
            <a:p>
              <a:pPr>
                <a:defRPr/>
              </a:pPr>
              <a:r>
                <a:rPr lang="pt-BR" sz="2600" b="1" dirty="0">
                  <a:solidFill>
                    <a:schemeClr val="bg1"/>
                  </a:solidFill>
                  <a:latin typeface="Arial" charset="0"/>
                </a:rPr>
                <a:t>Lei 4.320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7911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9" grpId="0" autoUpdateAnimBg="0"/>
      <p:bldP spid="362500" grpId="0" autoUpdateAnimBg="0"/>
      <p:bldP spid="7618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79419" y="71414"/>
            <a:ext cx="8893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000" i="1" dirty="0">
                <a:solidFill>
                  <a:schemeClr val="bg1"/>
                </a:solidFill>
                <a:latin typeface="Verdana" pitchFamily="34" charset="0"/>
              </a:rPr>
              <a:t>Estrutura da Lei 4.320/1964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71406" y="642918"/>
            <a:ext cx="87852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pt-BR" sz="1800" dirty="0">
              <a:latin typeface="Verdana" pitchFamily="34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1800" dirty="0">
                <a:latin typeface="Verdana" pitchFamily="34" charset="0"/>
                <a:cs typeface="Times New Roman" pitchFamily="18" charset="0"/>
              </a:rPr>
              <a:t>Título I – Da Lei do Orçamento (Artigo 2º ao 21)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pt-BR" sz="1800" dirty="0">
              <a:latin typeface="Verdana" pitchFamily="34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1800" dirty="0">
                <a:latin typeface="Verdana" pitchFamily="34" charset="0"/>
                <a:cs typeface="Times New Roman" pitchFamily="18" charset="0"/>
              </a:rPr>
              <a:t>Título II – Da Proposta Orçamentária (Artigo 22 ao 31)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endParaRPr lang="pt-BR" sz="1800" dirty="0">
              <a:latin typeface="Verdana" pitchFamily="34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1800" dirty="0">
                <a:latin typeface="Verdana" pitchFamily="34" charset="0"/>
                <a:cs typeface="Times New Roman" pitchFamily="18" charset="0"/>
              </a:rPr>
              <a:t>Título III – Da Elaboração da Lei do Orçamento (Artigo 32 ao 33)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endParaRPr lang="pt-BR" sz="1800" dirty="0">
              <a:latin typeface="Verdana" pitchFamily="34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1800" dirty="0">
                <a:latin typeface="Verdana" pitchFamily="34" charset="0"/>
                <a:cs typeface="Times New Roman" pitchFamily="18" charset="0"/>
              </a:rPr>
              <a:t>Título IV – Do Exercício Financeiro (Artigo 34 a 39)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pt-BR" sz="1800" dirty="0">
              <a:latin typeface="Verdana" pitchFamily="34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1800" dirty="0">
                <a:latin typeface="Verdana" pitchFamily="34" charset="0"/>
                <a:cs typeface="Times New Roman" pitchFamily="18" charset="0"/>
              </a:rPr>
              <a:t>Título V – Dos Créditos Adicionais (Artigo 40 ao 46)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endParaRPr lang="pt-BR" sz="1800" dirty="0">
              <a:latin typeface="Verdana" pitchFamily="34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1800" dirty="0">
                <a:latin typeface="Verdana" pitchFamily="34" charset="0"/>
                <a:cs typeface="Times New Roman" pitchFamily="18" charset="0"/>
              </a:rPr>
              <a:t>Título VI – Da Execução do Orçamento(Artigo 47 ao 70)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endParaRPr lang="pt-BR" sz="1800" dirty="0">
              <a:latin typeface="Verdana" pitchFamily="34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1800" dirty="0">
                <a:latin typeface="Verdana" pitchFamily="34" charset="0"/>
                <a:cs typeface="Times New Roman" pitchFamily="18" charset="0"/>
              </a:rPr>
              <a:t>Título VII – Dos Fundos Especiais (Artigo 71 ao 74)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endParaRPr lang="pt-BR" sz="1800" dirty="0">
              <a:latin typeface="Verdana" pitchFamily="34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1800" dirty="0">
                <a:latin typeface="Verdana" pitchFamily="34" charset="0"/>
                <a:cs typeface="Times New Roman" pitchFamily="18" charset="0"/>
              </a:rPr>
              <a:t>Título VIII – Do Controle da Execução Orçamentária (Artigo 75 ao 82)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endParaRPr lang="pt-BR" sz="1800" dirty="0">
              <a:latin typeface="Verdana" pitchFamily="34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1800" dirty="0">
                <a:solidFill>
                  <a:schemeClr val="accent2"/>
                </a:solidFill>
                <a:latin typeface="Verdana" pitchFamily="34" charset="0"/>
                <a:cs typeface="Times New Roman" pitchFamily="18" charset="0"/>
              </a:rPr>
              <a:t>Título IX – da Contabilidade (Artigo 83 ao 89)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pt-BR" sz="1800" dirty="0">
              <a:solidFill>
                <a:schemeClr val="accent2"/>
              </a:solidFill>
              <a:latin typeface="Verdana" pitchFamily="34" charset="0"/>
              <a:cs typeface="Times New Roman" pitchFamily="18" charset="0"/>
            </a:endParaRPr>
          </a:p>
          <a:p>
            <a:pPr marL="742950" lvl="1" indent="-285750" algn="just" eaLnBrk="0" hangingPunct="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1800" b="1" dirty="0">
                <a:solidFill>
                  <a:srgbClr val="FF3300"/>
                </a:solidFill>
                <a:latin typeface="Verdana" pitchFamily="34" charset="0"/>
                <a:cs typeface="Times New Roman" pitchFamily="18" charset="0"/>
              </a:rPr>
              <a:t>Disposições Gerais (</a:t>
            </a:r>
            <a:r>
              <a:rPr lang="pt-BR" sz="1800" b="1" dirty="0" err="1">
                <a:solidFill>
                  <a:srgbClr val="FF3300"/>
                </a:solidFill>
                <a:latin typeface="Verdana" pitchFamily="34" charset="0"/>
                <a:cs typeface="Times New Roman" pitchFamily="18" charset="0"/>
              </a:rPr>
              <a:t>Art</a:t>
            </a:r>
            <a:r>
              <a:rPr lang="pt-BR" sz="1800" b="1" dirty="0">
                <a:solidFill>
                  <a:srgbClr val="FF3300"/>
                </a:solidFill>
                <a:latin typeface="Verdana" pitchFamily="34" charset="0"/>
                <a:cs typeface="Times New Roman" pitchFamily="18" charset="0"/>
              </a:rPr>
              <a:t> 83 a 89)</a:t>
            </a:r>
          </a:p>
          <a:p>
            <a:pPr marL="742950" lvl="1" indent="-285750" algn="just" eaLnBrk="0" hangingPunct="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1800" b="1" dirty="0">
                <a:solidFill>
                  <a:srgbClr val="FF3300"/>
                </a:solidFill>
                <a:latin typeface="Verdana" pitchFamily="34" charset="0"/>
                <a:cs typeface="Times New Roman" pitchFamily="18" charset="0"/>
              </a:rPr>
              <a:t>Da Contabilidade Orçamentária e Financeira (</a:t>
            </a:r>
            <a:r>
              <a:rPr lang="pt-BR" sz="1800" b="1" dirty="0" err="1">
                <a:solidFill>
                  <a:srgbClr val="FF3300"/>
                </a:solidFill>
                <a:latin typeface="Verdana" pitchFamily="34" charset="0"/>
                <a:cs typeface="Times New Roman" pitchFamily="18" charset="0"/>
              </a:rPr>
              <a:t>Art</a:t>
            </a:r>
            <a:r>
              <a:rPr lang="pt-BR" sz="1800" b="1" dirty="0">
                <a:solidFill>
                  <a:srgbClr val="FF3300"/>
                </a:solidFill>
                <a:latin typeface="Verdana" pitchFamily="34" charset="0"/>
                <a:cs typeface="Times New Roman" pitchFamily="18" charset="0"/>
              </a:rPr>
              <a:t> 90 a 93)</a:t>
            </a:r>
          </a:p>
          <a:p>
            <a:pPr marL="742950" lvl="1" indent="-285750" algn="just" eaLnBrk="0" hangingPunct="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1800" b="1" dirty="0">
                <a:solidFill>
                  <a:srgbClr val="FF3300"/>
                </a:solidFill>
                <a:latin typeface="Verdana" pitchFamily="34" charset="0"/>
                <a:cs typeface="Times New Roman" pitchFamily="18" charset="0"/>
              </a:rPr>
              <a:t>Da Contabilidade Patrimonial e Industrial (</a:t>
            </a:r>
            <a:r>
              <a:rPr lang="pt-BR" sz="1800" b="1" dirty="0" err="1">
                <a:solidFill>
                  <a:srgbClr val="FF3300"/>
                </a:solidFill>
                <a:latin typeface="Verdana" pitchFamily="34" charset="0"/>
                <a:cs typeface="Times New Roman" pitchFamily="18" charset="0"/>
              </a:rPr>
              <a:t>Art</a:t>
            </a:r>
            <a:r>
              <a:rPr lang="pt-BR" sz="1800" b="1" dirty="0">
                <a:solidFill>
                  <a:srgbClr val="FF3300"/>
                </a:solidFill>
                <a:latin typeface="Verdana" pitchFamily="34" charset="0"/>
                <a:cs typeface="Times New Roman" pitchFamily="18" charset="0"/>
              </a:rPr>
              <a:t> 94 a 100)</a:t>
            </a:r>
          </a:p>
          <a:p>
            <a:pPr marL="742950" lvl="1" indent="-285750" algn="just" eaLnBrk="0" hangingPunct="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1800" b="1" dirty="0">
                <a:solidFill>
                  <a:srgbClr val="FF3300"/>
                </a:solidFill>
                <a:latin typeface="Verdana" pitchFamily="34" charset="0"/>
                <a:cs typeface="Times New Roman" pitchFamily="18" charset="0"/>
              </a:rPr>
              <a:t>Dos Balanços (</a:t>
            </a:r>
            <a:r>
              <a:rPr lang="pt-BR" sz="1800" b="1" dirty="0" err="1">
                <a:solidFill>
                  <a:srgbClr val="FF3300"/>
                </a:solidFill>
                <a:latin typeface="Verdana" pitchFamily="34" charset="0"/>
                <a:cs typeface="Times New Roman" pitchFamily="18" charset="0"/>
              </a:rPr>
              <a:t>Art</a:t>
            </a:r>
            <a:r>
              <a:rPr lang="pt-BR" sz="1800" b="1" dirty="0">
                <a:solidFill>
                  <a:srgbClr val="FF3300"/>
                </a:solidFill>
                <a:latin typeface="Verdana" pitchFamily="34" charset="0"/>
                <a:cs typeface="Times New Roman" pitchFamily="18" charset="0"/>
              </a:rPr>
              <a:t> 101 a 106)</a:t>
            </a:r>
          </a:p>
          <a:p>
            <a:pPr marL="342900" indent="-342900" algn="just" eaLnBrk="0" hangingPunct="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endParaRPr lang="pt-BR" sz="1800" b="1" dirty="0">
              <a:solidFill>
                <a:srgbClr val="FF3300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" name="Picture 2" descr="http://www.homelessbomb.com/noc_repl_demo/html/scripts/jquery/plugin/MovingBoxes/images/re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285992"/>
            <a:ext cx="1954295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95038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813" y="100013"/>
            <a:ext cx="82296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2000" i="1" kern="1200" dirty="0" smtClean="0">
                <a:latin typeface="Verdana" pitchFamily="34" charset="0"/>
                <a:ea typeface="+mn-ea"/>
                <a:cs typeface="+mn-cs"/>
              </a:rPr>
              <a:t>Regime Orçamentário x Regime Contábil</a:t>
            </a:r>
          </a:p>
        </p:txBody>
      </p:sp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-252413" y="1643063"/>
            <a:ext cx="8569326" cy="19050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742950" lvl="1" indent="-285750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None/>
              <a:defRPr/>
            </a:pPr>
            <a:r>
              <a:rPr lang="pt-B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Regime </a:t>
            </a:r>
            <a:r>
              <a:rPr lang="pt-B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Orçamentário</a:t>
            </a:r>
          </a:p>
          <a:p>
            <a:pPr marL="742950" lvl="1" indent="-285750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Pertencem ao exercício financeiro:</a:t>
            </a:r>
          </a:p>
          <a:p>
            <a:pPr marL="1143000" lvl="2" indent="-228600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As receitas (orçamentárias) nele arrecadadas</a:t>
            </a:r>
          </a:p>
          <a:p>
            <a:pPr marL="1143000" lvl="2" indent="-228600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As despesas (orçamentárias) nele legalmente empenhadas</a:t>
            </a:r>
          </a:p>
        </p:txBody>
      </p:sp>
      <p:sp>
        <p:nvSpPr>
          <p:cNvPr id="760837" name="Text Box 5"/>
          <p:cNvSpPr txBox="1">
            <a:spLocks noChangeArrowheads="1"/>
          </p:cNvSpPr>
          <p:nvPr/>
        </p:nvSpPr>
        <p:spPr bwMode="auto">
          <a:xfrm>
            <a:off x="179388" y="889000"/>
            <a:ext cx="878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Manual de Contabilidade Aplicada ao Setor Público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3789363"/>
            <a:ext cx="8721725" cy="2376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defRPr/>
            </a:pPr>
            <a:r>
              <a:rPr lang="pt-B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Regime Contábil</a:t>
            </a:r>
          </a:p>
          <a:p>
            <a:pPr marL="342900" indent="-342900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As receitas e as despesas devem ser incluídas na apuração do resultado do período em que ocorrerem, sempre simultaneamente quando se correlacionarem, independentemente de recebimento ou pagamento. </a:t>
            </a:r>
          </a:p>
          <a:p>
            <a:pPr marL="342900" indent="-342900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A despesa e a assunção de compromisso serão registradas segundo o regime de competência.</a:t>
            </a:r>
          </a:p>
        </p:txBody>
      </p:sp>
    </p:spTree>
    <p:extLst>
      <p:ext uri="{BB962C8B-B14F-4D97-AF65-F5344CB8AC3E}">
        <p14:creationId xmlns:p14="http://schemas.microsoft.com/office/powerpoint/2010/main" val="1535825683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4" grpId="0" autoUpdateAnimBg="0"/>
      <p:bldP spid="438275" grpId="0"/>
      <p:bldP spid="6" grpId="0" build="p" bldLvl="2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0" y="142852"/>
            <a:ext cx="8893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i="1" dirty="0">
                <a:solidFill>
                  <a:schemeClr val="bg1"/>
                </a:solidFill>
                <a:latin typeface="Verdana" pitchFamily="34" charset="0"/>
              </a:rPr>
              <a:t>Visão Patrimonial na Lei 4.320/1964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836613"/>
            <a:ext cx="9013825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 eaLnBrk="0" hangingPunct="0">
              <a:lnSpc>
                <a:spcPct val="85000"/>
              </a:lnSpc>
              <a:spcBef>
                <a:spcPct val="50000"/>
              </a:spcBef>
              <a:buClr>
                <a:srgbClr val="0066FF"/>
              </a:buClr>
              <a:buSzPct val="110000"/>
              <a:buFont typeface="Wingdings" pitchFamily="2" charset="2"/>
              <a:buNone/>
            </a:pPr>
            <a:r>
              <a:rPr lang="pt-BR" sz="1700" b="1">
                <a:latin typeface="Verdana" pitchFamily="34" charset="0"/>
              </a:rPr>
              <a:t>Art. 85. Os </a:t>
            </a:r>
            <a:r>
              <a:rPr lang="pt-BR" sz="1700" b="1" u="sng">
                <a:latin typeface="Verdana" pitchFamily="34" charset="0"/>
              </a:rPr>
              <a:t>serviços de contabilidade</a:t>
            </a:r>
            <a:r>
              <a:rPr lang="pt-BR" sz="1700" b="1">
                <a:latin typeface="Verdana" pitchFamily="34" charset="0"/>
              </a:rPr>
              <a:t> serão organizados de forma a permitirem o acompanhamento da execução orçamentária, o </a:t>
            </a:r>
            <a:r>
              <a:rPr lang="pt-BR" sz="1700" b="1" u="sng">
                <a:solidFill>
                  <a:srgbClr val="FF3300"/>
                </a:solidFill>
                <a:latin typeface="Verdana" pitchFamily="34" charset="0"/>
              </a:rPr>
              <a:t>conhecimento da composição patrimonial</a:t>
            </a:r>
            <a:r>
              <a:rPr lang="pt-BR" sz="1700" b="1">
                <a:latin typeface="Verdana" pitchFamily="34" charset="0"/>
              </a:rPr>
              <a:t>, a determinação dos custos dos serviços industriais, o levantamento dos balanços gerais, a análise e a interpretação dos </a:t>
            </a:r>
            <a:r>
              <a:rPr lang="pt-BR" sz="1700" b="1" u="sng">
                <a:solidFill>
                  <a:srgbClr val="FF3300"/>
                </a:solidFill>
                <a:latin typeface="Verdana" pitchFamily="34" charset="0"/>
              </a:rPr>
              <a:t>resultados econômicos e financeiros</a:t>
            </a:r>
            <a:r>
              <a:rPr lang="pt-BR" sz="1700" b="1">
                <a:latin typeface="Verdana" pitchFamily="34" charset="0"/>
              </a:rPr>
              <a:t>.</a:t>
            </a:r>
          </a:p>
          <a:p>
            <a:pPr lvl="1" algn="l" eaLnBrk="0" hangingPunct="0">
              <a:lnSpc>
                <a:spcPct val="85000"/>
              </a:lnSpc>
              <a:spcBef>
                <a:spcPct val="50000"/>
              </a:spcBef>
              <a:buClr>
                <a:srgbClr val="0066FF"/>
              </a:buClr>
              <a:buSzPct val="110000"/>
              <a:buFont typeface="Wingdings" pitchFamily="2" charset="2"/>
              <a:buNone/>
            </a:pPr>
            <a:endParaRPr lang="pt-BR" sz="1700" b="1">
              <a:latin typeface="Verdana" pitchFamily="34" charset="0"/>
            </a:endParaRPr>
          </a:p>
          <a:p>
            <a:pPr lvl="1" algn="l" eaLnBrk="0" hangingPunct="0">
              <a:lnSpc>
                <a:spcPct val="85000"/>
              </a:lnSpc>
              <a:spcBef>
                <a:spcPct val="50000"/>
              </a:spcBef>
              <a:buClr>
                <a:srgbClr val="0066FF"/>
              </a:buClr>
              <a:buSzPct val="110000"/>
              <a:buFont typeface="Wingdings" pitchFamily="2" charset="2"/>
              <a:buNone/>
            </a:pPr>
            <a:r>
              <a:rPr lang="pt-BR" sz="1700" b="1">
                <a:latin typeface="Verdana" pitchFamily="34" charset="0"/>
              </a:rPr>
              <a:t>“Art. 89 - A contabilidade evidenciará os fatos ligados à administração orçamentária, financeira, </a:t>
            </a:r>
            <a:r>
              <a:rPr lang="pt-BR" sz="1700" b="1" u="sng">
                <a:solidFill>
                  <a:srgbClr val="FF3300"/>
                </a:solidFill>
                <a:latin typeface="Verdana" pitchFamily="34" charset="0"/>
              </a:rPr>
              <a:t>patrimonial</a:t>
            </a:r>
            <a:r>
              <a:rPr lang="pt-BR" sz="1700" b="1">
                <a:latin typeface="Verdana" pitchFamily="34" charset="0"/>
              </a:rPr>
              <a:t> e industrial.”</a:t>
            </a:r>
          </a:p>
          <a:p>
            <a:pPr lvl="1" algn="l" eaLnBrk="0" hangingPunct="0">
              <a:lnSpc>
                <a:spcPct val="85000"/>
              </a:lnSpc>
              <a:spcBef>
                <a:spcPct val="50000"/>
              </a:spcBef>
              <a:buClr>
                <a:srgbClr val="0066FF"/>
              </a:buClr>
              <a:buSzPct val="110000"/>
              <a:buFont typeface="Wingdings" pitchFamily="2" charset="2"/>
              <a:buNone/>
            </a:pPr>
            <a:endParaRPr lang="pt-BR" sz="1700" b="1">
              <a:latin typeface="Verdana" pitchFamily="34" charset="0"/>
            </a:endParaRPr>
          </a:p>
          <a:p>
            <a:pPr lvl="1" algn="l" eaLnBrk="0" hangingPunct="0">
              <a:lnSpc>
                <a:spcPct val="85000"/>
              </a:lnSpc>
              <a:spcBef>
                <a:spcPct val="50000"/>
              </a:spcBef>
              <a:buClr>
                <a:srgbClr val="0066FF"/>
              </a:buClr>
              <a:buSzPct val="110000"/>
              <a:buFont typeface="Wingdings" pitchFamily="2" charset="2"/>
              <a:buNone/>
            </a:pPr>
            <a:r>
              <a:rPr lang="pt-BR" sz="1700" b="1">
                <a:latin typeface="Verdana" pitchFamily="34" charset="0"/>
              </a:rPr>
              <a:t>“Art. 100 - As </a:t>
            </a:r>
            <a:r>
              <a:rPr lang="pt-BR" sz="1700" b="1" u="sng">
                <a:latin typeface="Verdana" pitchFamily="34" charset="0"/>
              </a:rPr>
              <a:t>alterações da situação líquida patrimonial</a:t>
            </a:r>
            <a:r>
              <a:rPr lang="pt-BR" sz="1700" b="1">
                <a:latin typeface="Verdana" pitchFamily="34" charset="0"/>
              </a:rPr>
              <a:t>, que abrangem os resultados da execução orçamentária, </a:t>
            </a:r>
            <a:r>
              <a:rPr lang="pt-BR" sz="1700" b="1" u="sng">
                <a:solidFill>
                  <a:srgbClr val="FF3300"/>
                </a:solidFill>
                <a:latin typeface="Verdana" pitchFamily="34" charset="0"/>
              </a:rPr>
              <a:t>bem como as variações independentes dessa execução</a:t>
            </a:r>
            <a:r>
              <a:rPr lang="pt-BR" sz="1700" b="1">
                <a:latin typeface="Verdana" pitchFamily="34" charset="0"/>
              </a:rPr>
              <a:t> e as superveniências e insubsistências ativas e passivas, constituirão elementos da conta patrimonial.”</a:t>
            </a:r>
          </a:p>
          <a:p>
            <a:pPr lvl="1" algn="l" eaLnBrk="0" hangingPunct="0">
              <a:lnSpc>
                <a:spcPct val="85000"/>
              </a:lnSpc>
              <a:spcBef>
                <a:spcPct val="50000"/>
              </a:spcBef>
              <a:buClr>
                <a:srgbClr val="0066FF"/>
              </a:buClr>
              <a:buSzPct val="110000"/>
              <a:buFont typeface="Wingdings" pitchFamily="2" charset="2"/>
              <a:buNone/>
            </a:pPr>
            <a:endParaRPr lang="pt-BR" sz="1700" b="1">
              <a:latin typeface="Verdana" pitchFamily="34" charset="0"/>
            </a:endParaRPr>
          </a:p>
          <a:p>
            <a:pPr lvl="1" algn="l" eaLnBrk="0" hangingPunct="0">
              <a:lnSpc>
                <a:spcPct val="85000"/>
              </a:lnSpc>
              <a:spcBef>
                <a:spcPct val="50000"/>
              </a:spcBef>
              <a:buClr>
                <a:srgbClr val="0066FF"/>
              </a:buClr>
              <a:buSzPct val="110000"/>
              <a:buFont typeface="Wingdings" pitchFamily="2" charset="2"/>
              <a:buNone/>
            </a:pPr>
            <a:r>
              <a:rPr lang="pt-BR" sz="1700" b="1">
                <a:latin typeface="Verdana" pitchFamily="34" charset="0"/>
              </a:rPr>
              <a:t>“Art. 104 - </a:t>
            </a:r>
            <a:r>
              <a:rPr lang="pt-BR" sz="1700" b="1" u="sng">
                <a:latin typeface="Verdana" pitchFamily="34" charset="0"/>
              </a:rPr>
              <a:t>A Demonstração das Variações Patrimoniais evidenciará</a:t>
            </a:r>
            <a:r>
              <a:rPr lang="pt-BR" sz="1700" b="1">
                <a:latin typeface="Verdana" pitchFamily="34" charset="0"/>
              </a:rPr>
              <a:t> </a:t>
            </a:r>
            <a:r>
              <a:rPr lang="pt-BR" sz="1700" b="1" u="sng">
                <a:latin typeface="Verdana" pitchFamily="34" charset="0"/>
              </a:rPr>
              <a:t>as alterações verificadas no patrimônio</a:t>
            </a:r>
            <a:r>
              <a:rPr lang="pt-BR" sz="1700" b="1">
                <a:latin typeface="Verdana" pitchFamily="34" charset="0"/>
              </a:rPr>
              <a:t>, resultantes ou </a:t>
            </a:r>
            <a:r>
              <a:rPr lang="pt-BR" sz="1700" b="1" u="sng">
                <a:solidFill>
                  <a:srgbClr val="FF3300"/>
                </a:solidFill>
                <a:latin typeface="Verdana" pitchFamily="34" charset="0"/>
              </a:rPr>
              <a:t>independentes da execução orçamentária</a:t>
            </a:r>
            <a:r>
              <a:rPr lang="pt-BR" sz="1700" b="1">
                <a:latin typeface="Verdana" pitchFamily="34" charset="0"/>
              </a:rPr>
              <a:t>, e indicará o </a:t>
            </a:r>
            <a:r>
              <a:rPr lang="pt-BR" sz="1700" b="1" u="sng">
                <a:latin typeface="Verdana" pitchFamily="34" charset="0"/>
              </a:rPr>
              <a:t>resultado patrimonial do exercício</a:t>
            </a:r>
            <a:r>
              <a:rPr lang="pt-BR" sz="1700" b="1">
                <a:latin typeface="Verdana" pitchFamily="34" charset="0"/>
              </a:rPr>
              <a:t>.”</a:t>
            </a:r>
            <a:endParaRPr lang="en-US" sz="1700" b="1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6648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</p:bldLst>
  </p:timing>
</p:sld>
</file>

<file path=ppt/theme/theme1.xml><?xml version="1.0" encoding="utf-8"?>
<a:theme xmlns:a="http://schemas.openxmlformats.org/drawingml/2006/main" name="ESTRUTURA SLIDE">
  <a:themeElements>
    <a:clrScheme name="ESTRUTURA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TRUTURA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6665</TotalTime>
  <Words>2626</Words>
  <Application>Microsoft Macintosh PowerPoint</Application>
  <PresentationFormat>On-screen Show (4:3)</PresentationFormat>
  <Paragraphs>422</Paragraphs>
  <Slides>37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ESTRUTURA SLIDE</vt:lpstr>
      <vt:lpstr>Foto do Photo Editor</vt:lpstr>
      <vt:lpstr>Figura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Regime Orçamentário x Regime Contábil</vt:lpstr>
      <vt:lpstr>PowerPoint Presentation</vt:lpstr>
      <vt:lpstr>PowerPoint Presentation</vt:lpstr>
      <vt:lpstr>PowerPoint Presentation</vt:lpstr>
      <vt:lpstr>Lei nº 4.320/64: Art. 113 – A prerrogativa de alteração dos demonstrativos</vt:lpstr>
      <vt:lpstr>Demonstrações Contábeis – Portaria STN 749/2009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É um Terremoto na Contabilidade do Setor Público?</vt:lpstr>
      <vt:lpstr>É um Terremoto na Contabilidade do Setor Público?</vt:lpstr>
      <vt:lpstr>Para desarticular o terremoto da contabilidade....</vt:lpstr>
      <vt:lpstr>PowerPoint Presentation</vt:lpstr>
    </vt:vector>
  </TitlesOfParts>
  <Company>stn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chiruder</dc:creator>
  <cp:lastModifiedBy>Paulo Henrique</cp:lastModifiedBy>
  <cp:revision>584</cp:revision>
  <dcterms:created xsi:type="dcterms:W3CDTF">2005-11-07T18:36:30Z</dcterms:created>
  <dcterms:modified xsi:type="dcterms:W3CDTF">2011-08-17T09:49:19Z</dcterms:modified>
</cp:coreProperties>
</file>