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0"/>
            <a:ext cx="9144000" cy="68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64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516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64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4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90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974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8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142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093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1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DD8B-D35F-48DF-9A4E-33410867ED60}" type="datetimeFigureOut">
              <a:rPr lang="pt-BR" smtClean="0"/>
              <a:t>30/06/2015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4CB4-ACED-4D81-8CAD-90E99BA4525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4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4300" y="695325"/>
            <a:ext cx="89535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</a:p>
          <a:p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JUNTA FISCAL – PARECER SOBRE DEMONSTRAÇÕES CONTÁBEIS – BASE 31.12.2014</a:t>
            </a:r>
          </a:p>
          <a:p>
            <a:endParaRPr lang="pt-BR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Introdução: Capitulo IV do Regimento Interno;</a:t>
            </a:r>
          </a:p>
          <a:p>
            <a:endParaRPr lang="pt-B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Atesta as consequências financeiras/econômicas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decisões da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gestão;</a:t>
            </a:r>
          </a:p>
          <a:p>
            <a:endParaRPr lang="pt-B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Cria as condições para uma avaliação do desempenho e avaliação dos resultados;</a:t>
            </a:r>
          </a:p>
          <a:p>
            <a:endParaRPr lang="pt-B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Permite uma reflexão sobre o avanço da gestão;</a:t>
            </a:r>
          </a:p>
          <a:p>
            <a:endParaRPr lang="pt-BR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Propicia dados para auxiliar o planejamento do próximo período.</a:t>
            </a:r>
          </a:p>
          <a:p>
            <a:endParaRPr lang="pt-BR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7625" y="489348"/>
            <a:ext cx="892492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 smtClean="0"/>
          </a:p>
          <a:p>
            <a:r>
              <a:rPr lang="pt-BR" b="1" dirty="0" smtClean="0"/>
              <a:t>Senhores </a:t>
            </a:r>
            <a:r>
              <a:rPr lang="pt-BR" b="1" dirty="0"/>
              <a:t>Membros do CONACI</a:t>
            </a:r>
            <a:r>
              <a:rPr lang="pt-BR" b="1" dirty="0" smtClean="0"/>
              <a:t>,</a:t>
            </a:r>
          </a:p>
          <a:p>
            <a:endParaRPr lang="pt-BR" dirty="0"/>
          </a:p>
          <a:p>
            <a:r>
              <a:rPr lang="pt-BR" sz="1400" dirty="0"/>
              <a:t>De acordo com o Artigo 22 do Estatuto do CONACI é atribuição desta Junta Fiscal examinar a prestação de contas da Presidência, bem como os demonstrativos contábeis e financeiros, elaborando parecer para submissão aos membros do conselho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Esta Junta Fiscal procedeu à analise exaustiva das informações financeiras produzidas pela gestão do CONACI durante o exercício de 2014 através dos balanços patrimoniais, demonstrações do resultado, demonstrações das mutações do patrimônio líquido, fluxo de caixa e das notas explicativas às demonstrações contábeis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A avaliação das mencionadas peças aponta para uma administração comprometida com o gerenciamento dos resultados, tendo como consequência a ocorrência de uma situação financeira confortável, comprovada, por exemplo, com o índice de liquidez geral de 1.140/1, ou seja, para cada 1 real de dívida, uma disponibilidade de 1.140 reais, além do percentual ótimo de um custeio que corresponde a 42% das receitas geradas no período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Entendeu esta Junta, em devido tempo, que as contas apresentadas refletem adequadamente a gestão e foram elaboradas de acordo com as normas contábeis definidas pelo CPC – Comitê de Pronunciamentos Contábeis, obedecendo a Lei 6404/76 e Lei 11.941/09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Por essas razões, somos de </a:t>
            </a:r>
            <a:r>
              <a:rPr lang="pt-BR" sz="1400" b="1" dirty="0"/>
              <a:t>PARECER FAVORÁVEL</a:t>
            </a:r>
            <a:r>
              <a:rPr lang="pt-BR" sz="1400" dirty="0"/>
              <a:t> a aprovação das contas do CONACI – Conselho Nacional de Controle Interno, relativas ao ano findo em 31 de dezembro de 2014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Recomendando-se, no entanto, uma dedicação adicional da gestão no sentido reduzir o nível de inadimplência relativo aos períodos anteriores a 2014</a:t>
            </a:r>
            <a:r>
              <a:rPr lang="pt-BR" sz="1400" dirty="0" smtClean="0"/>
              <a:t>.</a:t>
            </a:r>
            <a:endParaRPr lang="pt-BR" sz="1400" dirty="0"/>
          </a:p>
          <a:p>
            <a:r>
              <a:rPr lang="pt-BR" sz="1400" dirty="0"/>
              <a:t>A Junta Fiscal apresenta o apreço pela direção do CONACI por todas as iniciativas e esforços desenvolvidos ao longo do ano analisado</a:t>
            </a:r>
            <a:r>
              <a:rPr lang="pt-BR" sz="1400" dirty="0" smtClean="0"/>
              <a:t>.</a:t>
            </a:r>
          </a:p>
          <a:p>
            <a:endParaRPr lang="pt-BR" sz="1400" dirty="0"/>
          </a:p>
          <a:p>
            <a:r>
              <a:rPr lang="pt-BR" sz="1200" b="1" dirty="0"/>
              <a:t>JOSÉ DIONISIO GOMES DA SILVA</a:t>
            </a:r>
            <a:r>
              <a:rPr lang="pt-BR" sz="1200" dirty="0"/>
              <a:t> – Controladoria-Geral do Município de </a:t>
            </a:r>
            <a:r>
              <a:rPr lang="pt-BR" sz="1200" dirty="0" smtClean="0"/>
              <a:t>Natal; </a:t>
            </a:r>
            <a:r>
              <a:rPr lang="pt-BR" sz="1200" b="1" dirty="0" smtClean="0"/>
              <a:t>ANTONIO </a:t>
            </a:r>
            <a:r>
              <a:rPr lang="pt-BR" sz="1200" b="1" dirty="0"/>
              <a:t>CÉSAR LINS CAVALCANTI</a:t>
            </a:r>
            <a:r>
              <a:rPr lang="pt-BR" sz="1200" dirty="0"/>
              <a:t> – Controladoria-Geral do Município do Rio de </a:t>
            </a:r>
            <a:r>
              <a:rPr lang="pt-BR" sz="1200" dirty="0" smtClean="0"/>
              <a:t>Janeiro; </a:t>
            </a:r>
            <a:r>
              <a:rPr lang="pt-BR" sz="1200" b="1" dirty="0" smtClean="0"/>
              <a:t>GIORDANO </a:t>
            </a:r>
            <a:r>
              <a:rPr lang="pt-BR" sz="1200" b="1" dirty="0"/>
              <a:t>SIMPLICIO JORDÃO</a:t>
            </a:r>
            <a:r>
              <a:rPr lang="pt-BR" sz="1200" dirty="0"/>
              <a:t> – Controladoria Geral do Estado do </a:t>
            </a:r>
            <a:r>
              <a:rPr lang="pt-BR" sz="1200" dirty="0" smtClean="0"/>
              <a:t>Acre; </a:t>
            </a:r>
            <a:r>
              <a:rPr lang="pt-BR" sz="1200" b="1" dirty="0" smtClean="0"/>
              <a:t>MARIA </a:t>
            </a:r>
            <a:r>
              <a:rPr lang="pt-BR" sz="1200" b="1" dirty="0"/>
              <a:t>AUXILIADORA PAPAFANURAKIS PACHEDO</a:t>
            </a:r>
            <a:r>
              <a:rPr lang="pt-BR" sz="1200" dirty="0"/>
              <a:t> – Controladoria-Geral do Mun.de Porto </a:t>
            </a:r>
            <a:r>
              <a:rPr lang="pt-BR" sz="1200" dirty="0" smtClean="0"/>
              <a:t>Velho;</a:t>
            </a:r>
            <a:r>
              <a:rPr lang="pt-BR" sz="1200" dirty="0"/>
              <a:t> </a:t>
            </a:r>
            <a:r>
              <a:rPr lang="pt-BR" sz="1200" b="1" dirty="0" smtClean="0"/>
              <a:t>RODRIGO </a:t>
            </a:r>
            <a:r>
              <a:rPr lang="pt-BR" sz="1200" b="1" dirty="0"/>
              <a:t>PIRES FERREIRA LAGO</a:t>
            </a:r>
            <a:r>
              <a:rPr lang="pt-BR" sz="1200" dirty="0"/>
              <a:t> – Secretaria de Transparência e Controle do </a:t>
            </a:r>
            <a:r>
              <a:rPr lang="pt-BR" sz="1200" dirty="0" smtClean="0"/>
              <a:t>Maranhão.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0127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7"/>
            <a:ext cx="9144000" cy="68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409</Words>
  <Application>Microsoft Office PowerPoint</Application>
  <PresentationFormat>Apresentação na tela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dionisio</cp:lastModifiedBy>
  <cp:revision>11</cp:revision>
  <dcterms:created xsi:type="dcterms:W3CDTF">2015-06-29T17:53:34Z</dcterms:created>
  <dcterms:modified xsi:type="dcterms:W3CDTF">2015-06-30T20:09:34Z</dcterms:modified>
</cp:coreProperties>
</file>