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39" d="100"/>
          <a:sy n="39" d="100"/>
        </p:scale>
        <p:origin x="140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955B-9965-44BB-9BE7-E8813711CDE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E30-4265-42E6-B572-28E213DF9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30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955B-9965-44BB-9BE7-E8813711CDE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E30-4265-42E6-B572-28E213DF9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19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955B-9965-44BB-9BE7-E8813711CDE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E30-4265-42E6-B572-28E213DF9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33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955B-9965-44BB-9BE7-E8813711CDE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E30-4265-42E6-B572-28E213DF9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65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955B-9965-44BB-9BE7-E8813711CDE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E30-4265-42E6-B572-28E213DF9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80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955B-9965-44BB-9BE7-E8813711CDE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E30-4265-42E6-B572-28E213DF9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96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955B-9965-44BB-9BE7-E8813711CDE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E30-4265-42E6-B572-28E213DF9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9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955B-9965-44BB-9BE7-E8813711CDE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E30-4265-42E6-B572-28E213DF9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03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955B-9965-44BB-9BE7-E8813711CDE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E30-4265-42E6-B572-28E213DF9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62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955B-9965-44BB-9BE7-E8813711CDE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E30-4265-42E6-B572-28E213DF9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83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955B-9965-44BB-9BE7-E8813711CDE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E30-4265-42E6-B572-28E213DF9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57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55B-9965-44BB-9BE7-E8813711CDE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9FE30-4265-42E6-B572-28E213DF9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39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48263" y="1108506"/>
            <a:ext cx="791154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 algn="just"/>
            <a:endParaRPr lang="pt-BR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87313" indent="-87313" algn="just"/>
            <a:endParaRPr lang="pt-BR" sz="1200" dirty="0">
              <a:latin typeface="Tahoma" panose="020B0604030504040204" pitchFamily="34" charset="0"/>
            </a:endParaRPr>
          </a:p>
          <a:p>
            <a:pPr marL="87313" indent="-87313" algn="just"/>
            <a:r>
              <a:rPr lang="pt-BR" sz="1200" dirty="0">
                <a:latin typeface="Tahoma" panose="020B0604030504040204" pitchFamily="34" charset="0"/>
              </a:rPr>
              <a:t> </a:t>
            </a:r>
            <a:r>
              <a:rPr lang="pt-BR" sz="1400" b="1" dirty="0">
                <a:latin typeface="Tahoma" panose="020B0604030504040204" pitchFamily="34" charset="0"/>
              </a:rPr>
              <a:t>JUNTA FISCAL – PARECER SOBRE DEMONSTRAÇÕES CONTÁBEIS – BASE </a:t>
            </a:r>
            <a:r>
              <a:rPr lang="pt-BR" sz="1400" b="1" dirty="0" smtClean="0">
                <a:latin typeface="Tahoma" panose="020B0604030504040204" pitchFamily="34" charset="0"/>
              </a:rPr>
              <a:t>31.12.2015</a:t>
            </a:r>
          </a:p>
          <a:p>
            <a:pPr marL="87313" indent="-87313" algn="just"/>
            <a:endParaRPr lang="pt-BR" sz="1400" b="1" dirty="0">
              <a:latin typeface="Tahoma" panose="020B0604030504040204" pitchFamily="34" charset="0"/>
            </a:endParaRPr>
          </a:p>
          <a:p>
            <a:pPr marL="87313" indent="-87313" algn="just"/>
            <a:r>
              <a:rPr lang="pt-BR" sz="1400" b="1" dirty="0" smtClean="0">
                <a:latin typeface="Tahoma" panose="020B0604030504040204" pitchFamily="34" charset="0"/>
              </a:rPr>
              <a:t> </a:t>
            </a:r>
            <a:endParaRPr lang="pt-BR" sz="1400" dirty="0">
              <a:latin typeface="Tahoma" panose="020B0604030504040204" pitchFamily="34" charset="0"/>
            </a:endParaRPr>
          </a:p>
          <a:p>
            <a:pPr marL="87313" indent="-87313" algn="just"/>
            <a:r>
              <a:rPr lang="pt-BR" dirty="0">
                <a:latin typeface="Arial" panose="020B0604020202020204" pitchFamily="34" charset="0"/>
              </a:rPr>
              <a:t>•</a:t>
            </a:r>
            <a:r>
              <a:rPr lang="pt-BR" b="1" dirty="0">
                <a:latin typeface="Tahoma" panose="020B0604030504040204" pitchFamily="34" charset="0"/>
              </a:rPr>
              <a:t>Introdução: Capitulo IV do Regimento Interno; </a:t>
            </a:r>
            <a:endParaRPr lang="pt-BR" b="1" dirty="0" smtClean="0">
              <a:latin typeface="Tahoma" panose="020B0604030504040204" pitchFamily="34" charset="0"/>
            </a:endParaRPr>
          </a:p>
          <a:p>
            <a:pPr marL="87313" indent="-87313" algn="just"/>
            <a:endParaRPr lang="pt-BR" dirty="0">
              <a:latin typeface="Tahoma" panose="020B0604030504040204" pitchFamily="34" charset="0"/>
            </a:endParaRPr>
          </a:p>
          <a:p>
            <a:pPr marL="87313" indent="-87313" algn="just"/>
            <a:r>
              <a:rPr lang="pt-BR" dirty="0">
                <a:latin typeface="Arial" panose="020B0604020202020204" pitchFamily="34" charset="0"/>
              </a:rPr>
              <a:t>•</a:t>
            </a:r>
            <a:r>
              <a:rPr lang="pt-BR" b="1" dirty="0">
                <a:latin typeface="Tahoma" panose="020B0604030504040204" pitchFamily="34" charset="0"/>
              </a:rPr>
              <a:t>Atesta as consequências financeiras/econômicas das decisões da gestão; </a:t>
            </a:r>
            <a:endParaRPr lang="pt-BR" b="1" dirty="0" smtClean="0">
              <a:latin typeface="Tahoma" panose="020B0604030504040204" pitchFamily="34" charset="0"/>
            </a:endParaRPr>
          </a:p>
          <a:p>
            <a:pPr marL="87313" indent="-87313" algn="just"/>
            <a:endParaRPr lang="pt-BR" dirty="0">
              <a:latin typeface="Tahoma" panose="020B0604030504040204" pitchFamily="34" charset="0"/>
            </a:endParaRPr>
          </a:p>
          <a:p>
            <a:pPr marL="87313" indent="-87313" algn="just"/>
            <a:r>
              <a:rPr lang="pt-BR" dirty="0">
                <a:latin typeface="Arial" panose="020B0604020202020204" pitchFamily="34" charset="0"/>
              </a:rPr>
              <a:t>•</a:t>
            </a:r>
            <a:r>
              <a:rPr lang="pt-BR" b="1" dirty="0">
                <a:latin typeface="Tahoma" panose="020B0604030504040204" pitchFamily="34" charset="0"/>
              </a:rPr>
              <a:t>Cria as condições para uma avaliação do desempenho e avaliação dos resultados; </a:t>
            </a:r>
            <a:endParaRPr lang="pt-BR" b="1" dirty="0" smtClean="0">
              <a:latin typeface="Tahoma" panose="020B0604030504040204" pitchFamily="34" charset="0"/>
            </a:endParaRPr>
          </a:p>
          <a:p>
            <a:pPr marL="87313" indent="-87313" algn="just"/>
            <a:endParaRPr lang="pt-BR" dirty="0">
              <a:latin typeface="Tahoma" panose="020B0604030504040204" pitchFamily="34" charset="0"/>
            </a:endParaRPr>
          </a:p>
          <a:p>
            <a:pPr marL="87313" indent="-87313" algn="just"/>
            <a:r>
              <a:rPr lang="pt-BR" dirty="0">
                <a:latin typeface="Arial" panose="020B0604020202020204" pitchFamily="34" charset="0"/>
              </a:rPr>
              <a:t>•</a:t>
            </a:r>
            <a:r>
              <a:rPr lang="pt-BR" b="1" dirty="0">
                <a:latin typeface="Tahoma" panose="020B0604030504040204" pitchFamily="34" charset="0"/>
              </a:rPr>
              <a:t>Permite uma reflexão sobre o avanço da gestão; </a:t>
            </a:r>
            <a:endParaRPr lang="pt-BR" b="1" dirty="0" smtClean="0">
              <a:latin typeface="Tahoma" panose="020B0604030504040204" pitchFamily="34" charset="0"/>
            </a:endParaRPr>
          </a:p>
          <a:p>
            <a:pPr marL="87313" indent="-87313" algn="just"/>
            <a:endParaRPr lang="pt-BR" dirty="0">
              <a:latin typeface="Tahoma" panose="020B0604030504040204" pitchFamily="34" charset="0"/>
            </a:endParaRPr>
          </a:p>
          <a:p>
            <a:pPr marL="87313" indent="-87313" algn="just"/>
            <a:r>
              <a:rPr lang="pt-BR" dirty="0">
                <a:latin typeface="Arial" panose="020B0604020202020204" pitchFamily="34" charset="0"/>
              </a:rPr>
              <a:t>•</a:t>
            </a:r>
            <a:r>
              <a:rPr lang="pt-BR" b="1" dirty="0">
                <a:latin typeface="Tahoma" panose="020B0604030504040204" pitchFamily="34" charset="0"/>
              </a:rPr>
              <a:t>Propicia dados para auxiliar o planejamento do próximo período. </a:t>
            </a:r>
            <a:endParaRPr lang="pt-BR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026330" y="253914"/>
            <a:ext cx="2899952" cy="1027612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04501" y="253914"/>
            <a:ext cx="8856617" cy="5806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b="1" dirty="0">
                <a:latin typeface="Calibri" panose="020F0502020204030204" pitchFamily="34" charset="0"/>
              </a:rPr>
              <a:t>Senhores Membros do CONACI, </a:t>
            </a:r>
            <a:endParaRPr lang="pt-BR" b="1" dirty="0" smtClean="0">
              <a:latin typeface="Calibri" panose="020F0502020204030204" pitchFamily="34" charset="0"/>
            </a:endParaRPr>
          </a:p>
          <a:p>
            <a:pPr algn="just">
              <a:spcAft>
                <a:spcPts val="400"/>
              </a:spcAft>
            </a:pPr>
            <a:endParaRPr lang="pt-BR" sz="1000" dirty="0">
              <a:latin typeface="Calibri" panose="020F0502020204030204" pitchFamily="34" charset="0"/>
            </a:endParaRPr>
          </a:p>
          <a:p>
            <a:pPr algn="just">
              <a:spcAft>
                <a:spcPts val="400"/>
              </a:spcAft>
            </a:pPr>
            <a:r>
              <a:rPr lang="pt-BR" dirty="0">
                <a:latin typeface="Calibri" panose="020F0502020204030204" pitchFamily="34" charset="0"/>
              </a:rPr>
              <a:t>De acordo com o Artigo 22 do Estatuto do CONACI é atribuição desta Junta Fiscal examinar a </a:t>
            </a:r>
            <a:r>
              <a:rPr lang="pt-BR" b="1" dirty="0">
                <a:latin typeface="Calibri" panose="020F0502020204030204" pitchFamily="34" charset="0"/>
              </a:rPr>
              <a:t>prestação </a:t>
            </a:r>
            <a:r>
              <a:rPr lang="pt-BR" dirty="0">
                <a:latin typeface="Calibri" panose="020F0502020204030204" pitchFamily="34" charset="0"/>
              </a:rPr>
              <a:t>de contas da Presidência, bem como os demonstrativos contábeis e financeiros, elaborando parecer para submissão aos membros do conselho. </a:t>
            </a:r>
          </a:p>
          <a:p>
            <a:pPr algn="just">
              <a:spcAft>
                <a:spcPts val="400"/>
              </a:spcAft>
            </a:pPr>
            <a:r>
              <a:rPr lang="pt-BR" dirty="0">
                <a:latin typeface="Calibri" panose="020F0502020204030204" pitchFamily="34" charset="0"/>
              </a:rPr>
              <a:t>Esta Junta Fiscal procedeu à analise exaustiva das informações financeiras produzidas pela gestão do CONACI durante o exercício de 2015 através dos balanços patrimoniais, demonstrações do resultado, demonstrações das mutações do patrimônio líquido, fluxo de caixa e das notas explicativas às demonstrações contábeis. </a:t>
            </a:r>
          </a:p>
          <a:p>
            <a:pPr algn="just">
              <a:spcAft>
                <a:spcPts val="400"/>
              </a:spcAft>
            </a:pPr>
            <a:r>
              <a:rPr lang="pt-BR" dirty="0">
                <a:latin typeface="Calibri" panose="020F0502020204030204" pitchFamily="34" charset="0"/>
              </a:rPr>
              <a:t>A avaliação das mencionadas peças aponta para uma administração comprometida com o gerenciamento dos resultados. </a:t>
            </a:r>
          </a:p>
          <a:p>
            <a:pPr algn="just">
              <a:spcAft>
                <a:spcPts val="400"/>
              </a:spcAft>
            </a:pPr>
            <a:r>
              <a:rPr lang="pt-BR" dirty="0">
                <a:latin typeface="Calibri" panose="020F0502020204030204" pitchFamily="34" charset="0"/>
              </a:rPr>
              <a:t>No entanto, vale destacar que a nossa principal recomendação no parecer referente ao ano de 2014, consiste em envidar esforços para redução do nível de inadimplência relativo às contribuições de anos anteriores a 2014, ação que efetivamente não prosperou. </a:t>
            </a:r>
          </a:p>
          <a:p>
            <a:pPr algn="just">
              <a:spcAft>
                <a:spcPts val="400"/>
              </a:spcAft>
            </a:pPr>
            <a:r>
              <a:rPr lang="pt-BR" dirty="0">
                <a:latin typeface="Calibri" panose="020F0502020204030204" pitchFamily="34" charset="0"/>
              </a:rPr>
              <a:t>A inadimplência relativa ao período anterior a 2014, permanece a mesma. </a:t>
            </a:r>
          </a:p>
          <a:p>
            <a:pPr algn="just">
              <a:spcAft>
                <a:spcPts val="400"/>
              </a:spcAft>
            </a:pPr>
            <a:r>
              <a:rPr lang="pt-BR" dirty="0">
                <a:latin typeface="Calibri" panose="020F0502020204030204" pitchFamily="34" charset="0"/>
              </a:rPr>
              <a:t>Por sua vez, ainda estão pendentes do ano de 2014, 09 órgãos com igualmente numero de contribuições. </a:t>
            </a:r>
          </a:p>
          <a:p>
            <a:pPr algn="just">
              <a:spcAft>
                <a:spcPts val="400"/>
              </a:spcAft>
            </a:pPr>
            <a:r>
              <a:rPr lang="pt-BR" dirty="0">
                <a:latin typeface="Calibri" panose="020F0502020204030204" pitchFamily="34" charset="0"/>
              </a:rPr>
              <a:t>E mais, terminamos o ano de 2015 com 11 órgãos em atraso com o pagamento das contribuições correntes.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35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026330" y="253914"/>
            <a:ext cx="2899952" cy="1027612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78377" y="-199153"/>
            <a:ext cx="9056914" cy="654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00"/>
              </a:spcAft>
            </a:pPr>
            <a:endParaRPr lang="pt-BR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400"/>
              </a:spcAft>
            </a:pPr>
            <a:r>
              <a:rPr lang="pt-BR" dirty="0">
                <a:latin typeface="Calibri" panose="020F0502020204030204" pitchFamily="34" charset="0"/>
              </a:rPr>
              <a:t>Por essas razões, o nível geral de inadimplência cresceu 28,13% no ano analisado, percentual bastante significativo quando se trata de uma associação. </a:t>
            </a:r>
          </a:p>
          <a:p>
            <a:pPr algn="just">
              <a:spcAft>
                <a:spcPts val="400"/>
              </a:spcAft>
            </a:pPr>
            <a:r>
              <a:rPr lang="pt-BR" dirty="0">
                <a:latin typeface="Calibri" panose="020F0502020204030204" pitchFamily="34" charset="0"/>
              </a:rPr>
              <a:t>Convém ressaltar que, pela natureza do CONACI, a redução da inadimplência é uma variável quase independente do alcance da gestão do conselho, cabendo a esta um limitado leque de decisões. </a:t>
            </a:r>
          </a:p>
          <a:p>
            <a:pPr algn="just">
              <a:spcAft>
                <a:spcPts val="400"/>
              </a:spcAft>
            </a:pPr>
            <a:r>
              <a:rPr lang="pt-BR" dirty="0">
                <a:latin typeface="Calibri" panose="020F0502020204030204" pitchFamily="34" charset="0"/>
              </a:rPr>
              <a:t>Encaminhamos como sugestão que o assunto seja exaustivamente analisado nesse colegiado. </a:t>
            </a:r>
          </a:p>
          <a:p>
            <a:pPr algn="just">
              <a:spcAft>
                <a:spcPts val="400"/>
              </a:spcAft>
            </a:pPr>
            <a:r>
              <a:rPr lang="pt-BR" dirty="0">
                <a:latin typeface="Calibri" panose="020F0502020204030204" pitchFamily="34" charset="0"/>
              </a:rPr>
              <a:t>No tocante aos demais indicadores financeiros, destaque-se um acréscimo no caixa na ordem de 16%, consolidando a confortável posição financeira do conselho. </a:t>
            </a:r>
          </a:p>
          <a:p>
            <a:pPr algn="just">
              <a:spcAft>
                <a:spcPts val="400"/>
              </a:spcAft>
            </a:pPr>
            <a:r>
              <a:rPr lang="pt-BR" dirty="0">
                <a:latin typeface="Calibri" panose="020F0502020204030204" pitchFamily="34" charset="0"/>
              </a:rPr>
              <a:t>Em relação os gastos feitos e demais atos administrativos com impacto direto no custeio da associação, todos ocorreram dentro da normalidade prevista. </a:t>
            </a:r>
          </a:p>
          <a:p>
            <a:pPr algn="just">
              <a:spcAft>
                <a:spcPts val="400"/>
              </a:spcAft>
            </a:pPr>
            <a:r>
              <a:rPr lang="pt-BR" dirty="0">
                <a:latin typeface="Calibri" panose="020F0502020204030204" pitchFamily="34" charset="0"/>
              </a:rPr>
              <a:t>Entendeu esta Junta, em devido tempo, que as contas apresentadas refletem adequadamente a gestão e foram elaboradas de acordo com as normas contábeis definidas pelo CPC – Comitê de Pronunciamentos Contábeis, obedecendo a Lei 6404/76 e Lei 11.941/09. </a:t>
            </a:r>
          </a:p>
          <a:p>
            <a:pPr algn="just">
              <a:spcAft>
                <a:spcPts val="400"/>
              </a:spcAft>
            </a:pPr>
            <a:r>
              <a:rPr lang="pt-BR" dirty="0">
                <a:latin typeface="Calibri" panose="020F0502020204030204" pitchFamily="34" charset="0"/>
              </a:rPr>
              <a:t>Por essas razões, somos de </a:t>
            </a:r>
            <a:r>
              <a:rPr lang="pt-BR" b="1" dirty="0">
                <a:latin typeface="Calibri" panose="020F0502020204030204" pitchFamily="34" charset="0"/>
              </a:rPr>
              <a:t>PARECER FAVORÁVEL </a:t>
            </a:r>
            <a:r>
              <a:rPr lang="pt-BR" dirty="0">
                <a:latin typeface="Calibri" panose="020F0502020204030204" pitchFamily="34" charset="0"/>
              </a:rPr>
              <a:t>a aprovação das contas do CONACI – Conselho Nacional de Controle Interno, relativas ao ano findo em 31 de dezembro de 2015. </a:t>
            </a:r>
          </a:p>
          <a:p>
            <a:pPr algn="just">
              <a:spcAft>
                <a:spcPts val="400"/>
              </a:spcAft>
            </a:pPr>
            <a:r>
              <a:rPr lang="pt-BR" dirty="0">
                <a:latin typeface="Calibri" panose="020F0502020204030204" pitchFamily="34" charset="0"/>
              </a:rPr>
              <a:t>A Junta Fiscal apresenta o apreço pela direção do CONACI por todas as iniciativas e esforços desenvolvidos ao longo do ano analisado. </a:t>
            </a:r>
            <a:endParaRPr lang="pt-BR" dirty="0" smtClean="0">
              <a:latin typeface="Calibri" panose="020F0502020204030204" pitchFamily="34" charset="0"/>
            </a:endParaRPr>
          </a:p>
          <a:p>
            <a:pPr algn="just">
              <a:spcAft>
                <a:spcPts val="400"/>
              </a:spcAft>
            </a:pPr>
            <a:endParaRPr lang="pt-BR" sz="1000" dirty="0">
              <a:latin typeface="Calibri" panose="020F0502020204030204" pitchFamily="34" charset="0"/>
            </a:endParaRPr>
          </a:p>
          <a:p>
            <a:pPr algn="just">
              <a:spcAft>
                <a:spcPts val="400"/>
              </a:spcAft>
            </a:pPr>
            <a:r>
              <a:rPr lang="pt-BR" sz="1200" b="1" dirty="0">
                <a:latin typeface="Calibri" panose="020F0502020204030204" pitchFamily="34" charset="0"/>
              </a:rPr>
              <a:t>JOSÉ DIONISIO GOMES DA SILVA </a:t>
            </a:r>
            <a:r>
              <a:rPr lang="pt-BR" sz="1200" dirty="0">
                <a:latin typeface="Calibri" panose="020F0502020204030204" pitchFamily="34" charset="0"/>
              </a:rPr>
              <a:t>– Controladoria-Geral do Município de Natal; </a:t>
            </a:r>
            <a:r>
              <a:rPr lang="pt-BR" sz="1200" b="1" dirty="0">
                <a:latin typeface="Calibri" panose="020F0502020204030204" pitchFamily="34" charset="0"/>
              </a:rPr>
              <a:t>DIOGO SILVA COUTINHO </a:t>
            </a:r>
            <a:r>
              <a:rPr lang="pt-BR" sz="1200" dirty="0">
                <a:latin typeface="Calibri" panose="020F0502020204030204" pitchFamily="34" charset="0"/>
              </a:rPr>
              <a:t>– Secretária Municipal de Controle Interno de Maceió; </a:t>
            </a:r>
            <a:r>
              <a:rPr lang="pt-BR" sz="1200" b="1" dirty="0">
                <a:latin typeface="Calibri" panose="020F0502020204030204" pitchFamily="34" charset="0"/>
              </a:rPr>
              <a:t>GIORDANO SIMPLICIO JORDÃO </a:t>
            </a:r>
            <a:r>
              <a:rPr lang="pt-BR" sz="1200" dirty="0">
                <a:latin typeface="Calibri" panose="020F0502020204030204" pitchFamily="34" charset="0"/>
              </a:rPr>
              <a:t>– Controladoria Geral do Estado do Acre; </a:t>
            </a:r>
            <a:r>
              <a:rPr lang="pt-BR" sz="1200" b="1" dirty="0">
                <a:latin typeface="Calibri" panose="020F0502020204030204" pitchFamily="34" charset="0"/>
              </a:rPr>
              <a:t>MARIA AUXILIADORA PAPAFANURAKIS PACHEDO </a:t>
            </a:r>
            <a:r>
              <a:rPr lang="pt-BR" sz="1200" dirty="0">
                <a:latin typeface="Calibri" panose="020F0502020204030204" pitchFamily="34" charset="0"/>
              </a:rPr>
              <a:t>– Controladoria-Geral do Mun.de Porto Velho; </a:t>
            </a:r>
            <a:r>
              <a:rPr lang="pt-BR" sz="1200" b="1" dirty="0">
                <a:latin typeface="Calibri" panose="020F0502020204030204" pitchFamily="34" charset="0"/>
              </a:rPr>
              <a:t>RODRIGO PIRES FERREIRA LAGO </a:t>
            </a:r>
            <a:r>
              <a:rPr lang="pt-BR" sz="1200" dirty="0">
                <a:latin typeface="Calibri" panose="020F0502020204030204" pitchFamily="34" charset="0"/>
              </a:rPr>
              <a:t>– Secretaria de Transparência e Controle do Maranhão.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11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547</Words>
  <Application>Microsoft Office PowerPoint</Application>
  <PresentationFormat>Apresentação na tela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Tema do Office</vt:lpstr>
      <vt:lpstr>Apresentação do PowerPoint</vt:lpstr>
      <vt:lpstr>Apresentação do PowerPoint</vt:lpstr>
      <vt:lpstr>Apresentação do PowerPoint</vt:lpstr>
    </vt:vector>
  </TitlesOfParts>
  <Company>AGE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victorgenu</dc:creator>
  <cp:lastModifiedBy>Larissa Marcelha Gonzaga</cp:lastModifiedBy>
  <cp:revision>2</cp:revision>
  <dcterms:created xsi:type="dcterms:W3CDTF">2016-03-14T11:38:59Z</dcterms:created>
  <dcterms:modified xsi:type="dcterms:W3CDTF">2016-03-17T19:33:05Z</dcterms:modified>
</cp:coreProperties>
</file>