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33"/>
  </p:notesMasterIdLst>
  <p:handoutMasterIdLst>
    <p:handoutMasterId r:id="rId34"/>
  </p:handoutMasterIdLst>
  <p:sldIdLst>
    <p:sldId id="294" r:id="rId3"/>
    <p:sldId id="399" r:id="rId4"/>
    <p:sldId id="398" r:id="rId5"/>
    <p:sldId id="403" r:id="rId6"/>
    <p:sldId id="405" r:id="rId7"/>
    <p:sldId id="418" r:id="rId8"/>
    <p:sldId id="419" r:id="rId9"/>
    <p:sldId id="420" r:id="rId10"/>
    <p:sldId id="397" r:id="rId11"/>
    <p:sldId id="422" r:id="rId12"/>
    <p:sldId id="421" r:id="rId13"/>
    <p:sldId id="406" r:id="rId14"/>
    <p:sldId id="409" r:id="rId15"/>
    <p:sldId id="410" r:id="rId16"/>
    <p:sldId id="312" r:id="rId17"/>
    <p:sldId id="415" r:id="rId18"/>
    <p:sldId id="413" r:id="rId19"/>
    <p:sldId id="414" r:id="rId20"/>
    <p:sldId id="383" r:id="rId21"/>
    <p:sldId id="380" r:id="rId22"/>
    <p:sldId id="358" r:id="rId23"/>
    <p:sldId id="359" r:id="rId24"/>
    <p:sldId id="368" r:id="rId25"/>
    <p:sldId id="412" r:id="rId26"/>
    <p:sldId id="411" r:id="rId27"/>
    <p:sldId id="416" r:id="rId28"/>
    <p:sldId id="360" r:id="rId29"/>
    <p:sldId id="417" r:id="rId30"/>
    <p:sldId id="299" r:id="rId31"/>
    <p:sldId id="375" r:id="rId32"/>
  </p:sldIdLst>
  <p:sldSz cx="9144000" cy="6858000" type="screen4x3"/>
  <p:notesSz cx="6819900" cy="9931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1D1D"/>
    <a:srgbClr val="EF7F46"/>
    <a:srgbClr val="00FF00"/>
    <a:srgbClr val="D33728"/>
    <a:srgbClr val="F1941D"/>
    <a:srgbClr val="009A82"/>
    <a:srgbClr val="E2E2E2"/>
    <a:srgbClr val="E3E3E3"/>
    <a:srgbClr val="E0E0E0"/>
    <a:srgbClr val="C21D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775" autoAdjust="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5290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63032" y="1"/>
            <a:ext cx="2955290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5A692-1AC9-400B-91C4-C5D839A5BC71}" type="datetimeFigureOut">
              <a:rPr lang="pt-BR" smtClean="0"/>
              <a:t>09/09/2015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33108"/>
            <a:ext cx="2955290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63032" y="9433108"/>
            <a:ext cx="2955290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04525-B126-4006-8300-0B2FB8C51D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8638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5290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63032" y="1"/>
            <a:ext cx="2955290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69E50-5B00-4B1C-8BDB-4AC95596C0AD}" type="datetimeFigureOut">
              <a:rPr lang="pt-BR" smtClean="0"/>
              <a:t>09/09/2015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1990" y="4779486"/>
            <a:ext cx="545592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3108"/>
            <a:ext cx="2955290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63032" y="9433108"/>
            <a:ext cx="2955290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BEFE4-C337-490F-A38A-C853D6B72E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4481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BEFE4-C337-490F-A38A-C853D6B72E5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94775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BEFE4-C337-490F-A38A-C853D6B72E5F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5484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BEFE4-C337-490F-A38A-C853D6B72E5F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8035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BEFE4-C337-490F-A38A-C853D6B72E5F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9583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BEFE4-C337-490F-A38A-C853D6B72E5F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4995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err="1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Pró-Ética</a:t>
            </a:r>
            <a:endParaRPr lang="pt-BR" sz="1200" b="1" dirty="0" smtClean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resultado será dia 09/11/2015, na Conferência Lei da Empresa Limpa, no Rio de Janeiro</a:t>
            </a:r>
            <a:endParaRPr lang="pt-BR" sz="1200" b="0" kern="1200" dirty="0" smtClean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kern="1200" dirty="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56 empresas finalizaram o questionário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Aproximadamente R$ 25 bilhões de faturamento</a:t>
            </a:r>
            <a:endParaRPr lang="pt-BR" sz="1200" b="0" kern="1200" dirty="0" smtClean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kern="1200" dirty="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ELETRICIDADE E GÁS 10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kern="1200" dirty="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ATIVIDADES FINANCEIRAS, DE SEGUROS E SERVIÇOS RELACIONADOS 8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kern="1200" dirty="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INDÚSTRIAS DE TRANSFORMAÇÃO 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kern="1200" dirty="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INFORMAÇÃO E COMUNICAÇÃO 5</a:t>
            </a:r>
          </a:p>
          <a:p>
            <a:r>
              <a:rPr lang="pt-BR" sz="1200" b="0" kern="1200" dirty="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ENERGIA  4</a:t>
            </a:r>
          </a:p>
          <a:p>
            <a:r>
              <a:rPr lang="pt-BR" sz="1200" b="0" kern="1200" dirty="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MÁQUINAS E EQUIPAMENTOS 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kern="1200" dirty="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CONSTRUÇÃO 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kern="1200" dirty="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SAÚDE HUMANA E SERVIÇOS SOCIAIS 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kern="1200" dirty="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Outros 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kern="1200" dirty="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EDUCAÇÃO 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kern="1200" dirty="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ATIVIDADES PROFISSIONAIS, CIENTÍFICAS E TÉCNICAS 2</a:t>
            </a:r>
          </a:p>
          <a:p>
            <a:r>
              <a:rPr lang="pt-BR" sz="1200" b="0" kern="1200" dirty="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ADMINISTRAÇÃO PÚBLICA, DEFESA E SEGURIDADE SOCIAL 1</a:t>
            </a:r>
          </a:p>
          <a:p>
            <a:r>
              <a:rPr lang="pt-BR" sz="1200" b="0" kern="1200" dirty="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ALOJAMENTO E ALIMENTAÇÃO 1</a:t>
            </a:r>
          </a:p>
          <a:p>
            <a:r>
              <a:rPr lang="pt-BR" sz="1200" b="0" kern="1200" dirty="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BIOTECNOLOGIA 1</a:t>
            </a:r>
          </a:p>
          <a:p>
            <a:r>
              <a:rPr lang="pt-BR" sz="1200" b="0" kern="1200" dirty="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PETRÓLEO E GÁS 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1200" b="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Maior que R$ 1 bilhão 21</a:t>
            </a:r>
          </a:p>
          <a:p>
            <a:pPr>
              <a:spcAft>
                <a:spcPts val="0"/>
              </a:spcAft>
            </a:pPr>
            <a:r>
              <a:rPr lang="pt-BR" sz="1200" b="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Maior que R$ 300 milhões e menor ou igual a R$ 1 bilhão 5</a:t>
            </a:r>
          </a:p>
          <a:p>
            <a:pPr>
              <a:spcAft>
                <a:spcPts val="0"/>
              </a:spcAft>
            </a:pPr>
            <a:r>
              <a:rPr lang="pt-BR" sz="1200" b="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Maior que R$ 90 milhões e menor ou igual a R$ 300 milhões 4</a:t>
            </a:r>
          </a:p>
          <a:p>
            <a:pPr>
              <a:spcAft>
                <a:spcPts val="0"/>
              </a:spcAft>
            </a:pPr>
            <a:r>
              <a:rPr lang="pt-BR" sz="1200" b="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Maior que R$ 16 milhões e menor ou igual a R$ 90 milhões 7</a:t>
            </a:r>
          </a:p>
          <a:p>
            <a:pPr>
              <a:spcAft>
                <a:spcPts val="0"/>
              </a:spcAft>
            </a:pPr>
            <a:r>
              <a:rPr lang="pt-BR" sz="1200" b="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Maior que R$ 3,6 milhões e menor ou igual a R$ 16 milhões 9</a:t>
            </a:r>
          </a:p>
          <a:p>
            <a:pPr>
              <a:spcAft>
                <a:spcPts val="0"/>
              </a:spcAft>
            </a:pPr>
            <a:r>
              <a:rPr lang="pt-BR" sz="1200" b="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Maior que R$ 360 mil e menor que R$ 3,6 milhões 5</a:t>
            </a:r>
          </a:p>
          <a:p>
            <a:pPr>
              <a:spcAft>
                <a:spcPts val="0"/>
              </a:spcAft>
            </a:pPr>
            <a:r>
              <a:rPr lang="pt-BR" sz="1200" b="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Até R$ 360 mil 5</a:t>
            </a:r>
          </a:p>
          <a:p>
            <a:pPr>
              <a:spcAft>
                <a:spcPts val="0"/>
              </a:spcAft>
            </a:pPr>
            <a:endParaRPr lang="pt-BR" sz="1200" b="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pt-BR" sz="1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Concurso de Desenho e Redação </a:t>
            </a:r>
          </a:p>
          <a:p>
            <a:pPr>
              <a:spcAft>
                <a:spcPts val="0"/>
              </a:spcAft>
            </a:pPr>
            <a:r>
              <a:rPr lang="pt-BR" sz="1200" b="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Mais de 6mil trabalhos</a:t>
            </a:r>
            <a:r>
              <a:rPr lang="pt-BR" sz="1200" b="0" baseline="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recebidos. Resultado final em dezembro.</a:t>
            </a:r>
            <a:endParaRPr lang="pt-BR" sz="1200" b="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BEFE4-C337-490F-A38A-C853D6B72E5F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46395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BEFE4-C337-490F-A38A-C853D6B72E5F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44193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BEFE4-C337-490F-A38A-C853D6B72E5F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94106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BEFE4-C337-490F-A38A-C853D6B72E5F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08246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BEFE4-C337-490F-A38A-C853D6B72E5F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03989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BEFE4-C337-490F-A38A-C853D6B72E5F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5106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BEFE4-C337-490F-A38A-C853D6B72E5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1766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BEFE4-C337-490F-A38A-C853D6B72E5F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01232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EA650-D57C-4115-A80D-CEC943AC73E3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90822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tornando-o mais célere e mais focado nos casos graves, e incluir novas infrações (cibernéticas, assédios, racismo)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BEFE4-C337-490F-A38A-C853D6B72E5F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79721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BEFE4-C337-490F-A38A-C853D6B72E5F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88794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BEFE4-C337-490F-A38A-C853D6B72E5F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50337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BEFE4-C337-490F-A38A-C853D6B72E5F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58475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BEFE4-C337-490F-A38A-C853D6B72E5F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34027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BEFE4-C337-490F-A38A-C853D6B72E5F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39612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2243B-03CD-4807-84E9-300C373B9222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7482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pt-BR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Aumenta o custo do ambiente de negócios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Eleva os custos de transação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Incorre em altas penalidades e dano à imagem, quando descoberto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pt-BR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Distorce a concorrência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Gera incentivos à regulação ineficiente/excessiva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Infla os preços de produtos e serviços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pt-BR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Reduz os níveis de desenvolvimento humano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Correlação negativa entre nível de corrupção e IDH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pt-BR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Reduz o crescimento econômico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Estima-se (Época (2008); FIESP (2010)) que a corrupção tenha um custo entre 1,4% e 5% do PIB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BEFE4-C337-490F-A38A-C853D6B72E5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880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BEFE4-C337-490F-A38A-C853D6B72E5F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7078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400" dirty="0" smtClean="0">
              <a:solidFill>
                <a:schemeClr val="bg1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pt-BR" sz="1400" dirty="0" smtClean="0">
                <a:solidFill>
                  <a:schemeClr val="bg1"/>
                </a:solidFill>
              </a:rPr>
              <a:t>Demora para abrir um negócio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bg1"/>
                </a:solidFill>
              </a:rPr>
              <a:t>107 dias para se abrir um negócio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bg1"/>
                </a:solidFill>
              </a:rPr>
              <a:t>142ª</a:t>
            </a:r>
            <a:r>
              <a:rPr lang="pt-BR" sz="1400" baseline="0" dirty="0" smtClean="0">
                <a:solidFill>
                  <a:schemeClr val="bg1"/>
                </a:solidFill>
              </a:rPr>
              <a:t> posição de 144 países</a:t>
            </a:r>
            <a:endParaRPr lang="pt-BR" sz="1400" dirty="0" smtClean="0">
              <a:solidFill>
                <a:schemeClr val="bg1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pt-BR" sz="1400" dirty="0" smtClean="0">
                <a:solidFill>
                  <a:schemeClr val="bg1"/>
                </a:solidFill>
              </a:rPr>
              <a:t>Excesso de procedimentos específicos ou customizados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bg1"/>
                </a:solidFill>
              </a:rPr>
              <a:t>Número de procedimentos para se abrir um negócio 13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bg1"/>
                </a:solidFill>
              </a:rPr>
              <a:t>135ª posição de 144 países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bg1"/>
                </a:solidFill>
              </a:rPr>
              <a:t>Excesso</a:t>
            </a:r>
            <a:r>
              <a:rPr lang="pt-BR" sz="1400" baseline="0" dirty="0" smtClean="0">
                <a:solidFill>
                  <a:schemeClr val="bg1"/>
                </a:solidFill>
              </a:rPr>
              <a:t> de processos específicos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400" baseline="0" dirty="0" smtClean="0">
                <a:solidFill>
                  <a:schemeClr val="bg1"/>
                </a:solidFill>
              </a:rPr>
              <a:t>138ª posição de 144 países</a:t>
            </a:r>
            <a:endParaRPr lang="pt-BR" sz="1400" dirty="0" smtClean="0">
              <a:solidFill>
                <a:schemeClr val="bg1"/>
              </a:solidFill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BEFE4-C337-490F-A38A-C853D6B72E5F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7830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BEFE4-C337-490F-A38A-C853D6B72E5F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9879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BEFE4-C337-490F-A38A-C853D6B72E5F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9879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BEFE4-C337-490F-A38A-C853D6B72E5F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4189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BEFE4-C337-490F-A38A-C853D6B72E5F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4862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D65F79-DC6F-4C5A-8D83-9707D4E91BE8}" type="datetimeFigureOut">
              <a:rPr lang="pt-BR" smtClean="0"/>
              <a:t>09/09/2015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2DA448-FC2E-485E-AD11-29F95E25F88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D65F79-DC6F-4C5A-8D83-9707D4E91BE8}" type="datetimeFigureOut">
              <a:rPr lang="pt-BR" smtClean="0"/>
              <a:t>09/09/2015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2DA448-FC2E-485E-AD11-29F95E25F88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D65F79-DC6F-4C5A-8D83-9707D4E91BE8}" type="datetimeFigureOut">
              <a:rPr lang="pt-BR" smtClean="0"/>
              <a:t>09/09/2015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2DA448-FC2E-485E-AD11-29F95E25F88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D65F79-DC6F-4C5A-8D83-9707D4E91BE8}" type="datetimeFigureOut">
              <a:rPr lang="pt-BR" smtClean="0"/>
              <a:t>09/09/2015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2DA448-FC2E-485E-AD11-29F95E25F88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D65F79-DC6F-4C5A-8D83-9707D4E91BE8}" type="datetimeFigureOut">
              <a:rPr lang="pt-BR" smtClean="0"/>
              <a:t>09/09/2015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2DA448-FC2E-485E-AD11-29F95E25F88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04D2-131C-48E5-976E-A52CD6839DF8}" type="datetimeFigureOut">
              <a:rPr lang="pt-BR" smtClean="0"/>
              <a:t>09/09/2015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A78AC-3279-4490-8070-66AAB18C320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04D2-131C-48E5-976E-A52CD6839DF8}" type="datetimeFigureOut">
              <a:rPr lang="pt-BR" smtClean="0"/>
              <a:t>09/09/2015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A78AC-3279-4490-8070-66AAB18C320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04D2-131C-48E5-976E-A52CD6839DF8}" type="datetimeFigureOut">
              <a:rPr lang="pt-BR" smtClean="0"/>
              <a:t>09/09/2015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A78AC-3279-4490-8070-66AAB18C320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04D2-131C-48E5-976E-A52CD6839DF8}" type="datetimeFigureOut">
              <a:rPr lang="pt-BR" smtClean="0"/>
              <a:t>09/09/2015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A78AC-3279-4490-8070-66AAB18C320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04D2-131C-48E5-976E-A52CD6839DF8}" type="datetimeFigureOut">
              <a:rPr lang="pt-BR" smtClean="0"/>
              <a:t>09/09/2015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A78AC-3279-4490-8070-66AAB18C320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04D2-131C-48E5-976E-A52CD6839DF8}" type="datetimeFigureOut">
              <a:rPr lang="pt-BR" smtClean="0"/>
              <a:t>09/09/2015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A78AC-3279-4490-8070-66AAB18C320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D65F79-DC6F-4C5A-8D83-9707D4E91BE8}" type="datetimeFigureOut">
              <a:rPr lang="pt-BR" smtClean="0"/>
              <a:t>09/09/2015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2DA448-FC2E-485E-AD11-29F95E25F88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04D2-131C-48E5-976E-A52CD6839DF8}" type="datetimeFigureOut">
              <a:rPr lang="pt-BR" smtClean="0"/>
              <a:t>09/09/2015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A78AC-3279-4490-8070-66AAB18C320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04D2-131C-48E5-976E-A52CD6839DF8}" type="datetimeFigureOut">
              <a:rPr lang="pt-BR" smtClean="0"/>
              <a:t>09/09/2015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A78AC-3279-4490-8070-66AAB18C320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04D2-131C-48E5-976E-A52CD6839DF8}" type="datetimeFigureOut">
              <a:rPr lang="pt-BR" smtClean="0"/>
              <a:t>09/09/2015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A78AC-3279-4490-8070-66AAB18C320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04D2-131C-48E5-976E-A52CD6839DF8}" type="datetimeFigureOut">
              <a:rPr lang="pt-BR" smtClean="0"/>
              <a:t>09/09/2015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A78AC-3279-4490-8070-66AAB18C320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04D2-131C-48E5-976E-A52CD6839DF8}" type="datetimeFigureOut">
              <a:rPr lang="pt-BR" smtClean="0"/>
              <a:t>09/09/2015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A78AC-3279-4490-8070-66AAB18C320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D65F79-DC6F-4C5A-8D83-9707D4E91BE8}" type="datetimeFigureOut">
              <a:rPr lang="pt-BR" smtClean="0"/>
              <a:t>09/09/2015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2DA448-FC2E-485E-AD11-29F95E25F88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D65F79-DC6F-4C5A-8D83-9707D4E91BE8}" type="datetimeFigureOut">
              <a:rPr lang="pt-BR" smtClean="0"/>
              <a:t>09/09/2015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2DA448-FC2E-485E-AD11-29F95E25F88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D65F79-DC6F-4C5A-8D83-9707D4E91BE8}" type="datetimeFigureOut">
              <a:rPr lang="pt-BR" smtClean="0"/>
              <a:t>09/09/2015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2DA448-FC2E-485E-AD11-29F95E25F88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D65F79-DC6F-4C5A-8D83-9707D4E91BE8}" type="datetimeFigureOut">
              <a:rPr lang="pt-BR" smtClean="0"/>
              <a:t>09/09/2015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2DA448-FC2E-485E-AD11-29F95E25F88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D65F79-DC6F-4C5A-8D83-9707D4E91BE8}" type="datetimeFigureOut">
              <a:rPr lang="pt-BR" smtClean="0"/>
              <a:t>09/09/2015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2DA448-FC2E-485E-AD11-29F95E25F88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D65F79-DC6F-4C5A-8D83-9707D4E91BE8}" type="datetimeFigureOut">
              <a:rPr lang="pt-BR" smtClean="0"/>
              <a:t>09/09/2015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2DA448-FC2E-485E-AD11-29F95E25F88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D65F79-DC6F-4C5A-8D83-9707D4E91BE8}" type="datetimeFigureOut">
              <a:rPr lang="pt-BR" smtClean="0"/>
              <a:t>09/09/2015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2DA448-FC2E-485E-AD11-29F95E25F881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 descr="TEMPLATE_TELAO_CONACI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52" y="-18173"/>
            <a:ext cx="9180512" cy="6896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3" r:id="rId10"/>
    <p:sldLayoutId id="2147483670" r:id="rId11"/>
    <p:sldLayoutId id="2147483671" r:id="rId12"/>
    <p:sldLayoutId id="214748367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204D2-131C-48E5-976E-A52CD6839DF8}" type="datetimeFigureOut">
              <a:rPr lang="pt-BR" smtClean="0"/>
              <a:t>09/09/2015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A78AC-3279-4490-8070-66AAB18C320F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"/>
          <p:cNvSpPr txBox="1">
            <a:spLocks noChangeArrowheads="1"/>
          </p:cNvSpPr>
          <p:nvPr/>
        </p:nvSpPr>
        <p:spPr bwMode="auto">
          <a:xfrm>
            <a:off x="251520" y="1340768"/>
            <a:ext cx="84232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sz="4800" b="1" dirty="0" smtClean="0">
                <a:solidFill>
                  <a:srgbClr val="C21D1D"/>
                </a:solidFill>
                <a:latin typeface="+mj-lt"/>
                <a:cs typeface="Vani" panose="020B0502040204020203" pitchFamily="34" charset="0"/>
              </a:rPr>
              <a:t>O Papel dos Controles Internos no Combate à Corrupção</a:t>
            </a:r>
            <a:endParaRPr lang="pt-BR" altLang="pt-BR" sz="3600" b="1" dirty="0">
              <a:solidFill>
                <a:srgbClr val="C21D1D"/>
              </a:solidFill>
              <a:latin typeface="+mj-lt"/>
              <a:cs typeface="Vani" panose="020B0502040204020203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95536" y="3531785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2400" b="1" dirty="0" smtClean="0">
                <a:cs typeface="Vani" panose="020B0502040204020203" pitchFamily="34" charset="0"/>
              </a:rPr>
              <a:t>Valdir Moysés Simão </a:t>
            </a:r>
            <a:endParaRPr lang="pt-BR" altLang="pt-BR" sz="2400" b="1" dirty="0">
              <a:cs typeface="Vani" panose="020B0502040204020203" pitchFamily="34" charset="0"/>
            </a:endParaRPr>
          </a:p>
          <a:p>
            <a:pPr algn="ctr"/>
            <a:r>
              <a:rPr lang="pt-BR" altLang="pt-BR" sz="2400" b="1" dirty="0" smtClean="0">
                <a:cs typeface="Vani" panose="020B0502040204020203" pitchFamily="34" charset="0"/>
              </a:rPr>
              <a:t>Ministro Chefe da Controladoria-Geral </a:t>
            </a:r>
            <a:r>
              <a:rPr lang="pt-BR" altLang="pt-BR" sz="2400" b="1" dirty="0">
                <a:cs typeface="Vani" panose="020B0502040204020203" pitchFamily="34" charset="0"/>
              </a:rPr>
              <a:t>da União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95536" y="4869160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2400" i="1" dirty="0" smtClean="0">
                <a:cs typeface="Vani" panose="020B0502040204020203" pitchFamily="34" charset="0"/>
              </a:rPr>
              <a:t>Belo Horizonte, 9 de setembro de 2015</a:t>
            </a:r>
            <a:endParaRPr lang="pt-BR" altLang="pt-BR" sz="2400" i="1" dirty="0">
              <a:cs typeface="Van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04564" y="1412776"/>
            <a:ext cx="8739436" cy="3150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pt-BR" sz="3200" dirty="0" smtClean="0">
                <a:latin typeface="+mj-lt"/>
              </a:rPr>
              <a:t>Qual é o </a:t>
            </a:r>
            <a:r>
              <a:rPr lang="pt-BR" sz="3200" b="1" dirty="0" smtClean="0">
                <a:latin typeface="+mj-lt"/>
              </a:rPr>
              <a:t>propósito</a:t>
            </a:r>
            <a:r>
              <a:rPr lang="pt-BR" sz="3200" dirty="0" smtClean="0">
                <a:latin typeface="+mj-lt"/>
              </a:rPr>
              <a:t> e a </a:t>
            </a:r>
            <a:r>
              <a:rPr lang="pt-BR" sz="3200" b="1" dirty="0" smtClean="0">
                <a:latin typeface="+mj-lt"/>
              </a:rPr>
              <a:t>institucionalidade</a:t>
            </a:r>
            <a:r>
              <a:rPr lang="pt-BR" sz="3200" dirty="0" smtClean="0">
                <a:latin typeface="+mj-lt"/>
              </a:rPr>
              <a:t> ideal para os órgãos responsáveis pelo controle interno, que estimulem a adoção de controles em cada unidade jurisdicionada e não gere sombreamento com as competências dos órgãos de controle externo?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480378"/>
            <a:ext cx="6859056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300" b="1" dirty="0" smtClean="0">
                <a:solidFill>
                  <a:srgbClr val="C00000"/>
                </a:solidFill>
              </a:rPr>
              <a:t>Controle Interno - Reflexões</a:t>
            </a:r>
            <a:endParaRPr lang="pt-BR" sz="43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46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04564" y="1412776"/>
            <a:ext cx="87394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pt-BR" sz="3200" dirty="0" smtClean="0">
                <a:latin typeface="+mj-lt"/>
              </a:rPr>
              <a:t>Qual é a nossa “</a:t>
            </a:r>
            <a:r>
              <a:rPr lang="pt-BR" sz="3200" b="1" dirty="0" smtClean="0">
                <a:latin typeface="+mj-lt"/>
              </a:rPr>
              <a:t>doutrina</a:t>
            </a:r>
            <a:r>
              <a:rPr lang="pt-BR" sz="3200" dirty="0" smtClean="0">
                <a:latin typeface="+mj-lt"/>
              </a:rPr>
              <a:t>” de controle interno? Ela é compreendida pelos gestores sujeitos à nossa jurisdição? 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480378"/>
            <a:ext cx="6859056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300" b="1" dirty="0" smtClean="0">
                <a:solidFill>
                  <a:srgbClr val="C00000"/>
                </a:solidFill>
              </a:rPr>
              <a:t>Controle Interno - Reflexões</a:t>
            </a:r>
            <a:endParaRPr lang="pt-BR" sz="43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34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755576" y="2132856"/>
            <a:ext cx="7416825" cy="2862322"/>
          </a:xfrm>
          <a:prstGeom prst="rect">
            <a:avLst/>
          </a:prstGeom>
          <a:solidFill>
            <a:srgbClr val="239882">
              <a:alpha val="0"/>
            </a:srgbClr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Fortalecer o </a:t>
            </a:r>
            <a:r>
              <a:rPr lang="pt-BR" sz="30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controle</a:t>
            </a:r>
            <a:r>
              <a:rPr lang="pt-BR" sz="3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, a </a:t>
            </a:r>
            <a:r>
              <a:rPr lang="pt-BR" sz="30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governança </a:t>
            </a:r>
            <a:r>
              <a:rPr lang="pt-BR" sz="3000" dirty="0">
                <a:latin typeface="Calibri" panose="020F0502020204030204" pitchFamily="34" charset="0"/>
                <a:ea typeface="Times New Roman" panose="02020603050405020304" pitchFamily="18" charset="0"/>
              </a:rPr>
              <a:t>e </a:t>
            </a:r>
            <a:r>
              <a:rPr lang="pt-BR" sz="3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pt-BR" sz="30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integridade </a:t>
            </a:r>
            <a:r>
              <a:rPr lang="pt-BR" sz="3000" dirty="0">
                <a:latin typeface="Calibri" panose="020F0502020204030204" pitchFamily="34" charset="0"/>
                <a:ea typeface="Times New Roman" panose="02020603050405020304" pitchFamily="18" charset="0"/>
              </a:rPr>
              <a:t>dos órgãos </a:t>
            </a:r>
            <a:r>
              <a:rPr lang="pt-BR" sz="3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públicos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>
                <a:latin typeface="Calibri" panose="020F0502020204030204" pitchFamily="34" charset="0"/>
                <a:ea typeface="Times New Roman" panose="02020603050405020304" pitchFamily="18" charset="0"/>
              </a:rPr>
              <a:t>Aprimorar as </a:t>
            </a:r>
            <a:r>
              <a:rPr lang="pt-BR" sz="3000" b="1" dirty="0">
                <a:latin typeface="Calibri" panose="020F0502020204030204" pitchFamily="34" charset="0"/>
                <a:ea typeface="Times New Roman" panose="02020603050405020304" pitchFamily="18" charset="0"/>
              </a:rPr>
              <a:t>relações da administração pública com entes privados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 smtClean="0">
                <a:latin typeface="Calibri" panose="020F0502020204030204" pitchFamily="34" charset="0"/>
              </a:rPr>
              <a:t>Garantir </a:t>
            </a:r>
            <a:r>
              <a:rPr lang="pt-BR" sz="3000" b="1" dirty="0">
                <a:latin typeface="Calibri" panose="020F0502020204030204" pitchFamily="34" charset="0"/>
              </a:rPr>
              <a:t>transparência </a:t>
            </a:r>
            <a:r>
              <a:rPr lang="pt-BR" sz="3000" dirty="0">
                <a:latin typeface="Calibri" panose="020F0502020204030204" pitchFamily="34" charset="0"/>
              </a:rPr>
              <a:t>e estimular a </a:t>
            </a:r>
            <a:r>
              <a:rPr lang="pt-BR" sz="3000" b="1" dirty="0">
                <a:latin typeface="Calibri" panose="020F0502020204030204" pitchFamily="34" charset="0"/>
              </a:rPr>
              <a:t>participação </a:t>
            </a:r>
            <a:r>
              <a:rPr lang="pt-BR" sz="3000" b="1" dirty="0" smtClean="0">
                <a:latin typeface="Calibri" panose="020F0502020204030204" pitchFamily="34" charset="0"/>
              </a:rPr>
              <a:t>social</a:t>
            </a:r>
            <a:endParaRPr lang="pt-BR" sz="3000" b="1" dirty="0"/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0" y="260648"/>
            <a:ext cx="8604448" cy="728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C00000"/>
                </a:solidFill>
                <a:cs typeface="Times New Roman" pitchFamily="18" charset="0"/>
              </a:rPr>
              <a:t>Agenda CGU de Combate à Corrupção</a:t>
            </a:r>
            <a:endParaRPr lang="pt-B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61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772816"/>
            <a:ext cx="8136904" cy="36004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64488" cy="685800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755576" y="2132856"/>
            <a:ext cx="741682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>
                <a:latin typeface="Calibri" panose="020F0502020204030204" pitchFamily="34" charset="0"/>
                <a:ea typeface="Times New Roman" panose="02020603050405020304" pitchFamily="18" charset="0"/>
              </a:rPr>
              <a:t>Adotar </a:t>
            </a:r>
            <a:r>
              <a:rPr lang="pt-BR" sz="3000" b="1" dirty="0">
                <a:latin typeface="Calibri" panose="020F0502020204030204" pitchFamily="34" charset="0"/>
                <a:ea typeface="Times New Roman" panose="02020603050405020304" pitchFamily="18" charset="0"/>
              </a:rPr>
              <a:t>técnicas avançadas de auditoria </a:t>
            </a:r>
            <a:r>
              <a:rPr lang="pt-BR" sz="3000" dirty="0">
                <a:latin typeface="Calibri" panose="020F0502020204030204" pitchFamily="34" charset="0"/>
                <a:ea typeface="Times New Roman" panose="02020603050405020304" pitchFamily="18" charset="0"/>
              </a:rPr>
              <a:t>e </a:t>
            </a:r>
            <a:r>
              <a:rPr lang="pt-BR" sz="3000" b="1" dirty="0">
                <a:latin typeface="Calibri" panose="020F0502020204030204" pitchFamily="34" charset="0"/>
                <a:ea typeface="Times New Roman" panose="02020603050405020304" pitchFamily="18" charset="0"/>
              </a:rPr>
              <a:t>cruzamento de informações</a:t>
            </a:r>
            <a:r>
              <a:rPr lang="pt-BR" sz="3000" dirty="0">
                <a:latin typeface="Calibri" panose="020F0502020204030204" pitchFamily="34" charset="0"/>
                <a:ea typeface="Times New Roman" panose="02020603050405020304" pitchFamily="18" charset="0"/>
              </a:rPr>
              <a:t> para o </a:t>
            </a:r>
            <a:r>
              <a:rPr lang="pt-BR" sz="3000" b="1" dirty="0">
                <a:latin typeface="Calibri" panose="020F0502020204030204" pitchFamily="34" charset="0"/>
                <a:ea typeface="Times New Roman" panose="02020603050405020304" pitchFamily="18" charset="0"/>
              </a:rPr>
              <a:t>monitoramento</a:t>
            </a:r>
            <a:r>
              <a:rPr lang="pt-BR" sz="30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pt-BR" sz="3000" b="1" dirty="0">
                <a:latin typeface="Calibri" panose="020F0502020204030204" pitchFamily="34" charset="0"/>
                <a:ea typeface="Times New Roman" panose="02020603050405020304" pitchFamily="18" charset="0"/>
              </a:rPr>
              <a:t>contínuo</a:t>
            </a:r>
            <a:r>
              <a:rPr lang="pt-BR" sz="3000" dirty="0">
                <a:latin typeface="Calibri" panose="020F0502020204030204" pitchFamily="34" charset="0"/>
                <a:ea typeface="Times New Roman" panose="02020603050405020304" pitchFamily="18" charset="0"/>
              </a:rPr>
              <a:t> dos órgãos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Identificar</a:t>
            </a:r>
            <a:r>
              <a:rPr lang="pt-BR" sz="30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pt-BR" sz="3000" dirty="0">
                <a:latin typeface="Calibri" panose="020F0502020204030204" pitchFamily="34" charset="0"/>
                <a:ea typeface="Times New Roman" panose="02020603050405020304" pitchFamily="18" charset="0"/>
              </a:rPr>
              <a:t>prontamente </a:t>
            </a:r>
            <a:r>
              <a:rPr lang="pt-BR" sz="30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atos de corrupção </a:t>
            </a:r>
            <a:r>
              <a:rPr lang="pt-BR" sz="3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e </a:t>
            </a:r>
            <a:r>
              <a:rPr lang="pt-BR" sz="3000" dirty="0">
                <a:latin typeface="Calibri" panose="020F0502020204030204" pitchFamily="34" charset="0"/>
                <a:ea typeface="Times New Roman" panose="02020603050405020304" pitchFamily="18" charset="0"/>
              </a:rPr>
              <a:t>reportar às autoridades </a:t>
            </a:r>
            <a:r>
              <a:rPr lang="pt-BR" sz="3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para </a:t>
            </a:r>
            <a:r>
              <a:rPr lang="pt-BR" sz="3000" dirty="0">
                <a:latin typeface="Calibri" panose="020F0502020204030204" pitchFamily="34" charset="0"/>
                <a:ea typeface="Times New Roman" panose="02020603050405020304" pitchFamily="18" charset="0"/>
              </a:rPr>
              <a:t>a devida </a:t>
            </a:r>
            <a:r>
              <a:rPr lang="pt-BR" sz="30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apuração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t-BR" sz="3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260648"/>
            <a:ext cx="8604448" cy="728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C00000"/>
                </a:solidFill>
                <a:cs typeface="Times New Roman" pitchFamily="18" charset="0"/>
              </a:rPr>
              <a:t>Agenda CGU de Combate à Corrupção</a:t>
            </a:r>
            <a:endParaRPr lang="pt-B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87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54" y="1772816"/>
            <a:ext cx="8185402" cy="352839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755577" y="2132856"/>
            <a:ext cx="72008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Garantir a </a:t>
            </a:r>
            <a:r>
              <a:rPr lang="pt-BR" sz="30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responsabilização</a:t>
            </a:r>
            <a:r>
              <a:rPr lang="pt-BR" sz="3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do </a:t>
            </a:r>
            <a:r>
              <a:rPr lang="pt-BR" sz="3000" dirty="0">
                <a:latin typeface="Calibri" panose="020F0502020204030204" pitchFamily="34" charset="0"/>
                <a:ea typeface="Times New Roman" panose="02020603050405020304" pitchFamily="18" charset="0"/>
              </a:rPr>
              <a:t>agente </a:t>
            </a:r>
            <a:r>
              <a:rPr lang="pt-BR" sz="3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(público ou privado) </a:t>
            </a:r>
            <a:r>
              <a:rPr lang="pt-BR" sz="3000" dirty="0">
                <a:latin typeface="Calibri" panose="020F0502020204030204" pitchFamily="34" charset="0"/>
                <a:ea typeface="Times New Roman" panose="02020603050405020304" pitchFamily="18" charset="0"/>
              </a:rPr>
              <a:t>pelo ato </a:t>
            </a:r>
            <a:r>
              <a:rPr lang="pt-BR" sz="3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lesivo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Buscar a </a:t>
            </a:r>
            <a:r>
              <a:rPr lang="pt-BR" sz="30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recuperação </a:t>
            </a:r>
            <a:r>
              <a:rPr lang="pt-BR" sz="3000" b="1" dirty="0">
                <a:latin typeface="Calibri" panose="020F0502020204030204" pitchFamily="34" charset="0"/>
                <a:ea typeface="Times New Roman" panose="02020603050405020304" pitchFamily="18" charset="0"/>
              </a:rPr>
              <a:t>dos </a:t>
            </a:r>
            <a:r>
              <a:rPr lang="pt-BR" sz="30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recursos desviados</a:t>
            </a:r>
            <a:endParaRPr lang="pt-BR" sz="30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260648"/>
            <a:ext cx="8604448" cy="728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C00000"/>
                </a:solidFill>
                <a:cs typeface="Times New Roman" pitchFamily="18" charset="0"/>
              </a:rPr>
              <a:t>Agenda CGU de Combate à Corrupção</a:t>
            </a:r>
            <a:endParaRPr lang="pt-B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11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608"/>
            <a:ext cx="9144000" cy="6346016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51520" y="2068974"/>
            <a:ext cx="878497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28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3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Guia </a:t>
            </a:r>
            <a:r>
              <a:rPr lang="pt-BR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Integridade para a Administração Pública </a:t>
            </a:r>
            <a:endParaRPr lang="pt-BR" sz="3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ts val="28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3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Guia </a:t>
            </a:r>
            <a:r>
              <a:rPr lang="pt-BR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Integridade </a:t>
            </a:r>
            <a:r>
              <a:rPr lang="pt-BR" sz="3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Empresas Estatais</a:t>
            </a:r>
          </a:p>
          <a:p>
            <a:pPr marL="457200" indent="-457200">
              <a:lnSpc>
                <a:spcPts val="28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3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Guia </a:t>
            </a:r>
            <a:r>
              <a:rPr lang="pt-BR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Integridade para </a:t>
            </a:r>
            <a:r>
              <a:rPr lang="pt-BR" sz="3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Empresas Privadas</a:t>
            </a:r>
          </a:p>
          <a:p>
            <a:pPr marL="457200" indent="-457200">
              <a:lnSpc>
                <a:spcPts val="28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3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Fomento </a:t>
            </a:r>
            <a:r>
              <a:rPr lang="pt-BR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criação de programas de integridade em micro e pequenas </a:t>
            </a:r>
            <a:r>
              <a:rPr lang="pt-BR" sz="3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empresas</a:t>
            </a:r>
          </a:p>
          <a:p>
            <a:pPr marL="457200" indent="-457200">
              <a:lnSpc>
                <a:spcPts val="28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3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Ficha </a:t>
            </a:r>
            <a:r>
              <a:rPr lang="pt-BR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Limpa (PL nº 862/2015) para ocupação de </a:t>
            </a:r>
            <a:r>
              <a:rPr lang="pt-BR" sz="3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cargos</a:t>
            </a:r>
            <a:endParaRPr lang="pt-BR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-108520" y="972465"/>
            <a:ext cx="2736304" cy="728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cs typeface="Times New Roman" pitchFamily="18" charset="0"/>
              </a:rPr>
              <a:t>Prevenir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0" y="260648"/>
            <a:ext cx="8604448" cy="728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C00000"/>
                </a:solidFill>
                <a:cs typeface="Times New Roman" pitchFamily="18" charset="0"/>
              </a:rPr>
              <a:t>Agenda CGU de Combate à Corrupção</a:t>
            </a:r>
            <a:endParaRPr lang="pt-B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34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6353944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251520" y="1833205"/>
            <a:ext cx="88924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/>
              <a:t>2.745 agentes públicos federais capacitados em controles internos em 2015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/>
              <a:t>Reformulação do Portal da Transparência </a:t>
            </a:r>
            <a:endParaRPr lang="pt-BR" sz="3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 smtClean="0"/>
              <a:t>Banco </a:t>
            </a:r>
            <a:r>
              <a:rPr lang="pt-BR" sz="3000" dirty="0"/>
              <a:t>de Preços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 smtClean="0"/>
              <a:t>Empresa </a:t>
            </a:r>
            <a:r>
              <a:rPr lang="pt-BR" sz="3000" dirty="0" err="1"/>
              <a:t>Pró-Ética</a:t>
            </a:r>
            <a:endParaRPr lang="pt-BR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/>
              <a:t>Concurso de Desenho e </a:t>
            </a:r>
            <a:r>
              <a:rPr lang="pt-BR" sz="3000" dirty="0" smtClean="0"/>
              <a:t>Redação “</a:t>
            </a:r>
            <a:r>
              <a:rPr lang="pt-BR" sz="3000" dirty="0"/>
              <a:t>Pequenas </a:t>
            </a:r>
            <a:r>
              <a:rPr lang="pt-BR" sz="3000" dirty="0" smtClean="0"/>
              <a:t>Corrupções – Diga </a:t>
            </a:r>
            <a:r>
              <a:rPr lang="pt-BR" sz="3000" dirty="0"/>
              <a:t>não</a:t>
            </a:r>
            <a:r>
              <a:rPr lang="pt-BR" sz="3000" dirty="0" smtClean="0"/>
              <a:t>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 smtClean="0"/>
              <a:t>Programa Um por Todos</a:t>
            </a:r>
            <a:endParaRPr lang="pt-BR" sz="30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-108520" y="972465"/>
            <a:ext cx="2736304" cy="728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cs typeface="Times New Roman" pitchFamily="18" charset="0"/>
              </a:rPr>
              <a:t>Prevenir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0" y="260648"/>
            <a:ext cx="8604448" cy="728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C00000"/>
                </a:solidFill>
                <a:cs typeface="Times New Roman" pitchFamily="18" charset="0"/>
              </a:rPr>
              <a:t>Agenda CGU de Combate à Corrupção</a:t>
            </a:r>
            <a:endParaRPr lang="pt-B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56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95536" y="2433812"/>
            <a:ext cx="8490641" cy="3261406"/>
          </a:xfrm>
          <a:prstGeom prst="rect">
            <a:avLst/>
          </a:prstGeom>
          <a:solidFill>
            <a:srgbClr val="E2E2E2"/>
          </a:solidFill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pt-BR" sz="3000" kern="0" dirty="0" smtClean="0">
                <a:latin typeface="Calibri" panose="020F0502020204030204" pitchFamily="34" charset="0"/>
              </a:rPr>
              <a:t>Metodologia aplicada </a:t>
            </a:r>
            <a:r>
              <a:rPr lang="pt-BR" sz="3000" kern="0" dirty="0">
                <a:latin typeface="Calibri" panose="020F0502020204030204" pitchFamily="34" charset="0"/>
              </a:rPr>
              <a:t>para medir a transparência em estados e </a:t>
            </a:r>
            <a:r>
              <a:rPr lang="pt-BR" sz="3000" kern="0" dirty="0" smtClean="0">
                <a:latin typeface="Calibri" panose="020F0502020204030204" pitchFamily="34" charset="0"/>
              </a:rPr>
              <a:t>municípios</a:t>
            </a:r>
            <a:endParaRPr lang="pt-BR" sz="3000" kern="0" dirty="0">
              <a:latin typeface="Calibri" panose="020F0502020204030204" pitchFamily="34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pt-BR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1º semestre de </a:t>
            </a:r>
            <a:r>
              <a:rPr lang="pt-BR" sz="3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2015: 465 </a:t>
            </a:r>
            <a:r>
              <a:rPr lang="pt-BR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municípios com até 50 mil </a:t>
            </a:r>
            <a:r>
              <a:rPr lang="pt-BR" sz="3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habitantes + 27 capitais + </a:t>
            </a:r>
            <a:r>
              <a:rPr lang="pt-BR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 estados </a:t>
            </a:r>
            <a:r>
              <a:rPr lang="pt-BR" sz="3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DF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pt-BR" sz="3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2º </a:t>
            </a:r>
            <a:r>
              <a:rPr lang="pt-BR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semestre de </a:t>
            </a:r>
            <a:r>
              <a:rPr lang="pt-BR" sz="3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2015: 1.560 </a:t>
            </a:r>
            <a:r>
              <a:rPr lang="pt-BR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municípios </a:t>
            </a:r>
            <a:r>
              <a:rPr lang="pt-BR" sz="3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+ 27 capitais + 26 </a:t>
            </a:r>
            <a:r>
              <a:rPr lang="pt-BR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estados </a:t>
            </a:r>
            <a:r>
              <a:rPr lang="pt-BR" sz="3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DF</a:t>
            </a:r>
            <a:endParaRPr lang="pt-BR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51520" y="1774153"/>
            <a:ext cx="8892480" cy="586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3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Escala Brasil Transparente (EBT</a:t>
            </a:r>
            <a:r>
              <a:rPr lang="pt-BR" sz="3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pt-BR" sz="3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108520" y="893618"/>
            <a:ext cx="3017975" cy="862446"/>
            <a:chOff x="-108520" y="893618"/>
            <a:chExt cx="3017975" cy="862446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28" r="68181" b="80998"/>
            <a:stretch/>
          </p:blipFill>
          <p:spPr>
            <a:xfrm>
              <a:off x="0" y="893618"/>
              <a:ext cx="2909455" cy="862446"/>
            </a:xfrm>
            <a:prstGeom prst="rect">
              <a:avLst/>
            </a:prstGeom>
          </p:spPr>
        </p:pic>
        <p:sp>
          <p:nvSpPr>
            <p:cNvPr id="7" name="Título 1"/>
            <p:cNvSpPr txBox="1">
              <a:spLocks/>
            </p:cNvSpPr>
            <p:nvPr/>
          </p:nvSpPr>
          <p:spPr>
            <a:xfrm>
              <a:off x="-108520" y="972465"/>
              <a:ext cx="2736304" cy="72834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 lnSpcReduction="1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t-BR" b="1" dirty="0" smtClean="0">
                  <a:solidFill>
                    <a:schemeClr val="bg1"/>
                  </a:solidFill>
                  <a:cs typeface="Times New Roman" pitchFamily="18" charset="0"/>
                </a:rPr>
                <a:t>Prevenir</a:t>
              </a:r>
              <a:endParaRPr lang="pt-BR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ítulo 1"/>
          <p:cNvSpPr txBox="1">
            <a:spLocks/>
          </p:cNvSpPr>
          <p:nvPr/>
        </p:nvSpPr>
        <p:spPr>
          <a:xfrm>
            <a:off x="0" y="260648"/>
            <a:ext cx="8604448" cy="728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C00000"/>
                </a:solidFill>
                <a:cs typeface="Times New Roman" pitchFamily="18" charset="0"/>
              </a:rPr>
              <a:t>Agenda CGU de Combate à Corrupção</a:t>
            </a:r>
            <a:endParaRPr lang="pt-B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00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323527" y="2421771"/>
            <a:ext cx="8347277" cy="32394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pt-BR" sz="3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Sistema </a:t>
            </a:r>
            <a:r>
              <a:rPr lang="pt-BR" sz="3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georeferenciado</a:t>
            </a:r>
            <a:r>
              <a:rPr lang="pt-BR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pt-BR" sz="3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interativo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pt-BR" sz="3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Demonstrará o </a:t>
            </a:r>
            <a:r>
              <a:rPr lang="pt-BR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avanço do Acesso </a:t>
            </a:r>
            <a:r>
              <a:rPr lang="pt-BR" sz="3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</a:t>
            </a:r>
            <a:r>
              <a:rPr lang="pt-BR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Informação e da Transparência em âmbito </a:t>
            </a:r>
            <a:r>
              <a:rPr lang="pt-BR" sz="3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nacional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pt-BR" sz="3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Permitirá </a:t>
            </a:r>
            <a:r>
              <a:rPr lang="pt-BR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cidadãos e governos publiquem informações sobre o cumprimento das leis de transparência pública em nível </a:t>
            </a:r>
            <a:r>
              <a:rPr lang="pt-BR" sz="3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municipal</a:t>
            </a:r>
            <a:endParaRPr lang="pt-BR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51520" y="1762566"/>
            <a:ext cx="8892480" cy="586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3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Mapa </a:t>
            </a:r>
            <a:r>
              <a:rPr lang="pt-BR" sz="3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Brasil </a:t>
            </a:r>
            <a:r>
              <a:rPr lang="pt-BR" sz="3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Transparente</a:t>
            </a:r>
            <a:endParaRPr lang="pt-BR" sz="3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-108520" y="893618"/>
            <a:ext cx="3017975" cy="862446"/>
            <a:chOff x="-108520" y="893618"/>
            <a:chExt cx="3017975" cy="862446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28" r="68181" b="80998"/>
            <a:stretch/>
          </p:blipFill>
          <p:spPr>
            <a:xfrm>
              <a:off x="0" y="893618"/>
              <a:ext cx="2909455" cy="862446"/>
            </a:xfrm>
            <a:prstGeom prst="rect">
              <a:avLst/>
            </a:prstGeom>
          </p:spPr>
        </p:pic>
        <p:sp>
          <p:nvSpPr>
            <p:cNvPr id="10" name="Título 1"/>
            <p:cNvSpPr txBox="1">
              <a:spLocks/>
            </p:cNvSpPr>
            <p:nvPr/>
          </p:nvSpPr>
          <p:spPr>
            <a:xfrm>
              <a:off x="-108520" y="972465"/>
              <a:ext cx="2736304" cy="72834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 lnSpcReduction="1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t-BR" b="1" dirty="0" smtClean="0">
                  <a:solidFill>
                    <a:schemeClr val="bg1"/>
                  </a:solidFill>
                  <a:cs typeface="Times New Roman" pitchFamily="18" charset="0"/>
                </a:rPr>
                <a:t>Prevenir</a:t>
              </a:r>
              <a:endParaRPr lang="pt-BR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ítulo 1"/>
          <p:cNvSpPr txBox="1">
            <a:spLocks/>
          </p:cNvSpPr>
          <p:nvPr/>
        </p:nvSpPr>
        <p:spPr>
          <a:xfrm>
            <a:off x="0" y="260648"/>
            <a:ext cx="8604448" cy="728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C00000"/>
                </a:solidFill>
                <a:cs typeface="Times New Roman" pitchFamily="18" charset="0"/>
              </a:rPr>
              <a:t>Agenda CGU de Combate à Corrupção</a:t>
            </a:r>
            <a:endParaRPr lang="pt-B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60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504" y="904575"/>
            <a:ext cx="8928992" cy="18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ts val="28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ts val="28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ts val="28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ts val="28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23528" y="1803588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 smtClean="0"/>
              <a:t>Atualização da doutrina do </a:t>
            </a:r>
            <a:r>
              <a:rPr lang="pt-BR" sz="3000" dirty="0"/>
              <a:t>Controle Interno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 smtClean="0"/>
              <a:t>Especialização </a:t>
            </a:r>
            <a:r>
              <a:rPr lang="pt-BR" sz="3000" dirty="0"/>
              <a:t>da CGU na fiscalização das Estatais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 smtClean="0"/>
              <a:t>Avaliação </a:t>
            </a:r>
            <a:r>
              <a:rPr lang="pt-BR" sz="3000" dirty="0"/>
              <a:t>de Integridade em quatro </a:t>
            </a:r>
            <a:r>
              <a:rPr lang="pt-BR" sz="3000" dirty="0" smtClean="0"/>
              <a:t>Estatais (Eletrobrás</a:t>
            </a:r>
            <a:r>
              <a:rPr lang="pt-BR" sz="3000" dirty="0"/>
              <a:t>, Furnas, Banco do Nordeste e </a:t>
            </a:r>
            <a:r>
              <a:rPr lang="pt-BR" sz="3000" dirty="0" smtClean="0"/>
              <a:t>Correios)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 smtClean="0"/>
              <a:t>Observatórios </a:t>
            </a:r>
            <a:r>
              <a:rPr lang="pt-BR" sz="3000" dirty="0"/>
              <a:t>de Despesa Pública em todos os Estados e no DF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 smtClean="0"/>
              <a:t>Aperfeiçoamento </a:t>
            </a:r>
            <a:r>
              <a:rPr lang="pt-BR" sz="3000" dirty="0"/>
              <a:t>do canal e banco de </a:t>
            </a:r>
            <a:r>
              <a:rPr lang="pt-BR" sz="3000" dirty="0" smtClean="0"/>
              <a:t>denúncias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 smtClean="0"/>
              <a:t>Integração das Ouvidorias</a:t>
            </a:r>
            <a:endParaRPr lang="pt-BR" sz="3000" dirty="0"/>
          </a:p>
        </p:txBody>
      </p:sp>
      <p:grpSp>
        <p:nvGrpSpPr>
          <p:cNvPr id="11" name="Grupo 10"/>
          <p:cNvGrpSpPr/>
          <p:nvPr/>
        </p:nvGrpSpPr>
        <p:grpSpPr>
          <a:xfrm>
            <a:off x="-108520" y="908720"/>
            <a:ext cx="3024336" cy="936104"/>
            <a:chOff x="-108520" y="908720"/>
            <a:chExt cx="3024336" cy="936104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00" r="68112" b="80450"/>
            <a:stretch/>
          </p:blipFill>
          <p:spPr>
            <a:xfrm>
              <a:off x="0" y="908720"/>
              <a:ext cx="2915816" cy="936104"/>
            </a:xfrm>
            <a:prstGeom prst="rect">
              <a:avLst/>
            </a:prstGeom>
          </p:spPr>
        </p:pic>
        <p:sp>
          <p:nvSpPr>
            <p:cNvPr id="9" name="Título 1"/>
            <p:cNvSpPr txBox="1">
              <a:spLocks/>
            </p:cNvSpPr>
            <p:nvPr/>
          </p:nvSpPr>
          <p:spPr>
            <a:xfrm>
              <a:off x="-108520" y="972465"/>
              <a:ext cx="2808312" cy="72834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 lnSpcReduction="1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t-BR" b="1" dirty="0" smtClean="0">
                  <a:solidFill>
                    <a:schemeClr val="bg2">
                      <a:lumMod val="25000"/>
                    </a:schemeClr>
                  </a:solidFill>
                  <a:cs typeface="Times New Roman" pitchFamily="18" charset="0"/>
                </a:rPr>
                <a:t>Detectar</a:t>
              </a:r>
              <a:endParaRPr lang="pt-BR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10" name="Título 1"/>
          <p:cNvSpPr txBox="1">
            <a:spLocks/>
          </p:cNvSpPr>
          <p:nvPr/>
        </p:nvSpPr>
        <p:spPr>
          <a:xfrm>
            <a:off x="0" y="260648"/>
            <a:ext cx="8604448" cy="728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C00000"/>
                </a:solidFill>
                <a:cs typeface="Times New Roman" pitchFamily="18" charset="0"/>
              </a:rPr>
              <a:t>Agenda CGU de Combate à Corrupção</a:t>
            </a:r>
            <a:endParaRPr lang="pt-B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49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791"/>
            <a:ext cx="2736304" cy="832042"/>
          </a:xfrm>
        </p:spPr>
        <p:txBody>
          <a:bodyPr>
            <a:normAutofit/>
          </a:bodyPr>
          <a:lstStyle/>
          <a:p>
            <a:r>
              <a:rPr lang="pt-BR" sz="4300" b="1" dirty="0" smtClean="0">
                <a:solidFill>
                  <a:srgbClr val="C00000"/>
                </a:solidFill>
              </a:rPr>
              <a:t>Corrupção</a:t>
            </a:r>
            <a:endParaRPr lang="pt-BR" sz="4300" b="1" dirty="0">
              <a:solidFill>
                <a:srgbClr val="C0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907704" y="1844824"/>
            <a:ext cx="6984777" cy="28083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altLang="pt-BR" sz="3400" dirty="0" smtClean="0"/>
              <a:t>avaliam que a </a:t>
            </a:r>
            <a:r>
              <a:rPr lang="pt-BR" altLang="pt-BR" sz="3400" b="1" dirty="0" smtClean="0"/>
              <a:t>corrupção</a:t>
            </a:r>
            <a:r>
              <a:rPr lang="pt-BR" altLang="pt-BR" sz="3400" dirty="0" smtClean="0"/>
              <a:t> é um dos principais problemas do país</a:t>
            </a:r>
          </a:p>
          <a:p>
            <a:pPr marL="0" indent="0">
              <a:buNone/>
            </a:pPr>
            <a:endParaRPr lang="pt-BR" altLang="pt-BR" sz="1800" dirty="0" smtClean="0"/>
          </a:p>
          <a:p>
            <a:pPr marL="0" indent="0">
              <a:buNone/>
            </a:pPr>
            <a:r>
              <a:rPr lang="pt-BR" altLang="pt-BR" sz="3400" dirty="0" smtClean="0"/>
              <a:t>avaliam </a:t>
            </a:r>
            <a:r>
              <a:rPr lang="pt-BR" altLang="pt-BR" sz="3400" dirty="0"/>
              <a:t>que a </a:t>
            </a:r>
            <a:r>
              <a:rPr lang="pt-BR" altLang="pt-BR" sz="3400" b="1" dirty="0"/>
              <a:t>corrupção</a:t>
            </a:r>
            <a:r>
              <a:rPr lang="pt-BR" altLang="pt-BR" sz="3400" dirty="0"/>
              <a:t> é </a:t>
            </a:r>
            <a:r>
              <a:rPr lang="pt-BR" altLang="pt-BR" sz="3400" dirty="0" smtClean="0"/>
              <a:t>o principal problema do país</a:t>
            </a:r>
          </a:p>
        </p:txBody>
      </p:sp>
      <p:sp>
        <p:nvSpPr>
          <p:cNvPr id="6" name="Retângulo 5"/>
          <p:cNvSpPr/>
          <p:nvPr/>
        </p:nvSpPr>
        <p:spPr>
          <a:xfrm>
            <a:off x="3203848" y="5229200"/>
            <a:ext cx="58681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 typeface="Arial" panose="020B0604020202020204" pitchFamily="34" charset="0"/>
              <a:buNone/>
              <a:defRPr/>
            </a:pPr>
            <a:r>
              <a:rPr lang="en-US" altLang="pt-BR" sz="2200" i="1" dirty="0"/>
              <a:t>Dados da 128ª </a:t>
            </a:r>
            <a:r>
              <a:rPr lang="en-US" altLang="pt-BR" sz="2200" i="1" dirty="0" err="1"/>
              <a:t>pesquisa</a:t>
            </a:r>
            <a:r>
              <a:rPr lang="en-US" altLang="pt-BR" sz="2200" i="1" dirty="0"/>
              <a:t> </a:t>
            </a:r>
            <a:r>
              <a:rPr lang="en-US" altLang="pt-BR" sz="2200" i="1" dirty="0" smtClean="0"/>
              <a:t>CNT/MDA </a:t>
            </a:r>
            <a:r>
              <a:rPr lang="en-US" altLang="pt-BR" sz="2200" i="1" dirty="0"/>
              <a:t>– </a:t>
            </a:r>
            <a:r>
              <a:rPr lang="en-US" altLang="pt-BR" sz="2200" i="1" dirty="0" err="1"/>
              <a:t>Julho</a:t>
            </a:r>
            <a:r>
              <a:rPr lang="en-US" altLang="pt-BR" sz="2200" i="1" dirty="0"/>
              <a:t>/2015</a:t>
            </a:r>
          </a:p>
        </p:txBody>
      </p:sp>
      <p:sp>
        <p:nvSpPr>
          <p:cNvPr id="5" name="Elipse 4"/>
          <p:cNvSpPr/>
          <p:nvPr/>
        </p:nvSpPr>
        <p:spPr>
          <a:xfrm>
            <a:off x="539554" y="1733054"/>
            <a:ext cx="1296143" cy="1296143"/>
          </a:xfrm>
          <a:prstGeom prst="ellipse">
            <a:avLst/>
          </a:prstGeom>
          <a:solidFill>
            <a:srgbClr val="002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03981" y="1972978"/>
            <a:ext cx="1159707" cy="788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b="1" dirty="0" smtClean="0">
                <a:solidFill>
                  <a:schemeClr val="bg1"/>
                </a:solidFill>
              </a:rPr>
              <a:t>53,4%</a:t>
            </a:r>
            <a:endParaRPr lang="pt-BR" sz="3000" b="1" dirty="0">
              <a:solidFill>
                <a:schemeClr val="bg1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539554" y="3269121"/>
            <a:ext cx="1296143" cy="1296143"/>
          </a:xfrm>
          <a:prstGeom prst="ellipse">
            <a:avLst/>
          </a:prstGeom>
          <a:solidFill>
            <a:srgbClr val="002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603981" y="3509045"/>
            <a:ext cx="1159707" cy="788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b="1" dirty="0" smtClean="0">
                <a:solidFill>
                  <a:schemeClr val="bg1"/>
                </a:solidFill>
              </a:rPr>
              <a:t>37,1%</a:t>
            </a:r>
            <a:endParaRPr lang="pt-BR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21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51520" y="1772816"/>
            <a:ext cx="88924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Programa de Fiscalização em Entes </a:t>
            </a:r>
            <a:r>
              <a:rPr lang="pt-BR" sz="3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Federativos: </a:t>
            </a:r>
            <a:endParaRPr lang="pt-BR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85292" y="2420888"/>
            <a:ext cx="8424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ü"/>
            </a:pPr>
            <a:r>
              <a:rPr lang="pt-BR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1º semestre de 2015: </a:t>
            </a:r>
            <a:r>
              <a:rPr lang="pt-BR" sz="3000" dirty="0" smtClean="0"/>
              <a:t>60 </a:t>
            </a:r>
            <a:r>
              <a:rPr lang="pt-BR" sz="3000" dirty="0"/>
              <a:t>municípios </a:t>
            </a:r>
            <a:r>
              <a:rPr lang="pt-BR" sz="3000" dirty="0" smtClean="0"/>
              <a:t>fiscalizados (seleção por sorteio)</a:t>
            </a:r>
          </a:p>
          <a:p>
            <a:pPr marL="457200" indent="-457200" algn="just">
              <a:buFont typeface="Wingdings" pitchFamily="2" charset="2"/>
              <a:buChar char="ü"/>
            </a:pPr>
            <a:endParaRPr lang="pt-BR" sz="3000" dirty="0" smtClean="0"/>
          </a:p>
          <a:p>
            <a:pPr marL="457200" indent="-457200" algn="just">
              <a:buFont typeface="Wingdings" pitchFamily="2" charset="2"/>
              <a:buChar char="ü"/>
            </a:pPr>
            <a:r>
              <a:rPr lang="pt-BR" sz="3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2º </a:t>
            </a:r>
            <a:r>
              <a:rPr lang="pt-BR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semestre de 2015: </a:t>
            </a:r>
            <a:r>
              <a:rPr lang="pt-BR" sz="3000" dirty="0" smtClean="0"/>
              <a:t>45 municípios em fiscalização (seleção por vulnerabilidade)</a:t>
            </a:r>
            <a:endParaRPr lang="pt-BR" sz="3000" dirty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pt-BR" sz="3000" dirty="0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0" y="260648"/>
            <a:ext cx="8604448" cy="728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C00000"/>
                </a:solidFill>
                <a:cs typeface="Times New Roman" pitchFamily="18" charset="0"/>
              </a:rPr>
              <a:t>Agenda CGU de Combate à Corrupção</a:t>
            </a:r>
            <a:endParaRPr lang="pt-BR" dirty="0">
              <a:solidFill>
                <a:srgbClr val="C00000"/>
              </a:solidFill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-108520" y="908720"/>
            <a:ext cx="3024336" cy="936104"/>
            <a:chOff x="-108520" y="908720"/>
            <a:chExt cx="3024336" cy="936104"/>
          </a:xfrm>
        </p:grpSpPr>
        <p:pic>
          <p:nvPicPr>
            <p:cNvPr id="12" name="Imagem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00" r="68112" b="80450"/>
            <a:stretch/>
          </p:blipFill>
          <p:spPr>
            <a:xfrm>
              <a:off x="0" y="908720"/>
              <a:ext cx="2915816" cy="936104"/>
            </a:xfrm>
            <a:prstGeom prst="rect">
              <a:avLst/>
            </a:prstGeom>
          </p:spPr>
        </p:pic>
        <p:sp>
          <p:nvSpPr>
            <p:cNvPr id="13" name="Título 1"/>
            <p:cNvSpPr txBox="1">
              <a:spLocks/>
            </p:cNvSpPr>
            <p:nvPr/>
          </p:nvSpPr>
          <p:spPr>
            <a:xfrm>
              <a:off x="-108520" y="972465"/>
              <a:ext cx="2808312" cy="72834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 lnSpcReduction="1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t-BR" b="1" dirty="0" smtClean="0">
                  <a:solidFill>
                    <a:schemeClr val="bg2">
                      <a:lumMod val="25000"/>
                    </a:schemeClr>
                  </a:solidFill>
                  <a:cs typeface="Times New Roman" pitchFamily="18" charset="0"/>
                </a:rPr>
                <a:t>Detectar</a:t>
              </a:r>
              <a:endParaRPr lang="pt-BR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405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23528" y="2006838"/>
            <a:ext cx="864418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sz="3000" dirty="0" smtClean="0"/>
              <a:t>Formalização de Núcleos de Ações Especiais nas 26 Controladorias Regionais nos Estados - NAE</a:t>
            </a: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sz="3000" dirty="0" smtClean="0"/>
              <a:t>Formalização do Núcleo de Coordenação de Operações Especiais na SFC - GSNOP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0" y="260648"/>
            <a:ext cx="8604448" cy="728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C00000"/>
                </a:solidFill>
                <a:cs typeface="Times New Roman" pitchFamily="18" charset="0"/>
              </a:rPr>
              <a:t>Agenda CGU de Combate à Corrupção</a:t>
            </a:r>
            <a:endParaRPr lang="pt-BR" dirty="0">
              <a:solidFill>
                <a:srgbClr val="C00000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-108520" y="908720"/>
            <a:ext cx="3024336" cy="936104"/>
            <a:chOff x="-108520" y="908720"/>
            <a:chExt cx="3024336" cy="936104"/>
          </a:xfrm>
        </p:grpSpPr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00" r="68112" b="80450"/>
            <a:stretch/>
          </p:blipFill>
          <p:spPr>
            <a:xfrm>
              <a:off x="0" y="908720"/>
              <a:ext cx="2915816" cy="936104"/>
            </a:xfrm>
            <a:prstGeom prst="rect">
              <a:avLst/>
            </a:prstGeom>
          </p:spPr>
        </p:pic>
        <p:sp>
          <p:nvSpPr>
            <p:cNvPr id="10" name="Título 1"/>
            <p:cNvSpPr txBox="1">
              <a:spLocks/>
            </p:cNvSpPr>
            <p:nvPr/>
          </p:nvSpPr>
          <p:spPr>
            <a:xfrm>
              <a:off x="-108520" y="972465"/>
              <a:ext cx="2808312" cy="72834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 lnSpcReduction="1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t-BR" b="1" dirty="0" smtClean="0">
                  <a:solidFill>
                    <a:schemeClr val="bg2">
                      <a:lumMod val="25000"/>
                    </a:schemeClr>
                  </a:solidFill>
                  <a:cs typeface="Times New Roman" pitchFamily="18" charset="0"/>
                </a:rPr>
                <a:t>Detectar</a:t>
              </a:r>
              <a:endParaRPr lang="pt-BR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542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8100392" y="685800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*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419872" y="6960603"/>
            <a:ext cx="5544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* Até julho</a:t>
            </a:r>
            <a:endParaRPr lang="pt-BR" sz="1200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0" y="260648"/>
            <a:ext cx="8604448" cy="728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C00000"/>
                </a:solidFill>
                <a:cs typeface="Times New Roman" pitchFamily="18" charset="0"/>
              </a:rPr>
              <a:t>Agenda CGU de Combate à Corrupção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7023710" y="1091594"/>
            <a:ext cx="1761342" cy="1761342"/>
          </a:xfrm>
          <a:prstGeom prst="ellipse">
            <a:avLst/>
          </a:prstGeom>
          <a:solidFill>
            <a:srgbClr val="002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6157573" y="1249638"/>
            <a:ext cx="34936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182 </a:t>
            </a:r>
          </a:p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Operações</a:t>
            </a:r>
          </a:p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Especiais</a:t>
            </a:r>
          </a:p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Deflagradas</a:t>
            </a:r>
            <a:endParaRPr lang="pt-BR" sz="2000" b="1" dirty="0">
              <a:solidFill>
                <a:schemeClr val="bg1"/>
              </a:solidFill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-108520" y="908720"/>
            <a:ext cx="3024336" cy="936104"/>
            <a:chOff x="-108520" y="908720"/>
            <a:chExt cx="3024336" cy="936104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00" r="68112" b="80450"/>
            <a:stretch/>
          </p:blipFill>
          <p:spPr>
            <a:xfrm>
              <a:off x="0" y="908720"/>
              <a:ext cx="2915816" cy="936104"/>
            </a:xfrm>
            <a:prstGeom prst="rect">
              <a:avLst/>
            </a:prstGeom>
          </p:spPr>
        </p:pic>
        <p:sp>
          <p:nvSpPr>
            <p:cNvPr id="17" name="Título 1"/>
            <p:cNvSpPr txBox="1">
              <a:spLocks/>
            </p:cNvSpPr>
            <p:nvPr/>
          </p:nvSpPr>
          <p:spPr>
            <a:xfrm>
              <a:off x="-108520" y="972465"/>
              <a:ext cx="2808312" cy="72834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 lnSpcReduction="1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t-BR" b="1" dirty="0" smtClean="0">
                  <a:solidFill>
                    <a:schemeClr val="bg2">
                      <a:lumMod val="25000"/>
                    </a:schemeClr>
                  </a:solidFill>
                  <a:cs typeface="Times New Roman" pitchFamily="18" charset="0"/>
                </a:rPr>
                <a:t>Detectar</a:t>
              </a:r>
              <a:endParaRPr lang="pt-BR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241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8388424" cy="6291318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043608" y="1922143"/>
            <a:ext cx="8208912" cy="967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pt-B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Média mensal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abertura de </a:t>
            </a:r>
            <a:endParaRPr lang="pt-BR" sz="2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pt-B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investigações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conjuntas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0" y="260648"/>
            <a:ext cx="8604448" cy="728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C00000"/>
                </a:solidFill>
                <a:cs typeface="Times New Roman" pitchFamily="18" charset="0"/>
              </a:rPr>
              <a:t>Agenda CGU de Combate à Corrupção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6948264" y="1060999"/>
            <a:ext cx="1863945" cy="1863945"/>
          </a:xfrm>
          <a:prstGeom prst="ellipse">
            <a:avLst/>
          </a:prstGeom>
          <a:solidFill>
            <a:srgbClr val="002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118944" y="1183104"/>
            <a:ext cx="34936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101 </a:t>
            </a:r>
          </a:p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Investigações</a:t>
            </a:r>
          </a:p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Conjuntas</a:t>
            </a:r>
          </a:p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em andamento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-108520" y="908720"/>
            <a:ext cx="3024336" cy="936104"/>
            <a:chOff x="-108520" y="908720"/>
            <a:chExt cx="3024336" cy="936104"/>
          </a:xfrm>
        </p:grpSpPr>
        <p:pic>
          <p:nvPicPr>
            <p:cNvPr id="15" name="Imagem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00" r="68112" b="80450"/>
            <a:stretch/>
          </p:blipFill>
          <p:spPr>
            <a:xfrm>
              <a:off x="0" y="908720"/>
              <a:ext cx="2915816" cy="936104"/>
            </a:xfrm>
            <a:prstGeom prst="rect">
              <a:avLst/>
            </a:prstGeom>
          </p:spPr>
        </p:pic>
        <p:sp>
          <p:nvSpPr>
            <p:cNvPr id="16" name="Título 1"/>
            <p:cNvSpPr txBox="1">
              <a:spLocks/>
            </p:cNvSpPr>
            <p:nvPr/>
          </p:nvSpPr>
          <p:spPr>
            <a:xfrm>
              <a:off x="-108520" y="972465"/>
              <a:ext cx="2808312" cy="72834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 lnSpcReduction="1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t-BR" b="1" dirty="0" smtClean="0">
                  <a:solidFill>
                    <a:schemeClr val="bg2">
                      <a:lumMod val="25000"/>
                    </a:schemeClr>
                  </a:solidFill>
                  <a:cs typeface="Times New Roman" pitchFamily="18" charset="0"/>
                </a:rPr>
                <a:t>Detectar</a:t>
              </a:r>
              <a:endParaRPr lang="pt-BR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852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1" r="68900" b="80849"/>
          <a:stretch/>
        </p:blipFill>
        <p:spPr>
          <a:xfrm>
            <a:off x="0" y="908720"/>
            <a:ext cx="2843808" cy="86409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1598404"/>
            <a:ext cx="8748464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ts val="28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ts val="28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2336" y="1762566"/>
            <a:ext cx="9131664" cy="586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3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Responsabilização de servidores:</a:t>
            </a:r>
            <a:endParaRPr lang="pt-BR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07504" y="2540511"/>
            <a:ext cx="892899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pt-BR" sz="3000" dirty="0">
                <a:latin typeface="+mj-lt"/>
              </a:rPr>
              <a:t>Simplificação do processo administrativo disciplinar (alteração da Lei nº 8.112/90</a:t>
            </a:r>
            <a:r>
              <a:rPr lang="pt-BR" sz="3000" dirty="0" smtClean="0">
                <a:latin typeface="+mj-lt"/>
              </a:rPr>
              <a:t>)</a:t>
            </a:r>
          </a:p>
          <a:p>
            <a:pPr marL="457200" indent="-457200">
              <a:buFont typeface="Wingdings" pitchFamily="2" charset="2"/>
              <a:buChar char="ü"/>
            </a:pPr>
            <a:endParaRPr lang="pt-BR" sz="3000" dirty="0" smtClean="0">
              <a:latin typeface="+mj-lt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pt-BR" sz="3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352 servidores </a:t>
            </a:r>
            <a:r>
              <a:rPr lang="pt-BR" sz="3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expulsos </a:t>
            </a:r>
            <a:r>
              <a:rPr lang="pt-BR" sz="3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 2015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3000" dirty="0">
              <a:latin typeface="+mj-lt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0" y="260648"/>
            <a:ext cx="8604448" cy="728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C00000"/>
                </a:solidFill>
                <a:cs typeface="Times New Roman" pitchFamily="18" charset="0"/>
              </a:rPr>
              <a:t>Agenda CGU de Combate à Corrupção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-108520" y="972465"/>
            <a:ext cx="3168352" cy="728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cs typeface="Times New Roman" pitchFamily="18" charset="0"/>
              </a:rPr>
              <a:t>Punir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4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6906" y="2481277"/>
            <a:ext cx="888014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ü"/>
            </a:pPr>
            <a:r>
              <a:rPr lang="pt-BR" sz="3000" dirty="0" smtClean="0"/>
              <a:t>4.527 </a:t>
            </a:r>
            <a:r>
              <a:rPr lang="pt-BR" sz="3000" dirty="0"/>
              <a:t>empresas declaradas inidôneas ou suspensas </a:t>
            </a:r>
            <a:r>
              <a:rPr lang="pt-BR" sz="3000" dirty="0" smtClean="0"/>
              <a:t>(incluídas no CEIS, </a:t>
            </a:r>
            <a:r>
              <a:rPr lang="pt-BR" sz="2800" dirty="0" smtClean="0"/>
              <a:t>Cadastro </a:t>
            </a:r>
            <a:r>
              <a:rPr lang="pt-BR" sz="2800" dirty="0"/>
              <a:t>de Empresas Inidôneas e </a:t>
            </a:r>
            <a:r>
              <a:rPr lang="pt-BR" sz="2800" dirty="0" smtClean="0"/>
              <a:t>Suspensas)</a:t>
            </a:r>
            <a:r>
              <a:rPr lang="pt-BR" sz="3200" dirty="0" smtClean="0"/>
              <a:t> </a:t>
            </a:r>
            <a:endParaRPr lang="pt-BR" sz="3000" dirty="0" smtClean="0"/>
          </a:p>
          <a:p>
            <a:pPr marL="457200" indent="-457200" algn="just">
              <a:buFont typeface="Wingdings" pitchFamily="2" charset="2"/>
              <a:buChar char="ü"/>
            </a:pPr>
            <a:r>
              <a:rPr lang="pt-BR" sz="3000" dirty="0" smtClean="0"/>
              <a:t>2.538 </a:t>
            </a:r>
            <a:r>
              <a:rPr lang="pt-BR" sz="3000" dirty="0"/>
              <a:t>entidades privadas sem fins lucrativos impedidas de receber recursos públicos </a:t>
            </a:r>
            <a:r>
              <a:rPr lang="pt-BR" sz="3000" dirty="0" smtClean="0"/>
              <a:t>(</a:t>
            </a:r>
            <a:r>
              <a:rPr lang="pt-BR" sz="3000" dirty="0"/>
              <a:t>incluídas no </a:t>
            </a:r>
            <a:r>
              <a:rPr lang="pt-BR" sz="3000" dirty="0" smtClean="0"/>
              <a:t>CEPIM, </a:t>
            </a:r>
            <a:r>
              <a:rPr lang="pt-BR" sz="2800" dirty="0" smtClean="0"/>
              <a:t>Cadastro de </a:t>
            </a:r>
            <a:r>
              <a:rPr lang="pt-BR" sz="2800" dirty="0"/>
              <a:t>Entidades Privadas Sem Fins Lucrativos </a:t>
            </a:r>
            <a:r>
              <a:rPr lang="pt-BR" sz="2800" dirty="0" smtClean="0"/>
              <a:t>Impedidas)</a:t>
            </a:r>
            <a:endParaRPr lang="pt-BR" sz="3000" dirty="0"/>
          </a:p>
        </p:txBody>
      </p:sp>
      <p:sp>
        <p:nvSpPr>
          <p:cNvPr id="7" name="Retângulo 6"/>
          <p:cNvSpPr/>
          <p:nvPr/>
        </p:nvSpPr>
        <p:spPr>
          <a:xfrm>
            <a:off x="12336" y="1834574"/>
            <a:ext cx="9131664" cy="586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3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Responsabilização de Empresas:</a:t>
            </a:r>
            <a:endParaRPr lang="pt-BR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1" r="68900" b="80849"/>
          <a:stretch/>
        </p:blipFill>
        <p:spPr>
          <a:xfrm>
            <a:off x="0" y="908720"/>
            <a:ext cx="2843808" cy="864096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0" y="260648"/>
            <a:ext cx="8604448" cy="728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C00000"/>
                </a:solidFill>
                <a:cs typeface="Times New Roman" pitchFamily="18" charset="0"/>
              </a:rPr>
              <a:t>Agenda CGU de Combate à Corrupção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-108520" y="972465"/>
            <a:ext cx="3168352" cy="728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cs typeface="Times New Roman" pitchFamily="18" charset="0"/>
              </a:rPr>
              <a:t>Punir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54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598404"/>
            <a:ext cx="8748464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ts val="28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ts val="28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38096" y="2510894"/>
            <a:ext cx="888014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Wingdings" pitchFamily="2" charset="2"/>
              <a:buChar char="ü"/>
            </a:pPr>
            <a:r>
              <a:rPr lang="pt-BR" sz="3000" dirty="0">
                <a:latin typeface="Calibri" panose="020F0502020204030204" pitchFamily="34" charset="0"/>
                <a:ea typeface="Times New Roman" panose="02020603050405020304" pitchFamily="18" charset="0"/>
              </a:rPr>
              <a:t>Regulamentação </a:t>
            </a:r>
            <a:r>
              <a:rPr lang="pt-BR" sz="3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da </a:t>
            </a:r>
            <a:r>
              <a:rPr lang="pt-BR" sz="3000" dirty="0">
                <a:latin typeface="Calibri" panose="020F0502020204030204" pitchFamily="34" charset="0"/>
                <a:ea typeface="Times New Roman" panose="02020603050405020304" pitchFamily="18" charset="0"/>
              </a:rPr>
              <a:t>Lei </a:t>
            </a:r>
            <a:r>
              <a:rPr lang="pt-BR" sz="3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Anticorrupção (Lei 12.846) e Decreto nº 8.420 e Portarias CGU </a:t>
            </a:r>
            <a:r>
              <a:rPr lang="pt-BR" sz="3000" dirty="0" smtClean="0"/>
              <a:t>n</a:t>
            </a:r>
            <a:r>
              <a:rPr lang="pt-BR" sz="3000" b="1" u="sng" baseline="30000" dirty="0" smtClean="0"/>
              <a:t>os</a:t>
            </a:r>
            <a:r>
              <a:rPr lang="pt-BR" sz="3000" baseline="30000" dirty="0" smtClean="0"/>
              <a:t> </a:t>
            </a:r>
            <a:r>
              <a:rPr lang="pt-BR" sz="3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909 e 910</a:t>
            </a:r>
          </a:p>
          <a:p>
            <a:pPr marL="514350" indent="-514350" algn="just">
              <a:buFont typeface="Wingdings" pitchFamily="2" charset="2"/>
              <a:buChar char="ü"/>
            </a:pPr>
            <a:r>
              <a:rPr lang="pt-BR" sz="3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Implantação </a:t>
            </a:r>
            <a:r>
              <a:rPr lang="pt-BR" sz="3000" dirty="0">
                <a:latin typeface="Calibri" panose="020F0502020204030204" pitchFamily="34" charset="0"/>
                <a:ea typeface="Times New Roman" panose="02020603050405020304" pitchFamily="18" charset="0"/>
              </a:rPr>
              <a:t>do sistema CGU/PJ </a:t>
            </a:r>
            <a:r>
              <a:rPr lang="pt-BR" sz="3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para supervisionar as apurações de condutas de pessoas jurídicas</a:t>
            </a:r>
          </a:p>
          <a:p>
            <a:pPr marL="514350" indent="-514350" algn="just">
              <a:buFont typeface="Wingdings" pitchFamily="2" charset="2"/>
              <a:buChar char="ü"/>
            </a:pPr>
            <a:r>
              <a:rPr lang="pt-BR" sz="3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30 </a:t>
            </a:r>
            <a:r>
              <a:rPr lang="pt-BR" sz="3000" dirty="0">
                <a:latin typeface="Calibri" panose="020F0502020204030204" pitchFamily="34" charset="0"/>
                <a:ea typeface="Times New Roman" panose="02020603050405020304" pitchFamily="18" charset="0"/>
              </a:rPr>
              <a:t>Processos Administrativos de Responsabilização de </a:t>
            </a:r>
            <a:r>
              <a:rPr lang="pt-BR" sz="3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Empresas em andamento e uma Investigação Preliminar</a:t>
            </a:r>
            <a:endParaRPr lang="pt-BR" sz="3000" dirty="0"/>
          </a:p>
        </p:txBody>
      </p:sp>
      <p:sp>
        <p:nvSpPr>
          <p:cNvPr id="10" name="Retângulo 9"/>
          <p:cNvSpPr/>
          <p:nvPr/>
        </p:nvSpPr>
        <p:spPr>
          <a:xfrm>
            <a:off x="12336" y="1834574"/>
            <a:ext cx="9131664" cy="586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3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Responsabilização de Empresas:</a:t>
            </a:r>
            <a:endParaRPr lang="pt-BR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1" r="68900" b="80849"/>
          <a:stretch/>
        </p:blipFill>
        <p:spPr>
          <a:xfrm>
            <a:off x="0" y="908720"/>
            <a:ext cx="2843808" cy="864096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0" y="260648"/>
            <a:ext cx="8604448" cy="728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C00000"/>
                </a:solidFill>
                <a:cs typeface="Times New Roman" pitchFamily="18" charset="0"/>
              </a:rPr>
              <a:t>Agenda CGU de Combate à Corrupção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-108520" y="972465"/>
            <a:ext cx="3168352" cy="728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cs typeface="Times New Roman" pitchFamily="18" charset="0"/>
              </a:rPr>
              <a:t>Punir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03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-2009" y="1151100"/>
            <a:ext cx="9038505" cy="4294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3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Aperfeiçoamento do controle e programa de integridade de cada órgão público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Aperfeiçoamento da governança, integridade e controles nas </a:t>
            </a:r>
            <a:r>
              <a:rPr lang="pt-BR" sz="3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estatais – Estatuto das Estatais</a:t>
            </a:r>
            <a:endParaRPr lang="pt-BR" sz="3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3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Maior integração dos órgãos de defesa do Estado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3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Modernização da Lei de Licitações e Contratos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2291" y="188640"/>
            <a:ext cx="6873965" cy="768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300" b="1" dirty="0">
                <a:solidFill>
                  <a:srgbClr val="BD1D1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Desafios</a:t>
            </a:r>
          </a:p>
        </p:txBody>
      </p:sp>
    </p:spTree>
    <p:extLst>
      <p:ext uri="{BB962C8B-B14F-4D97-AF65-F5344CB8AC3E}">
        <p14:creationId xmlns:p14="http://schemas.microsoft.com/office/powerpoint/2010/main" val="283126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91" y="1237460"/>
            <a:ext cx="9038505" cy="3631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3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Legislação de estímulo à denúncia e proteção </a:t>
            </a:r>
            <a:r>
              <a:rPr lang="pt-BR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t-BR" sz="3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denunciante de atos de corrupção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3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Cooperação jurídica internacional em matéria não criminal (suborno transnacional)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3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Declaração de </a:t>
            </a:r>
            <a:r>
              <a:rPr lang="pt-BR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Integridade para o servidor </a:t>
            </a:r>
            <a:r>
              <a:rPr lang="pt-BR" sz="3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público</a:t>
            </a:r>
            <a:endParaRPr lang="pt-BR" sz="3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291" y="229348"/>
            <a:ext cx="6873965" cy="768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300" b="1" dirty="0">
                <a:solidFill>
                  <a:srgbClr val="BD1D1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Desafios</a:t>
            </a:r>
          </a:p>
        </p:txBody>
      </p:sp>
    </p:spTree>
    <p:extLst>
      <p:ext uri="{BB962C8B-B14F-4D97-AF65-F5344CB8AC3E}">
        <p14:creationId xmlns:p14="http://schemas.microsoft.com/office/powerpoint/2010/main" val="91772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1618342"/>
            <a:ext cx="889248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400" dirty="0"/>
              <a:t>Combate efetivo à corrupção</a:t>
            </a:r>
            <a:endParaRPr lang="pt-BR" sz="34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400" dirty="0" smtClean="0"/>
              <a:t>Aperfeiçoamento da gestão </a:t>
            </a:r>
            <a:r>
              <a:rPr lang="pt-BR" sz="3400" dirty="0"/>
              <a:t>do governo </a:t>
            </a:r>
            <a:r>
              <a:rPr lang="pt-BR" sz="3400" dirty="0" smtClean="0"/>
              <a:t>federal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400" dirty="0" smtClean="0"/>
              <a:t>Aperfeiçoamento das </a:t>
            </a:r>
            <a:r>
              <a:rPr lang="pt-BR" sz="3400" dirty="0"/>
              <a:t>políticas públicas e dos programas de </a:t>
            </a:r>
            <a:r>
              <a:rPr lang="pt-BR" sz="3400" dirty="0" smtClean="0"/>
              <a:t>governo</a:t>
            </a:r>
            <a:endParaRPr lang="pt-BR" sz="34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400" dirty="0" smtClean="0"/>
              <a:t>Ampliação da </a:t>
            </a:r>
            <a:r>
              <a:rPr lang="pt-BR" sz="3400" dirty="0"/>
              <a:t>capacidade de gestão de riscos na administração </a:t>
            </a:r>
            <a:r>
              <a:rPr lang="pt-BR" sz="3400" dirty="0" smtClean="0"/>
              <a:t>pública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400" dirty="0" smtClean="0"/>
              <a:t>Segurança na tomada de decisão do gestor</a:t>
            </a:r>
            <a:endParaRPr lang="pt-BR" sz="3400" dirty="0"/>
          </a:p>
        </p:txBody>
      </p:sp>
      <p:sp>
        <p:nvSpPr>
          <p:cNvPr id="5" name="Retângulo 4"/>
          <p:cNvSpPr/>
          <p:nvPr/>
        </p:nvSpPr>
        <p:spPr>
          <a:xfrm>
            <a:off x="395536" y="116632"/>
            <a:ext cx="824440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300" b="1" dirty="0">
                <a:solidFill>
                  <a:srgbClr val="BD1D1D"/>
                </a:solidFill>
              </a:rPr>
              <a:t>O fortalecimento dos órgãos de Controle Interno </a:t>
            </a:r>
            <a:r>
              <a:rPr lang="pt-BR" sz="4300" b="1" dirty="0" smtClean="0">
                <a:solidFill>
                  <a:srgbClr val="BD1D1D"/>
                </a:solidFill>
              </a:rPr>
              <a:t>garante:</a:t>
            </a:r>
            <a:endParaRPr lang="pt-BR" sz="4300" b="1" dirty="0">
              <a:solidFill>
                <a:srgbClr val="BD1D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108520" y="471090"/>
            <a:ext cx="5850944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300" b="1" dirty="0" smtClean="0">
                <a:solidFill>
                  <a:srgbClr val="C00000"/>
                </a:solidFill>
              </a:rPr>
              <a:t>Efeitos da Corrupção</a:t>
            </a:r>
            <a:endParaRPr lang="pt-BR" sz="4300" b="1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35496" y="1225143"/>
            <a:ext cx="9108504" cy="3825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600" dirty="0" smtClean="0"/>
              <a:t>Aumenta o custo do ambiente de negócios</a:t>
            </a:r>
          </a:p>
          <a:p>
            <a:pPr algn="just"/>
            <a:r>
              <a:rPr lang="pt-BR" sz="2600" dirty="0" smtClean="0"/>
              <a:t>Distorce </a:t>
            </a:r>
            <a:r>
              <a:rPr lang="pt-BR" sz="2600" dirty="0"/>
              <a:t>a </a:t>
            </a:r>
            <a:r>
              <a:rPr lang="pt-BR" sz="2600" dirty="0" smtClean="0"/>
              <a:t>concorrência</a:t>
            </a:r>
          </a:p>
          <a:p>
            <a:pPr algn="just"/>
            <a:r>
              <a:rPr lang="pt-BR" sz="2600" dirty="0" smtClean="0"/>
              <a:t>Favorece a alocação ineficiente dos </a:t>
            </a:r>
            <a:r>
              <a:rPr lang="pt-BR" sz="2600" dirty="0"/>
              <a:t>recursos </a:t>
            </a:r>
            <a:r>
              <a:rPr lang="pt-BR" sz="2600" dirty="0" smtClean="0"/>
              <a:t>públicos</a:t>
            </a:r>
          </a:p>
          <a:p>
            <a:pPr algn="just"/>
            <a:r>
              <a:rPr lang="pt-BR" sz="2600" dirty="0"/>
              <a:t>Exclui os pobres do acesso aos serviços públicos, especialmente saúde e educação</a:t>
            </a:r>
          </a:p>
          <a:p>
            <a:pPr algn="just"/>
            <a:r>
              <a:rPr lang="pt-BR" sz="2600" dirty="0"/>
              <a:t>Perpetua </a:t>
            </a:r>
            <a:r>
              <a:rPr lang="pt-BR" sz="2600" dirty="0" smtClean="0"/>
              <a:t>a </a:t>
            </a:r>
            <a:r>
              <a:rPr lang="pt-BR" sz="2600" dirty="0"/>
              <a:t>desigualdade social</a:t>
            </a:r>
          </a:p>
          <a:p>
            <a:pPr algn="just"/>
            <a:r>
              <a:rPr lang="pt-BR" sz="2600" dirty="0"/>
              <a:t>Reduz os níveis de desenvolvimento </a:t>
            </a:r>
            <a:r>
              <a:rPr lang="pt-BR" sz="2600" dirty="0" smtClean="0"/>
              <a:t>humano</a:t>
            </a:r>
          </a:p>
          <a:p>
            <a:pPr algn="just"/>
            <a:r>
              <a:rPr lang="pt-BR" sz="2600" dirty="0"/>
              <a:t>Corrói a confiança nas instituições </a:t>
            </a:r>
            <a:r>
              <a:rPr lang="pt-BR" sz="2600" dirty="0" smtClean="0"/>
              <a:t>públicas</a:t>
            </a:r>
          </a:p>
          <a:p>
            <a:pPr algn="just"/>
            <a:r>
              <a:rPr lang="pt-BR" sz="2600" dirty="0"/>
              <a:t>Reduz o crescimento econômico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sz="2600" dirty="0"/>
          </a:p>
          <a:p>
            <a:pPr algn="just">
              <a:buFont typeface="Wingdings" panose="05000000000000000000" pitchFamily="2" charset="2"/>
              <a:buChar char="§"/>
            </a:pPr>
            <a:endParaRPr lang="pt-BR" sz="2600" dirty="0"/>
          </a:p>
          <a:p>
            <a:pPr algn="just">
              <a:buFont typeface="Wingdings" panose="05000000000000000000" pitchFamily="2" charset="2"/>
              <a:buChar char="§"/>
            </a:pPr>
            <a:endParaRPr lang="pt-BR" sz="2600" dirty="0" smtClean="0"/>
          </a:p>
        </p:txBody>
      </p:sp>
      <p:sp>
        <p:nvSpPr>
          <p:cNvPr id="5" name="Retângulo 4"/>
          <p:cNvSpPr/>
          <p:nvPr/>
        </p:nvSpPr>
        <p:spPr>
          <a:xfrm>
            <a:off x="35496" y="5405154"/>
            <a:ext cx="91085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000" i="1" dirty="0" smtClean="0"/>
              <a:t>OCDE, </a:t>
            </a:r>
            <a:r>
              <a:rPr lang="pt-BR" sz="2000" i="1" dirty="0" err="1"/>
              <a:t>CleanGovBiz</a:t>
            </a:r>
            <a:r>
              <a:rPr lang="pt-BR" sz="2000" i="1" dirty="0"/>
              <a:t> (2014); </a:t>
            </a:r>
            <a:r>
              <a:rPr lang="en-US" sz="2000" i="1" dirty="0"/>
              <a:t>Carson e Prado (2014</a:t>
            </a:r>
            <a:r>
              <a:rPr lang="en-US" sz="2000" i="1" dirty="0" smtClean="0"/>
              <a:t>)</a:t>
            </a:r>
            <a:endParaRPr lang="pt-BR" sz="2000" i="1" dirty="0"/>
          </a:p>
        </p:txBody>
      </p:sp>
    </p:spTree>
    <p:extLst>
      <p:ext uri="{BB962C8B-B14F-4D97-AF65-F5344CB8AC3E}">
        <p14:creationId xmlns:p14="http://schemas.microsoft.com/office/powerpoint/2010/main" val="394605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1"/>
          <p:cNvSpPr txBox="1">
            <a:spLocks noChangeArrowheads="1"/>
          </p:cNvSpPr>
          <p:nvPr/>
        </p:nvSpPr>
        <p:spPr bwMode="auto">
          <a:xfrm>
            <a:off x="321787" y="1340768"/>
            <a:ext cx="84232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sz="5400" b="1" dirty="0" smtClean="0">
                <a:latin typeface="+mj-lt"/>
                <a:cs typeface="Vani" panose="020B0502040204020203" pitchFamily="34" charset="0"/>
              </a:rPr>
              <a:t>www.cgu.gov.br</a:t>
            </a:r>
            <a:endParaRPr lang="pt-BR" altLang="pt-BR" sz="2400" b="1" dirty="0" smtClean="0">
              <a:latin typeface="+mj-lt"/>
              <a:cs typeface="Vani" panose="020B0502040204020203" pitchFamily="34" charset="0"/>
            </a:endParaRPr>
          </a:p>
        </p:txBody>
      </p:sp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4139952" y="2564904"/>
            <a:ext cx="52565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800" b="1" dirty="0" err="1" smtClean="0">
                <a:latin typeface="+mj-lt"/>
                <a:cs typeface="Vani" panose="020B0502040204020203" pitchFamily="34" charset="0"/>
              </a:rPr>
              <a:t>cguonline</a:t>
            </a:r>
            <a:endParaRPr lang="pt-BR" altLang="pt-BR" sz="1100" b="1" dirty="0" smtClean="0">
              <a:latin typeface="+mj-lt"/>
              <a:cs typeface="Vani" panose="020B0502040204020203" pitchFamily="34" charset="0"/>
            </a:endParaRPr>
          </a:p>
        </p:txBody>
      </p:sp>
      <p:sp>
        <p:nvSpPr>
          <p:cNvPr id="6" name="CaixaDeTexto 1"/>
          <p:cNvSpPr txBox="1">
            <a:spLocks noChangeArrowheads="1"/>
          </p:cNvSpPr>
          <p:nvPr/>
        </p:nvSpPr>
        <p:spPr bwMode="auto">
          <a:xfrm>
            <a:off x="4139952" y="3501008"/>
            <a:ext cx="52565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800" b="1" dirty="0" err="1" smtClean="0">
                <a:latin typeface="+mj-lt"/>
                <a:cs typeface="Vani" panose="020B0502040204020203" pitchFamily="34" charset="0"/>
              </a:rPr>
              <a:t>cguonline</a:t>
            </a:r>
            <a:endParaRPr lang="pt-BR" altLang="pt-BR" sz="1100" b="1" dirty="0" smtClean="0">
              <a:latin typeface="+mj-lt"/>
              <a:cs typeface="Vani" panose="020B0502040204020203" pitchFamily="34" charset="0"/>
            </a:endParaRPr>
          </a:p>
        </p:txBody>
      </p:sp>
      <p:sp>
        <p:nvSpPr>
          <p:cNvPr id="7" name="CaixaDeTexto 1"/>
          <p:cNvSpPr txBox="1">
            <a:spLocks noChangeArrowheads="1"/>
          </p:cNvSpPr>
          <p:nvPr/>
        </p:nvSpPr>
        <p:spPr bwMode="auto">
          <a:xfrm>
            <a:off x="4139952" y="4437112"/>
            <a:ext cx="52565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800" b="1" dirty="0" err="1" smtClean="0">
                <a:latin typeface="+mj-lt"/>
                <a:cs typeface="Vani" panose="020B0502040204020203" pitchFamily="34" charset="0"/>
              </a:rPr>
              <a:t>cguoficial</a:t>
            </a:r>
            <a:endParaRPr lang="pt-BR" altLang="pt-BR" sz="1100" b="1" dirty="0" smtClean="0">
              <a:latin typeface="+mj-lt"/>
              <a:cs typeface="Vani" panose="020B0502040204020203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302" y="4312260"/>
            <a:ext cx="7556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445" y="3448942"/>
            <a:ext cx="605364" cy="605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 descr="http://lolopeakbrewery.com/wp-content/uploads/2014/11/facebook-logo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445" y="2498510"/>
            <a:ext cx="590969" cy="59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68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72008" y="479573"/>
            <a:ext cx="3275856" cy="7171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300" b="1" dirty="0" smtClean="0">
                <a:solidFill>
                  <a:srgbClr val="C00000"/>
                </a:solidFill>
              </a:rPr>
              <a:t>Burocracia</a:t>
            </a:r>
            <a:endParaRPr lang="pt-BR" sz="4300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040789" y="5301208"/>
            <a:ext cx="51032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pt-BR" sz="2000" i="1" dirty="0"/>
              <a:t>Dados da </a:t>
            </a:r>
            <a:r>
              <a:rPr lang="en-US" altLang="pt-BR" sz="2000" i="1" dirty="0" err="1"/>
              <a:t>pesquisa</a:t>
            </a:r>
            <a:r>
              <a:rPr lang="en-US" altLang="pt-BR" sz="2000" i="1" dirty="0"/>
              <a:t> CNI – </a:t>
            </a:r>
            <a:r>
              <a:rPr lang="en-US" altLang="pt-BR" sz="2000" i="1" dirty="0" err="1"/>
              <a:t>Julho</a:t>
            </a:r>
            <a:r>
              <a:rPr lang="en-US" altLang="pt-BR" sz="2000" i="1" dirty="0"/>
              <a:t>/2015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774" y="623223"/>
            <a:ext cx="2018643" cy="1776293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475656" y="1687854"/>
            <a:ext cx="6293013" cy="2177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/>
              <a:t>consideram o Brasil um país </a:t>
            </a:r>
            <a:r>
              <a:rPr lang="pt-BR" sz="2800" b="1" dirty="0" smtClean="0"/>
              <a:t>muito burocrático</a:t>
            </a:r>
            <a:r>
              <a:rPr lang="pt-BR" sz="2800" dirty="0" smtClean="0"/>
              <a:t> ou burocrático</a:t>
            </a:r>
          </a:p>
          <a:p>
            <a:endParaRPr lang="pt-BR" sz="400" dirty="0" smtClean="0"/>
          </a:p>
          <a:p>
            <a:endParaRPr lang="pt-BR" sz="400" dirty="0" smtClean="0"/>
          </a:p>
          <a:p>
            <a:endParaRPr lang="pt-BR" sz="1050" dirty="0"/>
          </a:p>
          <a:p>
            <a:endParaRPr lang="pt-BR" sz="500" dirty="0" smtClean="0"/>
          </a:p>
          <a:p>
            <a:r>
              <a:rPr lang="pt-BR" sz="2800" dirty="0" smtClean="0"/>
              <a:t>acreditam que a </a:t>
            </a:r>
            <a:r>
              <a:rPr lang="pt-BR" sz="2800" b="1" dirty="0" smtClean="0"/>
              <a:t>redução da burocracia </a:t>
            </a:r>
            <a:r>
              <a:rPr lang="pt-BR" sz="2800" dirty="0" smtClean="0"/>
              <a:t>deve ser uma das prioridades do governo</a:t>
            </a:r>
            <a:endParaRPr lang="pt-BR" sz="2800" dirty="0"/>
          </a:p>
        </p:txBody>
      </p:sp>
      <p:sp>
        <p:nvSpPr>
          <p:cNvPr id="8" name="Retângulo 7"/>
          <p:cNvSpPr/>
          <p:nvPr/>
        </p:nvSpPr>
        <p:spPr>
          <a:xfrm>
            <a:off x="1475656" y="4077072"/>
            <a:ext cx="6840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/>
              <a:t>concordam que o excesso de burocracia estimula </a:t>
            </a:r>
            <a:r>
              <a:rPr lang="pt-BR" sz="2800" dirty="0"/>
              <a:t>a </a:t>
            </a:r>
            <a:r>
              <a:rPr lang="pt-BR" sz="2800" b="1" dirty="0"/>
              <a:t>corrupção</a:t>
            </a:r>
            <a:r>
              <a:rPr lang="pt-BR" sz="2800" dirty="0"/>
              <a:t> e a </a:t>
            </a:r>
            <a:r>
              <a:rPr lang="pt-BR" sz="2800" b="1" dirty="0" smtClean="0"/>
              <a:t>informalidade</a:t>
            </a:r>
            <a:endParaRPr lang="pt-BR" sz="2800" b="1" dirty="0"/>
          </a:p>
        </p:txBody>
      </p:sp>
      <p:sp>
        <p:nvSpPr>
          <p:cNvPr id="13" name="Elipse 12"/>
          <p:cNvSpPr/>
          <p:nvPr/>
        </p:nvSpPr>
        <p:spPr>
          <a:xfrm>
            <a:off x="518818" y="1700045"/>
            <a:ext cx="892411" cy="892411"/>
          </a:xfrm>
          <a:prstGeom prst="ellipse">
            <a:avLst/>
          </a:prstGeom>
          <a:solidFill>
            <a:srgbClr val="002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583245" y="1856921"/>
            <a:ext cx="798473" cy="542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>
                <a:solidFill>
                  <a:schemeClr val="bg1"/>
                </a:solidFill>
              </a:rPr>
              <a:t>77%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518818" y="2912999"/>
            <a:ext cx="892411" cy="892411"/>
          </a:xfrm>
          <a:prstGeom prst="ellipse">
            <a:avLst/>
          </a:prstGeom>
          <a:solidFill>
            <a:srgbClr val="002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583245" y="3069875"/>
            <a:ext cx="798473" cy="542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>
                <a:solidFill>
                  <a:schemeClr val="bg1"/>
                </a:solidFill>
              </a:rPr>
              <a:t>72%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518818" y="4125953"/>
            <a:ext cx="892411" cy="892411"/>
          </a:xfrm>
          <a:prstGeom prst="ellipse">
            <a:avLst/>
          </a:prstGeom>
          <a:solidFill>
            <a:srgbClr val="002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583245" y="4282829"/>
            <a:ext cx="798473" cy="542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>
                <a:solidFill>
                  <a:schemeClr val="bg1"/>
                </a:solidFill>
              </a:rPr>
              <a:t>74%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60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395536" y="1427257"/>
            <a:ext cx="756084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dirty="0" smtClean="0"/>
              <a:t>Excesso de burocracia afeta a competitividade do Brasil</a:t>
            </a:r>
          </a:p>
          <a:p>
            <a:endParaRPr lang="pt-BR" dirty="0" smtClean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-612576" y="475773"/>
            <a:ext cx="6890336" cy="6480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300" b="1" dirty="0" smtClean="0">
                <a:solidFill>
                  <a:srgbClr val="C00000"/>
                </a:solidFill>
              </a:rPr>
              <a:t>Efeitos da Burocracia</a:t>
            </a:r>
            <a:endParaRPr lang="pt-BR" sz="4300" b="1" dirty="0">
              <a:solidFill>
                <a:srgbClr val="C00000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1715830" y="2348880"/>
            <a:ext cx="8036684" cy="1584176"/>
            <a:chOff x="1715830" y="2348880"/>
            <a:chExt cx="8036684" cy="1584176"/>
          </a:xfrm>
        </p:grpSpPr>
        <p:sp>
          <p:nvSpPr>
            <p:cNvPr id="9" name="Elipse 8"/>
            <p:cNvSpPr/>
            <p:nvPr/>
          </p:nvSpPr>
          <p:spPr>
            <a:xfrm>
              <a:off x="6443268" y="2348880"/>
              <a:ext cx="2046492" cy="1584176"/>
            </a:xfrm>
            <a:prstGeom prst="ellipse">
              <a:avLst/>
            </a:prstGeom>
            <a:solidFill>
              <a:srgbClr val="0025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3" name="Retângulo 2"/>
            <p:cNvSpPr/>
            <p:nvPr/>
          </p:nvSpPr>
          <p:spPr>
            <a:xfrm>
              <a:off x="1715830" y="2773939"/>
              <a:ext cx="459346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pt-BR" sz="2400" i="1" dirty="0" smtClean="0">
                  <a:latin typeface="Calibri" panose="020F0502020204030204" pitchFamily="34" charset="0"/>
                </a:rPr>
                <a:t>The Global </a:t>
              </a:r>
              <a:r>
                <a:rPr lang="pt-BR" sz="2400" i="1" dirty="0" err="1" smtClean="0">
                  <a:latin typeface="Calibri" panose="020F0502020204030204" pitchFamily="34" charset="0"/>
                </a:rPr>
                <a:t>Competitiveness</a:t>
              </a:r>
              <a:r>
                <a:rPr lang="pt-BR" sz="2400" i="1" dirty="0" smtClean="0">
                  <a:latin typeface="Calibri" panose="020F0502020204030204" pitchFamily="34" charset="0"/>
                </a:rPr>
                <a:t> </a:t>
              </a:r>
              <a:r>
                <a:rPr lang="pt-BR" sz="2400" i="1" dirty="0" err="1" smtClean="0">
                  <a:latin typeface="Calibri" panose="020F0502020204030204" pitchFamily="34" charset="0"/>
                </a:rPr>
                <a:t>Report</a:t>
              </a:r>
              <a:r>
                <a:rPr lang="pt-BR" sz="2400" i="1" dirty="0" smtClean="0">
                  <a:latin typeface="Calibri" panose="020F0502020204030204" pitchFamily="34" charset="0"/>
                </a:rPr>
                <a:t> 2014-2015 - WEF</a:t>
              </a:r>
              <a:endParaRPr lang="pt-BR" sz="2400" i="1" dirty="0">
                <a:latin typeface="Calibri" panose="020F0502020204030204" pitchFamily="34" charset="0"/>
              </a:endParaRPr>
            </a:p>
          </p:txBody>
        </p:sp>
        <p:sp>
          <p:nvSpPr>
            <p:cNvPr id="2" name="Retângulo 1"/>
            <p:cNvSpPr/>
            <p:nvPr/>
          </p:nvSpPr>
          <p:spPr>
            <a:xfrm>
              <a:off x="5180514" y="2637343"/>
              <a:ext cx="4572000" cy="95410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pt-BR" sz="2800" b="1" dirty="0" smtClean="0">
                  <a:solidFill>
                    <a:schemeClr val="bg1"/>
                  </a:solidFill>
                </a:rPr>
                <a:t>57º </a:t>
              </a:r>
              <a:r>
                <a:rPr lang="pt-BR" sz="2800" b="1" dirty="0">
                  <a:solidFill>
                    <a:schemeClr val="bg1"/>
                  </a:solidFill>
                </a:rPr>
                <a:t>de </a:t>
              </a:r>
            </a:p>
            <a:p>
              <a:pPr algn="ctr"/>
              <a:r>
                <a:rPr lang="pt-BR" sz="2800" b="1" dirty="0">
                  <a:solidFill>
                    <a:schemeClr val="bg1"/>
                  </a:solidFill>
                </a:rPr>
                <a:t>144 países</a:t>
              </a: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2915816" y="4016509"/>
            <a:ext cx="6784573" cy="1584176"/>
            <a:chOff x="2967941" y="2348880"/>
            <a:chExt cx="6784573" cy="1584176"/>
          </a:xfrm>
        </p:grpSpPr>
        <p:sp>
          <p:nvSpPr>
            <p:cNvPr id="11" name="Elipse 10"/>
            <p:cNvSpPr/>
            <p:nvPr/>
          </p:nvSpPr>
          <p:spPr>
            <a:xfrm>
              <a:off x="6443268" y="2348880"/>
              <a:ext cx="2046492" cy="1584176"/>
            </a:xfrm>
            <a:prstGeom prst="ellipse">
              <a:avLst/>
            </a:prstGeom>
            <a:solidFill>
              <a:srgbClr val="0025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2967941" y="2773939"/>
              <a:ext cx="334135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pt-BR" sz="2400" i="1" dirty="0" err="1" smtClean="0">
                  <a:latin typeface="Calibri" panose="020F0502020204030204" pitchFamily="34" charset="0"/>
                </a:rPr>
                <a:t>Doing</a:t>
              </a:r>
              <a:r>
                <a:rPr lang="pt-BR" sz="2400" i="1" dirty="0" smtClean="0">
                  <a:latin typeface="Calibri" panose="020F0502020204030204" pitchFamily="34" charset="0"/>
                </a:rPr>
                <a:t> Business 2015 Banco Mundial</a:t>
              </a:r>
              <a:endParaRPr lang="pt-BR" sz="2400" i="1" dirty="0">
                <a:latin typeface="Calibri" panose="020F0502020204030204" pitchFamily="34" charset="0"/>
              </a:endParaRPr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5180514" y="2637343"/>
              <a:ext cx="4572000" cy="95410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pt-BR" sz="2800" b="1" dirty="0" smtClean="0">
                  <a:solidFill>
                    <a:schemeClr val="bg1"/>
                  </a:solidFill>
                </a:rPr>
                <a:t>120º </a:t>
              </a:r>
              <a:r>
                <a:rPr lang="pt-BR" sz="2800" b="1" dirty="0">
                  <a:solidFill>
                    <a:schemeClr val="bg1"/>
                  </a:solidFill>
                </a:rPr>
                <a:t>de </a:t>
              </a:r>
            </a:p>
            <a:p>
              <a:pPr algn="ctr"/>
              <a:r>
                <a:rPr lang="pt-BR" sz="2800" b="1" dirty="0" smtClean="0">
                  <a:solidFill>
                    <a:schemeClr val="bg1"/>
                  </a:solidFill>
                </a:rPr>
                <a:t>189 </a:t>
              </a:r>
              <a:r>
                <a:rPr lang="pt-BR" sz="2800" b="1" dirty="0">
                  <a:solidFill>
                    <a:schemeClr val="bg1"/>
                  </a:solidFill>
                </a:rPr>
                <a:t>países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344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392387" y="1601866"/>
            <a:ext cx="244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Governos</a:t>
            </a:r>
            <a:endParaRPr lang="pt-BR" sz="4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547664" y="3074791"/>
            <a:ext cx="244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Cidadãos</a:t>
            </a:r>
            <a:endParaRPr lang="pt-BR" sz="4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251848" y="3142520"/>
            <a:ext cx="244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Empresas</a:t>
            </a:r>
            <a:endParaRPr lang="pt-BR" sz="4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252791" y="4357881"/>
            <a:ext cx="244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Parceiros</a:t>
            </a:r>
            <a:endParaRPr lang="pt-BR" sz="4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eta para a direita 10"/>
          <p:cNvSpPr/>
          <p:nvPr/>
        </p:nvSpPr>
        <p:spPr>
          <a:xfrm rot="18885503">
            <a:off x="2582922" y="2543475"/>
            <a:ext cx="1062242" cy="260434"/>
          </a:xfrm>
          <a:prstGeom prst="rightArrow">
            <a:avLst/>
          </a:prstGeom>
          <a:solidFill>
            <a:srgbClr val="FF0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a direita 11"/>
          <p:cNvSpPr/>
          <p:nvPr/>
        </p:nvSpPr>
        <p:spPr>
          <a:xfrm rot="8079051">
            <a:off x="2791266" y="2703563"/>
            <a:ext cx="1002155" cy="270979"/>
          </a:xfrm>
          <a:prstGeom prst="rightArrow">
            <a:avLst/>
          </a:prstGeom>
          <a:solidFill>
            <a:srgbClr val="FF0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a direita 14"/>
          <p:cNvSpPr/>
          <p:nvPr/>
        </p:nvSpPr>
        <p:spPr>
          <a:xfrm rot="14049187">
            <a:off x="5563709" y="2559428"/>
            <a:ext cx="1012758" cy="269803"/>
          </a:xfrm>
          <a:prstGeom prst="rightArrow">
            <a:avLst/>
          </a:prstGeom>
          <a:solidFill>
            <a:srgbClr val="FF0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a direita 15"/>
          <p:cNvSpPr/>
          <p:nvPr/>
        </p:nvSpPr>
        <p:spPr>
          <a:xfrm rot="3251920">
            <a:off x="5349674" y="2698360"/>
            <a:ext cx="1028320" cy="281384"/>
          </a:xfrm>
          <a:prstGeom prst="rightArrow">
            <a:avLst/>
          </a:prstGeom>
          <a:solidFill>
            <a:srgbClr val="FF0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a direita 16"/>
          <p:cNvSpPr/>
          <p:nvPr/>
        </p:nvSpPr>
        <p:spPr>
          <a:xfrm rot="16200000">
            <a:off x="4149741" y="3336256"/>
            <a:ext cx="1055439" cy="256505"/>
          </a:xfrm>
          <a:prstGeom prst="rightArrow">
            <a:avLst/>
          </a:prstGeom>
          <a:solidFill>
            <a:srgbClr val="FF0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a direita 17"/>
          <p:cNvSpPr/>
          <p:nvPr/>
        </p:nvSpPr>
        <p:spPr>
          <a:xfrm rot="5400000">
            <a:off x="3926389" y="3374825"/>
            <a:ext cx="1042978" cy="256504"/>
          </a:xfrm>
          <a:prstGeom prst="rightArrow">
            <a:avLst/>
          </a:prstGeom>
          <a:solidFill>
            <a:srgbClr val="FF0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Título 1"/>
          <p:cNvSpPr>
            <a:spLocks noGrp="1"/>
          </p:cNvSpPr>
          <p:nvPr>
            <p:ph type="title"/>
          </p:nvPr>
        </p:nvSpPr>
        <p:spPr>
          <a:xfrm>
            <a:off x="323527" y="404791"/>
            <a:ext cx="5304686" cy="832042"/>
          </a:xfrm>
        </p:spPr>
        <p:txBody>
          <a:bodyPr>
            <a:normAutofit/>
          </a:bodyPr>
          <a:lstStyle/>
          <a:p>
            <a:r>
              <a:rPr lang="pt-BR" sz="4300" b="1" dirty="0" smtClean="0">
                <a:solidFill>
                  <a:srgbClr val="C00000"/>
                </a:solidFill>
              </a:rPr>
              <a:t>Habitat da Corrupção</a:t>
            </a:r>
            <a:endParaRPr lang="pt-BR" sz="4300" b="1" dirty="0">
              <a:solidFill>
                <a:srgbClr val="C00000"/>
              </a:solidFill>
            </a:endParaRPr>
          </a:p>
        </p:txBody>
      </p:sp>
      <p:sp>
        <p:nvSpPr>
          <p:cNvPr id="23" name="Seta para a direita 22"/>
          <p:cNvSpPr/>
          <p:nvPr/>
        </p:nvSpPr>
        <p:spPr>
          <a:xfrm rot="18885503">
            <a:off x="5445047" y="4065222"/>
            <a:ext cx="964998" cy="360637"/>
          </a:xfrm>
          <a:prstGeom prst="rightArrow">
            <a:avLst>
              <a:gd name="adj1" fmla="val 38441"/>
              <a:gd name="adj2" fmla="val 50000"/>
            </a:avLst>
          </a:prstGeom>
          <a:solidFill>
            <a:srgbClr val="FF0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Seta para a direita 23"/>
          <p:cNvSpPr/>
          <p:nvPr/>
        </p:nvSpPr>
        <p:spPr>
          <a:xfrm rot="8079051">
            <a:off x="5569010" y="4308427"/>
            <a:ext cx="1002155" cy="270979"/>
          </a:xfrm>
          <a:prstGeom prst="rightArrow">
            <a:avLst/>
          </a:prstGeom>
          <a:solidFill>
            <a:srgbClr val="FF0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Seta para a direita 24"/>
          <p:cNvSpPr/>
          <p:nvPr/>
        </p:nvSpPr>
        <p:spPr>
          <a:xfrm rot="14049187">
            <a:off x="2576616" y="4031914"/>
            <a:ext cx="1012758" cy="268160"/>
          </a:xfrm>
          <a:prstGeom prst="rightArrow">
            <a:avLst/>
          </a:prstGeom>
          <a:solidFill>
            <a:srgbClr val="FF0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Seta para a direita 25"/>
          <p:cNvSpPr/>
          <p:nvPr/>
        </p:nvSpPr>
        <p:spPr>
          <a:xfrm rot="3251920">
            <a:off x="2373599" y="4176485"/>
            <a:ext cx="1028320" cy="252573"/>
          </a:xfrm>
          <a:prstGeom prst="rightArrow">
            <a:avLst/>
          </a:prstGeom>
          <a:solidFill>
            <a:srgbClr val="FF0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047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392387" y="1601866"/>
            <a:ext cx="244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Governos</a:t>
            </a:r>
            <a:endParaRPr lang="pt-BR" sz="4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547664" y="3074791"/>
            <a:ext cx="244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Cidadãos</a:t>
            </a:r>
            <a:endParaRPr lang="pt-BR" sz="4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251848" y="3142520"/>
            <a:ext cx="244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Empresas</a:t>
            </a:r>
            <a:endParaRPr lang="pt-BR" sz="4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252791" y="4357881"/>
            <a:ext cx="244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Parceiros</a:t>
            </a:r>
            <a:endParaRPr lang="pt-BR" sz="4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eta para a direita 10"/>
          <p:cNvSpPr/>
          <p:nvPr/>
        </p:nvSpPr>
        <p:spPr>
          <a:xfrm rot="18885503">
            <a:off x="2582922" y="2543475"/>
            <a:ext cx="1062242" cy="260434"/>
          </a:xfrm>
          <a:prstGeom prst="rightArrow">
            <a:avLst/>
          </a:prstGeom>
          <a:solidFill>
            <a:srgbClr val="FF0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a direita 11"/>
          <p:cNvSpPr/>
          <p:nvPr/>
        </p:nvSpPr>
        <p:spPr>
          <a:xfrm rot="8079051">
            <a:off x="2791266" y="2703563"/>
            <a:ext cx="1002155" cy="270979"/>
          </a:xfrm>
          <a:prstGeom prst="rightArrow">
            <a:avLst/>
          </a:prstGeom>
          <a:solidFill>
            <a:srgbClr val="FF0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a direita 14"/>
          <p:cNvSpPr/>
          <p:nvPr/>
        </p:nvSpPr>
        <p:spPr>
          <a:xfrm rot="14049187">
            <a:off x="5563709" y="2559428"/>
            <a:ext cx="1012758" cy="269803"/>
          </a:xfrm>
          <a:prstGeom prst="rightArrow">
            <a:avLst/>
          </a:prstGeom>
          <a:solidFill>
            <a:srgbClr val="FF0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a direita 15"/>
          <p:cNvSpPr/>
          <p:nvPr/>
        </p:nvSpPr>
        <p:spPr>
          <a:xfrm rot="3251920">
            <a:off x="5349674" y="2698360"/>
            <a:ext cx="1028320" cy="281384"/>
          </a:xfrm>
          <a:prstGeom prst="rightArrow">
            <a:avLst/>
          </a:prstGeom>
          <a:solidFill>
            <a:srgbClr val="FF0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a direita 16"/>
          <p:cNvSpPr/>
          <p:nvPr/>
        </p:nvSpPr>
        <p:spPr>
          <a:xfrm rot="16200000">
            <a:off x="4149741" y="3336256"/>
            <a:ext cx="1055439" cy="256505"/>
          </a:xfrm>
          <a:prstGeom prst="rightArrow">
            <a:avLst/>
          </a:prstGeom>
          <a:solidFill>
            <a:srgbClr val="FF0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a direita 17"/>
          <p:cNvSpPr/>
          <p:nvPr/>
        </p:nvSpPr>
        <p:spPr>
          <a:xfrm rot="5400000">
            <a:off x="3926389" y="3374825"/>
            <a:ext cx="1042978" cy="256504"/>
          </a:xfrm>
          <a:prstGeom prst="rightArrow">
            <a:avLst/>
          </a:prstGeom>
          <a:solidFill>
            <a:srgbClr val="FF0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Título 1"/>
          <p:cNvSpPr>
            <a:spLocks noGrp="1"/>
          </p:cNvSpPr>
          <p:nvPr>
            <p:ph type="title"/>
          </p:nvPr>
        </p:nvSpPr>
        <p:spPr>
          <a:xfrm>
            <a:off x="323527" y="404791"/>
            <a:ext cx="5304686" cy="832042"/>
          </a:xfrm>
        </p:spPr>
        <p:txBody>
          <a:bodyPr>
            <a:normAutofit/>
          </a:bodyPr>
          <a:lstStyle/>
          <a:p>
            <a:r>
              <a:rPr lang="pt-BR" sz="4300" b="1" dirty="0" smtClean="0">
                <a:solidFill>
                  <a:srgbClr val="C00000"/>
                </a:solidFill>
              </a:rPr>
              <a:t>Controle Interno</a:t>
            </a:r>
            <a:endParaRPr lang="pt-BR" sz="4300" b="1" dirty="0">
              <a:solidFill>
                <a:srgbClr val="C00000"/>
              </a:solidFill>
            </a:endParaRPr>
          </a:p>
        </p:txBody>
      </p:sp>
      <p:sp>
        <p:nvSpPr>
          <p:cNvPr id="23" name="Seta para a direita 22"/>
          <p:cNvSpPr/>
          <p:nvPr/>
        </p:nvSpPr>
        <p:spPr>
          <a:xfrm rot="18885503">
            <a:off x="5445047" y="4065222"/>
            <a:ext cx="964998" cy="360637"/>
          </a:xfrm>
          <a:prstGeom prst="rightArrow">
            <a:avLst>
              <a:gd name="adj1" fmla="val 38441"/>
              <a:gd name="adj2" fmla="val 50000"/>
            </a:avLst>
          </a:prstGeom>
          <a:solidFill>
            <a:srgbClr val="FF0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Seta para a direita 23"/>
          <p:cNvSpPr/>
          <p:nvPr/>
        </p:nvSpPr>
        <p:spPr>
          <a:xfrm rot="8079051">
            <a:off x="5569010" y="4308427"/>
            <a:ext cx="1002155" cy="270979"/>
          </a:xfrm>
          <a:prstGeom prst="rightArrow">
            <a:avLst/>
          </a:prstGeom>
          <a:solidFill>
            <a:srgbClr val="FF0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Seta para a direita 24"/>
          <p:cNvSpPr/>
          <p:nvPr/>
        </p:nvSpPr>
        <p:spPr>
          <a:xfrm rot="14049187">
            <a:off x="2576616" y="4031914"/>
            <a:ext cx="1012758" cy="268160"/>
          </a:xfrm>
          <a:prstGeom prst="rightArrow">
            <a:avLst/>
          </a:prstGeom>
          <a:solidFill>
            <a:srgbClr val="FF0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Seta para a direita 25"/>
          <p:cNvSpPr/>
          <p:nvPr/>
        </p:nvSpPr>
        <p:spPr>
          <a:xfrm rot="3251920">
            <a:off x="2373599" y="4176485"/>
            <a:ext cx="1028320" cy="252573"/>
          </a:xfrm>
          <a:prstGeom prst="rightArrow">
            <a:avLst/>
          </a:prstGeom>
          <a:solidFill>
            <a:srgbClr val="FF0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Nuvem 1"/>
          <p:cNvSpPr/>
          <p:nvPr/>
        </p:nvSpPr>
        <p:spPr>
          <a:xfrm>
            <a:off x="251520" y="980728"/>
            <a:ext cx="8424936" cy="4581957"/>
          </a:xfrm>
          <a:prstGeom prst="cloud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25146" y="1136445"/>
            <a:ext cx="2818659" cy="584775"/>
          </a:xfrm>
          <a:prstGeom prst="rect">
            <a:avLst/>
          </a:prstGeom>
          <a:solidFill>
            <a:schemeClr val="accent3">
              <a:lumMod val="50000"/>
              <a:alpha val="7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Governança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25150" y="1778964"/>
            <a:ext cx="2818656" cy="584775"/>
          </a:xfrm>
          <a:prstGeom prst="rect">
            <a:avLst/>
          </a:prstGeom>
          <a:solidFill>
            <a:schemeClr val="accent3">
              <a:lumMod val="50000"/>
              <a:alpha val="7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Integridade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25146" y="2425628"/>
            <a:ext cx="2818659" cy="584775"/>
          </a:xfrm>
          <a:prstGeom prst="rect">
            <a:avLst/>
          </a:prstGeom>
          <a:solidFill>
            <a:schemeClr val="accent3">
              <a:lumMod val="50000"/>
              <a:alpha val="7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Transparência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6395323" y="3724138"/>
            <a:ext cx="2748676" cy="584775"/>
          </a:xfrm>
          <a:prstGeom prst="rect">
            <a:avLst/>
          </a:prstGeom>
          <a:solidFill>
            <a:schemeClr val="accent3">
              <a:lumMod val="50000"/>
              <a:alpha val="7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6395323" y="4398415"/>
            <a:ext cx="2748677" cy="584775"/>
          </a:xfrm>
          <a:prstGeom prst="rect">
            <a:avLst/>
          </a:prstGeom>
          <a:solidFill>
            <a:schemeClr val="accent3">
              <a:lumMod val="50000"/>
              <a:alpha val="7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Accountability</a:t>
            </a:r>
            <a:endParaRPr lang="pt-BR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6395324" y="5054122"/>
            <a:ext cx="2748675" cy="584775"/>
          </a:xfrm>
          <a:prstGeom prst="rect">
            <a:avLst/>
          </a:prstGeom>
          <a:solidFill>
            <a:schemeClr val="accent3">
              <a:lumMod val="50000"/>
              <a:alpha val="7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Compliance</a:t>
            </a:r>
            <a:endParaRPr lang="pt-BR" sz="3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635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1" grpId="0" animBg="1"/>
      <p:bldP spid="22" grpId="0" animBg="1"/>
      <p:bldP spid="2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04564" y="1412776"/>
            <a:ext cx="87394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pt-BR" sz="3200" dirty="0" smtClean="0">
                <a:latin typeface="+mj-lt"/>
              </a:rPr>
              <a:t>Processo conduzido </a:t>
            </a:r>
            <a:r>
              <a:rPr lang="pt-BR" sz="3200" dirty="0">
                <a:latin typeface="+mj-lt"/>
              </a:rPr>
              <a:t>para atingir </a:t>
            </a:r>
            <a:r>
              <a:rPr lang="pt-BR" sz="3200" b="1" dirty="0" smtClean="0">
                <a:latin typeface="+mj-lt"/>
              </a:rPr>
              <a:t>objetivos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pt-BR" sz="3200" dirty="0" smtClean="0">
                <a:latin typeface="+mj-lt"/>
              </a:rPr>
              <a:t>Meio </a:t>
            </a:r>
            <a:r>
              <a:rPr lang="pt-BR" sz="3200" dirty="0">
                <a:latin typeface="+mj-lt"/>
              </a:rPr>
              <a:t>para um </a:t>
            </a:r>
            <a:r>
              <a:rPr lang="pt-BR" sz="3200" dirty="0" smtClean="0">
                <a:latin typeface="+mj-lt"/>
              </a:rPr>
              <a:t>fim: </a:t>
            </a:r>
            <a:r>
              <a:rPr lang="pt-BR" sz="3200" b="1" dirty="0" smtClean="0">
                <a:latin typeface="+mj-lt"/>
              </a:rPr>
              <a:t>não </a:t>
            </a:r>
            <a:r>
              <a:rPr lang="pt-BR" sz="3200" b="1" dirty="0">
                <a:latin typeface="+mj-lt"/>
              </a:rPr>
              <a:t>um </a:t>
            </a:r>
            <a:r>
              <a:rPr lang="pt-BR" sz="3200" b="1" dirty="0" smtClean="0">
                <a:latin typeface="+mj-lt"/>
              </a:rPr>
              <a:t>fim em </a:t>
            </a:r>
            <a:r>
              <a:rPr lang="pt-BR" sz="3200" b="1" dirty="0">
                <a:latin typeface="+mj-lt"/>
              </a:rPr>
              <a:t>si </a:t>
            </a:r>
            <a:r>
              <a:rPr lang="pt-BR" sz="3200" b="1" dirty="0" smtClean="0">
                <a:latin typeface="+mj-lt"/>
              </a:rPr>
              <a:t>mesmo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latin typeface="+mj-lt"/>
              </a:rPr>
              <a:t>Realizado por </a:t>
            </a:r>
            <a:r>
              <a:rPr lang="pt-BR" sz="3200" b="1" dirty="0" smtClean="0">
                <a:latin typeface="+mj-lt"/>
              </a:rPr>
              <a:t>pessoas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pt-BR" sz="3200" dirty="0" smtClean="0">
                <a:latin typeface="+mj-lt"/>
              </a:rPr>
              <a:t>Proporciona </a:t>
            </a:r>
            <a:r>
              <a:rPr lang="pt-BR" sz="3200" b="1" dirty="0">
                <a:latin typeface="+mj-lt"/>
              </a:rPr>
              <a:t>segurança</a:t>
            </a:r>
            <a:r>
              <a:rPr lang="pt-BR" sz="3200" dirty="0">
                <a:latin typeface="+mj-lt"/>
              </a:rPr>
              <a:t> </a:t>
            </a:r>
            <a:r>
              <a:rPr lang="pt-BR" sz="3200" dirty="0" smtClean="0">
                <a:latin typeface="+mj-lt"/>
              </a:rPr>
              <a:t>razoável, mas </a:t>
            </a:r>
            <a:r>
              <a:rPr lang="pt-BR" sz="3200" dirty="0">
                <a:latin typeface="+mj-lt"/>
              </a:rPr>
              <a:t>não </a:t>
            </a:r>
            <a:r>
              <a:rPr lang="pt-BR" sz="3200" dirty="0" smtClean="0">
                <a:latin typeface="+mj-lt"/>
              </a:rPr>
              <a:t>absoluta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pt-BR" sz="3200" b="1" dirty="0" smtClean="0">
                <a:latin typeface="+mj-lt"/>
              </a:rPr>
              <a:t>Adaptável</a:t>
            </a:r>
            <a:r>
              <a:rPr lang="pt-BR" sz="3200" dirty="0" smtClean="0">
                <a:latin typeface="+mj-lt"/>
              </a:rPr>
              <a:t> </a:t>
            </a:r>
            <a:r>
              <a:rPr lang="pt-BR" sz="3200" dirty="0">
                <a:latin typeface="+mj-lt"/>
              </a:rPr>
              <a:t>à estrutura da entidade</a:t>
            </a:r>
          </a:p>
        </p:txBody>
      </p:sp>
      <p:sp>
        <p:nvSpPr>
          <p:cNvPr id="4" name="Retângulo 3"/>
          <p:cNvSpPr/>
          <p:nvPr/>
        </p:nvSpPr>
        <p:spPr>
          <a:xfrm>
            <a:off x="-1116632" y="476672"/>
            <a:ext cx="6859056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300" b="1" dirty="0" smtClean="0">
                <a:solidFill>
                  <a:srgbClr val="C00000"/>
                </a:solidFill>
              </a:rPr>
              <a:t>Controle Interno</a:t>
            </a:r>
            <a:endParaRPr lang="pt-BR" sz="4300" b="1" dirty="0">
              <a:solidFill>
                <a:srgbClr val="C000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907704" y="5301208"/>
            <a:ext cx="7164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000" i="1" dirty="0" err="1"/>
              <a:t>Internal</a:t>
            </a:r>
            <a:r>
              <a:rPr lang="pt-BR" sz="2000" i="1" dirty="0"/>
              <a:t> </a:t>
            </a:r>
            <a:r>
              <a:rPr lang="pt-BR" sz="2000" i="1" dirty="0" err="1"/>
              <a:t>Control</a:t>
            </a:r>
            <a:r>
              <a:rPr lang="pt-BR" sz="2000" i="1" dirty="0"/>
              <a:t> – </a:t>
            </a:r>
            <a:r>
              <a:rPr lang="pt-BR" sz="2000" i="1" dirty="0" err="1"/>
              <a:t>Integrated</a:t>
            </a:r>
            <a:r>
              <a:rPr lang="pt-BR" sz="2000" i="1" dirty="0"/>
              <a:t> </a:t>
            </a:r>
            <a:r>
              <a:rPr lang="pt-BR" sz="2000" i="1" dirty="0" smtClean="0"/>
              <a:t>Framework (</a:t>
            </a:r>
            <a:r>
              <a:rPr lang="pt-BR" sz="2000" i="1" dirty="0"/>
              <a:t>Estrutura) do COSO, 2013</a:t>
            </a:r>
          </a:p>
        </p:txBody>
      </p:sp>
    </p:spTree>
    <p:extLst>
      <p:ext uri="{BB962C8B-B14F-4D97-AF65-F5344CB8AC3E}">
        <p14:creationId xmlns:p14="http://schemas.microsoft.com/office/powerpoint/2010/main" val="21358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04564" y="1412776"/>
            <a:ext cx="8739436" cy="3663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pt-BR" sz="3200" dirty="0" smtClean="0">
                <a:latin typeface="+mj-lt"/>
              </a:rPr>
              <a:t>Como dotar as organizações publicas de mecanismos de controle interno que garantam o atingimento dos os objetivos, a fidedignidade dos relatórios e informações e o cumprimento de regras e que as tornem </a:t>
            </a:r>
            <a:r>
              <a:rPr lang="pt-BR" sz="3200" b="1" dirty="0" smtClean="0">
                <a:latin typeface="+mj-lt"/>
              </a:rPr>
              <a:t>impermeáveis à corrupção</a:t>
            </a:r>
            <a:r>
              <a:rPr lang="pt-BR" sz="3200" dirty="0" smtClean="0">
                <a:latin typeface="+mj-lt"/>
              </a:rPr>
              <a:t>, sem ampliar demasiadamente a burocracia?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480378"/>
            <a:ext cx="6859056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300" b="1" dirty="0" smtClean="0">
                <a:solidFill>
                  <a:srgbClr val="C00000"/>
                </a:solidFill>
              </a:rPr>
              <a:t>Controle Interno - Reflexões</a:t>
            </a:r>
            <a:endParaRPr lang="pt-BR" sz="43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54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3920</TotalTime>
  <Words>1470</Words>
  <Application>Microsoft Office PowerPoint</Application>
  <PresentationFormat>Apresentação na tela (4:3)</PresentationFormat>
  <Paragraphs>259</Paragraphs>
  <Slides>30</Slides>
  <Notes>28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Vani</vt:lpstr>
      <vt:lpstr>Wingdings</vt:lpstr>
      <vt:lpstr>Personalizar design</vt:lpstr>
      <vt:lpstr>1_Personalizar design</vt:lpstr>
      <vt:lpstr>Apresentação do PowerPoint</vt:lpstr>
      <vt:lpstr>Corrupção</vt:lpstr>
      <vt:lpstr>Apresentação do PowerPoint</vt:lpstr>
      <vt:lpstr>Apresentação do PowerPoint</vt:lpstr>
      <vt:lpstr>Apresentação do PowerPoint</vt:lpstr>
      <vt:lpstr>Habitat da Corrupção</vt:lpstr>
      <vt:lpstr>Controle Interno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CLAUDIA</dc:creator>
  <cp:lastModifiedBy>Ane</cp:lastModifiedBy>
  <cp:revision>604</cp:revision>
  <cp:lastPrinted>2015-09-03T22:36:22Z</cp:lastPrinted>
  <dcterms:created xsi:type="dcterms:W3CDTF">2015-02-25T21:04:32Z</dcterms:created>
  <dcterms:modified xsi:type="dcterms:W3CDTF">2015-09-09T12:33:03Z</dcterms:modified>
</cp:coreProperties>
</file>