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notesMasterIdLst>
    <p:notesMasterId r:id="rId27"/>
  </p:notesMasterIdLst>
  <p:sldIdLst>
    <p:sldId id="294" r:id="rId4"/>
    <p:sldId id="323" r:id="rId5"/>
    <p:sldId id="324" r:id="rId6"/>
    <p:sldId id="325" r:id="rId7"/>
    <p:sldId id="322" r:id="rId8"/>
    <p:sldId id="314" r:id="rId9"/>
    <p:sldId id="326" r:id="rId10"/>
    <p:sldId id="313" r:id="rId11"/>
    <p:sldId id="300" r:id="rId12"/>
    <p:sldId id="315" r:id="rId13"/>
    <p:sldId id="301" r:id="rId14"/>
    <p:sldId id="302" r:id="rId15"/>
    <p:sldId id="304" r:id="rId16"/>
    <p:sldId id="305" r:id="rId17"/>
    <p:sldId id="306" r:id="rId18"/>
    <p:sldId id="308" r:id="rId19"/>
    <p:sldId id="309" r:id="rId20"/>
    <p:sldId id="310" r:id="rId21"/>
    <p:sldId id="316" r:id="rId22"/>
    <p:sldId id="318" r:id="rId23"/>
    <p:sldId id="319" r:id="rId24"/>
    <p:sldId id="320" r:id="rId25"/>
    <p:sldId id="321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339966"/>
    <a:srgbClr val="6600FF"/>
    <a:srgbClr val="FF3300"/>
    <a:srgbClr val="99CC00"/>
    <a:srgbClr val="00FFCC"/>
    <a:srgbClr val="FF7C80"/>
    <a:srgbClr val="9900CC"/>
    <a:srgbClr val="00CC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681" autoAdjust="0"/>
  </p:normalViewPr>
  <p:slideViewPr>
    <p:cSldViewPr>
      <p:cViewPr varScale="1">
        <p:scale>
          <a:sx n="70" d="100"/>
          <a:sy n="70" d="100"/>
        </p:scale>
        <p:origin x="189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FCBFD-4E3A-403F-8973-4B79C37CE455}" type="datetimeFigureOut">
              <a:rPr lang="pt-PT" smtClean="0"/>
              <a:t>09-09-2015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140D6-8B71-4073-B2F7-CD73FE57E43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51260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rgbClr val="0070C0"/>
                </a:solidFill>
              </a:rPr>
              <a:t>Formado por 187 países, funciona como uma cooperativa</a:t>
            </a:r>
          </a:p>
          <a:p>
            <a:pPr marL="174708" indent="-174708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rgbClr val="0070C0"/>
                </a:solidFill>
              </a:rPr>
              <a:t>Um dos pilares do desenvolvimento social e econômico mundial desde a Segunda Guerra</a:t>
            </a:r>
          </a:p>
          <a:p>
            <a:pPr marL="174708" indent="-174708">
              <a:spcBef>
                <a:spcPct val="30000"/>
              </a:spcBef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rgbClr val="0070C0"/>
                </a:solidFill>
              </a:rPr>
              <a:t>A única agência de financiamentos com presença e impacto globais</a:t>
            </a:r>
          </a:p>
          <a:p>
            <a:pPr marL="174708" indent="-174708">
              <a:spcBef>
                <a:spcPct val="30000"/>
              </a:spcBef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rgbClr val="0070C0"/>
                </a:solidFill>
              </a:rPr>
              <a:t>Angaria fundos nos mercados financeiros internacionais para combater a pobreza através do financiamento de projetos nos países em desenvolvimento</a:t>
            </a:r>
          </a:p>
          <a:p>
            <a:pPr marL="174708" indent="-174708">
              <a:spcBef>
                <a:spcPct val="30000"/>
              </a:spcBef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rgbClr val="0070C0"/>
                </a:solidFill>
              </a:rPr>
              <a:t>Ativos de US$ 275 bilhões (AF 2009)</a:t>
            </a:r>
          </a:p>
          <a:p>
            <a:pPr marL="174708" indent="-174708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rgbClr val="0070C0"/>
                </a:solidFill>
              </a:rPr>
              <a:t>Ajuda a atrair investimentos privados através de </a:t>
            </a:r>
            <a:r>
              <a:rPr lang="pt-BR" dirty="0" err="1" smtClean="0">
                <a:solidFill>
                  <a:srgbClr val="0070C0"/>
                </a:solidFill>
              </a:rPr>
              <a:t>co-investimentos</a:t>
            </a:r>
            <a:r>
              <a:rPr lang="pt-BR" dirty="0" smtClean="0">
                <a:solidFill>
                  <a:srgbClr val="0070C0"/>
                </a:solidFill>
              </a:rPr>
              <a:t>, garantias e seguros de risco político</a:t>
            </a:r>
          </a:p>
          <a:p>
            <a:pPr marL="174708" indent="-174708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rgbClr val="0070C0"/>
                </a:solidFill>
              </a:rPr>
              <a:t>Oferece aconselhamento econômico e técnico aos países-membros</a:t>
            </a:r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r>
              <a:rPr lang="pt-BR" dirty="0" smtClean="0"/>
              <a:t>BIRD – empréstimos para países de renda média a termos de mercado</a:t>
            </a:r>
          </a:p>
          <a:p>
            <a:pPr>
              <a:lnSpc>
                <a:spcPct val="100000"/>
              </a:lnSpc>
            </a:pPr>
            <a:r>
              <a:rPr lang="pt-BR" dirty="0" smtClean="0"/>
              <a:t>AID – empréstimos e créditos para os países mais pobres (contribuições, BIRD, retorno de empréstimos)</a:t>
            </a:r>
          </a:p>
          <a:p>
            <a:pPr>
              <a:lnSpc>
                <a:spcPct val="100000"/>
              </a:lnSpc>
            </a:pPr>
            <a:r>
              <a:rPr lang="pt-BR" dirty="0" smtClean="0"/>
              <a:t>IFC – empréstimos e participações acionárias no setor privado – catalisa investimentos (vende títulos)</a:t>
            </a:r>
          </a:p>
          <a:p>
            <a:pPr>
              <a:lnSpc>
                <a:spcPct val="100000"/>
              </a:lnSpc>
            </a:pPr>
            <a:r>
              <a:rPr lang="pt-BR" dirty="0" smtClean="0"/>
              <a:t>MIGA – garantias contra riscos associados aos mercados em desenvolvimento para atrair investimentos</a:t>
            </a:r>
          </a:p>
          <a:p>
            <a:pPr>
              <a:lnSpc>
                <a:spcPct val="100000"/>
              </a:lnSpc>
            </a:pPr>
            <a:r>
              <a:rPr lang="pt-BR" dirty="0" smtClean="0"/>
              <a:t>CIADI – conciliação e arbitragem de disputas de investimentos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15767-7459-443B-B3E8-4704A5CECE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569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615"/>
            <a:r>
              <a:rPr lang="pt-BR" b="1" u="sng" dirty="0"/>
              <a:t>Eliminar a pobreza extrema </a:t>
            </a:r>
            <a:r>
              <a:rPr lang="pt-BR" i="1" dirty="0">
                <a:latin typeface="Arial Narrow" panose="020B0606020202030204" pitchFamily="34" charset="0"/>
              </a:rPr>
              <a:t>Reduzir a porcentagem das pessoas vivendo com menos de $1.25 por dia a3% até 2030</a:t>
            </a:r>
            <a:endParaRPr lang="pt-BR" dirty="0"/>
          </a:p>
          <a:p>
            <a:pPr marL="232909" indent="-232909"/>
            <a:endParaRPr lang="pt-BR" dirty="0"/>
          </a:p>
          <a:p>
            <a:pPr defTabSz="931615"/>
            <a:r>
              <a:rPr lang="pt-BR" b="1" u="sng" dirty="0"/>
              <a:t>Promover a prosperidade compartilhada </a:t>
            </a:r>
            <a:r>
              <a:rPr lang="pt-BR" i="1" dirty="0">
                <a:latin typeface="Arial Narrow" panose="020B0606020202030204" pitchFamily="34" charset="0"/>
              </a:rPr>
              <a:t>Estimular o crescimento da renda dos 40% mais pobres da população em cada país</a:t>
            </a:r>
          </a:p>
          <a:p>
            <a:pPr defTabSz="931615"/>
            <a:endParaRPr lang="pt-BR" b="1" i="1" dirty="0">
              <a:latin typeface="Arial Narrow" panose="020B0606020202030204" pitchFamily="34" charset="0"/>
            </a:endParaRPr>
          </a:p>
          <a:p>
            <a:pPr defTabSz="931615"/>
            <a:r>
              <a:rPr lang="pt-BR" b="1" dirty="0"/>
              <a:t>Atingir os objetivos de maneira sustentável: Assegurando o futuro do planeta e os recursos nele, mantendo a inclusão social, limitando a carga econômica sobre gerações futuras.</a:t>
            </a:r>
          </a:p>
          <a:p>
            <a:pPr marL="232909" indent="-232909"/>
            <a:endParaRPr lang="pt-BR" dirty="0"/>
          </a:p>
          <a:p>
            <a:pPr marL="232909" indent="-232909"/>
            <a:r>
              <a:rPr lang="pt-BR" dirty="0"/>
              <a:t>A experiência dos países em desenvolvimento mostra que para que haja crescimento, investimento e empregos, é preciso:</a:t>
            </a:r>
          </a:p>
          <a:p>
            <a:pPr marL="232909" indent="-232909"/>
            <a:endParaRPr lang="pt-BR" dirty="0"/>
          </a:p>
          <a:p>
            <a:pPr marL="232909" indent="-232909">
              <a:buFontTx/>
              <a:buAutoNum type="arabicPeriod"/>
            </a:pPr>
            <a:r>
              <a:rPr lang="pt-BR" dirty="0"/>
              <a:t>Desenvolver capacidade – fortalecer governos, treinar funcionalismo, sem necessidade de grande burocracia (reduzir gastos de manutenção)</a:t>
            </a:r>
          </a:p>
          <a:p>
            <a:pPr marL="232909" indent="-232909">
              <a:buFontTx/>
              <a:buAutoNum type="arabicPeriod"/>
            </a:pPr>
            <a:r>
              <a:rPr lang="pt-BR" dirty="0"/>
              <a:t>Criar infraestrutura – implementar sistemas legais e jurídicos que encorajem o empreendedorismo, protejam os direitos individuais e de propriedade e honrem contratos</a:t>
            </a:r>
          </a:p>
          <a:p>
            <a:pPr marL="232909" indent="-232909">
              <a:buFontTx/>
              <a:buAutoNum type="arabicPeriod"/>
            </a:pPr>
            <a:r>
              <a:rPr lang="pt-BR" dirty="0"/>
              <a:t>Desenvolver sistemas financeiros – robustos o bastante para apoiar desde o micro crédito até grandes empreendimentos</a:t>
            </a:r>
          </a:p>
          <a:p>
            <a:pPr marL="232909" indent="-232909">
              <a:buFontTx/>
              <a:buAutoNum type="arabicPeriod"/>
            </a:pPr>
            <a:r>
              <a:rPr lang="pt-BR" dirty="0"/>
              <a:t>Combater a corrupção – ou pouco poderá ser feito.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15767-7459-443B-B3E8-4704A5CECE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36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15767-7459-443B-B3E8-4704A5CECE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599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13907">
              <a:defRPr/>
            </a:pPr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According to INT Reports, there is a direct link between lack of transparency, weak internal controls/audit functions, and instances of fraud, corruption and lack of efficiency and effectiveness in bank projects;</a:t>
            </a:r>
          </a:p>
          <a:p>
            <a:pPr defTabSz="813907">
              <a:defRPr/>
            </a:pPr>
            <a:endParaRPr lang="en-US" sz="11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Proper Internal control procedures and an efficient Internal Audit function are critical aspects of a robust financial management system;</a:t>
            </a:r>
          </a:p>
          <a:p>
            <a:pPr algn="just"/>
            <a:endParaRPr lang="en-US" sz="11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Essential for assuring transparency and good governance and for helping organizations achieve their objectives, and therefore promote growth and sustainability.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A98C4-2DB7-4E06-A622-AFFF03CB04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80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A98C4-2DB7-4E06-A622-AFFF03CB04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548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286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61300" indent="-25434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17384" indent="-20347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24338" indent="-20347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31292" indent="-20347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38245" indent="-2034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45199" indent="-2034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52153" indent="-2034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59107" indent="-2034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95AC214-31E4-494C-82D9-E70DFCFDBE90}" type="slidenum">
              <a:rPr lang="pt-BR" altLang="pt-BR" smtClean="0">
                <a:latin typeface="Calibri" panose="020F0502020204030204" pitchFamily="34" charset="0"/>
              </a:rPr>
              <a:pPr/>
              <a:t>10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697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A98C4-2DB7-4E06-A622-AFFF03CB045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74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A98C4-2DB7-4E06-A622-AFFF03CB045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756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09/09/2015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09/09/2015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09/09/2015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5F79-DC6F-4C5A-8D83-9707D4E91BE8}" type="datetimeFigureOut">
              <a:rPr lang="pt-BR" smtClean="0"/>
              <a:t>09/09/2015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A448-FC2E-485E-AD11-29F95E25F881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5F79-DC6F-4C5A-8D83-9707D4E91BE8}" type="datetimeFigureOut">
              <a:rPr lang="pt-BR" smtClean="0"/>
              <a:t>09/09/2015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A448-FC2E-485E-AD11-29F95E25F881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5F79-DC6F-4C5A-8D83-9707D4E91BE8}" type="datetimeFigureOut">
              <a:rPr lang="pt-BR" smtClean="0"/>
              <a:t>09/09/2015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A448-FC2E-485E-AD11-29F95E25F881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5F79-DC6F-4C5A-8D83-9707D4E91BE8}" type="datetimeFigureOut">
              <a:rPr lang="pt-BR" smtClean="0"/>
              <a:t>09/09/2015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A448-FC2E-485E-AD11-29F95E25F881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5F79-DC6F-4C5A-8D83-9707D4E91BE8}" type="datetimeFigureOut">
              <a:rPr lang="pt-BR" smtClean="0"/>
              <a:t>09/09/2015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A448-FC2E-485E-AD11-29F95E25F881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5F79-DC6F-4C5A-8D83-9707D4E91BE8}" type="datetimeFigureOut">
              <a:rPr lang="pt-BR" smtClean="0"/>
              <a:t>09/09/2015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A448-FC2E-485E-AD11-29F95E25F881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5F79-DC6F-4C5A-8D83-9707D4E91BE8}" type="datetimeFigureOut">
              <a:rPr lang="pt-BR" smtClean="0"/>
              <a:t>09/09/2015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A448-FC2E-485E-AD11-29F95E25F881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5F79-DC6F-4C5A-8D83-9707D4E91BE8}" type="datetimeFigureOut">
              <a:rPr lang="pt-BR" smtClean="0"/>
              <a:t>09/09/2015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A448-FC2E-485E-AD11-29F95E25F881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09/09/2015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5F79-DC6F-4C5A-8D83-9707D4E91BE8}" type="datetimeFigureOut">
              <a:rPr lang="pt-BR" smtClean="0"/>
              <a:t>09/09/2015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A448-FC2E-485E-AD11-29F95E25F881}" type="slidenum">
              <a:rPr lang="pt-BR" smtClean="0"/>
              <a:t>‹#›</a:t>
            </a:fld>
            <a:endParaRPr lang="pt-BR"/>
          </a:p>
        </p:txBody>
      </p:sp>
      <p:pic>
        <p:nvPicPr>
          <p:cNvPr id="8" name="Imagem 7" descr="TEMPLATE_TELAO_CONACI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5F79-DC6F-4C5A-8D83-9707D4E91BE8}" type="datetimeFigureOut">
              <a:rPr lang="pt-BR" smtClean="0"/>
              <a:t>09/09/2015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A448-FC2E-485E-AD11-29F95E25F881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5F79-DC6F-4C5A-8D83-9707D4E91BE8}" type="datetimeFigureOut">
              <a:rPr lang="pt-BR" smtClean="0"/>
              <a:t>09/09/2015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A448-FC2E-485E-AD11-29F95E25F881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5F79-DC6F-4C5A-8D83-9707D4E91BE8}" type="datetimeFigureOut">
              <a:rPr lang="pt-BR" smtClean="0"/>
              <a:t>09/09/2015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A448-FC2E-485E-AD11-29F95E25F881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5F79-DC6F-4C5A-8D83-9707D4E91BE8}" type="datetimeFigureOut">
              <a:rPr lang="pt-BR" smtClean="0"/>
              <a:t>09/09/2015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A448-FC2E-485E-AD11-29F95E25F881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04D2-131C-48E5-976E-A52CD6839DF8}" type="datetimeFigureOut">
              <a:rPr lang="pt-BR" smtClean="0"/>
              <a:t>09/09/2015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A78AC-3279-4490-8070-66AAB18C320F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04D2-131C-48E5-976E-A52CD6839DF8}" type="datetimeFigureOut">
              <a:rPr lang="pt-BR" smtClean="0"/>
              <a:t>09/09/2015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A78AC-3279-4490-8070-66AAB18C320F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04D2-131C-48E5-976E-A52CD6839DF8}" type="datetimeFigureOut">
              <a:rPr lang="pt-BR" smtClean="0"/>
              <a:t>09/09/2015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A78AC-3279-4490-8070-66AAB18C320F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04D2-131C-48E5-976E-A52CD6839DF8}" type="datetimeFigureOut">
              <a:rPr lang="pt-BR" smtClean="0"/>
              <a:t>09/09/2015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A78AC-3279-4490-8070-66AAB18C320F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04D2-131C-48E5-976E-A52CD6839DF8}" type="datetimeFigureOut">
              <a:rPr lang="pt-BR" smtClean="0"/>
              <a:t>09/09/2015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A78AC-3279-4490-8070-66AAB18C320F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09/09/2015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04D2-131C-48E5-976E-A52CD6839DF8}" type="datetimeFigureOut">
              <a:rPr lang="pt-BR" smtClean="0"/>
              <a:t>09/09/2015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A78AC-3279-4490-8070-66AAB18C320F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04D2-131C-48E5-976E-A52CD6839DF8}" type="datetimeFigureOut">
              <a:rPr lang="pt-BR" smtClean="0"/>
              <a:t>09/09/2015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A78AC-3279-4490-8070-66AAB18C320F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04D2-131C-48E5-976E-A52CD6839DF8}" type="datetimeFigureOut">
              <a:rPr lang="pt-BR" smtClean="0"/>
              <a:t>09/09/2015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A78AC-3279-4490-8070-66AAB18C320F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04D2-131C-48E5-976E-A52CD6839DF8}" type="datetimeFigureOut">
              <a:rPr lang="pt-BR" smtClean="0"/>
              <a:t>09/09/2015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A78AC-3279-4490-8070-66AAB18C320F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04D2-131C-48E5-976E-A52CD6839DF8}" type="datetimeFigureOut">
              <a:rPr lang="pt-BR" smtClean="0"/>
              <a:t>09/09/2015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A78AC-3279-4490-8070-66AAB18C320F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04D2-131C-48E5-976E-A52CD6839DF8}" type="datetimeFigureOut">
              <a:rPr lang="pt-BR" smtClean="0"/>
              <a:t>09/09/2015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A78AC-3279-4490-8070-66AAB18C320F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09/09/2015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09/09/2015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09/09/2015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09/09/2015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09/09/2015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09/09/2015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09/09/2015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7" name="Imagem 6" descr="TEMPLATE_TELAO_CONACI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65F79-DC6F-4C5A-8D83-9707D4E91BE8}" type="datetimeFigureOut">
              <a:rPr lang="pt-BR" smtClean="0"/>
              <a:t>09/09/2015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DA448-FC2E-485E-AD11-29F95E25F881}" type="slidenum">
              <a:rPr lang="pt-BR" smtClean="0"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3" r:id="rId10"/>
    <p:sldLayoutId id="2147483670" r:id="rId11"/>
    <p:sldLayoutId id="2147483671" r:id="rId12"/>
    <p:sldLayoutId id="214748367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204D2-131C-48E5-976E-A52CD6839DF8}" type="datetimeFigureOut">
              <a:rPr lang="pt-BR" smtClean="0"/>
              <a:t>09/09/2015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A78AC-3279-4490-8070-66AAB18C320F}" type="slidenum">
              <a:rPr lang="pt-BR" smtClean="0"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png"/><Relationship Id="rId9" Type="http://schemas.openxmlformats.org/officeDocument/2006/relationships/image" Target="../media/image9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  <a:effectLst/>
        </p:spPr>
        <p:txBody>
          <a:bodyPr/>
          <a:lstStyle/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5902" y="3368378"/>
            <a:ext cx="83508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Eficiência da Auditoria Governamental para Prevenção de Irregularidades e Melhoria da Gestão – Casos Concretos </a:t>
            </a:r>
            <a:endParaRPr lang="pt-PT" sz="2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39652" y="1989064"/>
            <a:ext cx="62646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- </a:t>
            </a:r>
            <a:r>
              <a:rPr lang="pt-PT" sz="28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Controle e Transparência contra a Corrupção </a:t>
            </a:r>
            <a:r>
              <a:rPr lang="pt-PT" sz="28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-</a:t>
            </a:r>
            <a:endParaRPr lang="pt-PT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2574" y="827182"/>
            <a:ext cx="82028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PT" sz="3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t-PT" sz="3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t-PT" sz="3000" b="1" dirty="0">
                <a:solidFill>
                  <a:srgbClr val="000000"/>
                </a:solidFill>
                <a:latin typeface="Arial" panose="020B0604020202020204" pitchFamily="34" charset="0"/>
              </a:rPr>
              <a:t>XI Encontro Nacional de Controle Interno </a:t>
            </a:r>
            <a:endParaRPr lang="pt-PT" sz="3000" dirty="0"/>
          </a:p>
        </p:txBody>
      </p:sp>
      <p:sp>
        <p:nvSpPr>
          <p:cNvPr id="7" name="TextBox 6"/>
          <p:cNvSpPr txBox="1"/>
          <p:nvPr/>
        </p:nvSpPr>
        <p:spPr>
          <a:xfrm>
            <a:off x="4921289" y="5291797"/>
            <a:ext cx="4222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Maria João Kaizeler – FMS Banco Mundial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9" y="128419"/>
            <a:ext cx="35909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pt-BR" altLang="pt-BR" sz="4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Os 6 Elementos Essenciais </a:t>
            </a:r>
            <a:r>
              <a:rPr lang="pt-BR" altLang="pt-BR" sz="400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AI</a:t>
            </a:r>
            <a:endParaRPr lang="pt-BR" altLang="pt-BR" sz="400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651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57632" y="1481533"/>
            <a:ext cx="8228736" cy="4525488"/>
          </a:xfrm>
          <a:prstGeom prst="rect">
            <a:avLst/>
          </a:prstGeom>
        </p:spPr>
        <p:txBody>
          <a:bodyPr/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t-BR" altLang="pt-BR" sz="2177" dirty="0">
                <a:solidFill>
                  <a:schemeClr val="bg1"/>
                </a:solidFill>
              </a:rPr>
              <a:t>Serviços e Papel da AI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t-BR" altLang="pt-BR" sz="2177" dirty="0">
                <a:solidFill>
                  <a:schemeClr val="bg1"/>
                </a:solidFill>
              </a:rPr>
              <a:t>Gerenciamento de Pessoas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t-BR" altLang="pt-BR" sz="2177" dirty="0">
                <a:solidFill>
                  <a:schemeClr val="bg1"/>
                </a:solidFill>
              </a:rPr>
              <a:t>Práticas Profissionais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t-BR" altLang="pt-BR" sz="2177" dirty="0">
                <a:solidFill>
                  <a:schemeClr val="bg1"/>
                </a:solidFill>
              </a:rPr>
              <a:t>Gestão de Desempenho e </a:t>
            </a:r>
            <a:r>
              <a:rPr lang="pt-BR" altLang="pt-BR" sz="2177" dirty="0" smtClean="0">
                <a:solidFill>
                  <a:schemeClr val="bg1"/>
                </a:solidFill>
              </a:rPr>
              <a:t>Accountability</a:t>
            </a:r>
            <a:endParaRPr lang="pt-BR" altLang="pt-BR" sz="2177" dirty="0">
              <a:solidFill>
                <a:schemeClr val="bg1"/>
              </a:solidFill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t-BR" altLang="pt-BR" sz="2177" dirty="0">
                <a:solidFill>
                  <a:schemeClr val="bg1"/>
                </a:solidFill>
              </a:rPr>
              <a:t>Cultura e Relacionamento Organizacional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t-BR" altLang="pt-BR" sz="2177" dirty="0">
                <a:solidFill>
                  <a:schemeClr val="bg1"/>
                </a:solidFill>
              </a:rPr>
              <a:t>Estruturas de Governança</a:t>
            </a:r>
          </a:p>
        </p:txBody>
      </p:sp>
    </p:spTree>
    <p:extLst>
      <p:ext uri="{BB962C8B-B14F-4D97-AF65-F5344CB8AC3E}">
        <p14:creationId xmlns:p14="http://schemas.microsoft.com/office/powerpoint/2010/main" val="163680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7969" y="402021"/>
            <a:ext cx="8033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0248" indent="-518408" algn="just"/>
            <a:r>
              <a:rPr lang="en-CA" sz="4000" dirty="0" smtClean="0">
                <a:solidFill>
                  <a:schemeClr val="bg1"/>
                </a:solidFill>
              </a:rPr>
              <a:t>1. </a:t>
            </a:r>
            <a:r>
              <a:rPr lang="en-CA" sz="4000" dirty="0" err="1" smtClean="0">
                <a:solidFill>
                  <a:schemeClr val="bg1"/>
                </a:solidFill>
              </a:rPr>
              <a:t>Serviços</a:t>
            </a:r>
            <a:r>
              <a:rPr lang="en-CA" sz="4000" dirty="0" smtClean="0">
                <a:solidFill>
                  <a:schemeClr val="bg1"/>
                </a:solidFill>
              </a:rPr>
              <a:t> </a:t>
            </a:r>
            <a:r>
              <a:rPr lang="en-CA" sz="4000" dirty="0">
                <a:solidFill>
                  <a:schemeClr val="bg1"/>
                </a:solidFill>
              </a:rPr>
              <a:t>e </a:t>
            </a:r>
            <a:r>
              <a:rPr lang="en-CA" sz="4000" dirty="0" err="1">
                <a:solidFill>
                  <a:schemeClr val="bg1"/>
                </a:solidFill>
              </a:rPr>
              <a:t>Papel</a:t>
            </a:r>
            <a:r>
              <a:rPr lang="en-CA" sz="4000" dirty="0">
                <a:solidFill>
                  <a:schemeClr val="bg1"/>
                </a:solidFill>
              </a:rPr>
              <a:t> da AI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1883" y="1484784"/>
            <a:ext cx="76705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14726" algn="just">
              <a:spcBef>
                <a:spcPts val="544"/>
              </a:spcBef>
              <a:spcAft>
                <a:spcPts val="544"/>
              </a:spcAft>
              <a:buFont typeface="Wingdings" panose="05000000000000000000" pitchFamily="2" charset="2"/>
              <a:buChar char="Ø"/>
            </a:pPr>
            <a:r>
              <a:rPr lang="en-CA" sz="2000" u="sng" dirty="0">
                <a:solidFill>
                  <a:schemeClr val="bg1"/>
                </a:solidFill>
              </a:rPr>
              <a:t>Auditoria de </a:t>
            </a:r>
            <a:r>
              <a:rPr lang="en-CA" sz="2000" u="sng" dirty="0" err="1">
                <a:solidFill>
                  <a:schemeClr val="bg1"/>
                </a:solidFill>
              </a:rPr>
              <a:t>Conformidade</a:t>
            </a:r>
            <a:endParaRPr lang="en-CA" sz="2000" u="sng" dirty="0">
              <a:solidFill>
                <a:schemeClr val="bg1"/>
              </a:solidFill>
            </a:endParaRPr>
          </a:p>
          <a:p>
            <a:pPr marL="1088656" lvl="1" indent="-518408" algn="just">
              <a:spcBef>
                <a:spcPts val="544"/>
              </a:spcBef>
              <a:spcAft>
                <a:spcPts val="544"/>
              </a:spcAft>
              <a:buFont typeface="Wingdings" panose="05000000000000000000" pitchFamily="2" charset="2"/>
              <a:buChar char="ü"/>
            </a:pPr>
            <a:r>
              <a:rPr lang="en-CA" sz="2000" dirty="0" err="1">
                <a:solidFill>
                  <a:schemeClr val="bg1"/>
                </a:solidFill>
              </a:rPr>
              <a:t>Baseada</a:t>
            </a:r>
            <a:r>
              <a:rPr lang="en-CA" sz="2000" dirty="0">
                <a:solidFill>
                  <a:schemeClr val="bg1"/>
                </a:solidFill>
              </a:rPr>
              <a:t> </a:t>
            </a:r>
            <a:r>
              <a:rPr lang="en-CA" sz="2000" dirty="0" err="1">
                <a:solidFill>
                  <a:schemeClr val="bg1"/>
                </a:solidFill>
              </a:rPr>
              <a:t>em</a:t>
            </a:r>
            <a:r>
              <a:rPr lang="en-CA" sz="2000" dirty="0">
                <a:solidFill>
                  <a:schemeClr val="bg1"/>
                </a:solidFill>
              </a:rPr>
              <a:t> </a:t>
            </a:r>
            <a:r>
              <a:rPr lang="en-CA" sz="2000" dirty="0" err="1" smtClean="0">
                <a:solidFill>
                  <a:schemeClr val="bg1"/>
                </a:solidFill>
              </a:rPr>
              <a:t>Transações</a:t>
            </a:r>
            <a:r>
              <a:rPr lang="en-CA" sz="2000" dirty="0" smtClean="0">
                <a:solidFill>
                  <a:schemeClr val="bg1"/>
                </a:solidFill>
              </a:rPr>
              <a:t> =&gt; </a:t>
            </a:r>
            <a:r>
              <a:rPr lang="en-CA" sz="2000" dirty="0" err="1" smtClean="0">
                <a:solidFill>
                  <a:schemeClr val="bg1"/>
                </a:solidFill>
              </a:rPr>
              <a:t>Necessário</a:t>
            </a:r>
            <a:r>
              <a:rPr lang="en-CA" sz="2000" dirty="0" smtClean="0">
                <a:solidFill>
                  <a:schemeClr val="bg1"/>
                </a:solidFill>
              </a:rPr>
              <a:t> </a:t>
            </a:r>
            <a:r>
              <a:rPr lang="en-CA" sz="2000" dirty="0" err="1">
                <a:solidFill>
                  <a:schemeClr val="bg1"/>
                </a:solidFill>
              </a:rPr>
              <a:t>maior</a:t>
            </a:r>
            <a:r>
              <a:rPr lang="en-CA" sz="2000" dirty="0">
                <a:solidFill>
                  <a:schemeClr val="bg1"/>
                </a:solidFill>
              </a:rPr>
              <a:t> </a:t>
            </a:r>
            <a:r>
              <a:rPr lang="en-CA" sz="2000" dirty="0" err="1">
                <a:solidFill>
                  <a:schemeClr val="bg1"/>
                </a:solidFill>
              </a:rPr>
              <a:t>foco</a:t>
            </a:r>
            <a:r>
              <a:rPr lang="en-CA" sz="2000" dirty="0">
                <a:solidFill>
                  <a:schemeClr val="bg1"/>
                </a:solidFill>
              </a:rPr>
              <a:t> no Sistema, </a:t>
            </a:r>
            <a:r>
              <a:rPr lang="en-CA" sz="2000" dirty="0" smtClean="0">
                <a:solidFill>
                  <a:schemeClr val="bg1"/>
                </a:solidFill>
              </a:rPr>
              <a:t>auditoria </a:t>
            </a:r>
            <a:r>
              <a:rPr lang="en-CA" sz="2000" dirty="0">
                <a:solidFill>
                  <a:schemeClr val="bg1"/>
                </a:solidFill>
              </a:rPr>
              <a:t>de </a:t>
            </a:r>
            <a:r>
              <a:rPr lang="en-CA" sz="2000" dirty="0" err="1">
                <a:solidFill>
                  <a:schemeClr val="bg1"/>
                </a:solidFill>
              </a:rPr>
              <a:t>processos</a:t>
            </a:r>
            <a:endParaRPr lang="en-CA" sz="2000" dirty="0">
              <a:solidFill>
                <a:schemeClr val="bg1"/>
              </a:solidFill>
            </a:endParaRPr>
          </a:p>
          <a:p>
            <a:pPr marL="1088656" lvl="1" indent="-518408" algn="just">
              <a:spcBef>
                <a:spcPts val="544"/>
              </a:spcBef>
              <a:spcAft>
                <a:spcPts val="544"/>
              </a:spcAft>
              <a:buFont typeface="Wingdings" panose="05000000000000000000" pitchFamily="2" charset="2"/>
              <a:buChar char="ü"/>
            </a:pPr>
            <a:r>
              <a:rPr lang="en-CA" sz="2000" dirty="0" err="1">
                <a:solidFill>
                  <a:schemeClr val="bg1"/>
                </a:solidFill>
              </a:rPr>
              <a:t>Necessário</a:t>
            </a:r>
            <a:r>
              <a:rPr lang="en-CA" sz="2000" dirty="0">
                <a:solidFill>
                  <a:schemeClr val="bg1"/>
                </a:solidFill>
              </a:rPr>
              <a:t> </a:t>
            </a:r>
            <a:r>
              <a:rPr lang="en-CA" sz="2000" dirty="0" err="1">
                <a:solidFill>
                  <a:schemeClr val="bg1"/>
                </a:solidFill>
              </a:rPr>
              <a:t>mais</a:t>
            </a:r>
            <a:r>
              <a:rPr lang="en-CA" sz="2000" dirty="0">
                <a:solidFill>
                  <a:schemeClr val="bg1"/>
                </a:solidFill>
              </a:rPr>
              <a:t> </a:t>
            </a:r>
            <a:r>
              <a:rPr lang="en-CA" sz="2000" dirty="0" err="1">
                <a:solidFill>
                  <a:schemeClr val="bg1"/>
                </a:solidFill>
              </a:rPr>
              <a:t>diretrizes</a:t>
            </a:r>
            <a:r>
              <a:rPr lang="en-CA" sz="2000" dirty="0">
                <a:solidFill>
                  <a:schemeClr val="bg1"/>
                </a:solidFill>
              </a:rPr>
              <a:t> de </a:t>
            </a:r>
            <a:r>
              <a:rPr lang="en-CA" sz="2000" dirty="0" smtClean="0">
                <a:solidFill>
                  <a:schemeClr val="bg1"/>
                </a:solidFill>
              </a:rPr>
              <a:t>auditoria, </a:t>
            </a:r>
            <a:r>
              <a:rPr lang="en-CA" sz="2000" dirty="0" err="1" smtClean="0">
                <a:solidFill>
                  <a:schemeClr val="bg1"/>
                </a:solidFill>
              </a:rPr>
              <a:t>programas</a:t>
            </a:r>
            <a:r>
              <a:rPr lang="en-CA" sz="2000" dirty="0" smtClean="0">
                <a:solidFill>
                  <a:schemeClr val="bg1"/>
                </a:solidFill>
              </a:rPr>
              <a:t> </a:t>
            </a:r>
            <a:r>
              <a:rPr lang="en-CA" sz="2000" dirty="0">
                <a:solidFill>
                  <a:schemeClr val="bg1"/>
                </a:solidFill>
              </a:rPr>
              <a:t>de Auditoria </a:t>
            </a:r>
            <a:r>
              <a:rPr lang="en-CA" sz="2000" dirty="0" err="1" smtClean="0">
                <a:solidFill>
                  <a:schemeClr val="bg1"/>
                </a:solidFill>
              </a:rPr>
              <a:t>repetíveis</a:t>
            </a:r>
            <a:r>
              <a:rPr lang="en-CA" sz="2000" dirty="0" smtClean="0">
                <a:solidFill>
                  <a:schemeClr val="bg1"/>
                </a:solidFill>
              </a:rPr>
              <a:t> e </a:t>
            </a:r>
            <a:r>
              <a:rPr lang="en-CA" sz="2000" dirty="0" err="1" smtClean="0">
                <a:solidFill>
                  <a:schemeClr val="bg1"/>
                </a:solidFill>
              </a:rPr>
              <a:t>Normas</a:t>
            </a:r>
            <a:r>
              <a:rPr lang="en-CA" sz="2000" dirty="0" smtClean="0">
                <a:solidFill>
                  <a:schemeClr val="bg1"/>
                </a:solidFill>
              </a:rPr>
              <a:t> </a:t>
            </a:r>
            <a:r>
              <a:rPr lang="en-CA" sz="2000" dirty="0">
                <a:solidFill>
                  <a:schemeClr val="bg1"/>
                </a:solidFill>
              </a:rPr>
              <a:t>de </a:t>
            </a:r>
            <a:r>
              <a:rPr lang="en-CA" sz="2000" dirty="0" err="1">
                <a:solidFill>
                  <a:schemeClr val="bg1"/>
                </a:solidFill>
              </a:rPr>
              <a:t>Papeis</a:t>
            </a:r>
            <a:r>
              <a:rPr lang="en-CA" sz="2000" dirty="0">
                <a:solidFill>
                  <a:schemeClr val="bg1"/>
                </a:solidFill>
              </a:rPr>
              <a:t> de </a:t>
            </a:r>
            <a:r>
              <a:rPr lang="en-CA" sz="2000" dirty="0" err="1">
                <a:solidFill>
                  <a:schemeClr val="bg1"/>
                </a:solidFill>
              </a:rPr>
              <a:t>Trabalho</a:t>
            </a:r>
            <a:endParaRPr lang="en-CA" sz="2000" dirty="0">
              <a:solidFill>
                <a:schemeClr val="bg1"/>
              </a:solidFill>
            </a:endParaRPr>
          </a:p>
          <a:p>
            <a:pPr marL="1088656" lvl="1" indent="-518408" algn="just">
              <a:spcBef>
                <a:spcPts val="544"/>
              </a:spcBef>
              <a:spcAft>
                <a:spcPts val="544"/>
              </a:spcAft>
              <a:buFont typeface="Wingdings" panose="05000000000000000000" pitchFamily="2" charset="2"/>
              <a:buChar char="ü"/>
            </a:pPr>
            <a:r>
              <a:rPr lang="en-CA" sz="2000" dirty="0" err="1" smtClean="0">
                <a:solidFill>
                  <a:schemeClr val="bg1"/>
                </a:solidFill>
              </a:rPr>
              <a:t>Necessário</a:t>
            </a:r>
            <a:r>
              <a:rPr lang="en-CA" sz="2000" dirty="0" smtClean="0">
                <a:solidFill>
                  <a:schemeClr val="bg1"/>
                </a:solidFill>
              </a:rPr>
              <a:t>  </a:t>
            </a:r>
            <a:r>
              <a:rPr lang="en-CA" sz="2000" dirty="0" err="1" smtClean="0">
                <a:solidFill>
                  <a:schemeClr val="bg1"/>
                </a:solidFill>
              </a:rPr>
              <a:t>fazer</a:t>
            </a:r>
            <a:r>
              <a:rPr lang="en-CA" sz="2000" dirty="0" smtClean="0">
                <a:solidFill>
                  <a:schemeClr val="bg1"/>
                </a:solidFill>
              </a:rPr>
              <a:t> </a:t>
            </a:r>
            <a:r>
              <a:rPr lang="en-CA" sz="2000" dirty="0" err="1" smtClean="0">
                <a:solidFill>
                  <a:schemeClr val="bg1"/>
                </a:solidFill>
              </a:rPr>
              <a:t>melhor</a:t>
            </a:r>
            <a:r>
              <a:rPr lang="en-CA" sz="2000" dirty="0" smtClean="0">
                <a:solidFill>
                  <a:schemeClr val="bg1"/>
                </a:solidFill>
              </a:rPr>
              <a:t> </a:t>
            </a:r>
            <a:r>
              <a:rPr lang="en-CA" sz="2000" dirty="0" err="1" smtClean="0">
                <a:solidFill>
                  <a:schemeClr val="bg1"/>
                </a:solidFill>
              </a:rPr>
              <a:t>acompanhamento</a:t>
            </a:r>
            <a:r>
              <a:rPr lang="en-CA" sz="2000" dirty="0" smtClean="0">
                <a:solidFill>
                  <a:schemeClr val="bg1"/>
                </a:solidFill>
              </a:rPr>
              <a:t> </a:t>
            </a:r>
            <a:r>
              <a:rPr lang="en-CA" sz="2000" dirty="0">
                <a:solidFill>
                  <a:schemeClr val="bg1"/>
                </a:solidFill>
              </a:rPr>
              <a:t>das </a:t>
            </a:r>
            <a:r>
              <a:rPr lang="en-CA" sz="2000" dirty="0" err="1">
                <a:solidFill>
                  <a:schemeClr val="bg1"/>
                </a:solidFill>
              </a:rPr>
              <a:t>recomentações</a:t>
            </a:r>
            <a:r>
              <a:rPr lang="en-CA" sz="2000" dirty="0">
                <a:solidFill>
                  <a:schemeClr val="bg1"/>
                </a:solidFill>
              </a:rPr>
              <a:t> (follow-up)</a:t>
            </a:r>
          </a:p>
          <a:p>
            <a:pPr marL="570248" lvl="1" algn="just">
              <a:spcBef>
                <a:spcPts val="544"/>
              </a:spcBef>
              <a:spcAft>
                <a:spcPts val="544"/>
              </a:spcAft>
            </a:pPr>
            <a:endParaRPr lang="en-CA" sz="1200" dirty="0">
              <a:solidFill>
                <a:schemeClr val="bg1"/>
              </a:solidFill>
            </a:endParaRPr>
          </a:p>
          <a:p>
            <a:pPr lvl="1" indent="-414726" algn="just">
              <a:spcBef>
                <a:spcPts val="544"/>
              </a:spcBef>
              <a:spcAft>
                <a:spcPts val="544"/>
              </a:spcAft>
              <a:buFont typeface="Wingdings" panose="05000000000000000000" pitchFamily="2" charset="2"/>
              <a:buChar char="Ø"/>
            </a:pPr>
            <a:r>
              <a:rPr lang="en-CA" sz="2000" u="sng" dirty="0" err="1" smtClean="0">
                <a:solidFill>
                  <a:schemeClr val="bg1"/>
                </a:solidFill>
              </a:rPr>
              <a:t>Serviços</a:t>
            </a:r>
            <a:r>
              <a:rPr lang="en-CA" sz="2000" u="sng" dirty="0" smtClean="0">
                <a:solidFill>
                  <a:schemeClr val="bg1"/>
                </a:solidFill>
              </a:rPr>
              <a:t> </a:t>
            </a:r>
            <a:r>
              <a:rPr lang="en-CA" sz="2000" u="sng" dirty="0">
                <a:solidFill>
                  <a:schemeClr val="bg1"/>
                </a:solidFill>
              </a:rPr>
              <a:t>de </a:t>
            </a:r>
            <a:r>
              <a:rPr lang="en-CA" sz="2000" u="sng" dirty="0" err="1">
                <a:solidFill>
                  <a:schemeClr val="bg1"/>
                </a:solidFill>
              </a:rPr>
              <a:t>Assessoramento</a:t>
            </a:r>
            <a:endParaRPr lang="en-CA" sz="2000" u="sng" dirty="0">
              <a:solidFill>
                <a:schemeClr val="bg1"/>
              </a:solidFill>
            </a:endParaRPr>
          </a:p>
          <a:p>
            <a:pPr marL="1088656" lvl="1" indent="-518408" algn="just">
              <a:spcBef>
                <a:spcPts val="544"/>
              </a:spcBef>
              <a:spcAft>
                <a:spcPts val="544"/>
              </a:spcAft>
              <a:buFont typeface="Wingdings" panose="05000000000000000000" pitchFamily="2" charset="2"/>
              <a:buChar char="ü"/>
            </a:pPr>
            <a:r>
              <a:rPr lang="en-CA" sz="2000" dirty="0" err="1">
                <a:solidFill>
                  <a:schemeClr val="bg1"/>
                </a:solidFill>
              </a:rPr>
              <a:t>Importante</a:t>
            </a:r>
            <a:r>
              <a:rPr lang="en-CA" sz="2000" dirty="0">
                <a:solidFill>
                  <a:schemeClr val="bg1"/>
                </a:solidFill>
              </a:rPr>
              <a:t>, mas </a:t>
            </a:r>
            <a:r>
              <a:rPr lang="en-CA" sz="2000" dirty="0" err="1" smtClean="0">
                <a:solidFill>
                  <a:schemeClr val="bg1"/>
                </a:solidFill>
              </a:rPr>
              <a:t>deve</a:t>
            </a:r>
            <a:r>
              <a:rPr lang="en-CA" sz="2000" dirty="0" smtClean="0">
                <a:solidFill>
                  <a:schemeClr val="bg1"/>
                </a:solidFill>
              </a:rPr>
              <a:t>-se </a:t>
            </a:r>
            <a:r>
              <a:rPr lang="en-CA" sz="2000" dirty="0" err="1" smtClean="0">
                <a:solidFill>
                  <a:schemeClr val="bg1"/>
                </a:solidFill>
              </a:rPr>
              <a:t>garantir</a:t>
            </a:r>
            <a:r>
              <a:rPr lang="en-CA" sz="2000" dirty="0" smtClean="0">
                <a:solidFill>
                  <a:schemeClr val="bg1"/>
                </a:solidFill>
              </a:rPr>
              <a:t> </a:t>
            </a:r>
            <a:r>
              <a:rPr lang="en-CA" sz="2000" dirty="0">
                <a:solidFill>
                  <a:schemeClr val="bg1"/>
                </a:solidFill>
              </a:rPr>
              <a:t>que as </a:t>
            </a:r>
            <a:r>
              <a:rPr lang="en-CA" sz="2000" dirty="0" err="1">
                <a:solidFill>
                  <a:schemeClr val="bg1"/>
                </a:solidFill>
              </a:rPr>
              <a:t>auditorias</a:t>
            </a:r>
            <a:r>
              <a:rPr lang="en-CA" sz="2000" dirty="0">
                <a:solidFill>
                  <a:schemeClr val="bg1"/>
                </a:solidFill>
              </a:rPr>
              <a:t> de </a:t>
            </a:r>
            <a:r>
              <a:rPr lang="en-CA" sz="2000" dirty="0" err="1" smtClean="0">
                <a:solidFill>
                  <a:schemeClr val="bg1"/>
                </a:solidFill>
              </a:rPr>
              <a:t>conformidade</a:t>
            </a:r>
            <a:r>
              <a:rPr lang="en-CA" sz="2000" dirty="0" smtClean="0">
                <a:solidFill>
                  <a:schemeClr val="bg1"/>
                </a:solidFill>
              </a:rPr>
              <a:t> </a:t>
            </a:r>
            <a:r>
              <a:rPr lang="en-CA" sz="2000" dirty="0">
                <a:solidFill>
                  <a:schemeClr val="bg1"/>
                </a:solidFill>
              </a:rPr>
              <a:t>se </a:t>
            </a:r>
            <a:r>
              <a:rPr lang="en-CA" sz="2000" dirty="0" err="1">
                <a:solidFill>
                  <a:schemeClr val="bg1"/>
                </a:solidFill>
              </a:rPr>
              <a:t>mantêm</a:t>
            </a:r>
            <a:endParaRPr lang="en-CA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21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7969" y="402021"/>
            <a:ext cx="8033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0248" indent="-518408" algn="just"/>
            <a:r>
              <a:rPr lang="en-CA" sz="4000" smtClean="0">
                <a:solidFill>
                  <a:schemeClr val="bg1"/>
                </a:solidFill>
              </a:rPr>
              <a:t>2. Gerenciamento</a:t>
            </a:r>
            <a:r>
              <a:rPr lang="en-CA" sz="4000" dirty="0" smtClean="0">
                <a:solidFill>
                  <a:schemeClr val="bg1"/>
                </a:solidFill>
              </a:rPr>
              <a:t> </a:t>
            </a:r>
            <a:r>
              <a:rPr lang="en-CA" sz="4000" dirty="0">
                <a:solidFill>
                  <a:schemeClr val="bg1"/>
                </a:solidFill>
              </a:rPr>
              <a:t>de </a:t>
            </a:r>
            <a:r>
              <a:rPr lang="en-CA" sz="4000" dirty="0" err="1">
                <a:solidFill>
                  <a:schemeClr val="bg1"/>
                </a:solidFill>
              </a:rPr>
              <a:t>Pessoas</a:t>
            </a:r>
            <a:endParaRPr lang="en-CA" sz="4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7969" y="1412776"/>
            <a:ext cx="7670512" cy="3944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14726" algn="just">
              <a:spcBef>
                <a:spcPts val="544"/>
              </a:spcBef>
              <a:spcAft>
                <a:spcPts val="544"/>
              </a:spcAft>
              <a:buFont typeface="Wingdings" panose="05000000000000000000" pitchFamily="2" charset="2"/>
              <a:buChar char="Ø"/>
            </a:pPr>
            <a:r>
              <a:rPr lang="en-CA" sz="2000" u="sng" dirty="0" err="1">
                <a:solidFill>
                  <a:schemeClr val="bg1"/>
                </a:solidFill>
              </a:rPr>
              <a:t>Pessoas</a:t>
            </a:r>
            <a:r>
              <a:rPr lang="en-CA" sz="2000" u="sng" dirty="0">
                <a:solidFill>
                  <a:schemeClr val="bg1"/>
                </a:solidFill>
              </a:rPr>
              <a:t> </a:t>
            </a:r>
            <a:r>
              <a:rPr lang="en-CA" sz="2000" u="sng" dirty="0" err="1">
                <a:solidFill>
                  <a:schemeClr val="bg1"/>
                </a:solidFill>
              </a:rPr>
              <a:t>qualificadas</a:t>
            </a:r>
            <a:r>
              <a:rPr lang="en-CA" sz="2000" u="sng" dirty="0">
                <a:solidFill>
                  <a:schemeClr val="bg1"/>
                </a:solidFill>
              </a:rPr>
              <a:t> </a:t>
            </a:r>
            <a:r>
              <a:rPr lang="en-CA" sz="2000" u="sng" dirty="0" err="1">
                <a:solidFill>
                  <a:schemeClr val="bg1"/>
                </a:solidFill>
              </a:rPr>
              <a:t>são</a:t>
            </a:r>
            <a:r>
              <a:rPr lang="en-CA" sz="2000" u="sng" dirty="0">
                <a:solidFill>
                  <a:schemeClr val="bg1"/>
                </a:solidFill>
              </a:rPr>
              <a:t> </a:t>
            </a:r>
            <a:r>
              <a:rPr lang="en-CA" sz="2000" u="sng" dirty="0" err="1">
                <a:solidFill>
                  <a:schemeClr val="bg1"/>
                </a:solidFill>
              </a:rPr>
              <a:t>identificadas</a:t>
            </a:r>
            <a:r>
              <a:rPr lang="en-CA" sz="2000" u="sng" dirty="0">
                <a:solidFill>
                  <a:schemeClr val="bg1"/>
                </a:solidFill>
              </a:rPr>
              <a:t> e </a:t>
            </a:r>
            <a:r>
              <a:rPr lang="en-CA" sz="2000" u="sng" dirty="0" err="1">
                <a:solidFill>
                  <a:schemeClr val="bg1"/>
                </a:solidFill>
              </a:rPr>
              <a:t>recrutadas</a:t>
            </a:r>
            <a:r>
              <a:rPr lang="en-CA" sz="2000" u="sng" dirty="0">
                <a:solidFill>
                  <a:schemeClr val="bg1"/>
                </a:solidFill>
              </a:rPr>
              <a:t> </a:t>
            </a:r>
          </a:p>
          <a:p>
            <a:pPr marL="1088656" lvl="1" indent="-518408" algn="just">
              <a:spcBef>
                <a:spcPts val="544"/>
              </a:spcBef>
              <a:spcAft>
                <a:spcPts val="544"/>
              </a:spcAft>
              <a:buFont typeface="Wingdings" panose="05000000000000000000" pitchFamily="2" charset="2"/>
              <a:buChar char="ü"/>
            </a:pPr>
            <a:r>
              <a:rPr lang="en-CA" sz="2000" dirty="0" err="1" smtClean="0">
                <a:solidFill>
                  <a:schemeClr val="bg1"/>
                </a:solidFill>
              </a:rPr>
              <a:t>Problemas</a:t>
            </a:r>
            <a:r>
              <a:rPr lang="en-CA" sz="2000" dirty="0" smtClean="0">
                <a:solidFill>
                  <a:schemeClr val="bg1"/>
                </a:solidFill>
              </a:rPr>
              <a:t> </a:t>
            </a:r>
            <a:r>
              <a:rPr lang="en-CA" sz="2000" dirty="0" err="1" smtClean="0">
                <a:solidFill>
                  <a:schemeClr val="bg1"/>
                </a:solidFill>
              </a:rPr>
              <a:t>na</a:t>
            </a:r>
            <a:r>
              <a:rPr lang="en-CA" sz="2000" dirty="0" smtClean="0">
                <a:solidFill>
                  <a:schemeClr val="bg1"/>
                </a:solidFill>
              </a:rPr>
              <a:t> </a:t>
            </a:r>
            <a:r>
              <a:rPr lang="en-CA" sz="2000" dirty="0" err="1" smtClean="0">
                <a:solidFill>
                  <a:schemeClr val="bg1"/>
                </a:solidFill>
              </a:rPr>
              <a:t>contratação</a:t>
            </a:r>
            <a:r>
              <a:rPr lang="en-CA" sz="2000" dirty="0" smtClean="0">
                <a:solidFill>
                  <a:schemeClr val="bg1"/>
                </a:solidFill>
              </a:rPr>
              <a:t> </a:t>
            </a:r>
            <a:r>
              <a:rPr lang="en-CA" sz="2000" dirty="0">
                <a:solidFill>
                  <a:schemeClr val="bg1"/>
                </a:solidFill>
              </a:rPr>
              <a:t>e </a:t>
            </a:r>
            <a:r>
              <a:rPr lang="en-CA" sz="2000" dirty="0" err="1">
                <a:solidFill>
                  <a:schemeClr val="bg1"/>
                </a:solidFill>
              </a:rPr>
              <a:t>retenção</a:t>
            </a:r>
            <a:r>
              <a:rPr lang="en-CA" sz="2000" dirty="0">
                <a:solidFill>
                  <a:schemeClr val="bg1"/>
                </a:solidFill>
              </a:rPr>
              <a:t> de </a:t>
            </a:r>
            <a:r>
              <a:rPr lang="en-CA" sz="2000" dirty="0" err="1">
                <a:solidFill>
                  <a:schemeClr val="bg1"/>
                </a:solidFill>
              </a:rPr>
              <a:t>auditores</a:t>
            </a:r>
            <a:endParaRPr lang="en-CA" sz="2000" dirty="0">
              <a:solidFill>
                <a:schemeClr val="bg1"/>
              </a:solidFill>
            </a:endParaRPr>
          </a:p>
          <a:p>
            <a:pPr marL="1088656" lvl="1" indent="-518408" algn="just">
              <a:spcBef>
                <a:spcPts val="544"/>
              </a:spcBef>
              <a:spcAft>
                <a:spcPts val="544"/>
              </a:spcAft>
              <a:buFont typeface="Wingdings" panose="05000000000000000000" pitchFamily="2" charset="2"/>
              <a:buChar char="ü"/>
            </a:pPr>
            <a:r>
              <a:rPr lang="en-CA" sz="2000" dirty="0" err="1" smtClean="0">
                <a:solidFill>
                  <a:schemeClr val="bg1"/>
                </a:solidFill>
              </a:rPr>
              <a:t>Necessário</a:t>
            </a:r>
            <a:r>
              <a:rPr lang="en-CA" sz="2000" dirty="0" smtClean="0">
                <a:solidFill>
                  <a:schemeClr val="bg1"/>
                </a:solidFill>
              </a:rPr>
              <a:t> </a:t>
            </a:r>
            <a:r>
              <a:rPr lang="en-CA" sz="2000" dirty="0" err="1" smtClean="0">
                <a:solidFill>
                  <a:schemeClr val="bg1"/>
                </a:solidFill>
              </a:rPr>
              <a:t>critérios</a:t>
            </a:r>
            <a:r>
              <a:rPr lang="en-CA" sz="2000" dirty="0" smtClean="0">
                <a:solidFill>
                  <a:schemeClr val="bg1"/>
                </a:solidFill>
              </a:rPr>
              <a:t> </a:t>
            </a:r>
            <a:r>
              <a:rPr lang="en-CA" sz="2000" dirty="0">
                <a:solidFill>
                  <a:schemeClr val="bg1"/>
                </a:solidFill>
              </a:rPr>
              <a:t>de </a:t>
            </a:r>
            <a:r>
              <a:rPr lang="en-CA" sz="2000" dirty="0" err="1">
                <a:solidFill>
                  <a:schemeClr val="bg1"/>
                </a:solidFill>
              </a:rPr>
              <a:t>seleção</a:t>
            </a:r>
            <a:r>
              <a:rPr lang="en-CA" sz="2000" dirty="0">
                <a:solidFill>
                  <a:schemeClr val="bg1"/>
                </a:solidFill>
              </a:rPr>
              <a:t> </a:t>
            </a:r>
            <a:r>
              <a:rPr lang="en-CA" sz="2000" dirty="0" err="1">
                <a:solidFill>
                  <a:schemeClr val="bg1"/>
                </a:solidFill>
              </a:rPr>
              <a:t>adicionais</a:t>
            </a:r>
            <a:endParaRPr lang="en-CA" sz="2000" dirty="0">
              <a:solidFill>
                <a:schemeClr val="bg1"/>
              </a:solidFill>
            </a:endParaRPr>
          </a:p>
          <a:p>
            <a:pPr marL="1088656" lvl="1" indent="-518408" algn="just">
              <a:spcBef>
                <a:spcPts val="544"/>
              </a:spcBef>
              <a:spcAft>
                <a:spcPts val="544"/>
              </a:spcAft>
              <a:buFont typeface="Wingdings" panose="05000000000000000000" pitchFamily="2" charset="2"/>
              <a:buChar char="ü"/>
            </a:pPr>
            <a:r>
              <a:rPr lang="en-CA" sz="2000" dirty="0" err="1" smtClean="0">
                <a:solidFill>
                  <a:schemeClr val="bg1"/>
                </a:solidFill>
              </a:rPr>
              <a:t>Falta</a:t>
            </a:r>
            <a:r>
              <a:rPr lang="en-CA" sz="2000" dirty="0" smtClean="0">
                <a:solidFill>
                  <a:schemeClr val="bg1"/>
                </a:solidFill>
              </a:rPr>
              <a:t> </a:t>
            </a:r>
            <a:r>
              <a:rPr lang="en-CA" sz="2000" dirty="0" err="1" smtClean="0">
                <a:solidFill>
                  <a:schemeClr val="bg1"/>
                </a:solidFill>
              </a:rPr>
              <a:t>Carreira</a:t>
            </a:r>
            <a:r>
              <a:rPr lang="en-CA" sz="2000" dirty="0" smtClean="0">
                <a:solidFill>
                  <a:schemeClr val="bg1"/>
                </a:solidFill>
              </a:rPr>
              <a:t> </a:t>
            </a:r>
            <a:r>
              <a:rPr lang="en-CA" sz="2000" dirty="0">
                <a:solidFill>
                  <a:schemeClr val="bg1"/>
                </a:solidFill>
              </a:rPr>
              <a:t>de </a:t>
            </a:r>
            <a:r>
              <a:rPr lang="en-CA" sz="2000" dirty="0" err="1">
                <a:solidFill>
                  <a:schemeClr val="bg1"/>
                </a:solidFill>
              </a:rPr>
              <a:t>Auditores</a:t>
            </a:r>
            <a:r>
              <a:rPr lang="en-CA" sz="2000" dirty="0">
                <a:solidFill>
                  <a:schemeClr val="bg1"/>
                </a:solidFill>
              </a:rPr>
              <a:t> </a:t>
            </a:r>
          </a:p>
          <a:p>
            <a:pPr marL="1088656" lvl="1" indent="-518408" algn="just">
              <a:spcBef>
                <a:spcPts val="544"/>
              </a:spcBef>
              <a:spcAft>
                <a:spcPts val="544"/>
              </a:spcAft>
              <a:buFont typeface="Wingdings" panose="05000000000000000000" pitchFamily="2" charset="2"/>
              <a:buChar char="ü"/>
            </a:pPr>
            <a:r>
              <a:rPr lang="en-CA" sz="2000" dirty="0" err="1" smtClean="0">
                <a:solidFill>
                  <a:schemeClr val="bg1"/>
                </a:solidFill>
              </a:rPr>
              <a:t>Desenvolver</a:t>
            </a:r>
            <a:r>
              <a:rPr lang="en-CA" sz="2000" dirty="0" smtClean="0">
                <a:solidFill>
                  <a:schemeClr val="bg1"/>
                </a:solidFill>
              </a:rPr>
              <a:t> </a:t>
            </a:r>
            <a:r>
              <a:rPr lang="en-CA" sz="2000" dirty="0" err="1" smtClean="0">
                <a:solidFill>
                  <a:schemeClr val="bg1"/>
                </a:solidFill>
              </a:rPr>
              <a:t>Modelo</a:t>
            </a:r>
            <a:r>
              <a:rPr lang="en-CA" sz="2000" dirty="0" smtClean="0">
                <a:solidFill>
                  <a:schemeClr val="bg1"/>
                </a:solidFill>
              </a:rPr>
              <a:t> </a:t>
            </a:r>
            <a:r>
              <a:rPr lang="en-CA" sz="2000" dirty="0">
                <a:solidFill>
                  <a:schemeClr val="bg1"/>
                </a:solidFill>
              </a:rPr>
              <a:t>de </a:t>
            </a:r>
            <a:r>
              <a:rPr lang="en-CA" sz="2000" dirty="0" err="1">
                <a:solidFill>
                  <a:schemeClr val="bg1"/>
                </a:solidFill>
              </a:rPr>
              <a:t>Competências</a:t>
            </a:r>
            <a:r>
              <a:rPr lang="en-CA" sz="2000" dirty="0">
                <a:solidFill>
                  <a:schemeClr val="bg1"/>
                </a:solidFill>
              </a:rPr>
              <a:t> (</a:t>
            </a:r>
            <a:r>
              <a:rPr lang="en-CA" sz="2000" dirty="0" err="1">
                <a:solidFill>
                  <a:schemeClr val="bg1"/>
                </a:solidFill>
              </a:rPr>
              <a:t>aptidões</a:t>
            </a:r>
            <a:r>
              <a:rPr lang="en-CA" sz="2000" dirty="0">
                <a:solidFill>
                  <a:schemeClr val="bg1"/>
                </a:solidFill>
              </a:rPr>
              <a:t> – </a:t>
            </a:r>
            <a:r>
              <a:rPr lang="en-CA" sz="2000" dirty="0" err="1">
                <a:solidFill>
                  <a:schemeClr val="bg1"/>
                </a:solidFill>
              </a:rPr>
              <a:t>técnicas</a:t>
            </a:r>
            <a:r>
              <a:rPr lang="en-CA" sz="2000" dirty="0">
                <a:solidFill>
                  <a:schemeClr val="bg1"/>
                </a:solidFill>
              </a:rPr>
              <a:t> e </a:t>
            </a:r>
            <a:r>
              <a:rPr lang="en-CA" sz="2000" dirty="0" err="1">
                <a:solidFill>
                  <a:schemeClr val="bg1"/>
                </a:solidFill>
              </a:rPr>
              <a:t>comportamentais</a:t>
            </a:r>
            <a:r>
              <a:rPr lang="en-CA" sz="2000" dirty="0">
                <a:solidFill>
                  <a:schemeClr val="bg1"/>
                </a:solidFill>
              </a:rPr>
              <a:t>, etc.)</a:t>
            </a:r>
          </a:p>
          <a:p>
            <a:pPr marL="1088656" lvl="1" indent="-518408" algn="just">
              <a:spcBef>
                <a:spcPts val="544"/>
              </a:spcBef>
              <a:spcAft>
                <a:spcPts val="544"/>
              </a:spcAft>
              <a:buFont typeface="Wingdings" panose="05000000000000000000" pitchFamily="2" charset="2"/>
              <a:buChar char="ü"/>
            </a:pPr>
            <a:r>
              <a:rPr lang="en-CA" sz="2000" dirty="0" err="1" smtClean="0">
                <a:solidFill>
                  <a:schemeClr val="bg1"/>
                </a:solidFill>
              </a:rPr>
              <a:t>Investir</a:t>
            </a:r>
            <a:r>
              <a:rPr lang="en-CA" sz="2000" dirty="0" smtClean="0">
                <a:solidFill>
                  <a:schemeClr val="bg1"/>
                </a:solidFill>
              </a:rPr>
              <a:t> </a:t>
            </a:r>
            <a:r>
              <a:rPr lang="en-CA" sz="2000" dirty="0" err="1">
                <a:solidFill>
                  <a:schemeClr val="bg1"/>
                </a:solidFill>
              </a:rPr>
              <a:t>em</a:t>
            </a:r>
            <a:r>
              <a:rPr lang="en-CA" sz="2000" dirty="0">
                <a:solidFill>
                  <a:schemeClr val="bg1"/>
                </a:solidFill>
              </a:rPr>
              <a:t> </a:t>
            </a:r>
            <a:r>
              <a:rPr lang="en-CA" sz="2000" dirty="0" err="1">
                <a:solidFill>
                  <a:schemeClr val="bg1"/>
                </a:solidFill>
              </a:rPr>
              <a:t>treinamento</a:t>
            </a:r>
            <a:r>
              <a:rPr lang="en-CA" sz="2000" dirty="0">
                <a:solidFill>
                  <a:schemeClr val="bg1"/>
                </a:solidFill>
              </a:rPr>
              <a:t> </a:t>
            </a:r>
            <a:r>
              <a:rPr lang="en-CA" sz="2000" dirty="0" err="1">
                <a:solidFill>
                  <a:schemeClr val="bg1"/>
                </a:solidFill>
              </a:rPr>
              <a:t>em</a:t>
            </a:r>
            <a:r>
              <a:rPr lang="en-CA" sz="2000" dirty="0">
                <a:solidFill>
                  <a:schemeClr val="bg1"/>
                </a:solidFill>
              </a:rPr>
              <a:t> Auditoria </a:t>
            </a:r>
            <a:r>
              <a:rPr lang="en-CA" sz="2000" dirty="0" err="1">
                <a:solidFill>
                  <a:schemeClr val="bg1"/>
                </a:solidFill>
              </a:rPr>
              <a:t>Interna</a:t>
            </a:r>
            <a:endParaRPr lang="en-CA" sz="2000" dirty="0">
              <a:solidFill>
                <a:schemeClr val="bg1"/>
              </a:solidFill>
            </a:endParaRPr>
          </a:p>
          <a:p>
            <a:pPr marL="570248" lvl="1" algn="just">
              <a:spcBef>
                <a:spcPts val="544"/>
              </a:spcBef>
              <a:spcAft>
                <a:spcPts val="544"/>
              </a:spcAft>
            </a:pPr>
            <a:endParaRPr lang="en-CA" sz="1200" dirty="0">
              <a:solidFill>
                <a:schemeClr val="bg1"/>
              </a:solidFill>
            </a:endParaRPr>
          </a:p>
          <a:p>
            <a:pPr marL="414726" indent="-414726">
              <a:buFont typeface="Wingdings" panose="05000000000000000000" pitchFamily="2" charset="2"/>
              <a:buChar char="Ø"/>
            </a:pPr>
            <a:r>
              <a:rPr lang="en-CA" sz="2000" u="sng" dirty="0" err="1">
                <a:solidFill>
                  <a:schemeClr val="bg1"/>
                </a:solidFill>
              </a:rPr>
              <a:t>Desenvolvimento</a:t>
            </a:r>
            <a:r>
              <a:rPr lang="en-CA" sz="2000" u="sng" dirty="0">
                <a:solidFill>
                  <a:schemeClr val="bg1"/>
                </a:solidFill>
              </a:rPr>
              <a:t> </a:t>
            </a:r>
            <a:r>
              <a:rPr lang="en-CA" sz="2000" u="sng" dirty="0" err="1">
                <a:solidFill>
                  <a:schemeClr val="bg1"/>
                </a:solidFill>
              </a:rPr>
              <a:t>Profissional</a:t>
            </a:r>
            <a:r>
              <a:rPr lang="en-CA" sz="2000" u="sng" dirty="0">
                <a:solidFill>
                  <a:schemeClr val="bg1"/>
                </a:solidFill>
              </a:rPr>
              <a:t> individual</a:t>
            </a:r>
          </a:p>
          <a:p>
            <a:pPr marL="1088656" lvl="1" indent="-518408" algn="just">
              <a:spcBef>
                <a:spcPts val="544"/>
              </a:spcBef>
              <a:spcAft>
                <a:spcPts val="544"/>
              </a:spcAft>
              <a:buFont typeface="Wingdings" panose="05000000000000000000" pitchFamily="2" charset="2"/>
              <a:buChar char="ü"/>
            </a:pPr>
            <a:r>
              <a:rPr lang="en-CA" sz="2000" dirty="0" err="1">
                <a:solidFill>
                  <a:schemeClr val="bg1"/>
                </a:solidFill>
              </a:rPr>
              <a:t>Planos</a:t>
            </a:r>
            <a:r>
              <a:rPr lang="en-CA" sz="2000" dirty="0">
                <a:solidFill>
                  <a:schemeClr val="bg1"/>
                </a:solidFill>
              </a:rPr>
              <a:t> de </a:t>
            </a:r>
            <a:r>
              <a:rPr lang="en-CA" sz="2000" dirty="0" err="1">
                <a:solidFill>
                  <a:schemeClr val="bg1"/>
                </a:solidFill>
              </a:rPr>
              <a:t>formação</a:t>
            </a:r>
            <a:r>
              <a:rPr lang="en-CA" sz="2000" dirty="0">
                <a:solidFill>
                  <a:schemeClr val="bg1"/>
                </a:solidFill>
              </a:rPr>
              <a:t> e </a:t>
            </a:r>
            <a:r>
              <a:rPr lang="en-CA" sz="2000" dirty="0" err="1">
                <a:solidFill>
                  <a:schemeClr val="bg1"/>
                </a:solidFill>
              </a:rPr>
              <a:t>desenvolvimento</a:t>
            </a:r>
            <a:r>
              <a:rPr lang="en-CA" sz="2000" dirty="0">
                <a:solidFill>
                  <a:schemeClr val="bg1"/>
                </a:solidFill>
              </a:rPr>
              <a:t> individual</a:t>
            </a:r>
          </a:p>
        </p:txBody>
      </p:sp>
    </p:spTree>
    <p:extLst>
      <p:ext uri="{BB962C8B-B14F-4D97-AF65-F5344CB8AC3E}">
        <p14:creationId xmlns:p14="http://schemas.microsoft.com/office/powerpoint/2010/main" val="87358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7969" y="402021"/>
            <a:ext cx="8033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0248" indent="-518408" algn="just"/>
            <a:r>
              <a:rPr lang="en-CA" sz="4000" dirty="0" smtClean="0">
                <a:solidFill>
                  <a:schemeClr val="bg1"/>
                </a:solidFill>
              </a:rPr>
              <a:t>3. </a:t>
            </a:r>
            <a:r>
              <a:rPr lang="en-CA" sz="4000" dirty="0" err="1" smtClean="0">
                <a:solidFill>
                  <a:schemeClr val="bg1"/>
                </a:solidFill>
              </a:rPr>
              <a:t>Práticas</a:t>
            </a:r>
            <a:r>
              <a:rPr lang="en-CA" sz="4000" dirty="0" smtClean="0">
                <a:solidFill>
                  <a:schemeClr val="bg1"/>
                </a:solidFill>
              </a:rPr>
              <a:t> </a:t>
            </a:r>
            <a:r>
              <a:rPr lang="en-CA" sz="4000" dirty="0" err="1">
                <a:solidFill>
                  <a:schemeClr val="bg1"/>
                </a:solidFill>
              </a:rPr>
              <a:t>Profissionais</a:t>
            </a:r>
            <a:endParaRPr lang="en-CA" sz="4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7969" y="1393008"/>
            <a:ext cx="7670512" cy="4380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14726" algn="just">
              <a:spcBef>
                <a:spcPts val="544"/>
              </a:spcBef>
              <a:spcAft>
                <a:spcPts val="544"/>
              </a:spcAft>
              <a:buFont typeface="Wingdings" panose="05000000000000000000" pitchFamily="2" charset="2"/>
              <a:buChar char="Ø"/>
            </a:pPr>
            <a:r>
              <a:rPr lang="en-CA" sz="2000" u="sng" dirty="0" err="1">
                <a:solidFill>
                  <a:schemeClr val="bg1"/>
                </a:solidFill>
              </a:rPr>
              <a:t>Arcabouço</a:t>
            </a:r>
            <a:r>
              <a:rPr lang="en-CA" sz="2000" u="sng" dirty="0">
                <a:solidFill>
                  <a:schemeClr val="bg1"/>
                </a:solidFill>
              </a:rPr>
              <a:t> de </a:t>
            </a:r>
            <a:r>
              <a:rPr lang="en-CA" sz="2000" u="sng" dirty="0" err="1">
                <a:solidFill>
                  <a:schemeClr val="bg1"/>
                </a:solidFill>
              </a:rPr>
              <a:t>processos</a:t>
            </a:r>
            <a:r>
              <a:rPr lang="en-CA" sz="2000" u="sng" dirty="0">
                <a:solidFill>
                  <a:schemeClr val="bg1"/>
                </a:solidFill>
              </a:rPr>
              <a:t> e </a:t>
            </a:r>
            <a:r>
              <a:rPr lang="en-CA" sz="2000" u="sng" dirty="0" err="1">
                <a:solidFill>
                  <a:schemeClr val="bg1"/>
                </a:solidFill>
              </a:rPr>
              <a:t>práticas</a:t>
            </a:r>
            <a:r>
              <a:rPr lang="en-CA" sz="2000" u="sng" dirty="0">
                <a:solidFill>
                  <a:schemeClr val="bg1"/>
                </a:solidFill>
              </a:rPr>
              <a:t> </a:t>
            </a:r>
            <a:r>
              <a:rPr lang="en-CA" sz="2000" u="sng" dirty="0" err="1">
                <a:solidFill>
                  <a:schemeClr val="bg1"/>
                </a:solidFill>
              </a:rPr>
              <a:t>profissionais</a:t>
            </a:r>
            <a:endParaRPr lang="en-CA" sz="2000" u="sng" dirty="0">
              <a:solidFill>
                <a:schemeClr val="bg1"/>
              </a:solidFill>
            </a:endParaRPr>
          </a:p>
          <a:p>
            <a:pPr marL="1088656" lvl="1" indent="-518408" algn="just">
              <a:spcBef>
                <a:spcPts val="544"/>
              </a:spcBef>
              <a:spcAft>
                <a:spcPts val="544"/>
              </a:spcAft>
              <a:buFont typeface="Wingdings" panose="05000000000000000000" pitchFamily="2" charset="2"/>
              <a:buChar char="ü"/>
            </a:pPr>
            <a:r>
              <a:rPr lang="en-CA" sz="2000" dirty="0" err="1" smtClean="0">
                <a:solidFill>
                  <a:schemeClr val="bg1"/>
                </a:solidFill>
              </a:rPr>
              <a:t>Necessário</a:t>
            </a:r>
            <a:r>
              <a:rPr lang="en-CA" sz="2000" dirty="0" smtClean="0">
                <a:solidFill>
                  <a:schemeClr val="bg1"/>
                </a:solidFill>
              </a:rPr>
              <a:t> </a:t>
            </a:r>
            <a:r>
              <a:rPr lang="en-CA" sz="2000" dirty="0" err="1" smtClean="0">
                <a:solidFill>
                  <a:schemeClr val="bg1"/>
                </a:solidFill>
              </a:rPr>
              <a:t>desenhar</a:t>
            </a:r>
            <a:r>
              <a:rPr lang="en-CA" sz="2000" dirty="0" smtClean="0">
                <a:solidFill>
                  <a:schemeClr val="bg1"/>
                </a:solidFill>
              </a:rPr>
              <a:t> </a:t>
            </a:r>
            <a:r>
              <a:rPr lang="en-CA" sz="2000" dirty="0" err="1" smtClean="0">
                <a:solidFill>
                  <a:schemeClr val="bg1"/>
                </a:solidFill>
              </a:rPr>
              <a:t>Políticas</a:t>
            </a:r>
            <a:r>
              <a:rPr lang="en-CA" sz="2000" dirty="0">
                <a:solidFill>
                  <a:schemeClr val="bg1"/>
                </a:solidFill>
              </a:rPr>
              <a:t>, </a:t>
            </a:r>
            <a:r>
              <a:rPr lang="en-CA" sz="2000" dirty="0" err="1">
                <a:solidFill>
                  <a:schemeClr val="bg1"/>
                </a:solidFill>
              </a:rPr>
              <a:t>programas</a:t>
            </a:r>
            <a:r>
              <a:rPr lang="en-CA" sz="2000" dirty="0">
                <a:solidFill>
                  <a:schemeClr val="bg1"/>
                </a:solidFill>
              </a:rPr>
              <a:t> e </a:t>
            </a:r>
            <a:r>
              <a:rPr lang="en-CA" sz="2000" dirty="0" err="1">
                <a:solidFill>
                  <a:schemeClr val="bg1"/>
                </a:solidFill>
              </a:rPr>
              <a:t>práticas</a:t>
            </a:r>
            <a:r>
              <a:rPr lang="en-CA" sz="2000" dirty="0">
                <a:solidFill>
                  <a:schemeClr val="bg1"/>
                </a:solidFill>
              </a:rPr>
              <a:t> de AI</a:t>
            </a:r>
          </a:p>
          <a:p>
            <a:pPr marL="1088656" lvl="1" indent="-518408" algn="just">
              <a:spcBef>
                <a:spcPts val="544"/>
              </a:spcBef>
              <a:spcAft>
                <a:spcPts val="544"/>
              </a:spcAft>
              <a:buFont typeface="Wingdings" panose="05000000000000000000" pitchFamily="2" charset="2"/>
              <a:buChar char="ü"/>
            </a:pPr>
            <a:r>
              <a:rPr lang="en-CA" sz="2000" dirty="0" err="1" smtClean="0">
                <a:solidFill>
                  <a:schemeClr val="bg1"/>
                </a:solidFill>
              </a:rPr>
              <a:t>Falta</a:t>
            </a:r>
            <a:r>
              <a:rPr lang="en-CA" sz="2000" dirty="0" smtClean="0">
                <a:solidFill>
                  <a:schemeClr val="bg1"/>
                </a:solidFill>
              </a:rPr>
              <a:t> Manual </a:t>
            </a:r>
            <a:r>
              <a:rPr lang="en-CA" sz="2000" dirty="0">
                <a:solidFill>
                  <a:schemeClr val="bg1"/>
                </a:solidFill>
              </a:rPr>
              <a:t>de Auditoria </a:t>
            </a:r>
            <a:r>
              <a:rPr lang="en-CA" sz="2000" dirty="0" err="1" smtClean="0">
                <a:solidFill>
                  <a:schemeClr val="bg1"/>
                </a:solidFill>
              </a:rPr>
              <a:t>Interna</a:t>
            </a:r>
            <a:r>
              <a:rPr lang="en-CA" sz="2000" dirty="0" smtClean="0">
                <a:solidFill>
                  <a:schemeClr val="bg1"/>
                </a:solidFill>
              </a:rPr>
              <a:t>, </a:t>
            </a:r>
            <a:r>
              <a:rPr lang="en-CA" sz="2000" dirty="0" err="1" smtClean="0">
                <a:solidFill>
                  <a:schemeClr val="bg1"/>
                </a:solidFill>
              </a:rPr>
              <a:t>Normas</a:t>
            </a:r>
            <a:r>
              <a:rPr lang="en-CA" sz="2000" dirty="0" smtClean="0">
                <a:solidFill>
                  <a:schemeClr val="bg1"/>
                </a:solidFill>
              </a:rPr>
              <a:t> </a:t>
            </a:r>
            <a:r>
              <a:rPr lang="en-CA" sz="2000" dirty="0" err="1">
                <a:solidFill>
                  <a:schemeClr val="bg1"/>
                </a:solidFill>
              </a:rPr>
              <a:t>Profissionais</a:t>
            </a:r>
            <a:r>
              <a:rPr lang="en-CA" sz="2000" dirty="0">
                <a:solidFill>
                  <a:schemeClr val="bg1"/>
                </a:solidFill>
              </a:rPr>
              <a:t> de AI </a:t>
            </a:r>
            <a:r>
              <a:rPr lang="en-CA" sz="2000" dirty="0" err="1" smtClean="0">
                <a:solidFill>
                  <a:schemeClr val="bg1"/>
                </a:solidFill>
              </a:rPr>
              <a:t>inexistentes</a:t>
            </a:r>
            <a:r>
              <a:rPr lang="en-CA" sz="2000" dirty="0" smtClean="0">
                <a:solidFill>
                  <a:schemeClr val="bg1"/>
                </a:solidFill>
              </a:rPr>
              <a:t> </a:t>
            </a:r>
            <a:r>
              <a:rPr lang="en-CA" sz="2000" dirty="0" err="1" smtClean="0">
                <a:solidFill>
                  <a:schemeClr val="bg1"/>
                </a:solidFill>
              </a:rPr>
              <a:t>bem</a:t>
            </a:r>
            <a:r>
              <a:rPr lang="en-CA" sz="2000" dirty="0" smtClean="0">
                <a:solidFill>
                  <a:schemeClr val="bg1"/>
                </a:solidFill>
              </a:rPr>
              <a:t> </a:t>
            </a:r>
            <a:r>
              <a:rPr lang="en-CA" sz="2000" dirty="0" err="1" smtClean="0">
                <a:solidFill>
                  <a:schemeClr val="bg1"/>
                </a:solidFill>
              </a:rPr>
              <a:t>como</a:t>
            </a:r>
            <a:r>
              <a:rPr lang="en-CA" sz="2000" dirty="0" smtClean="0">
                <a:solidFill>
                  <a:schemeClr val="bg1"/>
                </a:solidFill>
              </a:rPr>
              <a:t> o </a:t>
            </a:r>
            <a:r>
              <a:rPr lang="en-CA" sz="2000" dirty="0" err="1" smtClean="0">
                <a:solidFill>
                  <a:schemeClr val="bg1"/>
                </a:solidFill>
              </a:rPr>
              <a:t>Código</a:t>
            </a:r>
            <a:r>
              <a:rPr lang="en-CA" sz="2000" dirty="0" smtClean="0">
                <a:solidFill>
                  <a:schemeClr val="bg1"/>
                </a:solidFill>
              </a:rPr>
              <a:t> </a:t>
            </a:r>
            <a:r>
              <a:rPr lang="en-CA" sz="2000" dirty="0">
                <a:solidFill>
                  <a:schemeClr val="bg1"/>
                </a:solidFill>
              </a:rPr>
              <a:t>de </a:t>
            </a:r>
            <a:r>
              <a:rPr lang="en-CA" sz="2000" dirty="0" err="1">
                <a:solidFill>
                  <a:schemeClr val="bg1"/>
                </a:solidFill>
              </a:rPr>
              <a:t>Ética</a:t>
            </a:r>
            <a:r>
              <a:rPr lang="en-CA" sz="2000" dirty="0">
                <a:solidFill>
                  <a:schemeClr val="bg1"/>
                </a:solidFill>
              </a:rPr>
              <a:t> </a:t>
            </a:r>
            <a:r>
              <a:rPr lang="en-CA" sz="2000" dirty="0" err="1">
                <a:solidFill>
                  <a:schemeClr val="bg1"/>
                </a:solidFill>
              </a:rPr>
              <a:t>Profissional</a:t>
            </a:r>
            <a:r>
              <a:rPr lang="en-CA" sz="2000" dirty="0">
                <a:solidFill>
                  <a:schemeClr val="bg1"/>
                </a:solidFill>
              </a:rPr>
              <a:t> de AI </a:t>
            </a:r>
          </a:p>
          <a:p>
            <a:pPr marL="1088656" lvl="1" indent="-518408" algn="just">
              <a:spcBef>
                <a:spcPts val="544"/>
              </a:spcBef>
              <a:spcAft>
                <a:spcPts val="544"/>
              </a:spcAft>
              <a:buFont typeface="Wingdings" panose="05000000000000000000" pitchFamily="2" charset="2"/>
              <a:buChar char="ü"/>
            </a:pPr>
            <a:r>
              <a:rPr lang="en-CA" sz="2000" dirty="0" err="1">
                <a:solidFill>
                  <a:schemeClr val="bg1"/>
                </a:solidFill>
              </a:rPr>
              <a:t>Asseguração</a:t>
            </a:r>
            <a:r>
              <a:rPr lang="en-CA" sz="2000" dirty="0">
                <a:solidFill>
                  <a:schemeClr val="bg1"/>
                </a:solidFill>
              </a:rPr>
              <a:t> da </a:t>
            </a:r>
            <a:r>
              <a:rPr lang="en-CA" sz="2000" dirty="0" err="1">
                <a:solidFill>
                  <a:schemeClr val="bg1"/>
                </a:solidFill>
              </a:rPr>
              <a:t>Qualidade</a:t>
            </a:r>
            <a:endParaRPr lang="en-CA" sz="2000" dirty="0">
              <a:solidFill>
                <a:schemeClr val="bg1"/>
              </a:solidFill>
            </a:endParaRPr>
          </a:p>
          <a:p>
            <a:pPr marL="1088656" lvl="1" indent="-518408" algn="just">
              <a:spcBef>
                <a:spcPts val="544"/>
              </a:spcBef>
              <a:spcAft>
                <a:spcPts val="544"/>
              </a:spcAft>
              <a:buFont typeface="Wingdings" panose="05000000000000000000" pitchFamily="2" charset="2"/>
              <a:buChar char="ü"/>
            </a:pPr>
            <a:endParaRPr lang="en-CA" sz="1200" dirty="0">
              <a:solidFill>
                <a:schemeClr val="bg1"/>
              </a:solidFill>
            </a:endParaRPr>
          </a:p>
          <a:p>
            <a:pPr lvl="1" indent="-414726" algn="just">
              <a:spcBef>
                <a:spcPts val="544"/>
              </a:spcBef>
              <a:spcAft>
                <a:spcPts val="544"/>
              </a:spcAft>
              <a:buFont typeface="Wingdings" panose="05000000000000000000" pitchFamily="2" charset="2"/>
              <a:buChar char="Ø"/>
            </a:pPr>
            <a:r>
              <a:rPr lang="en-CA" sz="2000" u="sng" dirty="0">
                <a:solidFill>
                  <a:schemeClr val="bg1"/>
                </a:solidFill>
              </a:rPr>
              <a:t>Plano de Auditoria </a:t>
            </a:r>
            <a:r>
              <a:rPr lang="en-CA" sz="2000" u="sng" dirty="0" err="1">
                <a:solidFill>
                  <a:schemeClr val="bg1"/>
                </a:solidFill>
              </a:rPr>
              <a:t>baseado</a:t>
            </a:r>
            <a:r>
              <a:rPr lang="en-CA" sz="2000" u="sng" dirty="0">
                <a:solidFill>
                  <a:schemeClr val="bg1"/>
                </a:solidFill>
              </a:rPr>
              <a:t> </a:t>
            </a:r>
            <a:r>
              <a:rPr lang="en-CA" sz="2000" u="sng" dirty="0" err="1">
                <a:solidFill>
                  <a:schemeClr val="bg1"/>
                </a:solidFill>
              </a:rPr>
              <a:t>nas</a:t>
            </a:r>
            <a:r>
              <a:rPr lang="en-CA" sz="2000" u="sng" dirty="0">
                <a:solidFill>
                  <a:schemeClr val="bg1"/>
                </a:solidFill>
              </a:rPr>
              <a:t> </a:t>
            </a:r>
            <a:r>
              <a:rPr lang="en-CA" sz="2000" u="sng" dirty="0" err="1">
                <a:solidFill>
                  <a:schemeClr val="bg1"/>
                </a:solidFill>
              </a:rPr>
              <a:t>Prioridades</a:t>
            </a:r>
            <a:r>
              <a:rPr lang="en-CA" sz="2000" u="sng" dirty="0">
                <a:solidFill>
                  <a:schemeClr val="bg1"/>
                </a:solidFill>
              </a:rPr>
              <a:t> de </a:t>
            </a:r>
            <a:r>
              <a:rPr lang="en-CA" sz="2000" u="sng" dirty="0" err="1">
                <a:solidFill>
                  <a:schemeClr val="bg1"/>
                </a:solidFill>
              </a:rPr>
              <a:t>Gestão</a:t>
            </a:r>
            <a:r>
              <a:rPr lang="en-CA" sz="2000" u="sng" dirty="0">
                <a:solidFill>
                  <a:schemeClr val="bg1"/>
                </a:solidFill>
              </a:rPr>
              <a:t> e dos Stakeholders</a:t>
            </a:r>
          </a:p>
          <a:p>
            <a:pPr marL="1088656" lvl="1" indent="-518408" algn="just">
              <a:spcBef>
                <a:spcPts val="544"/>
              </a:spcBef>
              <a:spcAft>
                <a:spcPts val="544"/>
              </a:spcAft>
              <a:buFont typeface="Wingdings" panose="05000000000000000000" pitchFamily="2" charset="2"/>
              <a:buChar char="ü"/>
            </a:pPr>
            <a:r>
              <a:rPr lang="en-CA" sz="2000" dirty="0" err="1">
                <a:solidFill>
                  <a:schemeClr val="bg1"/>
                </a:solidFill>
              </a:rPr>
              <a:t>Universo</a:t>
            </a:r>
            <a:r>
              <a:rPr lang="en-CA" sz="2000" dirty="0">
                <a:solidFill>
                  <a:schemeClr val="bg1"/>
                </a:solidFill>
              </a:rPr>
              <a:t> de </a:t>
            </a:r>
            <a:r>
              <a:rPr lang="en-CA" sz="2000" dirty="0" smtClean="0">
                <a:solidFill>
                  <a:schemeClr val="bg1"/>
                </a:solidFill>
              </a:rPr>
              <a:t>Auditoria</a:t>
            </a:r>
            <a:endParaRPr lang="en-CA" sz="2000" dirty="0">
              <a:solidFill>
                <a:schemeClr val="bg1"/>
              </a:solidFill>
            </a:endParaRPr>
          </a:p>
          <a:p>
            <a:pPr marL="1088656" lvl="1" indent="-518408" algn="just">
              <a:spcBef>
                <a:spcPts val="544"/>
              </a:spcBef>
              <a:spcAft>
                <a:spcPts val="544"/>
              </a:spcAft>
              <a:buFont typeface="Wingdings" panose="05000000000000000000" pitchFamily="2" charset="2"/>
              <a:buChar char="ü"/>
            </a:pPr>
            <a:r>
              <a:rPr lang="en-CA" sz="2000" dirty="0">
                <a:solidFill>
                  <a:schemeClr val="bg1"/>
                </a:solidFill>
              </a:rPr>
              <a:t>Plano </a:t>
            </a:r>
            <a:r>
              <a:rPr lang="en-CA" sz="2000" dirty="0" err="1">
                <a:solidFill>
                  <a:schemeClr val="bg1"/>
                </a:solidFill>
              </a:rPr>
              <a:t>abrangente</a:t>
            </a:r>
            <a:r>
              <a:rPr lang="en-CA" sz="2000" dirty="0">
                <a:solidFill>
                  <a:schemeClr val="bg1"/>
                </a:solidFill>
              </a:rPr>
              <a:t> (</a:t>
            </a:r>
            <a:r>
              <a:rPr lang="en-CA" sz="2000" dirty="0" err="1">
                <a:solidFill>
                  <a:schemeClr val="bg1"/>
                </a:solidFill>
              </a:rPr>
              <a:t>auditorias</a:t>
            </a:r>
            <a:r>
              <a:rPr lang="en-CA" sz="2000" dirty="0">
                <a:solidFill>
                  <a:schemeClr val="bg1"/>
                </a:solidFill>
              </a:rPr>
              <a:t>, </a:t>
            </a:r>
            <a:r>
              <a:rPr lang="en-CA" sz="2000" dirty="0" err="1">
                <a:solidFill>
                  <a:schemeClr val="bg1"/>
                </a:solidFill>
              </a:rPr>
              <a:t>recursos</a:t>
            </a:r>
            <a:r>
              <a:rPr lang="en-CA" sz="2000" dirty="0">
                <a:solidFill>
                  <a:schemeClr val="bg1"/>
                </a:solidFill>
              </a:rPr>
              <a:t>, etc.)</a:t>
            </a:r>
          </a:p>
          <a:p>
            <a:pPr marL="1088656" lvl="1" indent="-518408" algn="just">
              <a:spcBef>
                <a:spcPts val="544"/>
              </a:spcBef>
              <a:spcAft>
                <a:spcPts val="544"/>
              </a:spcAft>
              <a:buFont typeface="Wingdings" panose="05000000000000000000" pitchFamily="2" charset="2"/>
              <a:buChar char="ü"/>
            </a:pPr>
            <a:r>
              <a:rPr lang="en-CA" sz="2000" dirty="0" err="1" smtClean="0">
                <a:solidFill>
                  <a:schemeClr val="bg1"/>
                </a:solidFill>
              </a:rPr>
              <a:t>Metodologia</a:t>
            </a:r>
            <a:r>
              <a:rPr lang="en-CA" sz="2000" dirty="0" smtClean="0">
                <a:solidFill>
                  <a:schemeClr val="bg1"/>
                </a:solidFill>
              </a:rPr>
              <a:t> </a:t>
            </a:r>
            <a:r>
              <a:rPr lang="en-CA" sz="2000" dirty="0">
                <a:solidFill>
                  <a:schemeClr val="bg1"/>
                </a:solidFill>
              </a:rPr>
              <a:t>de </a:t>
            </a:r>
            <a:r>
              <a:rPr lang="en-CA" sz="2000" dirty="0" err="1">
                <a:solidFill>
                  <a:schemeClr val="bg1"/>
                </a:solidFill>
              </a:rPr>
              <a:t>planejamento</a:t>
            </a:r>
            <a:r>
              <a:rPr lang="en-CA" sz="2000" dirty="0">
                <a:solidFill>
                  <a:schemeClr val="bg1"/>
                </a:solidFill>
              </a:rPr>
              <a:t> de auditoria </a:t>
            </a:r>
            <a:r>
              <a:rPr lang="en-CA" sz="2000" dirty="0" err="1">
                <a:solidFill>
                  <a:schemeClr val="bg1"/>
                </a:solidFill>
              </a:rPr>
              <a:t>baseada</a:t>
            </a:r>
            <a:r>
              <a:rPr lang="en-CA" sz="2000" dirty="0">
                <a:solidFill>
                  <a:schemeClr val="bg1"/>
                </a:solidFill>
              </a:rPr>
              <a:t> no </a:t>
            </a:r>
            <a:r>
              <a:rPr lang="en-CA" sz="2000" dirty="0" err="1">
                <a:solidFill>
                  <a:schemeClr val="bg1"/>
                </a:solidFill>
              </a:rPr>
              <a:t>risco</a:t>
            </a:r>
            <a:r>
              <a:rPr lang="en-CA" sz="20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649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4289" y="332656"/>
            <a:ext cx="8033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1841"/>
            <a:r>
              <a:rPr lang="en-CA" sz="4000" dirty="0" smtClean="0">
                <a:solidFill>
                  <a:schemeClr val="bg1"/>
                </a:solidFill>
              </a:rPr>
              <a:t>4. </a:t>
            </a:r>
            <a:r>
              <a:rPr lang="en-CA" sz="4000" dirty="0" err="1" smtClean="0">
                <a:solidFill>
                  <a:schemeClr val="bg1"/>
                </a:solidFill>
              </a:rPr>
              <a:t>Gestão</a:t>
            </a:r>
            <a:r>
              <a:rPr lang="en-CA" sz="4000" dirty="0" smtClean="0">
                <a:solidFill>
                  <a:schemeClr val="bg1"/>
                </a:solidFill>
              </a:rPr>
              <a:t> </a:t>
            </a:r>
            <a:r>
              <a:rPr lang="en-CA" sz="4000" dirty="0">
                <a:solidFill>
                  <a:schemeClr val="bg1"/>
                </a:solidFill>
              </a:rPr>
              <a:t>de </a:t>
            </a:r>
            <a:r>
              <a:rPr lang="en-CA" sz="4000" dirty="0" err="1" smtClean="0">
                <a:solidFill>
                  <a:schemeClr val="bg1"/>
                </a:solidFill>
              </a:rPr>
              <a:t>Desempenho</a:t>
            </a:r>
            <a:r>
              <a:rPr lang="en-CA" sz="4000" dirty="0">
                <a:solidFill>
                  <a:schemeClr val="bg1"/>
                </a:solidFill>
              </a:rPr>
              <a:t> </a:t>
            </a:r>
            <a:r>
              <a:rPr lang="en-CA" sz="4000" dirty="0" smtClean="0">
                <a:solidFill>
                  <a:schemeClr val="bg1"/>
                </a:solidFill>
              </a:rPr>
              <a:t>  				    </a:t>
            </a:r>
            <a:r>
              <a:rPr lang="en-CA" sz="4000" dirty="0" smtClean="0">
                <a:solidFill>
                  <a:schemeClr val="bg1"/>
                </a:solidFill>
              </a:rPr>
              <a:t>               </a:t>
            </a:r>
            <a:r>
              <a:rPr lang="en-CA" sz="4000" dirty="0" smtClean="0">
                <a:solidFill>
                  <a:schemeClr val="bg1"/>
                </a:solidFill>
              </a:rPr>
              <a:t>e </a:t>
            </a:r>
            <a:r>
              <a:rPr lang="en-CA" sz="4000" dirty="0" smtClean="0">
                <a:solidFill>
                  <a:schemeClr val="bg1"/>
                </a:solidFill>
              </a:rPr>
              <a:t>Accountability</a:t>
            </a:r>
            <a:endParaRPr lang="en-CA" sz="4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5729" y="1825008"/>
            <a:ext cx="7670512" cy="3503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14726" algn="just">
              <a:spcBef>
                <a:spcPts val="544"/>
              </a:spcBef>
              <a:spcAft>
                <a:spcPts val="544"/>
              </a:spcAft>
              <a:buFont typeface="Wingdings" panose="05000000000000000000" pitchFamily="2" charset="2"/>
              <a:buChar char="Ø"/>
            </a:pPr>
            <a:r>
              <a:rPr lang="en-CA" sz="2000" u="sng" dirty="0" err="1">
                <a:solidFill>
                  <a:schemeClr val="bg1"/>
                </a:solidFill>
              </a:rPr>
              <a:t>Orçamento</a:t>
            </a:r>
            <a:r>
              <a:rPr lang="en-CA" sz="2000" u="sng" dirty="0">
                <a:solidFill>
                  <a:schemeClr val="bg1"/>
                </a:solidFill>
              </a:rPr>
              <a:t> </a:t>
            </a:r>
            <a:r>
              <a:rPr lang="en-CA" sz="2000" u="sng" dirty="0" err="1">
                <a:solidFill>
                  <a:schemeClr val="bg1"/>
                </a:solidFill>
              </a:rPr>
              <a:t>Operacional</a:t>
            </a:r>
            <a:r>
              <a:rPr lang="en-CA" sz="2000" u="sng" dirty="0">
                <a:solidFill>
                  <a:schemeClr val="bg1"/>
                </a:solidFill>
              </a:rPr>
              <a:t> de AI e Plano de </a:t>
            </a:r>
            <a:r>
              <a:rPr lang="en-CA" sz="2000" u="sng" dirty="0" err="1">
                <a:solidFill>
                  <a:schemeClr val="bg1"/>
                </a:solidFill>
              </a:rPr>
              <a:t>Negócios</a:t>
            </a:r>
            <a:r>
              <a:rPr lang="en-CA" sz="2000" u="sng" dirty="0">
                <a:solidFill>
                  <a:schemeClr val="bg1"/>
                </a:solidFill>
              </a:rPr>
              <a:t> de AI</a:t>
            </a:r>
          </a:p>
          <a:p>
            <a:pPr marL="1088656" lvl="1" indent="-518408" algn="just">
              <a:spcBef>
                <a:spcPts val="544"/>
              </a:spcBef>
              <a:spcAft>
                <a:spcPts val="544"/>
              </a:spcAft>
              <a:buFont typeface="Wingdings" panose="05000000000000000000" pitchFamily="2" charset="2"/>
              <a:buChar char="ü"/>
            </a:pPr>
            <a:r>
              <a:rPr lang="en-CA" sz="2000" dirty="0" err="1">
                <a:solidFill>
                  <a:schemeClr val="bg1"/>
                </a:solidFill>
              </a:rPr>
              <a:t>Foco</a:t>
            </a:r>
            <a:r>
              <a:rPr lang="en-CA" sz="2000" dirty="0">
                <a:solidFill>
                  <a:schemeClr val="bg1"/>
                </a:solidFill>
              </a:rPr>
              <a:t> </a:t>
            </a:r>
            <a:r>
              <a:rPr lang="en-CA" sz="2000" dirty="0" err="1">
                <a:solidFill>
                  <a:schemeClr val="bg1"/>
                </a:solidFill>
              </a:rPr>
              <a:t>na</a:t>
            </a:r>
            <a:r>
              <a:rPr lang="en-CA" sz="2000" dirty="0">
                <a:solidFill>
                  <a:schemeClr val="bg1"/>
                </a:solidFill>
              </a:rPr>
              <a:t> </a:t>
            </a:r>
            <a:r>
              <a:rPr lang="en-CA" sz="2000" dirty="0" err="1">
                <a:solidFill>
                  <a:schemeClr val="bg1"/>
                </a:solidFill>
              </a:rPr>
              <a:t>identificação</a:t>
            </a:r>
            <a:r>
              <a:rPr lang="en-CA" sz="2000" dirty="0">
                <a:solidFill>
                  <a:schemeClr val="bg1"/>
                </a:solidFill>
              </a:rPr>
              <a:t> </a:t>
            </a:r>
            <a:r>
              <a:rPr lang="en-CA" sz="2000" dirty="0" err="1">
                <a:solidFill>
                  <a:schemeClr val="bg1"/>
                </a:solidFill>
              </a:rPr>
              <a:t>realistica</a:t>
            </a:r>
            <a:r>
              <a:rPr lang="en-CA" sz="2000" dirty="0">
                <a:solidFill>
                  <a:schemeClr val="bg1"/>
                </a:solidFill>
              </a:rPr>
              <a:t> das </a:t>
            </a:r>
            <a:r>
              <a:rPr lang="en-CA" sz="2000" dirty="0" err="1">
                <a:solidFill>
                  <a:schemeClr val="bg1"/>
                </a:solidFill>
              </a:rPr>
              <a:t>necessidades</a:t>
            </a:r>
            <a:r>
              <a:rPr lang="en-CA" sz="2000" dirty="0">
                <a:solidFill>
                  <a:schemeClr val="bg1"/>
                </a:solidFill>
              </a:rPr>
              <a:t> de </a:t>
            </a:r>
            <a:r>
              <a:rPr lang="en-CA" sz="2000" dirty="0" err="1">
                <a:solidFill>
                  <a:schemeClr val="bg1"/>
                </a:solidFill>
              </a:rPr>
              <a:t>orçamento</a:t>
            </a:r>
            <a:r>
              <a:rPr lang="en-CA" sz="2000" dirty="0">
                <a:solidFill>
                  <a:schemeClr val="bg1"/>
                </a:solidFill>
              </a:rPr>
              <a:t> – </a:t>
            </a:r>
            <a:r>
              <a:rPr lang="en-CA" sz="2000" dirty="0" err="1">
                <a:solidFill>
                  <a:schemeClr val="bg1"/>
                </a:solidFill>
              </a:rPr>
              <a:t>pessoas</a:t>
            </a:r>
            <a:r>
              <a:rPr lang="en-CA" sz="2000" dirty="0">
                <a:solidFill>
                  <a:schemeClr val="bg1"/>
                </a:solidFill>
              </a:rPr>
              <a:t>, </a:t>
            </a:r>
            <a:r>
              <a:rPr lang="en-CA" sz="2000" dirty="0" err="1">
                <a:solidFill>
                  <a:schemeClr val="bg1"/>
                </a:solidFill>
              </a:rPr>
              <a:t>dinheiro</a:t>
            </a:r>
            <a:r>
              <a:rPr lang="en-CA" sz="2000" dirty="0">
                <a:solidFill>
                  <a:schemeClr val="bg1"/>
                </a:solidFill>
              </a:rPr>
              <a:t>, material, </a:t>
            </a:r>
            <a:r>
              <a:rPr lang="en-CA" sz="2000" dirty="0" err="1" smtClean="0">
                <a:solidFill>
                  <a:schemeClr val="bg1"/>
                </a:solidFill>
              </a:rPr>
              <a:t>tecnologia</a:t>
            </a:r>
            <a:endParaRPr lang="en-CA" sz="2000" dirty="0" smtClean="0">
              <a:solidFill>
                <a:schemeClr val="bg1"/>
              </a:solidFill>
            </a:endParaRPr>
          </a:p>
          <a:p>
            <a:pPr marL="1088656" lvl="1" indent="-518408" algn="just">
              <a:spcBef>
                <a:spcPts val="544"/>
              </a:spcBef>
              <a:spcAft>
                <a:spcPts val="544"/>
              </a:spcAft>
              <a:buFont typeface="Wingdings" panose="05000000000000000000" pitchFamily="2" charset="2"/>
              <a:buChar char="ü"/>
            </a:pPr>
            <a:r>
              <a:rPr lang="en-CA" sz="2000" dirty="0" err="1" smtClean="0">
                <a:solidFill>
                  <a:schemeClr val="bg1"/>
                </a:solidFill>
              </a:rPr>
              <a:t>Assegurar</a:t>
            </a:r>
            <a:r>
              <a:rPr lang="en-CA" sz="2000" dirty="0" smtClean="0">
                <a:solidFill>
                  <a:schemeClr val="bg1"/>
                </a:solidFill>
              </a:rPr>
              <a:t> </a:t>
            </a:r>
            <a:r>
              <a:rPr lang="en-CA" sz="2000" dirty="0">
                <a:solidFill>
                  <a:schemeClr val="bg1"/>
                </a:solidFill>
              </a:rPr>
              <a:t>que o </a:t>
            </a:r>
            <a:r>
              <a:rPr lang="en-CA" sz="2000" dirty="0" err="1">
                <a:solidFill>
                  <a:schemeClr val="bg1"/>
                </a:solidFill>
              </a:rPr>
              <a:t>orçamento</a:t>
            </a:r>
            <a:r>
              <a:rPr lang="en-CA" sz="2000" dirty="0">
                <a:solidFill>
                  <a:schemeClr val="bg1"/>
                </a:solidFill>
              </a:rPr>
              <a:t> </a:t>
            </a:r>
            <a:r>
              <a:rPr lang="en-CA" sz="2000" dirty="0" err="1">
                <a:solidFill>
                  <a:schemeClr val="bg1"/>
                </a:solidFill>
              </a:rPr>
              <a:t>único</a:t>
            </a:r>
            <a:r>
              <a:rPr lang="en-CA" sz="2000" dirty="0">
                <a:solidFill>
                  <a:schemeClr val="bg1"/>
                </a:solidFill>
              </a:rPr>
              <a:t> para a </a:t>
            </a:r>
            <a:r>
              <a:rPr lang="en-CA" sz="2000" dirty="0" err="1" smtClean="0">
                <a:solidFill>
                  <a:schemeClr val="bg1"/>
                </a:solidFill>
              </a:rPr>
              <a:t>Função</a:t>
            </a:r>
            <a:r>
              <a:rPr lang="en-CA" sz="2000" dirty="0" smtClean="0">
                <a:solidFill>
                  <a:schemeClr val="bg1"/>
                </a:solidFill>
              </a:rPr>
              <a:t> </a:t>
            </a:r>
            <a:r>
              <a:rPr lang="en-CA" sz="2000" dirty="0">
                <a:solidFill>
                  <a:schemeClr val="bg1"/>
                </a:solidFill>
              </a:rPr>
              <a:t>de AI </a:t>
            </a:r>
            <a:r>
              <a:rPr lang="en-CA" sz="2000" dirty="0" err="1">
                <a:solidFill>
                  <a:schemeClr val="bg1"/>
                </a:solidFill>
              </a:rPr>
              <a:t>não</a:t>
            </a:r>
            <a:r>
              <a:rPr lang="en-CA" sz="2000" dirty="0">
                <a:solidFill>
                  <a:schemeClr val="bg1"/>
                </a:solidFill>
              </a:rPr>
              <a:t> é </a:t>
            </a:r>
            <a:r>
              <a:rPr lang="en-CA" sz="2000" dirty="0" err="1">
                <a:solidFill>
                  <a:schemeClr val="bg1"/>
                </a:solidFill>
              </a:rPr>
              <a:t>transferível</a:t>
            </a:r>
            <a:r>
              <a:rPr lang="en-CA" sz="2000" dirty="0">
                <a:solidFill>
                  <a:schemeClr val="bg1"/>
                </a:solidFill>
              </a:rPr>
              <a:t> </a:t>
            </a:r>
          </a:p>
          <a:p>
            <a:pPr marL="570248" lvl="1" algn="just">
              <a:spcBef>
                <a:spcPts val="544"/>
              </a:spcBef>
              <a:spcAft>
                <a:spcPts val="544"/>
              </a:spcAft>
            </a:pPr>
            <a:endParaRPr lang="en-CA" sz="2000" dirty="0">
              <a:solidFill>
                <a:schemeClr val="bg1"/>
              </a:solidFill>
            </a:endParaRPr>
          </a:p>
          <a:p>
            <a:pPr lvl="1" indent="-414726" algn="just">
              <a:spcBef>
                <a:spcPts val="544"/>
              </a:spcBef>
              <a:spcAft>
                <a:spcPts val="544"/>
              </a:spcAft>
              <a:buFont typeface="Wingdings" panose="05000000000000000000" pitchFamily="2" charset="2"/>
              <a:buChar char="Ø"/>
            </a:pPr>
            <a:r>
              <a:rPr lang="en-CA" sz="2000" u="sng" dirty="0" err="1">
                <a:solidFill>
                  <a:schemeClr val="bg1"/>
                </a:solidFill>
              </a:rPr>
              <a:t>Medidas</a:t>
            </a:r>
            <a:r>
              <a:rPr lang="en-CA" sz="2000" u="sng" dirty="0">
                <a:solidFill>
                  <a:schemeClr val="bg1"/>
                </a:solidFill>
              </a:rPr>
              <a:t> de </a:t>
            </a:r>
            <a:r>
              <a:rPr lang="en-CA" sz="2000" u="sng" dirty="0" err="1" smtClean="0">
                <a:solidFill>
                  <a:schemeClr val="bg1"/>
                </a:solidFill>
              </a:rPr>
              <a:t>Desempenho</a:t>
            </a:r>
            <a:endParaRPr lang="en-CA" sz="2000" u="sng" dirty="0">
              <a:solidFill>
                <a:schemeClr val="bg1"/>
              </a:solidFill>
            </a:endParaRPr>
          </a:p>
          <a:p>
            <a:pPr marL="1088656" lvl="1" indent="-518408" algn="just">
              <a:spcBef>
                <a:spcPts val="544"/>
              </a:spcBef>
              <a:spcAft>
                <a:spcPts val="544"/>
              </a:spcAft>
              <a:buFont typeface="Wingdings" panose="05000000000000000000" pitchFamily="2" charset="2"/>
              <a:buChar char="ü"/>
            </a:pPr>
            <a:r>
              <a:rPr lang="en-CA" sz="2000" dirty="0" err="1" smtClean="0">
                <a:solidFill>
                  <a:schemeClr val="bg1"/>
                </a:solidFill>
              </a:rPr>
              <a:t>Implementar</a:t>
            </a:r>
            <a:r>
              <a:rPr lang="en-CA" sz="2000" dirty="0" smtClean="0">
                <a:solidFill>
                  <a:schemeClr val="bg1"/>
                </a:solidFill>
              </a:rPr>
              <a:t> um </a:t>
            </a:r>
            <a:r>
              <a:rPr lang="en-CA" sz="2000" dirty="0" err="1" smtClean="0">
                <a:solidFill>
                  <a:schemeClr val="bg1"/>
                </a:solidFill>
              </a:rPr>
              <a:t>mecanismo</a:t>
            </a:r>
            <a:r>
              <a:rPr lang="en-CA" sz="2000" dirty="0" smtClean="0">
                <a:solidFill>
                  <a:schemeClr val="bg1"/>
                </a:solidFill>
              </a:rPr>
              <a:t> de </a:t>
            </a:r>
            <a:r>
              <a:rPr lang="en-CA" sz="2000" dirty="0" err="1" smtClean="0">
                <a:solidFill>
                  <a:schemeClr val="bg1"/>
                </a:solidFill>
              </a:rPr>
              <a:t>gestão</a:t>
            </a:r>
            <a:r>
              <a:rPr lang="en-CA" sz="2000" dirty="0" smtClean="0">
                <a:solidFill>
                  <a:schemeClr val="bg1"/>
                </a:solidFill>
              </a:rPr>
              <a:t> de </a:t>
            </a:r>
            <a:r>
              <a:rPr lang="en-CA" sz="2000" dirty="0" err="1" smtClean="0">
                <a:solidFill>
                  <a:schemeClr val="bg1"/>
                </a:solidFill>
              </a:rPr>
              <a:t>desempenho</a:t>
            </a:r>
            <a:r>
              <a:rPr lang="en-CA" sz="2000" dirty="0" smtClean="0">
                <a:solidFill>
                  <a:schemeClr val="bg1"/>
                </a:solidFill>
              </a:rPr>
              <a:t> e de accountability da AI</a:t>
            </a:r>
            <a:endParaRPr lang="en-CA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49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4289" y="332656"/>
            <a:ext cx="8033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1841"/>
            <a:r>
              <a:rPr lang="en-CA" sz="4000" dirty="0" smtClean="0">
                <a:solidFill>
                  <a:schemeClr val="bg1"/>
                </a:solidFill>
              </a:rPr>
              <a:t>5. </a:t>
            </a:r>
            <a:r>
              <a:rPr lang="en-CA" sz="4000" dirty="0" err="1" smtClean="0">
                <a:solidFill>
                  <a:schemeClr val="bg1"/>
                </a:solidFill>
              </a:rPr>
              <a:t>Cultura</a:t>
            </a:r>
            <a:r>
              <a:rPr lang="en-CA" sz="4000" dirty="0" smtClean="0">
                <a:solidFill>
                  <a:schemeClr val="bg1"/>
                </a:solidFill>
              </a:rPr>
              <a:t> </a:t>
            </a:r>
            <a:r>
              <a:rPr lang="en-CA" sz="4000" dirty="0">
                <a:solidFill>
                  <a:schemeClr val="bg1"/>
                </a:solidFill>
              </a:rPr>
              <a:t>e </a:t>
            </a:r>
            <a:r>
              <a:rPr lang="en-CA" sz="4000" dirty="0" err="1">
                <a:solidFill>
                  <a:schemeClr val="bg1"/>
                </a:solidFill>
              </a:rPr>
              <a:t>Relacionamento</a:t>
            </a:r>
            <a:r>
              <a:rPr lang="en-CA" sz="4000" dirty="0">
                <a:solidFill>
                  <a:schemeClr val="bg1"/>
                </a:solidFill>
              </a:rPr>
              <a:t> </a:t>
            </a:r>
            <a:r>
              <a:rPr lang="en-CA" sz="4000" dirty="0" smtClean="0">
                <a:solidFill>
                  <a:schemeClr val="bg1"/>
                </a:solidFill>
              </a:rPr>
              <a:t>     					  </a:t>
            </a:r>
            <a:r>
              <a:rPr lang="en-CA" sz="4000" dirty="0" err="1" smtClean="0">
                <a:solidFill>
                  <a:schemeClr val="bg1"/>
                </a:solidFill>
              </a:rPr>
              <a:t>Organizacional</a:t>
            </a:r>
            <a:endParaRPr lang="en-CA" sz="4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5729" y="1825008"/>
            <a:ext cx="767051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14726" algn="just">
              <a:spcBef>
                <a:spcPts val="544"/>
              </a:spcBef>
              <a:spcAft>
                <a:spcPts val="544"/>
              </a:spcAft>
              <a:buFont typeface="Wingdings" panose="05000000000000000000" pitchFamily="2" charset="2"/>
              <a:buChar char="Ø"/>
            </a:pPr>
            <a:r>
              <a:rPr lang="en-CA" sz="2000" u="sng" dirty="0" err="1">
                <a:solidFill>
                  <a:schemeClr val="bg1"/>
                </a:solidFill>
              </a:rPr>
              <a:t>Gerenciamento</a:t>
            </a:r>
            <a:r>
              <a:rPr lang="en-CA" sz="2000" u="sng" dirty="0">
                <a:solidFill>
                  <a:schemeClr val="bg1"/>
                </a:solidFill>
              </a:rPr>
              <a:t> </a:t>
            </a:r>
            <a:r>
              <a:rPr lang="en-CA" sz="2000" u="sng" dirty="0" err="1">
                <a:solidFill>
                  <a:schemeClr val="bg1"/>
                </a:solidFill>
              </a:rPr>
              <a:t>dentro</a:t>
            </a:r>
            <a:r>
              <a:rPr lang="en-CA" sz="2000" u="sng" dirty="0">
                <a:solidFill>
                  <a:schemeClr val="bg1"/>
                </a:solidFill>
              </a:rPr>
              <a:t> da </a:t>
            </a:r>
            <a:r>
              <a:rPr lang="en-CA" sz="2000" u="sng" dirty="0" err="1">
                <a:solidFill>
                  <a:schemeClr val="bg1"/>
                </a:solidFill>
              </a:rPr>
              <a:t>atividade</a:t>
            </a:r>
            <a:r>
              <a:rPr lang="en-CA" sz="2000" u="sng" dirty="0">
                <a:solidFill>
                  <a:schemeClr val="bg1"/>
                </a:solidFill>
              </a:rPr>
              <a:t> de AI</a:t>
            </a:r>
          </a:p>
          <a:p>
            <a:pPr marL="1088656" lvl="1" indent="-518408" algn="just">
              <a:spcBef>
                <a:spcPts val="544"/>
              </a:spcBef>
              <a:spcAft>
                <a:spcPts val="544"/>
              </a:spcAft>
              <a:buFont typeface="Wingdings" panose="05000000000000000000" pitchFamily="2" charset="2"/>
              <a:buChar char="ü"/>
            </a:pPr>
            <a:r>
              <a:rPr lang="en-CA" sz="2000" dirty="0" err="1" smtClean="0">
                <a:solidFill>
                  <a:schemeClr val="bg1"/>
                </a:solidFill>
              </a:rPr>
              <a:t>Identificar</a:t>
            </a:r>
            <a:r>
              <a:rPr lang="en-CA" sz="2000" dirty="0" smtClean="0">
                <a:solidFill>
                  <a:schemeClr val="bg1"/>
                </a:solidFill>
              </a:rPr>
              <a:t> a </a:t>
            </a:r>
            <a:r>
              <a:rPr lang="en-CA" sz="2000" dirty="0" err="1" smtClean="0">
                <a:solidFill>
                  <a:schemeClr val="bg1"/>
                </a:solidFill>
              </a:rPr>
              <a:t>Estrutura</a:t>
            </a:r>
            <a:r>
              <a:rPr lang="en-CA" sz="2000" dirty="0" smtClean="0">
                <a:solidFill>
                  <a:schemeClr val="bg1"/>
                </a:solidFill>
              </a:rPr>
              <a:t> </a:t>
            </a:r>
            <a:r>
              <a:rPr lang="en-CA" sz="2000" dirty="0" err="1">
                <a:solidFill>
                  <a:schemeClr val="bg1"/>
                </a:solidFill>
              </a:rPr>
              <a:t>organizacional</a:t>
            </a:r>
            <a:r>
              <a:rPr lang="en-CA" sz="2000" dirty="0">
                <a:solidFill>
                  <a:schemeClr val="bg1"/>
                </a:solidFill>
              </a:rPr>
              <a:t> </a:t>
            </a:r>
            <a:r>
              <a:rPr lang="en-CA" sz="2000" dirty="0" err="1" smtClean="0">
                <a:solidFill>
                  <a:schemeClr val="bg1"/>
                </a:solidFill>
              </a:rPr>
              <a:t>ótima</a:t>
            </a:r>
            <a:endParaRPr lang="en-CA" sz="2000" dirty="0">
              <a:solidFill>
                <a:schemeClr val="bg1"/>
              </a:solidFill>
            </a:endParaRPr>
          </a:p>
          <a:p>
            <a:pPr marL="1088656" lvl="1" indent="-518408" algn="just">
              <a:spcBef>
                <a:spcPts val="544"/>
              </a:spcBef>
              <a:spcAft>
                <a:spcPts val="544"/>
              </a:spcAft>
              <a:buFont typeface="Wingdings" panose="05000000000000000000" pitchFamily="2" charset="2"/>
              <a:buChar char="ü"/>
            </a:pPr>
            <a:r>
              <a:rPr lang="en-CA" sz="2000" dirty="0" err="1">
                <a:solidFill>
                  <a:schemeClr val="bg1"/>
                </a:solidFill>
              </a:rPr>
              <a:t>Funções</a:t>
            </a:r>
            <a:r>
              <a:rPr lang="en-CA" sz="2000" dirty="0">
                <a:solidFill>
                  <a:schemeClr val="bg1"/>
                </a:solidFill>
              </a:rPr>
              <a:t> de </a:t>
            </a:r>
            <a:r>
              <a:rPr lang="en-CA" sz="2000" dirty="0" err="1" smtClean="0">
                <a:solidFill>
                  <a:schemeClr val="bg1"/>
                </a:solidFill>
              </a:rPr>
              <a:t>gestão</a:t>
            </a:r>
            <a:r>
              <a:rPr lang="en-CA" sz="2000" dirty="0" smtClean="0">
                <a:solidFill>
                  <a:schemeClr val="bg1"/>
                </a:solidFill>
              </a:rPr>
              <a:t> </a:t>
            </a:r>
            <a:r>
              <a:rPr lang="en-CA" sz="2000" dirty="0" err="1">
                <a:solidFill>
                  <a:schemeClr val="bg1"/>
                </a:solidFill>
              </a:rPr>
              <a:t>dentro</a:t>
            </a:r>
            <a:r>
              <a:rPr lang="en-CA" sz="2000" dirty="0">
                <a:solidFill>
                  <a:schemeClr val="bg1"/>
                </a:solidFill>
              </a:rPr>
              <a:t> da CGE</a:t>
            </a:r>
          </a:p>
          <a:p>
            <a:pPr marL="1088656" lvl="1" indent="-518408" algn="just">
              <a:spcBef>
                <a:spcPts val="544"/>
              </a:spcBef>
              <a:spcAft>
                <a:spcPts val="544"/>
              </a:spcAft>
              <a:buFont typeface="Wingdings" panose="05000000000000000000" pitchFamily="2" charset="2"/>
              <a:buChar char="ü"/>
            </a:pPr>
            <a:r>
              <a:rPr lang="en-CA" sz="2000" dirty="0" err="1">
                <a:solidFill>
                  <a:schemeClr val="bg1"/>
                </a:solidFill>
              </a:rPr>
              <a:t>Necessário</a:t>
            </a:r>
            <a:r>
              <a:rPr lang="en-CA" sz="2000" dirty="0">
                <a:solidFill>
                  <a:schemeClr val="bg1"/>
                </a:solidFill>
              </a:rPr>
              <a:t> </a:t>
            </a:r>
            <a:r>
              <a:rPr lang="en-CA" sz="2000" dirty="0" err="1">
                <a:solidFill>
                  <a:schemeClr val="bg1"/>
                </a:solidFill>
              </a:rPr>
              <a:t>processos</a:t>
            </a:r>
            <a:r>
              <a:rPr lang="en-CA" sz="2000" dirty="0">
                <a:solidFill>
                  <a:schemeClr val="bg1"/>
                </a:solidFill>
              </a:rPr>
              <a:t>/</a:t>
            </a:r>
            <a:r>
              <a:rPr lang="en-CA" sz="2000" dirty="0" err="1">
                <a:solidFill>
                  <a:schemeClr val="bg1"/>
                </a:solidFill>
              </a:rPr>
              <a:t>práticas</a:t>
            </a:r>
            <a:r>
              <a:rPr lang="en-CA" sz="2000" dirty="0">
                <a:solidFill>
                  <a:schemeClr val="bg1"/>
                </a:solidFill>
              </a:rPr>
              <a:t> </a:t>
            </a:r>
            <a:r>
              <a:rPr lang="en-CA" sz="2000" dirty="0" err="1">
                <a:solidFill>
                  <a:schemeClr val="bg1"/>
                </a:solidFill>
              </a:rPr>
              <a:t>que</a:t>
            </a:r>
            <a:r>
              <a:rPr lang="en-CA" sz="2000" dirty="0">
                <a:solidFill>
                  <a:schemeClr val="bg1"/>
                </a:solidFill>
              </a:rPr>
              <a:t> </a:t>
            </a:r>
            <a:r>
              <a:rPr lang="en-CA" sz="2000" dirty="0" err="1">
                <a:solidFill>
                  <a:schemeClr val="bg1"/>
                </a:solidFill>
              </a:rPr>
              <a:t>assegurem</a:t>
            </a:r>
            <a:r>
              <a:rPr lang="en-CA" sz="2000" dirty="0">
                <a:solidFill>
                  <a:schemeClr val="bg1"/>
                </a:solidFill>
              </a:rPr>
              <a:t> </a:t>
            </a:r>
            <a:r>
              <a:rPr lang="en-CA" sz="2000" dirty="0" err="1">
                <a:solidFill>
                  <a:schemeClr val="bg1"/>
                </a:solidFill>
              </a:rPr>
              <a:t>que</a:t>
            </a:r>
            <a:r>
              <a:rPr lang="en-CA" sz="2000" dirty="0">
                <a:solidFill>
                  <a:schemeClr val="bg1"/>
                </a:solidFill>
              </a:rPr>
              <a:t> a AI se </a:t>
            </a:r>
            <a:r>
              <a:rPr lang="en-CA" sz="2000" dirty="0" err="1">
                <a:solidFill>
                  <a:schemeClr val="bg1"/>
                </a:solidFill>
              </a:rPr>
              <a:t>mantém</a:t>
            </a:r>
            <a:r>
              <a:rPr lang="en-CA" sz="2000" dirty="0">
                <a:solidFill>
                  <a:schemeClr val="bg1"/>
                </a:solidFill>
              </a:rPr>
              <a:t> </a:t>
            </a:r>
            <a:r>
              <a:rPr lang="en-CA" sz="2000" dirty="0" err="1">
                <a:solidFill>
                  <a:schemeClr val="bg1"/>
                </a:solidFill>
              </a:rPr>
              <a:t>independente</a:t>
            </a:r>
            <a:r>
              <a:rPr lang="en-CA" sz="2000" dirty="0">
                <a:solidFill>
                  <a:schemeClr val="bg1"/>
                </a:solidFill>
              </a:rPr>
              <a:t> </a:t>
            </a:r>
          </a:p>
          <a:p>
            <a:pPr marL="1088656" lvl="1" indent="-518408" algn="just">
              <a:spcBef>
                <a:spcPts val="544"/>
              </a:spcBef>
              <a:spcAft>
                <a:spcPts val="544"/>
              </a:spcAft>
              <a:buFont typeface="Wingdings" panose="05000000000000000000" pitchFamily="2" charset="2"/>
              <a:buChar char="ü"/>
            </a:pPr>
            <a:r>
              <a:rPr lang="en-CA" sz="2000" dirty="0" err="1">
                <a:solidFill>
                  <a:schemeClr val="bg1"/>
                </a:solidFill>
              </a:rPr>
              <a:t>Aumentar</a:t>
            </a:r>
            <a:r>
              <a:rPr lang="en-CA" sz="2000" dirty="0">
                <a:solidFill>
                  <a:schemeClr val="bg1"/>
                </a:solidFill>
              </a:rPr>
              <a:t> as </a:t>
            </a:r>
            <a:r>
              <a:rPr lang="en-CA" sz="2000" dirty="0" err="1">
                <a:solidFill>
                  <a:schemeClr val="bg1"/>
                </a:solidFill>
              </a:rPr>
              <a:t>Ferramentas</a:t>
            </a:r>
            <a:r>
              <a:rPr lang="en-CA" sz="2000" dirty="0">
                <a:solidFill>
                  <a:schemeClr val="bg1"/>
                </a:solidFill>
              </a:rPr>
              <a:t> </a:t>
            </a:r>
            <a:r>
              <a:rPr lang="en-CA" sz="2000" dirty="0" err="1">
                <a:solidFill>
                  <a:schemeClr val="bg1"/>
                </a:solidFill>
              </a:rPr>
              <a:t>Tecnológicas</a:t>
            </a:r>
            <a:endParaRPr lang="en-CA" sz="2000" dirty="0">
              <a:solidFill>
                <a:schemeClr val="bg1"/>
              </a:solidFill>
            </a:endParaRPr>
          </a:p>
          <a:p>
            <a:pPr marL="1088656" lvl="1" indent="-518408" algn="just">
              <a:spcBef>
                <a:spcPts val="544"/>
              </a:spcBef>
              <a:spcAft>
                <a:spcPts val="544"/>
              </a:spcAft>
              <a:buFont typeface="Wingdings" panose="05000000000000000000" pitchFamily="2" charset="2"/>
              <a:buChar char="ü"/>
            </a:pPr>
            <a:r>
              <a:rPr lang="en-CA" sz="2000" dirty="0" err="1">
                <a:solidFill>
                  <a:schemeClr val="bg1"/>
                </a:solidFill>
              </a:rPr>
              <a:t>Promover</a:t>
            </a:r>
            <a:r>
              <a:rPr lang="en-CA" sz="2000" dirty="0">
                <a:solidFill>
                  <a:schemeClr val="bg1"/>
                </a:solidFill>
              </a:rPr>
              <a:t> a </a:t>
            </a:r>
            <a:r>
              <a:rPr lang="en-CA" sz="2000" dirty="0" err="1">
                <a:solidFill>
                  <a:schemeClr val="bg1"/>
                </a:solidFill>
              </a:rPr>
              <a:t>comunicação</a:t>
            </a:r>
            <a:r>
              <a:rPr lang="en-CA" sz="2000" dirty="0">
                <a:solidFill>
                  <a:schemeClr val="bg1"/>
                </a:solidFill>
              </a:rPr>
              <a:t> continua e </a:t>
            </a:r>
            <a:r>
              <a:rPr lang="en-CA" sz="2000" dirty="0" err="1">
                <a:solidFill>
                  <a:schemeClr val="bg1"/>
                </a:solidFill>
              </a:rPr>
              <a:t>construtiva</a:t>
            </a:r>
            <a:endParaRPr lang="en-CA" sz="2000" dirty="0">
              <a:solidFill>
                <a:schemeClr val="bg1"/>
              </a:solidFill>
            </a:endParaRPr>
          </a:p>
          <a:p>
            <a:pPr lvl="1" indent="-414726" algn="just">
              <a:spcBef>
                <a:spcPts val="544"/>
              </a:spcBef>
              <a:spcAft>
                <a:spcPts val="544"/>
              </a:spcAft>
              <a:buFont typeface="Wingdings" panose="05000000000000000000" pitchFamily="2" charset="2"/>
              <a:buChar char="Ø"/>
            </a:pPr>
            <a:endParaRPr lang="en-CA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44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5729" y="1825008"/>
            <a:ext cx="7670512" cy="3760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14726" algn="just">
              <a:spcBef>
                <a:spcPts val="544"/>
              </a:spcBef>
              <a:spcAft>
                <a:spcPts val="544"/>
              </a:spcAft>
              <a:buFont typeface="Wingdings" panose="05000000000000000000" pitchFamily="2" charset="2"/>
              <a:buChar char="Ø"/>
            </a:pPr>
            <a:r>
              <a:rPr lang="en-CA" sz="2000" u="sng" dirty="0">
                <a:solidFill>
                  <a:schemeClr val="bg1"/>
                </a:solidFill>
              </a:rPr>
              <a:t>Coordenação com outros </a:t>
            </a:r>
            <a:r>
              <a:rPr lang="en-CA" sz="2000" u="sng" dirty="0" err="1">
                <a:solidFill>
                  <a:schemeClr val="bg1"/>
                </a:solidFill>
              </a:rPr>
              <a:t>grupos</a:t>
            </a:r>
            <a:r>
              <a:rPr lang="en-CA" sz="2000" u="sng" dirty="0">
                <a:solidFill>
                  <a:schemeClr val="bg1"/>
                </a:solidFill>
              </a:rPr>
              <a:t> de </a:t>
            </a:r>
            <a:r>
              <a:rPr lang="en-CA" sz="2000" u="sng" dirty="0" err="1">
                <a:solidFill>
                  <a:schemeClr val="bg1"/>
                </a:solidFill>
              </a:rPr>
              <a:t>Revisão</a:t>
            </a:r>
            <a:endParaRPr lang="en-CA" sz="2000" u="sng" dirty="0">
              <a:solidFill>
                <a:schemeClr val="bg1"/>
              </a:solidFill>
            </a:endParaRPr>
          </a:p>
          <a:p>
            <a:pPr marL="1088656" lvl="1" indent="-518408" algn="just">
              <a:spcBef>
                <a:spcPts val="544"/>
              </a:spcBef>
              <a:spcAft>
                <a:spcPts val="544"/>
              </a:spcAft>
              <a:buFont typeface="Wingdings" panose="05000000000000000000" pitchFamily="2" charset="2"/>
              <a:buChar char="ü"/>
            </a:pPr>
            <a:r>
              <a:rPr lang="en-CA" sz="2000" dirty="0" smtClean="0">
                <a:solidFill>
                  <a:schemeClr val="bg1"/>
                </a:solidFill>
              </a:rPr>
              <a:t>TCU, TCEs, CGU, CGEs, </a:t>
            </a:r>
            <a:r>
              <a:rPr lang="en-CA" sz="2000" dirty="0" smtClean="0">
                <a:solidFill>
                  <a:schemeClr val="bg1"/>
                </a:solidFill>
              </a:rPr>
              <a:t>CGMs, MP </a:t>
            </a:r>
            <a:r>
              <a:rPr lang="en-CA" sz="2000" dirty="0">
                <a:solidFill>
                  <a:schemeClr val="bg1"/>
                </a:solidFill>
              </a:rPr>
              <a:t>– </a:t>
            </a:r>
            <a:r>
              <a:rPr lang="en-CA" sz="2000" dirty="0" err="1">
                <a:solidFill>
                  <a:schemeClr val="bg1"/>
                </a:solidFill>
              </a:rPr>
              <a:t>aumentar</a:t>
            </a:r>
            <a:r>
              <a:rPr lang="en-CA" sz="2000" dirty="0">
                <a:solidFill>
                  <a:schemeClr val="bg1"/>
                </a:solidFill>
              </a:rPr>
              <a:t> a </a:t>
            </a:r>
            <a:r>
              <a:rPr lang="en-CA" sz="2000" dirty="0" err="1" smtClean="0">
                <a:solidFill>
                  <a:schemeClr val="bg1"/>
                </a:solidFill>
              </a:rPr>
              <a:t>colaboração</a:t>
            </a:r>
            <a:r>
              <a:rPr lang="en-CA" sz="2000" dirty="0">
                <a:solidFill>
                  <a:schemeClr val="bg1"/>
                </a:solidFill>
              </a:rPr>
              <a:t>, </a:t>
            </a:r>
            <a:r>
              <a:rPr lang="en-CA" sz="2000" dirty="0" err="1">
                <a:solidFill>
                  <a:schemeClr val="bg1"/>
                </a:solidFill>
              </a:rPr>
              <a:t>complementariedade</a:t>
            </a:r>
            <a:r>
              <a:rPr lang="en-CA" sz="2000" dirty="0">
                <a:solidFill>
                  <a:schemeClr val="bg1"/>
                </a:solidFill>
              </a:rPr>
              <a:t> do </a:t>
            </a:r>
            <a:r>
              <a:rPr lang="en-CA" sz="2000" dirty="0" err="1">
                <a:solidFill>
                  <a:schemeClr val="bg1"/>
                </a:solidFill>
              </a:rPr>
              <a:t>trabalho</a:t>
            </a:r>
            <a:endParaRPr lang="en-CA" sz="2000" dirty="0">
              <a:solidFill>
                <a:schemeClr val="bg1"/>
              </a:solidFill>
            </a:endParaRPr>
          </a:p>
          <a:p>
            <a:pPr marL="1088656" lvl="1" indent="-518408" algn="just">
              <a:spcBef>
                <a:spcPts val="544"/>
              </a:spcBef>
              <a:spcAft>
                <a:spcPts val="544"/>
              </a:spcAft>
              <a:buFont typeface="Wingdings" panose="05000000000000000000" pitchFamily="2" charset="2"/>
              <a:buChar char="ü"/>
            </a:pPr>
            <a:r>
              <a:rPr lang="en-CA" sz="2000" dirty="0" smtClean="0">
                <a:solidFill>
                  <a:schemeClr val="bg1"/>
                </a:solidFill>
              </a:rPr>
              <a:t>Boa </a:t>
            </a:r>
            <a:r>
              <a:rPr lang="en-CA" sz="2000" dirty="0" err="1" smtClean="0">
                <a:solidFill>
                  <a:schemeClr val="bg1"/>
                </a:solidFill>
              </a:rPr>
              <a:t>prática</a:t>
            </a:r>
            <a:r>
              <a:rPr lang="en-CA" sz="2000" dirty="0" smtClean="0">
                <a:solidFill>
                  <a:schemeClr val="bg1"/>
                </a:solidFill>
              </a:rPr>
              <a:t>: </a:t>
            </a:r>
            <a:r>
              <a:rPr lang="en-CA" sz="2000" dirty="0" err="1" smtClean="0">
                <a:solidFill>
                  <a:schemeClr val="bg1"/>
                </a:solidFill>
              </a:rPr>
              <a:t>Redes</a:t>
            </a:r>
            <a:r>
              <a:rPr lang="en-CA" sz="2000" dirty="0" smtClean="0">
                <a:solidFill>
                  <a:schemeClr val="bg1"/>
                </a:solidFill>
              </a:rPr>
              <a:t> </a:t>
            </a:r>
            <a:r>
              <a:rPr lang="en-CA" sz="2000" dirty="0">
                <a:solidFill>
                  <a:schemeClr val="bg1"/>
                </a:solidFill>
              </a:rPr>
              <a:t>de Controle</a:t>
            </a:r>
          </a:p>
          <a:p>
            <a:pPr lvl="1" indent="-414726" algn="just">
              <a:spcBef>
                <a:spcPts val="544"/>
              </a:spcBef>
              <a:spcAft>
                <a:spcPts val="544"/>
              </a:spcAft>
              <a:buFont typeface="Wingdings" panose="05000000000000000000" pitchFamily="2" charset="2"/>
              <a:buChar char="Ø"/>
            </a:pPr>
            <a:endParaRPr lang="en-CA" sz="2000" dirty="0">
              <a:solidFill>
                <a:schemeClr val="bg1"/>
              </a:solidFill>
            </a:endParaRPr>
          </a:p>
          <a:p>
            <a:pPr lvl="1" indent="-414726" algn="just">
              <a:spcBef>
                <a:spcPts val="544"/>
              </a:spcBef>
              <a:spcAft>
                <a:spcPts val="544"/>
              </a:spcAft>
              <a:buFont typeface="Wingdings" panose="05000000000000000000" pitchFamily="2" charset="2"/>
              <a:buChar char="Ø"/>
            </a:pPr>
            <a:r>
              <a:rPr lang="en-CA" sz="2000" u="sng" dirty="0" err="1">
                <a:solidFill>
                  <a:schemeClr val="bg1"/>
                </a:solidFill>
              </a:rPr>
              <a:t>Componente</a:t>
            </a:r>
            <a:r>
              <a:rPr lang="en-CA" sz="2000" u="sng" dirty="0">
                <a:solidFill>
                  <a:schemeClr val="bg1"/>
                </a:solidFill>
              </a:rPr>
              <a:t> Integral da </a:t>
            </a:r>
            <a:r>
              <a:rPr lang="en-CA" sz="2000" u="sng" dirty="0" err="1">
                <a:solidFill>
                  <a:schemeClr val="bg1"/>
                </a:solidFill>
              </a:rPr>
              <a:t>equipe</a:t>
            </a:r>
            <a:r>
              <a:rPr lang="en-CA" sz="2000" u="sng" dirty="0">
                <a:solidFill>
                  <a:schemeClr val="bg1"/>
                </a:solidFill>
              </a:rPr>
              <a:t> de </a:t>
            </a:r>
            <a:r>
              <a:rPr lang="en-CA" sz="2000" u="sng" dirty="0" err="1">
                <a:solidFill>
                  <a:schemeClr val="bg1"/>
                </a:solidFill>
              </a:rPr>
              <a:t>gestão</a:t>
            </a:r>
            <a:endParaRPr lang="en-CA" sz="2000" u="sng" dirty="0">
              <a:solidFill>
                <a:schemeClr val="bg1"/>
              </a:solidFill>
            </a:endParaRPr>
          </a:p>
          <a:p>
            <a:pPr marL="1088656" lvl="1" indent="-518408" algn="just">
              <a:spcBef>
                <a:spcPts val="544"/>
              </a:spcBef>
              <a:spcAft>
                <a:spcPts val="544"/>
              </a:spcAft>
              <a:buFont typeface="Wingdings" panose="05000000000000000000" pitchFamily="2" charset="2"/>
              <a:buChar char="ü"/>
            </a:pPr>
            <a:r>
              <a:rPr lang="en-CA" sz="2000" dirty="0">
                <a:solidFill>
                  <a:schemeClr val="bg1"/>
                </a:solidFill>
              </a:rPr>
              <a:t>Governador</a:t>
            </a:r>
          </a:p>
          <a:p>
            <a:pPr marL="1088656" lvl="1" indent="-518408" algn="just">
              <a:spcBef>
                <a:spcPts val="544"/>
              </a:spcBef>
              <a:spcAft>
                <a:spcPts val="544"/>
              </a:spcAft>
              <a:buFont typeface="Wingdings" panose="05000000000000000000" pitchFamily="2" charset="2"/>
              <a:buChar char="ü"/>
            </a:pPr>
            <a:r>
              <a:rPr lang="en-CA" sz="2000" dirty="0" err="1">
                <a:solidFill>
                  <a:schemeClr val="bg1"/>
                </a:solidFill>
              </a:rPr>
              <a:t>Parceria</a:t>
            </a:r>
            <a:r>
              <a:rPr lang="en-CA" sz="2000" dirty="0">
                <a:solidFill>
                  <a:schemeClr val="bg1"/>
                </a:solidFill>
              </a:rPr>
              <a:t> com </a:t>
            </a:r>
            <a:r>
              <a:rPr lang="en-CA" sz="2000" dirty="0" err="1">
                <a:solidFill>
                  <a:schemeClr val="bg1"/>
                </a:solidFill>
              </a:rPr>
              <a:t>outras</a:t>
            </a:r>
            <a:r>
              <a:rPr lang="en-CA" sz="2000" dirty="0">
                <a:solidFill>
                  <a:schemeClr val="bg1"/>
                </a:solidFill>
              </a:rPr>
              <a:t> </a:t>
            </a:r>
            <a:r>
              <a:rPr lang="en-CA" sz="2000" dirty="0" err="1">
                <a:solidFill>
                  <a:schemeClr val="bg1"/>
                </a:solidFill>
              </a:rPr>
              <a:t>Entidades</a:t>
            </a:r>
            <a:r>
              <a:rPr lang="en-CA" sz="2000" dirty="0">
                <a:solidFill>
                  <a:schemeClr val="bg1"/>
                </a:solidFill>
              </a:rPr>
              <a:t> de </a:t>
            </a:r>
            <a:r>
              <a:rPr lang="en-CA" sz="2000" dirty="0" err="1">
                <a:solidFill>
                  <a:schemeClr val="bg1"/>
                </a:solidFill>
              </a:rPr>
              <a:t>Gestão</a:t>
            </a:r>
            <a:r>
              <a:rPr lang="en-CA" sz="2000" dirty="0">
                <a:solidFill>
                  <a:schemeClr val="bg1"/>
                </a:solidFill>
              </a:rPr>
              <a:t> do </a:t>
            </a:r>
            <a:r>
              <a:rPr lang="en-CA" sz="2000" dirty="0" smtClean="0">
                <a:solidFill>
                  <a:schemeClr val="bg1"/>
                </a:solidFill>
              </a:rPr>
              <a:t>Estado/</a:t>
            </a:r>
            <a:r>
              <a:rPr lang="en-CA" sz="2000" dirty="0" err="1" smtClean="0">
                <a:solidFill>
                  <a:schemeClr val="bg1"/>
                </a:solidFill>
              </a:rPr>
              <a:t>Governo</a:t>
            </a:r>
            <a:endParaRPr lang="en-CA" sz="2000" dirty="0">
              <a:solidFill>
                <a:schemeClr val="bg1"/>
              </a:solidFill>
            </a:endParaRPr>
          </a:p>
          <a:p>
            <a:pPr lvl="1" indent="-414726" algn="just">
              <a:spcBef>
                <a:spcPts val="544"/>
              </a:spcBef>
              <a:spcAft>
                <a:spcPts val="544"/>
              </a:spcAft>
              <a:buFont typeface="Wingdings" panose="05000000000000000000" pitchFamily="2" charset="2"/>
              <a:buChar char="Ø"/>
            </a:pPr>
            <a:endParaRPr lang="en-CA" sz="2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4289" y="332656"/>
            <a:ext cx="8033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1841"/>
            <a:r>
              <a:rPr lang="en-CA" sz="4000" dirty="0" smtClean="0">
                <a:solidFill>
                  <a:schemeClr val="bg1"/>
                </a:solidFill>
              </a:rPr>
              <a:t>5. </a:t>
            </a:r>
            <a:r>
              <a:rPr lang="en-CA" sz="4000" dirty="0" err="1" smtClean="0">
                <a:solidFill>
                  <a:schemeClr val="bg1"/>
                </a:solidFill>
              </a:rPr>
              <a:t>Cultura</a:t>
            </a:r>
            <a:r>
              <a:rPr lang="en-CA" sz="4000" dirty="0" smtClean="0">
                <a:solidFill>
                  <a:schemeClr val="bg1"/>
                </a:solidFill>
              </a:rPr>
              <a:t> </a:t>
            </a:r>
            <a:r>
              <a:rPr lang="en-CA" sz="4000" dirty="0">
                <a:solidFill>
                  <a:schemeClr val="bg1"/>
                </a:solidFill>
              </a:rPr>
              <a:t>e </a:t>
            </a:r>
            <a:r>
              <a:rPr lang="en-CA" sz="4000" dirty="0" err="1">
                <a:solidFill>
                  <a:schemeClr val="bg1"/>
                </a:solidFill>
              </a:rPr>
              <a:t>Relacionamento</a:t>
            </a:r>
            <a:r>
              <a:rPr lang="en-CA" sz="4000" dirty="0">
                <a:solidFill>
                  <a:schemeClr val="bg1"/>
                </a:solidFill>
              </a:rPr>
              <a:t> </a:t>
            </a:r>
            <a:r>
              <a:rPr lang="en-CA" sz="4000" dirty="0" smtClean="0">
                <a:solidFill>
                  <a:schemeClr val="bg1"/>
                </a:solidFill>
              </a:rPr>
              <a:t>     					  </a:t>
            </a:r>
            <a:r>
              <a:rPr lang="en-CA" sz="4000" dirty="0" err="1" smtClean="0">
                <a:solidFill>
                  <a:schemeClr val="bg1"/>
                </a:solidFill>
              </a:rPr>
              <a:t>Organizacional</a:t>
            </a:r>
            <a:endParaRPr lang="en-CA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69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7969" y="402021"/>
            <a:ext cx="8033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1841"/>
            <a:r>
              <a:rPr lang="en-CA" sz="4000" dirty="0" smtClean="0">
                <a:solidFill>
                  <a:schemeClr val="bg1"/>
                </a:solidFill>
              </a:rPr>
              <a:t>6. </a:t>
            </a:r>
            <a:r>
              <a:rPr lang="en-CA" sz="4000" dirty="0" err="1" smtClean="0">
                <a:solidFill>
                  <a:schemeClr val="bg1"/>
                </a:solidFill>
              </a:rPr>
              <a:t>Estruturas</a:t>
            </a:r>
            <a:r>
              <a:rPr lang="en-CA" sz="4000" dirty="0" smtClean="0">
                <a:solidFill>
                  <a:schemeClr val="bg1"/>
                </a:solidFill>
              </a:rPr>
              <a:t> </a:t>
            </a:r>
            <a:r>
              <a:rPr lang="en-CA" sz="4000" dirty="0">
                <a:solidFill>
                  <a:schemeClr val="bg1"/>
                </a:solidFill>
              </a:rPr>
              <a:t>de </a:t>
            </a:r>
            <a:r>
              <a:rPr lang="en-CA" sz="4000" dirty="0" err="1">
                <a:solidFill>
                  <a:schemeClr val="bg1"/>
                </a:solidFill>
              </a:rPr>
              <a:t>Governança</a:t>
            </a:r>
            <a:endParaRPr lang="en-CA" sz="4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9409" y="1556792"/>
            <a:ext cx="7670512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14726" algn="just">
              <a:spcBef>
                <a:spcPts val="544"/>
              </a:spcBef>
              <a:spcAft>
                <a:spcPts val="544"/>
              </a:spcAft>
              <a:buFont typeface="Wingdings" panose="05000000000000000000" pitchFamily="2" charset="2"/>
              <a:buChar char="Ø"/>
            </a:pPr>
            <a:r>
              <a:rPr lang="en-CA" sz="2000" u="sng" dirty="0" err="1">
                <a:solidFill>
                  <a:schemeClr val="bg1"/>
                </a:solidFill>
              </a:rPr>
              <a:t>Relacionamentos</a:t>
            </a:r>
            <a:r>
              <a:rPr lang="en-CA" sz="2000" u="sng" dirty="0">
                <a:solidFill>
                  <a:schemeClr val="bg1"/>
                </a:solidFill>
              </a:rPr>
              <a:t> de </a:t>
            </a:r>
            <a:r>
              <a:rPr lang="en-CA" sz="2000" u="sng" dirty="0" err="1">
                <a:solidFill>
                  <a:schemeClr val="bg1"/>
                </a:solidFill>
              </a:rPr>
              <a:t>Relatoria</a:t>
            </a:r>
            <a:r>
              <a:rPr lang="en-CA" sz="2000" u="sng" dirty="0">
                <a:solidFill>
                  <a:schemeClr val="bg1"/>
                </a:solidFill>
              </a:rPr>
              <a:t> </a:t>
            </a:r>
            <a:r>
              <a:rPr lang="en-CA" sz="2000" u="sng" dirty="0" err="1">
                <a:solidFill>
                  <a:schemeClr val="bg1"/>
                </a:solidFill>
              </a:rPr>
              <a:t>estabelecidos</a:t>
            </a:r>
            <a:endParaRPr lang="en-CA" sz="2000" u="sng" dirty="0">
              <a:solidFill>
                <a:schemeClr val="bg1"/>
              </a:solidFill>
            </a:endParaRPr>
          </a:p>
          <a:p>
            <a:pPr marL="1088656" lvl="1" indent="-518408" algn="just">
              <a:spcBef>
                <a:spcPts val="544"/>
              </a:spcBef>
              <a:spcAft>
                <a:spcPts val="544"/>
              </a:spcAft>
              <a:buFont typeface="Wingdings" panose="05000000000000000000" pitchFamily="2" charset="2"/>
              <a:buChar char="ü"/>
            </a:pPr>
            <a:r>
              <a:rPr lang="en-CA" sz="2000" dirty="0" err="1">
                <a:solidFill>
                  <a:schemeClr val="bg1"/>
                </a:solidFill>
              </a:rPr>
              <a:t>Regimento</a:t>
            </a:r>
            <a:r>
              <a:rPr lang="en-CA" sz="2000" dirty="0">
                <a:solidFill>
                  <a:schemeClr val="bg1"/>
                </a:solidFill>
              </a:rPr>
              <a:t> de AI</a:t>
            </a:r>
          </a:p>
          <a:p>
            <a:endParaRPr lang="en-CA" sz="2000" dirty="0"/>
          </a:p>
          <a:p>
            <a:pPr marL="414726" indent="-414726">
              <a:buFont typeface="Wingdings" panose="05000000000000000000" pitchFamily="2" charset="2"/>
              <a:buChar char="Ø"/>
            </a:pPr>
            <a:r>
              <a:rPr lang="en-CA" sz="2000" u="sng" dirty="0" err="1">
                <a:solidFill>
                  <a:schemeClr val="bg1"/>
                </a:solidFill>
              </a:rPr>
              <a:t>Acesso</a:t>
            </a:r>
            <a:r>
              <a:rPr lang="en-CA" sz="2000" u="sng" dirty="0">
                <a:solidFill>
                  <a:schemeClr val="bg1"/>
                </a:solidFill>
              </a:rPr>
              <a:t> total </a:t>
            </a:r>
            <a:r>
              <a:rPr lang="en-CA" sz="2000" u="sng" dirty="0" err="1">
                <a:solidFill>
                  <a:schemeClr val="bg1"/>
                </a:solidFill>
              </a:rPr>
              <a:t>às</a:t>
            </a:r>
            <a:r>
              <a:rPr lang="en-CA" sz="2000" u="sng" dirty="0">
                <a:solidFill>
                  <a:schemeClr val="bg1"/>
                </a:solidFill>
              </a:rPr>
              <a:t> </a:t>
            </a:r>
            <a:r>
              <a:rPr lang="en-CA" sz="2000" u="sng" dirty="0" err="1">
                <a:solidFill>
                  <a:schemeClr val="bg1"/>
                </a:solidFill>
              </a:rPr>
              <a:t>informações</a:t>
            </a:r>
            <a:r>
              <a:rPr lang="en-CA" sz="2000" u="sng" dirty="0">
                <a:solidFill>
                  <a:schemeClr val="bg1"/>
                </a:solidFill>
              </a:rPr>
              <a:t>, </a:t>
            </a:r>
            <a:r>
              <a:rPr lang="en-CA" sz="2000" u="sng" dirty="0" err="1">
                <a:solidFill>
                  <a:schemeClr val="bg1"/>
                </a:solidFill>
              </a:rPr>
              <a:t>ativos</a:t>
            </a:r>
            <a:r>
              <a:rPr lang="en-CA" sz="2000" u="sng" dirty="0">
                <a:solidFill>
                  <a:schemeClr val="bg1"/>
                </a:solidFill>
              </a:rPr>
              <a:t> e </a:t>
            </a:r>
            <a:r>
              <a:rPr lang="en-CA" sz="2000" u="sng" dirty="0" err="1">
                <a:solidFill>
                  <a:schemeClr val="bg1"/>
                </a:solidFill>
              </a:rPr>
              <a:t>pessoas</a:t>
            </a:r>
            <a:r>
              <a:rPr lang="en-CA" sz="2000" u="sng" dirty="0">
                <a:solidFill>
                  <a:schemeClr val="bg1"/>
                </a:solidFill>
              </a:rPr>
              <a:t> da </a:t>
            </a:r>
            <a:r>
              <a:rPr lang="en-CA" sz="2000" u="sng" dirty="0" err="1">
                <a:solidFill>
                  <a:schemeClr val="bg1"/>
                </a:solidFill>
              </a:rPr>
              <a:t>organização</a:t>
            </a:r>
            <a:r>
              <a:rPr lang="en-CA" sz="2000" u="sng" dirty="0">
                <a:solidFill>
                  <a:schemeClr val="bg1"/>
                </a:solidFill>
              </a:rPr>
              <a:t> </a:t>
            </a:r>
          </a:p>
          <a:p>
            <a:pPr marL="1088656" lvl="1" indent="-518408" algn="just">
              <a:spcBef>
                <a:spcPts val="544"/>
              </a:spcBef>
              <a:spcAft>
                <a:spcPts val="544"/>
              </a:spcAft>
              <a:buFont typeface="Wingdings" panose="05000000000000000000" pitchFamily="2" charset="2"/>
              <a:buChar char="ü"/>
            </a:pPr>
            <a:r>
              <a:rPr lang="en-CA" sz="2000" dirty="0" err="1">
                <a:solidFill>
                  <a:schemeClr val="bg1"/>
                </a:solidFill>
              </a:rPr>
              <a:t>Importante</a:t>
            </a:r>
            <a:r>
              <a:rPr lang="en-CA" sz="2000" dirty="0">
                <a:solidFill>
                  <a:schemeClr val="bg1"/>
                </a:solidFill>
              </a:rPr>
              <a:t> </a:t>
            </a:r>
            <a:r>
              <a:rPr lang="en-CA" sz="2000" dirty="0" err="1">
                <a:solidFill>
                  <a:schemeClr val="bg1"/>
                </a:solidFill>
              </a:rPr>
              <a:t>ser</a:t>
            </a:r>
            <a:r>
              <a:rPr lang="en-CA" sz="2000" dirty="0">
                <a:solidFill>
                  <a:schemeClr val="bg1"/>
                </a:solidFill>
              </a:rPr>
              <a:t> </a:t>
            </a:r>
            <a:r>
              <a:rPr lang="en-CA" sz="2000" dirty="0" err="1">
                <a:solidFill>
                  <a:schemeClr val="bg1"/>
                </a:solidFill>
              </a:rPr>
              <a:t>formalizado</a:t>
            </a:r>
            <a:endParaRPr lang="en-CA" sz="2000" dirty="0">
              <a:solidFill>
                <a:schemeClr val="bg1"/>
              </a:solidFill>
            </a:endParaRPr>
          </a:p>
          <a:p>
            <a:pPr lvl="1" indent="-414726" algn="just">
              <a:spcBef>
                <a:spcPts val="544"/>
              </a:spcBef>
              <a:spcAft>
                <a:spcPts val="544"/>
              </a:spcAft>
              <a:buFont typeface="Wingdings" panose="05000000000000000000" pitchFamily="2" charset="2"/>
              <a:buChar char="Ø"/>
            </a:pPr>
            <a:endParaRPr lang="en-CA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24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9409" y="1484784"/>
            <a:ext cx="7670512" cy="3452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14726" algn="just">
              <a:spcBef>
                <a:spcPts val="544"/>
              </a:spcBef>
              <a:spcAft>
                <a:spcPts val="544"/>
              </a:spcAft>
              <a:buFont typeface="Wingdings" panose="05000000000000000000" pitchFamily="2" charset="2"/>
              <a:buChar char="Ø"/>
            </a:pPr>
            <a:r>
              <a:rPr lang="en-CA" sz="2000" u="sng" dirty="0" err="1">
                <a:solidFill>
                  <a:schemeClr val="bg1"/>
                </a:solidFill>
              </a:rPr>
              <a:t>Mecanismos</a:t>
            </a:r>
            <a:r>
              <a:rPr lang="en-CA" sz="2000" u="sng" dirty="0">
                <a:solidFill>
                  <a:schemeClr val="bg1"/>
                </a:solidFill>
              </a:rPr>
              <a:t> de </a:t>
            </a:r>
            <a:r>
              <a:rPr lang="en-CA" sz="2000" u="sng" dirty="0" err="1">
                <a:solidFill>
                  <a:schemeClr val="bg1"/>
                </a:solidFill>
              </a:rPr>
              <a:t>Financiamento</a:t>
            </a:r>
            <a:endParaRPr lang="en-CA" sz="2000" u="sng" dirty="0">
              <a:solidFill>
                <a:schemeClr val="bg1"/>
              </a:solidFill>
            </a:endParaRPr>
          </a:p>
          <a:p>
            <a:pPr marL="1088656" lvl="1" indent="-518408" algn="just">
              <a:spcBef>
                <a:spcPts val="544"/>
              </a:spcBef>
              <a:spcAft>
                <a:spcPts val="544"/>
              </a:spcAft>
              <a:buFont typeface="Wingdings" panose="05000000000000000000" pitchFamily="2" charset="2"/>
              <a:buChar char="ü"/>
            </a:pPr>
            <a:r>
              <a:rPr lang="en-CA" sz="2000" dirty="0" err="1" smtClean="0">
                <a:solidFill>
                  <a:schemeClr val="bg1"/>
                </a:solidFill>
              </a:rPr>
              <a:t>Necessário</a:t>
            </a:r>
            <a:r>
              <a:rPr lang="en-CA" sz="2000" dirty="0" smtClean="0">
                <a:solidFill>
                  <a:schemeClr val="bg1"/>
                </a:solidFill>
              </a:rPr>
              <a:t> </a:t>
            </a:r>
            <a:r>
              <a:rPr lang="en-CA" sz="2000" dirty="0" err="1">
                <a:solidFill>
                  <a:schemeClr val="bg1"/>
                </a:solidFill>
              </a:rPr>
              <a:t>avaliar</a:t>
            </a:r>
            <a:r>
              <a:rPr lang="en-CA" sz="2000" dirty="0">
                <a:solidFill>
                  <a:schemeClr val="bg1"/>
                </a:solidFill>
              </a:rPr>
              <a:t> e </a:t>
            </a:r>
            <a:r>
              <a:rPr lang="en-CA" sz="2000" dirty="0" err="1">
                <a:solidFill>
                  <a:schemeClr val="bg1"/>
                </a:solidFill>
              </a:rPr>
              <a:t>relatar</a:t>
            </a:r>
            <a:r>
              <a:rPr lang="en-CA" sz="2000" dirty="0">
                <a:solidFill>
                  <a:schemeClr val="bg1"/>
                </a:solidFill>
              </a:rPr>
              <a:t> a </a:t>
            </a:r>
            <a:r>
              <a:rPr lang="en-CA" sz="2000" dirty="0" err="1">
                <a:solidFill>
                  <a:schemeClr val="bg1"/>
                </a:solidFill>
              </a:rPr>
              <a:t>adequabilidade</a:t>
            </a:r>
            <a:r>
              <a:rPr lang="en-CA" sz="2000" dirty="0">
                <a:solidFill>
                  <a:schemeClr val="bg1"/>
                </a:solidFill>
              </a:rPr>
              <a:t> de Recursos </a:t>
            </a:r>
          </a:p>
          <a:p>
            <a:pPr marL="1088656" lvl="1" indent="-518408" algn="just">
              <a:spcBef>
                <a:spcPts val="544"/>
              </a:spcBef>
              <a:spcAft>
                <a:spcPts val="544"/>
              </a:spcAft>
              <a:buFont typeface="Wingdings" panose="05000000000000000000" pitchFamily="2" charset="2"/>
              <a:buChar char="ü"/>
            </a:pPr>
            <a:r>
              <a:rPr lang="en-CA" sz="2000" dirty="0" err="1">
                <a:solidFill>
                  <a:schemeClr val="bg1"/>
                </a:solidFill>
              </a:rPr>
              <a:t>Identificar</a:t>
            </a:r>
            <a:r>
              <a:rPr lang="en-CA" sz="2000" dirty="0">
                <a:solidFill>
                  <a:schemeClr val="bg1"/>
                </a:solidFill>
              </a:rPr>
              <a:t> o </a:t>
            </a:r>
            <a:r>
              <a:rPr lang="en-CA" sz="2000" dirty="0" err="1">
                <a:solidFill>
                  <a:schemeClr val="bg1"/>
                </a:solidFill>
              </a:rPr>
              <a:t>impato</a:t>
            </a:r>
            <a:r>
              <a:rPr lang="en-CA" sz="2000" dirty="0">
                <a:solidFill>
                  <a:schemeClr val="bg1"/>
                </a:solidFill>
              </a:rPr>
              <a:t> das </a:t>
            </a:r>
            <a:r>
              <a:rPr lang="en-CA" sz="2000" dirty="0" err="1">
                <a:solidFill>
                  <a:schemeClr val="bg1"/>
                </a:solidFill>
              </a:rPr>
              <a:t>limitações</a:t>
            </a:r>
            <a:r>
              <a:rPr lang="en-CA" sz="2000" dirty="0">
                <a:solidFill>
                  <a:schemeClr val="bg1"/>
                </a:solidFill>
              </a:rPr>
              <a:t> de Recursos e </a:t>
            </a:r>
            <a:r>
              <a:rPr lang="en-CA" sz="2000" dirty="0" err="1">
                <a:solidFill>
                  <a:schemeClr val="bg1"/>
                </a:solidFill>
              </a:rPr>
              <a:t>comunicar</a:t>
            </a:r>
            <a:endParaRPr lang="en-CA" sz="2000" dirty="0">
              <a:solidFill>
                <a:schemeClr val="bg1"/>
              </a:solidFill>
            </a:endParaRPr>
          </a:p>
          <a:p>
            <a:pPr marL="1088656" lvl="1" indent="-518408" algn="just">
              <a:spcBef>
                <a:spcPts val="544"/>
              </a:spcBef>
              <a:spcAft>
                <a:spcPts val="544"/>
              </a:spcAft>
              <a:buFont typeface="Wingdings" panose="05000000000000000000" pitchFamily="2" charset="2"/>
              <a:buChar char="ü"/>
            </a:pPr>
            <a:endParaRPr lang="en-CA" sz="2000" dirty="0"/>
          </a:p>
          <a:p>
            <a:pPr lvl="1" indent="-414726" algn="just">
              <a:spcBef>
                <a:spcPts val="544"/>
              </a:spcBef>
              <a:spcAft>
                <a:spcPts val="544"/>
              </a:spcAft>
              <a:buFont typeface="Wingdings" panose="05000000000000000000" pitchFamily="2" charset="2"/>
              <a:buChar char="Ø"/>
            </a:pPr>
            <a:r>
              <a:rPr lang="en-CA" sz="2000" u="sng" dirty="0" err="1">
                <a:solidFill>
                  <a:schemeClr val="bg1"/>
                </a:solidFill>
              </a:rPr>
              <a:t>Supervisão</a:t>
            </a:r>
            <a:r>
              <a:rPr lang="en-CA" sz="2000" u="sng" dirty="0">
                <a:solidFill>
                  <a:schemeClr val="bg1"/>
                </a:solidFill>
              </a:rPr>
              <a:t> </a:t>
            </a:r>
            <a:r>
              <a:rPr lang="en-CA" sz="2000" u="sng" dirty="0" err="1">
                <a:solidFill>
                  <a:schemeClr val="bg1"/>
                </a:solidFill>
              </a:rPr>
              <a:t>gerencial</a:t>
            </a:r>
            <a:r>
              <a:rPr lang="en-CA" sz="2000" u="sng" dirty="0">
                <a:solidFill>
                  <a:schemeClr val="bg1"/>
                </a:solidFill>
              </a:rPr>
              <a:t> da </a:t>
            </a:r>
            <a:r>
              <a:rPr lang="en-CA" sz="2000" u="sng" dirty="0" err="1">
                <a:solidFill>
                  <a:schemeClr val="bg1"/>
                </a:solidFill>
              </a:rPr>
              <a:t>atividade</a:t>
            </a:r>
            <a:r>
              <a:rPr lang="en-CA" sz="2000" u="sng" dirty="0">
                <a:solidFill>
                  <a:schemeClr val="bg1"/>
                </a:solidFill>
              </a:rPr>
              <a:t> de AI</a:t>
            </a:r>
          </a:p>
          <a:p>
            <a:pPr marL="1088656" lvl="1" indent="-518408" algn="just">
              <a:spcBef>
                <a:spcPts val="544"/>
              </a:spcBef>
              <a:spcAft>
                <a:spcPts val="544"/>
              </a:spcAft>
              <a:buFont typeface="Wingdings" panose="05000000000000000000" pitchFamily="2" charset="2"/>
              <a:buChar char="ü"/>
            </a:pPr>
            <a:r>
              <a:rPr lang="en-CA" sz="2000" dirty="0" err="1" smtClean="0">
                <a:solidFill>
                  <a:schemeClr val="bg1"/>
                </a:solidFill>
              </a:rPr>
              <a:t>Ter</a:t>
            </a:r>
            <a:r>
              <a:rPr lang="en-CA" sz="2000" dirty="0" smtClean="0">
                <a:solidFill>
                  <a:schemeClr val="bg1"/>
                </a:solidFill>
              </a:rPr>
              <a:t> </a:t>
            </a:r>
            <a:r>
              <a:rPr lang="en-CA" sz="2000" dirty="0" err="1">
                <a:solidFill>
                  <a:schemeClr val="bg1"/>
                </a:solidFill>
              </a:rPr>
              <a:t>apoio</a:t>
            </a:r>
            <a:r>
              <a:rPr lang="en-CA" sz="2000" dirty="0">
                <a:solidFill>
                  <a:schemeClr val="bg1"/>
                </a:solidFill>
              </a:rPr>
              <a:t> do Governador e da Casa Civil</a:t>
            </a:r>
          </a:p>
          <a:p>
            <a:pPr marL="1088656" lvl="1" indent="-518408" algn="just">
              <a:spcBef>
                <a:spcPts val="544"/>
              </a:spcBef>
              <a:spcAft>
                <a:spcPts val="544"/>
              </a:spcAft>
              <a:buFont typeface="Wingdings" panose="05000000000000000000" pitchFamily="2" charset="2"/>
              <a:buChar char="ü"/>
            </a:pPr>
            <a:r>
              <a:rPr lang="en-CA" sz="2000" dirty="0" err="1">
                <a:solidFill>
                  <a:schemeClr val="bg1"/>
                </a:solidFill>
              </a:rPr>
              <a:t>Buscar</a:t>
            </a:r>
            <a:r>
              <a:rPr lang="en-CA" sz="2000" dirty="0">
                <a:solidFill>
                  <a:schemeClr val="bg1"/>
                </a:solidFill>
              </a:rPr>
              <a:t> </a:t>
            </a:r>
            <a:r>
              <a:rPr lang="en-CA" sz="2000" dirty="0" err="1">
                <a:solidFill>
                  <a:schemeClr val="bg1"/>
                </a:solidFill>
              </a:rPr>
              <a:t>apoio</a:t>
            </a:r>
            <a:r>
              <a:rPr lang="en-CA" sz="2000" dirty="0">
                <a:solidFill>
                  <a:schemeClr val="bg1"/>
                </a:solidFill>
              </a:rPr>
              <a:t> para a AI das </a:t>
            </a:r>
            <a:r>
              <a:rPr lang="en-CA" sz="2000" dirty="0" err="1">
                <a:solidFill>
                  <a:schemeClr val="bg1"/>
                </a:solidFill>
              </a:rPr>
              <a:t>Entidades</a:t>
            </a:r>
            <a:r>
              <a:rPr lang="en-CA" sz="2000" dirty="0">
                <a:solidFill>
                  <a:schemeClr val="bg1"/>
                </a:solidFill>
              </a:rPr>
              <a:t> </a:t>
            </a:r>
            <a:r>
              <a:rPr lang="en-CA" sz="2000" dirty="0" err="1">
                <a:solidFill>
                  <a:schemeClr val="bg1"/>
                </a:solidFill>
              </a:rPr>
              <a:t>Gestoras</a:t>
            </a:r>
            <a:r>
              <a:rPr lang="en-CA" sz="2000" dirty="0">
                <a:solidFill>
                  <a:schemeClr val="bg1"/>
                </a:solidFill>
              </a:rPr>
              <a:t> do Estado</a:t>
            </a:r>
          </a:p>
          <a:p>
            <a:pPr lvl="1" indent="-414726" algn="just">
              <a:spcBef>
                <a:spcPts val="544"/>
              </a:spcBef>
              <a:spcAft>
                <a:spcPts val="544"/>
              </a:spcAft>
              <a:buFont typeface="Wingdings" panose="05000000000000000000" pitchFamily="2" charset="2"/>
              <a:buChar char="Ø"/>
            </a:pPr>
            <a:endParaRPr lang="en-CA" sz="2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7969" y="402021"/>
            <a:ext cx="8033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1841"/>
            <a:r>
              <a:rPr lang="en-CA" sz="4000" dirty="0" smtClean="0">
                <a:solidFill>
                  <a:schemeClr val="bg1"/>
                </a:solidFill>
              </a:rPr>
              <a:t>6. </a:t>
            </a:r>
            <a:r>
              <a:rPr lang="en-CA" sz="4000" dirty="0" err="1" smtClean="0">
                <a:solidFill>
                  <a:schemeClr val="bg1"/>
                </a:solidFill>
              </a:rPr>
              <a:t>Estruturas</a:t>
            </a:r>
            <a:r>
              <a:rPr lang="en-CA" sz="4000" dirty="0" smtClean="0">
                <a:solidFill>
                  <a:schemeClr val="bg1"/>
                </a:solidFill>
              </a:rPr>
              <a:t> </a:t>
            </a:r>
            <a:r>
              <a:rPr lang="en-CA" sz="4000" dirty="0">
                <a:solidFill>
                  <a:schemeClr val="bg1"/>
                </a:solidFill>
              </a:rPr>
              <a:t>de </a:t>
            </a:r>
            <a:r>
              <a:rPr lang="en-CA" sz="4000" dirty="0" err="1">
                <a:solidFill>
                  <a:schemeClr val="bg1"/>
                </a:solidFill>
              </a:rPr>
              <a:t>Governança</a:t>
            </a:r>
            <a:endParaRPr lang="en-CA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50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>
            <a:normAutofit/>
          </a:bodyPr>
          <a:lstStyle/>
          <a:p>
            <a:pPr algn="l"/>
            <a:r>
              <a:rPr lang="en-CA" sz="4000" dirty="0" err="1" smtClean="0">
                <a:solidFill>
                  <a:schemeClr val="bg1"/>
                </a:solidFill>
              </a:rPr>
              <a:t>Próximos</a:t>
            </a:r>
            <a:r>
              <a:rPr lang="en-CA" sz="4000" dirty="0" smtClean="0">
                <a:solidFill>
                  <a:schemeClr val="bg1"/>
                </a:solidFill>
              </a:rPr>
              <a:t> </a:t>
            </a:r>
            <a:r>
              <a:rPr lang="en-CA" sz="4000" dirty="0" err="1" smtClean="0">
                <a:solidFill>
                  <a:schemeClr val="bg1"/>
                </a:solidFill>
              </a:rPr>
              <a:t>Passos</a:t>
            </a:r>
            <a:endParaRPr lang="en-CA" sz="4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172" y="1702143"/>
            <a:ext cx="802313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1045" lvl="1" indent="-311045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400" dirty="0" err="1">
                <a:solidFill>
                  <a:schemeClr val="bg1"/>
                </a:solidFill>
              </a:rPr>
              <a:t>Desenvolver</a:t>
            </a:r>
            <a:r>
              <a:rPr lang="en-CA" sz="2400" dirty="0">
                <a:solidFill>
                  <a:schemeClr val="bg1"/>
                </a:solidFill>
              </a:rPr>
              <a:t> e </a:t>
            </a:r>
            <a:r>
              <a:rPr lang="en-CA" sz="2400" dirty="0" err="1">
                <a:solidFill>
                  <a:schemeClr val="bg1"/>
                </a:solidFill>
              </a:rPr>
              <a:t>Implementar</a:t>
            </a:r>
            <a:r>
              <a:rPr lang="en-CA" sz="2400" dirty="0">
                <a:solidFill>
                  <a:schemeClr val="bg1"/>
                </a:solidFill>
              </a:rPr>
              <a:t> </a:t>
            </a:r>
            <a:r>
              <a:rPr lang="en-CA" sz="2400" dirty="0" err="1">
                <a:solidFill>
                  <a:schemeClr val="bg1"/>
                </a:solidFill>
              </a:rPr>
              <a:t>estratégias</a:t>
            </a:r>
            <a:r>
              <a:rPr lang="en-CA" sz="2400" dirty="0">
                <a:solidFill>
                  <a:schemeClr val="bg1"/>
                </a:solidFill>
              </a:rPr>
              <a:t> de AI para </a:t>
            </a:r>
            <a:r>
              <a:rPr lang="en-CA" sz="2400" dirty="0" err="1">
                <a:solidFill>
                  <a:schemeClr val="bg1"/>
                </a:solidFill>
              </a:rPr>
              <a:t>melhorar</a:t>
            </a:r>
            <a:r>
              <a:rPr lang="en-CA" sz="2400" dirty="0">
                <a:solidFill>
                  <a:schemeClr val="bg1"/>
                </a:solidFill>
              </a:rPr>
              <a:t> a </a:t>
            </a:r>
            <a:r>
              <a:rPr lang="en-CA" sz="2400" dirty="0" err="1">
                <a:solidFill>
                  <a:schemeClr val="bg1"/>
                </a:solidFill>
              </a:rPr>
              <a:t>efetividade</a:t>
            </a:r>
            <a:r>
              <a:rPr lang="en-CA" sz="2400" dirty="0">
                <a:solidFill>
                  <a:schemeClr val="bg1"/>
                </a:solidFill>
              </a:rPr>
              <a:t> das CGEs</a:t>
            </a:r>
          </a:p>
          <a:p>
            <a:pPr marL="311045" lvl="1" indent="-311045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400" dirty="0" err="1">
                <a:solidFill>
                  <a:schemeClr val="bg1"/>
                </a:solidFill>
              </a:rPr>
              <a:t>Devenvolver</a:t>
            </a:r>
            <a:r>
              <a:rPr lang="en-CA" sz="2400" dirty="0">
                <a:solidFill>
                  <a:schemeClr val="bg1"/>
                </a:solidFill>
              </a:rPr>
              <a:t> </a:t>
            </a:r>
            <a:r>
              <a:rPr lang="en-CA" sz="2400" dirty="0" err="1">
                <a:solidFill>
                  <a:schemeClr val="bg1"/>
                </a:solidFill>
              </a:rPr>
              <a:t>opções</a:t>
            </a:r>
            <a:r>
              <a:rPr lang="en-CA" sz="2400" dirty="0">
                <a:solidFill>
                  <a:schemeClr val="bg1"/>
                </a:solidFill>
              </a:rPr>
              <a:t> para </a:t>
            </a:r>
            <a:r>
              <a:rPr lang="en-CA" sz="2400" dirty="0" err="1">
                <a:solidFill>
                  <a:schemeClr val="bg1"/>
                </a:solidFill>
              </a:rPr>
              <a:t>harmonizar</a:t>
            </a:r>
            <a:r>
              <a:rPr lang="en-CA" sz="2400" dirty="0">
                <a:solidFill>
                  <a:schemeClr val="bg1"/>
                </a:solidFill>
              </a:rPr>
              <a:t> </a:t>
            </a:r>
            <a:r>
              <a:rPr lang="en-CA" sz="2400" dirty="0" err="1">
                <a:solidFill>
                  <a:schemeClr val="bg1"/>
                </a:solidFill>
              </a:rPr>
              <a:t>os</a:t>
            </a:r>
            <a:r>
              <a:rPr lang="en-CA" sz="2400" dirty="0">
                <a:solidFill>
                  <a:schemeClr val="bg1"/>
                </a:solidFill>
              </a:rPr>
              <a:t> </a:t>
            </a:r>
            <a:r>
              <a:rPr lang="en-CA" sz="2400" dirty="0" err="1">
                <a:solidFill>
                  <a:schemeClr val="bg1"/>
                </a:solidFill>
              </a:rPr>
              <a:t>sistemas</a:t>
            </a:r>
            <a:r>
              <a:rPr lang="en-CA" sz="2400" dirty="0">
                <a:solidFill>
                  <a:schemeClr val="bg1"/>
                </a:solidFill>
              </a:rPr>
              <a:t> de AI </a:t>
            </a:r>
            <a:r>
              <a:rPr lang="en-CA" sz="2400" dirty="0" err="1">
                <a:solidFill>
                  <a:schemeClr val="bg1"/>
                </a:solidFill>
              </a:rPr>
              <a:t>nos</a:t>
            </a:r>
            <a:r>
              <a:rPr lang="en-CA" sz="2400" dirty="0">
                <a:solidFill>
                  <a:schemeClr val="bg1"/>
                </a:solidFill>
              </a:rPr>
              <a:t> </a:t>
            </a:r>
            <a:r>
              <a:rPr lang="en-CA" sz="2400" dirty="0" err="1">
                <a:solidFill>
                  <a:schemeClr val="bg1"/>
                </a:solidFill>
              </a:rPr>
              <a:t>níveis</a:t>
            </a:r>
            <a:r>
              <a:rPr lang="en-CA" sz="2400" dirty="0">
                <a:solidFill>
                  <a:schemeClr val="bg1"/>
                </a:solidFill>
              </a:rPr>
              <a:t> de </a:t>
            </a:r>
            <a:r>
              <a:rPr lang="en-CA" sz="2400" dirty="0" err="1">
                <a:solidFill>
                  <a:schemeClr val="bg1"/>
                </a:solidFill>
              </a:rPr>
              <a:t>Governo</a:t>
            </a:r>
            <a:r>
              <a:rPr lang="en-CA" sz="2400" dirty="0">
                <a:solidFill>
                  <a:schemeClr val="bg1"/>
                </a:solidFill>
              </a:rPr>
              <a:t> </a:t>
            </a:r>
            <a:r>
              <a:rPr lang="en-CA" sz="2400" dirty="0" smtClean="0">
                <a:solidFill>
                  <a:schemeClr val="bg1"/>
                </a:solidFill>
              </a:rPr>
              <a:t>Federal, </a:t>
            </a:r>
            <a:r>
              <a:rPr lang="en-CA" sz="2400" dirty="0" err="1" smtClean="0">
                <a:solidFill>
                  <a:schemeClr val="bg1"/>
                </a:solidFill>
              </a:rPr>
              <a:t>Estadual</a:t>
            </a:r>
            <a:r>
              <a:rPr lang="en-CA" sz="2400" dirty="0" smtClean="0">
                <a:solidFill>
                  <a:schemeClr val="bg1"/>
                </a:solidFill>
              </a:rPr>
              <a:t> e Municipal</a:t>
            </a:r>
            <a:endParaRPr lang="en-CA" sz="2400" dirty="0">
              <a:solidFill>
                <a:schemeClr val="bg1"/>
              </a:solidFill>
            </a:endParaRPr>
          </a:p>
          <a:p>
            <a:pPr marL="311045" lvl="1" indent="-311045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400" dirty="0" err="1">
                <a:solidFill>
                  <a:schemeClr val="bg1"/>
                </a:solidFill>
              </a:rPr>
              <a:t>Desenvolver</a:t>
            </a:r>
            <a:r>
              <a:rPr lang="en-CA" sz="2400" dirty="0">
                <a:solidFill>
                  <a:schemeClr val="bg1"/>
                </a:solidFill>
              </a:rPr>
              <a:t> </a:t>
            </a:r>
            <a:r>
              <a:rPr lang="en-CA" sz="2400" dirty="0" err="1">
                <a:solidFill>
                  <a:schemeClr val="bg1"/>
                </a:solidFill>
              </a:rPr>
              <a:t>recomendações</a:t>
            </a:r>
            <a:r>
              <a:rPr lang="en-CA" sz="2400" dirty="0">
                <a:solidFill>
                  <a:schemeClr val="bg1"/>
                </a:solidFill>
              </a:rPr>
              <a:t> para </a:t>
            </a:r>
            <a:r>
              <a:rPr lang="en-CA" sz="2400" dirty="0" err="1">
                <a:solidFill>
                  <a:schemeClr val="bg1"/>
                </a:solidFill>
              </a:rPr>
              <a:t>estratégias</a:t>
            </a:r>
            <a:r>
              <a:rPr lang="en-CA" sz="2400" dirty="0">
                <a:solidFill>
                  <a:schemeClr val="bg1"/>
                </a:solidFill>
              </a:rPr>
              <a:t> para </a:t>
            </a:r>
            <a:r>
              <a:rPr lang="en-CA" sz="2400" dirty="0" err="1">
                <a:solidFill>
                  <a:schemeClr val="bg1"/>
                </a:solidFill>
              </a:rPr>
              <a:t>reforçar</a:t>
            </a:r>
            <a:r>
              <a:rPr lang="en-CA" sz="2400" dirty="0">
                <a:solidFill>
                  <a:schemeClr val="bg1"/>
                </a:solidFill>
              </a:rPr>
              <a:t> o </a:t>
            </a:r>
            <a:r>
              <a:rPr lang="en-CA" sz="2400" dirty="0" err="1">
                <a:solidFill>
                  <a:schemeClr val="bg1"/>
                </a:solidFill>
              </a:rPr>
              <a:t>papel</a:t>
            </a:r>
            <a:r>
              <a:rPr lang="en-CA" sz="2400" dirty="0">
                <a:solidFill>
                  <a:schemeClr val="bg1"/>
                </a:solidFill>
              </a:rPr>
              <a:t> e </a:t>
            </a:r>
            <a:r>
              <a:rPr lang="en-CA" sz="2400" dirty="0" err="1">
                <a:solidFill>
                  <a:schemeClr val="bg1"/>
                </a:solidFill>
              </a:rPr>
              <a:t>estrutura</a:t>
            </a:r>
            <a:r>
              <a:rPr lang="en-CA" sz="2400" dirty="0">
                <a:solidFill>
                  <a:schemeClr val="bg1"/>
                </a:solidFill>
              </a:rPr>
              <a:t> da Auditoria </a:t>
            </a:r>
            <a:r>
              <a:rPr lang="en-CA" sz="2400" dirty="0" err="1">
                <a:solidFill>
                  <a:schemeClr val="bg1"/>
                </a:solidFill>
              </a:rPr>
              <a:t>Interna</a:t>
            </a:r>
            <a:r>
              <a:rPr lang="en-CA" sz="2400" dirty="0">
                <a:solidFill>
                  <a:schemeClr val="bg1"/>
                </a:solidFill>
              </a:rPr>
              <a:t> no </a:t>
            </a:r>
            <a:r>
              <a:rPr lang="en-CA" sz="2400" dirty="0" err="1">
                <a:solidFill>
                  <a:schemeClr val="bg1"/>
                </a:solidFill>
              </a:rPr>
              <a:t>Setor</a:t>
            </a:r>
            <a:r>
              <a:rPr lang="en-CA" sz="2400" dirty="0">
                <a:solidFill>
                  <a:schemeClr val="bg1"/>
                </a:solidFill>
              </a:rPr>
              <a:t> </a:t>
            </a:r>
            <a:r>
              <a:rPr lang="en-CA" sz="2400" dirty="0" err="1">
                <a:solidFill>
                  <a:schemeClr val="bg1"/>
                </a:solidFill>
              </a:rPr>
              <a:t>Público</a:t>
            </a:r>
            <a:r>
              <a:rPr lang="en-CA" sz="2400" dirty="0">
                <a:solidFill>
                  <a:schemeClr val="bg1"/>
                </a:solidFill>
              </a:rPr>
              <a:t> </a:t>
            </a:r>
            <a:r>
              <a:rPr lang="en-CA" sz="2400" dirty="0" smtClean="0">
                <a:solidFill>
                  <a:schemeClr val="bg1"/>
                </a:solidFill>
              </a:rPr>
              <a:t>do </a:t>
            </a:r>
            <a:r>
              <a:rPr lang="en-CA" sz="2400" dirty="0" err="1" smtClean="0">
                <a:solidFill>
                  <a:schemeClr val="bg1"/>
                </a:solidFill>
              </a:rPr>
              <a:t>Brasil</a:t>
            </a:r>
            <a:endParaRPr lang="en-CA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00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3382" y="-4928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4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Grupo Banco Mundial</a:t>
            </a:r>
            <a:endParaRPr lang="pt-BR" sz="40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2632" y="5825974"/>
            <a:ext cx="2133600" cy="365125"/>
          </a:xfrm>
        </p:spPr>
        <p:txBody>
          <a:bodyPr/>
          <a:lstStyle/>
          <a:p>
            <a:pPr>
              <a:defRPr/>
            </a:pPr>
            <a:fld id="{B5E143C7-73D8-4233-BE19-E5EEE13D53C3}" type="slidenum">
              <a:rPr lang="pt-BR" smtClean="0"/>
              <a:pPr>
                <a:defRPr/>
              </a:pPr>
              <a:t>2</a:t>
            </a:fld>
            <a:endParaRPr lang="pt-BR" dirty="0"/>
          </a:p>
        </p:txBody>
      </p:sp>
      <p:grpSp>
        <p:nvGrpSpPr>
          <p:cNvPr id="6" name="Group 5"/>
          <p:cNvGrpSpPr/>
          <p:nvPr/>
        </p:nvGrpSpPr>
        <p:grpSpPr>
          <a:xfrm>
            <a:off x="2232" y="946062"/>
            <a:ext cx="9144000" cy="4827436"/>
            <a:chOff x="0" y="1600200"/>
            <a:chExt cx="9144000" cy="5105400"/>
          </a:xfrm>
        </p:grpSpPr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2209800" y="1600200"/>
              <a:ext cx="2216150" cy="2133600"/>
              <a:chOff x="1392" y="1008"/>
              <a:chExt cx="1396" cy="1344"/>
            </a:xfrm>
          </p:grpSpPr>
          <p:grpSp>
            <p:nvGrpSpPr>
              <p:cNvPr id="30" name="Group 15"/>
              <p:cNvGrpSpPr>
                <a:grpSpLocks/>
              </p:cNvGrpSpPr>
              <p:nvPr/>
            </p:nvGrpSpPr>
            <p:grpSpPr bwMode="auto">
              <a:xfrm>
                <a:off x="1392" y="1392"/>
                <a:ext cx="1392" cy="910"/>
                <a:chOff x="1392" y="1392"/>
                <a:chExt cx="1392" cy="910"/>
              </a:xfrm>
            </p:grpSpPr>
            <p:sp>
              <p:nvSpPr>
                <p:cNvPr id="32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1392" y="2056"/>
                  <a:ext cx="1392" cy="2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ct val="50000"/>
                    </a:spcBef>
                    <a:buClr>
                      <a:schemeClr val="accent2"/>
                    </a:buClr>
                    <a:buFont typeface="Wingdings" pitchFamily="2" charset="2"/>
                    <a:buNone/>
                  </a:pPr>
                  <a:r>
                    <a:rPr lang="pt-BR" b="1" dirty="0">
                      <a:solidFill>
                        <a:schemeClr val="bg1"/>
                      </a:solidFill>
                    </a:rPr>
                    <a:t>Banco Mundial</a:t>
                  </a:r>
                  <a:endParaRPr lang="pt-BR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  <p:pic>
              <p:nvPicPr>
                <p:cNvPr id="33" name="Picture 3" descr="WBLogo2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737" y="1392"/>
                  <a:ext cx="663" cy="663"/>
                </a:xfrm>
                <a:prstGeom prst="rect">
                  <a:avLst/>
                </a:prstGeom>
                <a:noFill/>
                <a:effectLst/>
              </p:spPr>
            </p:pic>
          </p:grpSp>
          <p:sp>
            <p:nvSpPr>
              <p:cNvPr id="31" name="AutoShape 5"/>
              <p:cNvSpPr>
                <a:spLocks/>
              </p:cNvSpPr>
              <p:nvPr/>
            </p:nvSpPr>
            <p:spPr bwMode="auto">
              <a:xfrm rot="10800000">
                <a:off x="2592" y="1008"/>
                <a:ext cx="196" cy="1344"/>
              </a:xfrm>
              <a:prstGeom prst="rightBrace">
                <a:avLst>
                  <a:gd name="adj1" fmla="val 57143"/>
                  <a:gd name="adj2" fmla="val 50000"/>
                </a:avLst>
              </a:prstGeom>
              <a:noFill/>
              <a:ln w="254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" name="Group 14"/>
            <p:cNvGrpSpPr>
              <a:grpSpLocks/>
            </p:cNvGrpSpPr>
            <p:nvPr/>
          </p:nvGrpSpPr>
          <p:grpSpPr bwMode="auto">
            <a:xfrm>
              <a:off x="0" y="2057400"/>
              <a:ext cx="2368550" cy="4648200"/>
              <a:chOff x="0" y="1296"/>
              <a:chExt cx="1492" cy="2928"/>
            </a:xfrm>
          </p:grpSpPr>
          <p:grpSp>
            <p:nvGrpSpPr>
              <p:cNvPr id="26" name="Group 48"/>
              <p:cNvGrpSpPr>
                <a:grpSpLocks/>
              </p:cNvGrpSpPr>
              <p:nvPr/>
            </p:nvGrpSpPr>
            <p:grpSpPr bwMode="auto">
              <a:xfrm>
                <a:off x="0" y="2130"/>
                <a:ext cx="1392" cy="1100"/>
                <a:chOff x="288" y="3042"/>
                <a:chExt cx="1392" cy="1100"/>
              </a:xfrm>
            </p:grpSpPr>
            <p:pic>
              <p:nvPicPr>
                <p:cNvPr id="28" name="Picture 25" descr="WBLogo2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633" y="3042"/>
                  <a:ext cx="663" cy="663"/>
                </a:xfrm>
                <a:prstGeom prst="rect">
                  <a:avLst/>
                </a:prstGeom>
                <a:noFill/>
                <a:effectLst/>
              </p:spPr>
            </p:pic>
            <p:sp>
              <p:nvSpPr>
                <p:cNvPr id="29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88" y="3711"/>
                  <a:ext cx="1392" cy="4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ct val="50000"/>
                    </a:spcBef>
                    <a:buClr>
                      <a:schemeClr val="accent2"/>
                    </a:buClr>
                    <a:buFont typeface="Wingdings" pitchFamily="2" charset="2"/>
                    <a:buNone/>
                  </a:pPr>
                  <a:r>
                    <a:rPr lang="pt-BR" b="1" dirty="0">
                      <a:solidFill>
                        <a:schemeClr val="bg1"/>
                      </a:solidFill>
                    </a:rPr>
                    <a:t>Grupo</a:t>
                  </a:r>
                  <a:br>
                    <a:rPr lang="pt-BR" b="1" dirty="0">
                      <a:solidFill>
                        <a:schemeClr val="bg1"/>
                      </a:solidFill>
                    </a:rPr>
                  </a:br>
                  <a:r>
                    <a:rPr lang="pt-BR" b="1" dirty="0">
                      <a:solidFill>
                        <a:schemeClr val="bg1"/>
                      </a:solidFill>
                    </a:rPr>
                    <a:t>Banco Mundial</a:t>
                  </a:r>
                  <a:endParaRPr lang="pt-BR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</p:grpSp>
          <p:sp>
            <p:nvSpPr>
              <p:cNvPr id="27" name="AutoShape 6"/>
              <p:cNvSpPr>
                <a:spLocks/>
              </p:cNvSpPr>
              <p:nvPr/>
            </p:nvSpPr>
            <p:spPr bwMode="auto">
              <a:xfrm rot="10800000">
                <a:off x="1296" y="1296"/>
                <a:ext cx="196" cy="2928"/>
              </a:xfrm>
              <a:prstGeom prst="rightBrace">
                <a:avLst>
                  <a:gd name="adj1" fmla="val 124490"/>
                  <a:gd name="adj2" fmla="val 50000"/>
                </a:avLst>
              </a:prstGeom>
              <a:noFill/>
              <a:ln w="254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" name="Group 30"/>
            <p:cNvGrpSpPr>
              <a:grpSpLocks/>
            </p:cNvGrpSpPr>
            <p:nvPr/>
          </p:nvGrpSpPr>
          <p:grpSpPr bwMode="auto">
            <a:xfrm>
              <a:off x="4495800" y="1828801"/>
              <a:ext cx="4495800" cy="1963739"/>
              <a:chOff x="2832" y="1152"/>
              <a:chExt cx="2832" cy="1237"/>
            </a:xfrm>
          </p:grpSpPr>
          <p:grpSp>
            <p:nvGrpSpPr>
              <p:cNvPr id="20" name="Group 24"/>
              <p:cNvGrpSpPr>
                <a:grpSpLocks/>
              </p:cNvGrpSpPr>
              <p:nvPr/>
            </p:nvGrpSpPr>
            <p:grpSpPr bwMode="auto">
              <a:xfrm>
                <a:off x="2832" y="1152"/>
                <a:ext cx="2832" cy="512"/>
                <a:chOff x="2832" y="1152"/>
                <a:chExt cx="2832" cy="512"/>
              </a:xfrm>
            </p:grpSpPr>
            <p:sp>
              <p:nvSpPr>
                <p:cNvPr id="24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3408" y="1172"/>
                  <a:ext cx="2256" cy="4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50000"/>
                    </a:spcBef>
                    <a:buClr>
                      <a:schemeClr val="accent2"/>
                    </a:buClr>
                    <a:buFont typeface="Wingdings" pitchFamily="2" charset="2"/>
                    <a:buNone/>
                  </a:pPr>
                  <a:r>
                    <a:rPr lang="pt-BR" sz="1400" b="1" dirty="0">
                      <a:solidFill>
                        <a:schemeClr val="bg1"/>
                      </a:solidFill>
                    </a:rPr>
                    <a:t>Banco Internacional para a Reconstrução e Desenvolvimento - </a:t>
                  </a:r>
                  <a:r>
                    <a:rPr lang="pt-BR" sz="1400" b="1" dirty="0" smtClean="0">
                      <a:solidFill>
                        <a:schemeClr val="bg1"/>
                      </a:solidFill>
                    </a:rPr>
                    <a:t>Bird, 187 </a:t>
                  </a:r>
                  <a:r>
                    <a:rPr lang="pt-BR" sz="1400" b="1" dirty="0">
                      <a:solidFill>
                        <a:schemeClr val="bg1"/>
                      </a:solidFill>
                    </a:rPr>
                    <a:t>membros</a:t>
                  </a:r>
                  <a:br>
                    <a:rPr lang="pt-BR" sz="1400" b="1" dirty="0">
                      <a:solidFill>
                        <a:schemeClr val="bg1"/>
                      </a:solidFill>
                    </a:rPr>
                  </a:br>
                  <a:r>
                    <a:rPr lang="pt-BR" sz="1400" b="1" dirty="0">
                      <a:solidFill>
                        <a:schemeClr val="bg1"/>
                      </a:solidFill>
                    </a:rPr>
                    <a:t>Início das operações: 1946</a:t>
                  </a:r>
                  <a:endParaRPr lang="pt-BR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  <p:pic>
              <p:nvPicPr>
                <p:cNvPr id="25" name="Picture 19" descr="IBRD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832" y="1152"/>
                  <a:ext cx="480" cy="480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21" name="Group 25"/>
              <p:cNvGrpSpPr>
                <a:grpSpLocks/>
              </p:cNvGrpSpPr>
              <p:nvPr/>
            </p:nvGrpSpPr>
            <p:grpSpPr bwMode="auto">
              <a:xfrm>
                <a:off x="2832" y="1885"/>
                <a:ext cx="2688" cy="504"/>
                <a:chOff x="2832" y="1885"/>
                <a:chExt cx="2688" cy="504"/>
              </a:xfrm>
            </p:grpSpPr>
            <p:sp>
              <p:nvSpPr>
                <p:cNvPr id="22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3408" y="1897"/>
                  <a:ext cx="2112" cy="4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50000"/>
                    </a:spcBef>
                    <a:buClr>
                      <a:schemeClr val="accent2"/>
                    </a:buClr>
                    <a:buFont typeface="Wingdings" pitchFamily="2" charset="2"/>
                    <a:buNone/>
                  </a:pPr>
                  <a:r>
                    <a:rPr lang="pt-BR" sz="1400" b="1" dirty="0">
                      <a:solidFill>
                        <a:schemeClr val="bg1"/>
                      </a:solidFill>
                    </a:rPr>
                    <a:t>Associação Internacional para o Desenvolvimento - AID, </a:t>
                  </a:r>
                  <a:r>
                    <a:rPr lang="pt-BR" sz="1400" b="1" dirty="0" smtClean="0">
                      <a:solidFill>
                        <a:schemeClr val="bg1"/>
                      </a:solidFill>
                    </a:rPr>
                    <a:t>170 </a:t>
                  </a:r>
                  <a:r>
                    <a:rPr lang="pt-BR" sz="1400" b="1" dirty="0">
                      <a:solidFill>
                        <a:schemeClr val="bg1"/>
                      </a:solidFill>
                    </a:rPr>
                    <a:t>membros</a:t>
                  </a:r>
                  <a:br>
                    <a:rPr lang="pt-BR" sz="1400" b="1" dirty="0">
                      <a:solidFill>
                        <a:schemeClr val="bg1"/>
                      </a:solidFill>
                    </a:rPr>
                  </a:br>
                  <a:r>
                    <a:rPr lang="pt-BR" sz="1400" b="1" dirty="0">
                      <a:solidFill>
                        <a:schemeClr val="bg1"/>
                      </a:solidFill>
                    </a:rPr>
                    <a:t>Fundação: 1960</a:t>
                  </a:r>
                  <a:endParaRPr lang="pt-BR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  <p:pic>
              <p:nvPicPr>
                <p:cNvPr id="23" name="Picture 21" descr="e-ida-e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832" y="1885"/>
                  <a:ext cx="528" cy="48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0" name="Group 29"/>
            <p:cNvGrpSpPr>
              <a:grpSpLocks/>
            </p:cNvGrpSpPr>
            <p:nvPr/>
          </p:nvGrpSpPr>
          <p:grpSpPr bwMode="auto">
            <a:xfrm>
              <a:off x="2819400" y="4038600"/>
              <a:ext cx="6324600" cy="2590800"/>
              <a:chOff x="1776" y="2544"/>
              <a:chExt cx="3984" cy="1632"/>
            </a:xfrm>
          </p:grpSpPr>
          <p:grpSp>
            <p:nvGrpSpPr>
              <p:cNvPr id="11" name="Group 26"/>
              <p:cNvGrpSpPr>
                <a:grpSpLocks/>
              </p:cNvGrpSpPr>
              <p:nvPr/>
            </p:nvGrpSpPr>
            <p:grpSpPr bwMode="auto">
              <a:xfrm>
                <a:off x="1776" y="2544"/>
                <a:ext cx="3888" cy="488"/>
                <a:chOff x="1776" y="2544"/>
                <a:chExt cx="3888" cy="488"/>
              </a:xfrm>
            </p:grpSpPr>
            <p:sp>
              <p:nvSpPr>
                <p:cNvPr id="18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2400" y="2602"/>
                  <a:ext cx="3264" cy="3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50000"/>
                    </a:spcBef>
                    <a:buClr>
                      <a:schemeClr val="accent2"/>
                    </a:buClr>
                    <a:buFont typeface="Wingdings" pitchFamily="2" charset="2"/>
                    <a:buNone/>
                  </a:pPr>
                  <a:r>
                    <a:rPr lang="pt-BR" sz="1400" b="1" dirty="0">
                      <a:solidFill>
                        <a:schemeClr val="bg1"/>
                      </a:solidFill>
                    </a:rPr>
                    <a:t>Corporação Financeira Internacional – IFC</a:t>
                  </a:r>
                  <a:br>
                    <a:rPr lang="pt-BR" sz="1400" b="1" dirty="0">
                      <a:solidFill>
                        <a:schemeClr val="bg1"/>
                      </a:solidFill>
                    </a:rPr>
                  </a:br>
                  <a:r>
                    <a:rPr lang="pt-BR" sz="1400" b="1" dirty="0">
                      <a:solidFill>
                        <a:schemeClr val="bg1"/>
                      </a:solidFill>
                    </a:rPr>
                    <a:t>Fundação: 1956, </a:t>
                  </a:r>
                  <a:r>
                    <a:rPr lang="pt-BR" sz="1400" b="1" dirty="0" smtClean="0">
                      <a:solidFill>
                        <a:schemeClr val="bg1"/>
                      </a:solidFill>
                    </a:rPr>
                    <a:t>182 </a:t>
                  </a:r>
                  <a:r>
                    <a:rPr lang="pt-BR" sz="1400" b="1" dirty="0">
                      <a:solidFill>
                        <a:schemeClr val="bg1"/>
                      </a:solidFill>
                    </a:rPr>
                    <a:t>membros</a:t>
                  </a:r>
                  <a:endParaRPr lang="pt-BR" sz="1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  <p:pic>
              <p:nvPicPr>
                <p:cNvPr id="19" name="Picture 20" descr="e-ifc-e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1776" y="2544"/>
                  <a:ext cx="528" cy="488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12" name="Group 27"/>
              <p:cNvGrpSpPr>
                <a:grpSpLocks/>
              </p:cNvGrpSpPr>
              <p:nvPr/>
            </p:nvGrpSpPr>
            <p:grpSpPr bwMode="auto">
              <a:xfrm>
                <a:off x="1776" y="3072"/>
                <a:ext cx="3984" cy="528"/>
                <a:chOff x="1776" y="3072"/>
                <a:chExt cx="3984" cy="528"/>
              </a:xfrm>
            </p:grpSpPr>
            <p:sp>
              <p:nvSpPr>
                <p:cNvPr id="16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2400" y="3178"/>
                  <a:ext cx="3360" cy="3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50000"/>
                    </a:spcBef>
                    <a:buClr>
                      <a:schemeClr val="accent2"/>
                    </a:buClr>
                    <a:buFont typeface="Wingdings" pitchFamily="2" charset="2"/>
                    <a:buNone/>
                  </a:pPr>
                  <a:r>
                    <a:rPr lang="pt-BR" sz="1400" b="1" dirty="0">
                      <a:solidFill>
                        <a:schemeClr val="bg1"/>
                      </a:solidFill>
                    </a:rPr>
                    <a:t>Agência Multilateral de Garantia de Investimentos – AMGI Fundação: 1988, </a:t>
                  </a:r>
                  <a:r>
                    <a:rPr lang="pt-BR" sz="1400" b="1" dirty="0" smtClean="0">
                      <a:solidFill>
                        <a:schemeClr val="bg1"/>
                      </a:solidFill>
                    </a:rPr>
                    <a:t>175 </a:t>
                  </a:r>
                  <a:r>
                    <a:rPr lang="pt-BR" sz="1400" b="1" dirty="0">
                      <a:solidFill>
                        <a:schemeClr val="bg1"/>
                      </a:solidFill>
                    </a:rPr>
                    <a:t>membros</a:t>
                  </a:r>
                  <a:endParaRPr lang="pt-BR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  <p:pic>
              <p:nvPicPr>
                <p:cNvPr id="17" name="Picture 22" descr="E-MIGA-E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1776" y="3072"/>
                  <a:ext cx="528" cy="528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13" name="Group 28"/>
              <p:cNvGrpSpPr>
                <a:grpSpLocks/>
              </p:cNvGrpSpPr>
              <p:nvPr/>
            </p:nvGrpSpPr>
            <p:grpSpPr bwMode="auto">
              <a:xfrm>
                <a:off x="1776" y="3648"/>
                <a:ext cx="3984" cy="528"/>
                <a:chOff x="1776" y="3648"/>
                <a:chExt cx="3984" cy="528"/>
              </a:xfrm>
            </p:grpSpPr>
            <p:sp>
              <p:nvSpPr>
                <p:cNvPr id="14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2400" y="3668"/>
                  <a:ext cx="3360" cy="4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50000"/>
                    </a:spcBef>
                    <a:buClr>
                      <a:schemeClr val="accent2"/>
                    </a:buClr>
                    <a:buFont typeface="Wingdings" pitchFamily="2" charset="2"/>
                    <a:buNone/>
                  </a:pPr>
                  <a:r>
                    <a:rPr lang="pt-BR" sz="1400" b="1" dirty="0">
                      <a:solidFill>
                        <a:schemeClr val="bg1"/>
                      </a:solidFill>
                    </a:rPr>
                    <a:t>Centro Internacional para Acerto de Disputas de Investimento - CIADI, </a:t>
                  </a:r>
                  <a:r>
                    <a:rPr lang="pt-BR" sz="1400" b="1" dirty="0" smtClean="0">
                      <a:solidFill>
                        <a:schemeClr val="bg1"/>
                      </a:solidFill>
                    </a:rPr>
                    <a:t>147 </a:t>
                  </a:r>
                  <a:r>
                    <a:rPr lang="pt-BR" sz="1400" b="1" dirty="0">
                      <a:solidFill>
                        <a:schemeClr val="bg1"/>
                      </a:solidFill>
                    </a:rPr>
                    <a:t>membros</a:t>
                  </a:r>
                  <a:br>
                    <a:rPr lang="pt-BR" sz="1400" b="1" dirty="0">
                      <a:solidFill>
                        <a:schemeClr val="bg1"/>
                      </a:solidFill>
                    </a:rPr>
                  </a:br>
                  <a:r>
                    <a:rPr lang="pt-BR" sz="1400" b="1" dirty="0">
                      <a:solidFill>
                        <a:schemeClr val="bg1"/>
                      </a:solidFill>
                    </a:rPr>
                    <a:t>Fundação: 1966</a:t>
                  </a:r>
                  <a:endParaRPr lang="pt-BR" sz="1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  <p:pic>
              <p:nvPicPr>
                <p:cNvPr id="15" name="Picture 23" descr="E-ICS-E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1776" y="3648"/>
                  <a:ext cx="515" cy="528"/>
                </a:xfrm>
                <a:prstGeom prst="rect">
                  <a:avLst/>
                </a:prstGeom>
                <a:noFill/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41508980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4475" y="1484784"/>
            <a:ext cx="824123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14726" algn="just">
              <a:spcBef>
                <a:spcPts val="544"/>
              </a:spcBef>
              <a:spcAft>
                <a:spcPts val="544"/>
              </a:spcAft>
              <a:buFont typeface="Wingdings" panose="05000000000000000000" pitchFamily="2" charset="2"/>
              <a:buChar char="Ø"/>
            </a:pPr>
            <a:r>
              <a:rPr lang="en-CA" sz="2400" dirty="0" err="1">
                <a:solidFill>
                  <a:schemeClr val="bg2">
                    <a:lumMod val="25000"/>
                  </a:schemeClr>
                </a:solidFill>
              </a:rPr>
              <a:t>Estratégia</a:t>
            </a:r>
            <a:r>
              <a:rPr lang="en-CA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CA" sz="2400" dirty="0" err="1">
                <a:solidFill>
                  <a:schemeClr val="bg2">
                    <a:lumMod val="25000"/>
                  </a:schemeClr>
                </a:solidFill>
              </a:rPr>
              <a:t>ampla</a:t>
            </a:r>
            <a:r>
              <a:rPr lang="en-CA" sz="2400" dirty="0">
                <a:solidFill>
                  <a:schemeClr val="bg2">
                    <a:lumMod val="25000"/>
                  </a:schemeClr>
                </a:solidFill>
              </a:rPr>
              <a:t> e Plano de </a:t>
            </a:r>
            <a:r>
              <a:rPr lang="en-CA" sz="2400" dirty="0" err="1">
                <a:solidFill>
                  <a:schemeClr val="bg2">
                    <a:lumMod val="25000"/>
                  </a:schemeClr>
                </a:solidFill>
              </a:rPr>
              <a:t>Ação</a:t>
            </a:r>
            <a:r>
              <a:rPr lang="en-CA" sz="2400" dirty="0">
                <a:solidFill>
                  <a:schemeClr val="bg2">
                    <a:lumMod val="25000"/>
                  </a:schemeClr>
                </a:solidFill>
              </a:rPr>
              <a:t> para as </a:t>
            </a:r>
            <a:r>
              <a:rPr lang="en-CA" sz="2400" dirty="0" smtClean="0">
                <a:solidFill>
                  <a:schemeClr val="bg2">
                    <a:lumMod val="25000"/>
                  </a:schemeClr>
                </a:solidFill>
              </a:rPr>
              <a:t>CGEs (</a:t>
            </a:r>
            <a:r>
              <a:rPr lang="en-CA" sz="2400" i="1" dirty="0" smtClean="0">
                <a:solidFill>
                  <a:schemeClr val="bg2">
                    <a:lumMod val="25000"/>
                  </a:schemeClr>
                </a:solidFill>
              </a:rPr>
              <a:t>+ </a:t>
            </a:r>
            <a:r>
              <a:rPr lang="en-CA" sz="2400" i="1" dirty="0" err="1" smtClean="0">
                <a:solidFill>
                  <a:schemeClr val="bg2">
                    <a:lumMod val="25000"/>
                  </a:schemeClr>
                </a:solidFill>
              </a:rPr>
              <a:t>Operacional</a:t>
            </a:r>
            <a:r>
              <a:rPr lang="en-CA" sz="2400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  <a:endParaRPr lang="en-CA" sz="2400" dirty="0">
              <a:solidFill>
                <a:schemeClr val="bg2">
                  <a:lumMod val="25000"/>
                </a:schemeClr>
              </a:solidFill>
            </a:endParaRPr>
          </a:p>
          <a:p>
            <a:pPr marL="1414074" lvl="3" indent="-457200" algn="just">
              <a:spcBef>
                <a:spcPts val="544"/>
              </a:spcBef>
              <a:spcAft>
                <a:spcPts val="544"/>
              </a:spcAft>
              <a:buFont typeface="+mj-lt"/>
              <a:buAutoNum type="alphaLcParenR"/>
            </a:pPr>
            <a:r>
              <a:rPr lang="en-CA" sz="2000" dirty="0" err="1" smtClean="0">
                <a:solidFill>
                  <a:schemeClr val="bg2">
                    <a:lumMod val="25000"/>
                  </a:schemeClr>
                </a:solidFill>
              </a:rPr>
              <a:t>Revisão</a:t>
            </a:r>
            <a:r>
              <a:rPr lang="en-CA" sz="2000" dirty="0" smtClean="0">
                <a:solidFill>
                  <a:schemeClr val="bg2">
                    <a:lumMod val="25000"/>
                  </a:schemeClr>
                </a:solidFill>
              </a:rPr>
              <a:t> da Base Legal das CGEs</a:t>
            </a:r>
          </a:p>
          <a:p>
            <a:pPr marL="1414074" lvl="3" indent="-457200" algn="just">
              <a:spcBef>
                <a:spcPts val="544"/>
              </a:spcBef>
              <a:spcAft>
                <a:spcPts val="544"/>
              </a:spcAft>
              <a:buFont typeface="+mj-lt"/>
              <a:buAutoNum type="alphaLcParenR"/>
            </a:pPr>
            <a:r>
              <a:rPr lang="en-CA" sz="2000" dirty="0" err="1" smtClean="0">
                <a:solidFill>
                  <a:schemeClr val="bg2">
                    <a:lumMod val="25000"/>
                  </a:schemeClr>
                </a:solidFill>
              </a:rPr>
              <a:t>Treinamento</a:t>
            </a:r>
            <a:r>
              <a:rPr lang="en-CA" sz="2000" dirty="0" smtClean="0">
                <a:solidFill>
                  <a:schemeClr val="bg2">
                    <a:lumMod val="25000"/>
                  </a:schemeClr>
                </a:solidFill>
              </a:rPr>
              <a:t> AI e </a:t>
            </a:r>
            <a:r>
              <a:rPr lang="en-CA" sz="2000" dirty="0" err="1" smtClean="0">
                <a:solidFill>
                  <a:schemeClr val="bg2">
                    <a:lumMod val="25000"/>
                  </a:schemeClr>
                </a:solidFill>
              </a:rPr>
              <a:t>Mecanismos</a:t>
            </a:r>
            <a:r>
              <a:rPr lang="en-CA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CA" sz="2000" dirty="0">
                <a:solidFill>
                  <a:schemeClr val="bg2">
                    <a:lumMod val="25000"/>
                  </a:schemeClr>
                </a:solidFill>
              </a:rPr>
              <a:t>de </a:t>
            </a:r>
            <a:r>
              <a:rPr lang="en-CA" sz="2000" dirty="0" err="1" smtClean="0">
                <a:solidFill>
                  <a:schemeClr val="bg2">
                    <a:lumMod val="25000"/>
                  </a:schemeClr>
                </a:solidFill>
              </a:rPr>
              <a:t>Certificação</a:t>
            </a:r>
            <a:r>
              <a:rPr lang="en-CA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CA" sz="2000" dirty="0" err="1" smtClean="0">
                <a:solidFill>
                  <a:schemeClr val="bg2">
                    <a:lumMod val="25000"/>
                  </a:schemeClr>
                </a:solidFill>
              </a:rPr>
              <a:t>em</a:t>
            </a:r>
            <a:r>
              <a:rPr lang="en-CA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CA" sz="2000" dirty="0">
                <a:solidFill>
                  <a:schemeClr val="bg2">
                    <a:lumMod val="25000"/>
                  </a:schemeClr>
                </a:solidFill>
              </a:rPr>
              <a:t>AI </a:t>
            </a:r>
          </a:p>
          <a:p>
            <a:pPr marL="1414074" lvl="3" indent="-457200" algn="just">
              <a:spcBef>
                <a:spcPts val="544"/>
              </a:spcBef>
              <a:spcAft>
                <a:spcPts val="544"/>
              </a:spcAft>
              <a:buFont typeface="+mj-lt"/>
              <a:buAutoNum type="alphaLcParenR"/>
            </a:pPr>
            <a:r>
              <a:rPr lang="en-CA" sz="2000" dirty="0" err="1">
                <a:solidFill>
                  <a:schemeClr val="bg2">
                    <a:lumMod val="25000"/>
                  </a:schemeClr>
                </a:solidFill>
              </a:rPr>
              <a:t>Normas</a:t>
            </a:r>
            <a:r>
              <a:rPr lang="en-CA" sz="2000" dirty="0">
                <a:solidFill>
                  <a:schemeClr val="bg2">
                    <a:lumMod val="25000"/>
                  </a:schemeClr>
                </a:solidFill>
              </a:rPr>
              <a:t> de </a:t>
            </a:r>
            <a:r>
              <a:rPr lang="en-CA" sz="2000" dirty="0" smtClean="0">
                <a:solidFill>
                  <a:schemeClr val="bg2">
                    <a:lumMod val="25000"/>
                  </a:schemeClr>
                </a:solidFill>
              </a:rPr>
              <a:t>AI (standards</a:t>
            </a:r>
            <a:r>
              <a:rPr lang="en-CA" sz="2000" dirty="0">
                <a:solidFill>
                  <a:schemeClr val="bg2">
                    <a:lumMod val="25000"/>
                  </a:schemeClr>
                </a:solidFill>
              </a:rPr>
              <a:t>) </a:t>
            </a:r>
            <a:r>
              <a:rPr lang="en-CA" sz="2000" dirty="0" smtClean="0">
                <a:solidFill>
                  <a:schemeClr val="bg2">
                    <a:lumMod val="25000"/>
                  </a:schemeClr>
                </a:solidFill>
              </a:rPr>
              <a:t>e </a:t>
            </a:r>
            <a:r>
              <a:rPr lang="en-CA" sz="2000" dirty="0" err="1" smtClean="0">
                <a:solidFill>
                  <a:schemeClr val="bg2">
                    <a:lumMod val="25000"/>
                  </a:schemeClr>
                </a:solidFill>
              </a:rPr>
              <a:t>Código</a:t>
            </a:r>
            <a:r>
              <a:rPr lang="en-CA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CA" sz="2000" dirty="0">
                <a:solidFill>
                  <a:schemeClr val="bg2">
                    <a:lumMod val="25000"/>
                  </a:schemeClr>
                </a:solidFill>
              </a:rPr>
              <a:t>de </a:t>
            </a:r>
            <a:r>
              <a:rPr lang="en-CA" sz="2000" dirty="0" err="1">
                <a:solidFill>
                  <a:schemeClr val="bg2">
                    <a:lumMod val="25000"/>
                  </a:schemeClr>
                </a:solidFill>
              </a:rPr>
              <a:t>Ética</a:t>
            </a:r>
            <a:r>
              <a:rPr lang="en-CA" sz="2000" dirty="0">
                <a:solidFill>
                  <a:schemeClr val="bg2">
                    <a:lumMod val="25000"/>
                  </a:schemeClr>
                </a:solidFill>
              </a:rPr>
              <a:t> de </a:t>
            </a:r>
            <a:r>
              <a:rPr lang="en-CA" sz="2000" dirty="0" smtClean="0">
                <a:solidFill>
                  <a:schemeClr val="bg2">
                    <a:lumMod val="25000"/>
                  </a:schemeClr>
                </a:solidFill>
              </a:rPr>
              <a:t>AI</a:t>
            </a:r>
            <a:r>
              <a:rPr lang="en-CA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en-CA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1414074" lvl="3" indent="-457200" algn="just">
              <a:spcBef>
                <a:spcPts val="544"/>
              </a:spcBef>
              <a:spcAft>
                <a:spcPts val="544"/>
              </a:spcAft>
              <a:buFont typeface="+mj-lt"/>
              <a:buAutoNum type="alphaLcParenR"/>
            </a:pPr>
            <a:r>
              <a:rPr lang="en-CA" sz="2000" dirty="0" err="1" smtClean="0">
                <a:solidFill>
                  <a:schemeClr val="bg2">
                    <a:lumMod val="25000"/>
                  </a:schemeClr>
                </a:solidFill>
              </a:rPr>
              <a:t>Mecanismo</a:t>
            </a:r>
            <a:r>
              <a:rPr lang="en-CA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CA" sz="2000" dirty="0">
                <a:solidFill>
                  <a:schemeClr val="bg2">
                    <a:lumMod val="25000"/>
                  </a:schemeClr>
                </a:solidFill>
              </a:rPr>
              <a:t>de </a:t>
            </a:r>
            <a:r>
              <a:rPr lang="en-CA" sz="2000" dirty="0" err="1">
                <a:solidFill>
                  <a:schemeClr val="bg2">
                    <a:lumMod val="25000"/>
                  </a:schemeClr>
                </a:solidFill>
              </a:rPr>
              <a:t>Asseguração</a:t>
            </a:r>
            <a:r>
              <a:rPr lang="en-CA" sz="2000" dirty="0">
                <a:solidFill>
                  <a:schemeClr val="bg2">
                    <a:lumMod val="25000"/>
                  </a:schemeClr>
                </a:solidFill>
              </a:rPr>
              <a:t> da </a:t>
            </a:r>
            <a:r>
              <a:rPr lang="en-CA" sz="2000" dirty="0" err="1">
                <a:solidFill>
                  <a:schemeClr val="bg2">
                    <a:lumMod val="25000"/>
                  </a:schemeClr>
                </a:solidFill>
              </a:rPr>
              <a:t>Qualidade</a:t>
            </a:r>
            <a:r>
              <a:rPr lang="en-CA" sz="2000" dirty="0">
                <a:solidFill>
                  <a:schemeClr val="bg2">
                    <a:lumMod val="25000"/>
                  </a:schemeClr>
                </a:solidFill>
              </a:rPr>
              <a:t>/</a:t>
            </a:r>
            <a:r>
              <a:rPr lang="en-CA" sz="2000" dirty="0" err="1">
                <a:solidFill>
                  <a:schemeClr val="bg2">
                    <a:lumMod val="25000"/>
                  </a:schemeClr>
                </a:solidFill>
              </a:rPr>
              <a:t>Revisão</a:t>
            </a:r>
            <a:r>
              <a:rPr lang="en-CA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CA" sz="2000" dirty="0" err="1">
                <a:solidFill>
                  <a:schemeClr val="bg2">
                    <a:lumMod val="25000"/>
                  </a:schemeClr>
                </a:solidFill>
              </a:rPr>
              <a:t>pelos</a:t>
            </a:r>
            <a:r>
              <a:rPr lang="en-CA" sz="2000" dirty="0">
                <a:solidFill>
                  <a:schemeClr val="bg2">
                    <a:lumMod val="25000"/>
                  </a:schemeClr>
                </a:solidFill>
              </a:rPr>
              <a:t> Pares </a:t>
            </a:r>
            <a:r>
              <a:rPr lang="en-CA" sz="2000" dirty="0" smtClean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CA" sz="2000" dirty="0" err="1" smtClean="0">
                <a:solidFill>
                  <a:schemeClr val="bg2">
                    <a:lumMod val="25000"/>
                  </a:schemeClr>
                </a:solidFill>
              </a:rPr>
              <a:t>replicação</a:t>
            </a:r>
            <a:r>
              <a:rPr lang="en-CA" sz="2000" dirty="0" smtClean="0">
                <a:solidFill>
                  <a:schemeClr val="bg2">
                    <a:lumMod val="25000"/>
                  </a:schemeClr>
                </a:solidFill>
              </a:rPr>
              <a:t> do IA-CM)</a:t>
            </a:r>
            <a:endParaRPr lang="en-CA" sz="2000" dirty="0">
              <a:solidFill>
                <a:schemeClr val="bg2">
                  <a:lumMod val="25000"/>
                </a:schemeClr>
              </a:solidFill>
            </a:endParaRPr>
          </a:p>
          <a:p>
            <a:pPr lvl="2" indent="-414726" algn="just">
              <a:spcBef>
                <a:spcPts val="544"/>
              </a:spcBef>
              <a:spcAft>
                <a:spcPts val="544"/>
              </a:spcAft>
              <a:buFont typeface="Wingdings" panose="05000000000000000000" pitchFamily="2" charset="2"/>
              <a:buChar char="Ø"/>
            </a:pPr>
            <a:endParaRPr lang="en-CA" sz="1200" dirty="0">
              <a:solidFill>
                <a:schemeClr val="bg2">
                  <a:lumMod val="25000"/>
                </a:schemeClr>
              </a:solidFill>
            </a:endParaRPr>
          </a:p>
          <a:p>
            <a:pPr lvl="1" indent="-414726" algn="just">
              <a:spcBef>
                <a:spcPts val="544"/>
              </a:spcBef>
              <a:spcAft>
                <a:spcPts val="544"/>
              </a:spcAft>
              <a:buFont typeface="Wingdings" panose="05000000000000000000" pitchFamily="2" charset="2"/>
              <a:buChar char="Ø"/>
            </a:pPr>
            <a:r>
              <a:rPr lang="en-CA" sz="2400" dirty="0" err="1" smtClean="0">
                <a:solidFill>
                  <a:schemeClr val="bg2">
                    <a:lumMod val="25000"/>
                  </a:schemeClr>
                </a:solidFill>
              </a:rPr>
              <a:t>Desenho</a:t>
            </a:r>
            <a:r>
              <a:rPr lang="en-CA" sz="2400" dirty="0" smtClean="0">
                <a:solidFill>
                  <a:schemeClr val="bg2">
                    <a:lumMod val="25000"/>
                  </a:schemeClr>
                </a:solidFill>
              </a:rPr>
              <a:t> de </a:t>
            </a:r>
            <a:r>
              <a:rPr lang="en-CA" sz="2400" dirty="0" err="1" smtClean="0">
                <a:solidFill>
                  <a:schemeClr val="bg2">
                    <a:lumMod val="25000"/>
                  </a:schemeClr>
                </a:solidFill>
              </a:rPr>
              <a:t>Atividades</a:t>
            </a:r>
            <a:r>
              <a:rPr lang="en-CA" sz="2400" dirty="0" smtClean="0">
                <a:solidFill>
                  <a:schemeClr val="bg2">
                    <a:lumMod val="25000"/>
                  </a:schemeClr>
                </a:solidFill>
              </a:rPr>
              <a:t> e </a:t>
            </a:r>
            <a:r>
              <a:rPr lang="en-CA" sz="2400" dirty="0" err="1" smtClean="0">
                <a:solidFill>
                  <a:schemeClr val="bg2">
                    <a:lumMod val="25000"/>
                  </a:schemeClr>
                </a:solidFill>
              </a:rPr>
              <a:t>Ações</a:t>
            </a:r>
            <a:r>
              <a:rPr lang="en-CA" sz="2400" dirty="0" smtClean="0">
                <a:solidFill>
                  <a:schemeClr val="bg2">
                    <a:lumMod val="25000"/>
                  </a:schemeClr>
                </a:solidFill>
              </a:rPr>
              <a:t> para </a:t>
            </a:r>
            <a:r>
              <a:rPr lang="en-CA" sz="2400" dirty="0" err="1" smtClean="0">
                <a:solidFill>
                  <a:schemeClr val="bg2">
                    <a:lumMod val="25000"/>
                  </a:schemeClr>
                </a:solidFill>
              </a:rPr>
              <a:t>reforma</a:t>
            </a:r>
            <a:r>
              <a:rPr lang="en-CA" sz="2400" dirty="0" smtClean="0">
                <a:solidFill>
                  <a:schemeClr val="bg2">
                    <a:lumMod val="25000"/>
                  </a:schemeClr>
                </a:solidFill>
              </a:rPr>
              <a:t> do SCI -  Lei COSO?</a:t>
            </a:r>
            <a:endParaRPr lang="en-CA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9ACD4-7FC7-46A9-9B03-BDA90E0FD0EE}" type="slidenum">
              <a:rPr lang="en-US" smtClean="0"/>
              <a:t>20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49480" y="476672"/>
            <a:ext cx="7931224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4000" dirty="0" err="1" smtClean="0">
                <a:solidFill>
                  <a:schemeClr val="bg1"/>
                </a:solidFill>
              </a:rPr>
              <a:t>Próximos</a:t>
            </a:r>
            <a:r>
              <a:rPr lang="en-CA" sz="4000" dirty="0" smtClean="0">
                <a:solidFill>
                  <a:schemeClr val="bg1"/>
                </a:solidFill>
              </a:rPr>
              <a:t> </a:t>
            </a:r>
            <a:r>
              <a:rPr lang="en-CA" sz="4000" dirty="0" err="1" smtClean="0">
                <a:solidFill>
                  <a:schemeClr val="bg1"/>
                </a:solidFill>
              </a:rPr>
              <a:t>Passos</a:t>
            </a:r>
            <a:endParaRPr lang="en-CA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01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7969" y="402021"/>
            <a:ext cx="8033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089"/>
              </a:spcAft>
            </a:pPr>
            <a:r>
              <a:rPr lang="en-CA" sz="4000" dirty="0" smtClean="0">
                <a:solidFill>
                  <a:schemeClr val="bg2">
                    <a:lumMod val="25000"/>
                  </a:schemeClr>
                </a:solidFill>
              </a:rPr>
              <a:t>Como o BM </a:t>
            </a:r>
            <a:r>
              <a:rPr lang="en-CA" sz="4000" dirty="0" err="1" smtClean="0">
                <a:solidFill>
                  <a:schemeClr val="bg2">
                    <a:lumMod val="25000"/>
                  </a:schemeClr>
                </a:solidFill>
              </a:rPr>
              <a:t>pode</a:t>
            </a:r>
            <a:r>
              <a:rPr lang="en-CA" sz="4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CA" sz="4000" dirty="0" err="1" smtClean="0">
                <a:solidFill>
                  <a:schemeClr val="bg2">
                    <a:lumMod val="25000"/>
                  </a:schemeClr>
                </a:solidFill>
              </a:rPr>
              <a:t>ajudar</a:t>
            </a:r>
            <a:r>
              <a:rPr lang="en-CA" sz="4000" dirty="0" smtClean="0">
                <a:solidFill>
                  <a:schemeClr val="bg2">
                    <a:lumMod val="25000"/>
                  </a:schemeClr>
                </a:solidFill>
              </a:rPr>
              <a:t>?</a:t>
            </a:r>
            <a:endParaRPr lang="en-CA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9ACD4-7FC7-46A9-9B03-BDA90E0FD0EE}" type="slidenum">
              <a:rPr lang="en-US" smtClean="0"/>
              <a:t>21</a:t>
            </a:fld>
            <a:endParaRPr lang="en-US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47650" lvl="1" indent="0" algn="just">
              <a:spcAft>
                <a:spcPts val="1200"/>
              </a:spcAft>
              <a:buClr>
                <a:schemeClr val="bg2">
                  <a:lumMod val="25000"/>
                </a:schemeClr>
              </a:buClr>
              <a:buSzPct val="120000"/>
              <a:buNone/>
              <a:tabLst>
                <a:tab pos="481013" algn="l"/>
              </a:tabLst>
            </a:pPr>
            <a:r>
              <a:rPr lang="pt-BR" sz="2800" u="sng" dirty="0" smtClean="0">
                <a:solidFill>
                  <a:schemeClr val="bg2">
                    <a:lumMod val="25000"/>
                  </a:schemeClr>
                </a:solidFill>
              </a:rPr>
              <a:t>Mecanismos </a:t>
            </a:r>
          </a:p>
          <a:p>
            <a:pPr marL="688975" lvl="1" indent="-441325" algn="just">
              <a:spcAft>
                <a:spcPts val="1200"/>
              </a:spcAft>
              <a:buClr>
                <a:schemeClr val="bg2">
                  <a:lumMod val="25000"/>
                </a:schemeClr>
              </a:buClr>
              <a:buSzPct val="120000"/>
              <a:buFont typeface="Wingdings" panose="05000000000000000000" pitchFamily="2" charset="2"/>
              <a:buChar char="ü"/>
              <a:tabLst>
                <a:tab pos="481013" algn="l"/>
              </a:tabLst>
            </a:pPr>
            <a:r>
              <a:rPr lang="pt-BR" sz="2000" dirty="0" smtClean="0">
                <a:solidFill>
                  <a:schemeClr val="bg2">
                    <a:lumMod val="25000"/>
                  </a:schemeClr>
                </a:solidFill>
              </a:rPr>
              <a:t>Atividades  no Plano de aquisições dos Projetos (Ex. IL Espírito Santo)</a:t>
            </a:r>
          </a:p>
          <a:p>
            <a:pPr marL="688975" lvl="1" indent="-441325" algn="just">
              <a:spcAft>
                <a:spcPts val="1200"/>
              </a:spcAft>
              <a:buClr>
                <a:schemeClr val="bg2">
                  <a:lumMod val="25000"/>
                </a:schemeClr>
              </a:buClr>
              <a:buSzPct val="120000"/>
              <a:buFont typeface="Wingdings" panose="05000000000000000000" pitchFamily="2" charset="2"/>
              <a:buChar char="ü"/>
              <a:tabLst>
                <a:tab pos="481013" algn="l"/>
              </a:tabLst>
            </a:pPr>
            <a:r>
              <a:rPr lang="pt-BR" sz="2000" dirty="0" smtClean="0">
                <a:solidFill>
                  <a:schemeClr val="bg2">
                    <a:lumMod val="25000"/>
                  </a:schemeClr>
                </a:solidFill>
              </a:rPr>
              <a:t>Componentes  ou Subcomponentes  de Assistência técnica (Ex. SWAp Paraná)</a:t>
            </a:r>
          </a:p>
          <a:p>
            <a:pPr marL="688975" lvl="1" indent="-441325" algn="just">
              <a:spcAft>
                <a:spcPts val="1200"/>
              </a:spcAft>
              <a:buClr>
                <a:schemeClr val="bg2">
                  <a:lumMod val="25000"/>
                </a:schemeClr>
              </a:buClr>
              <a:buSzPct val="120000"/>
              <a:buFont typeface="Wingdings" panose="05000000000000000000" pitchFamily="2" charset="2"/>
              <a:buChar char="ü"/>
              <a:tabLst>
                <a:tab pos="481013" algn="l"/>
              </a:tabLst>
            </a:pPr>
            <a:r>
              <a:rPr lang="pt-BR" sz="2000" dirty="0" smtClean="0">
                <a:solidFill>
                  <a:schemeClr val="bg2">
                    <a:lumMod val="25000"/>
                  </a:schemeClr>
                </a:solidFill>
              </a:rPr>
              <a:t>Condições de Desembolso nas Operações estruturais (DPLs)</a:t>
            </a:r>
          </a:p>
          <a:p>
            <a:pPr marL="688975" lvl="1" indent="-441325" algn="just">
              <a:spcAft>
                <a:spcPts val="1200"/>
              </a:spcAft>
              <a:buClr>
                <a:schemeClr val="bg2">
                  <a:lumMod val="25000"/>
                </a:schemeClr>
              </a:buClr>
              <a:buSzPct val="120000"/>
              <a:buFont typeface="Wingdings" panose="05000000000000000000" pitchFamily="2" charset="2"/>
              <a:buChar char="ü"/>
              <a:tabLst>
                <a:tab pos="481013" algn="l"/>
              </a:tabLst>
            </a:pPr>
            <a:r>
              <a:rPr lang="pt-BR" sz="2000" dirty="0" smtClean="0">
                <a:solidFill>
                  <a:schemeClr val="bg2">
                    <a:lumMod val="25000"/>
                  </a:schemeClr>
                </a:solidFill>
              </a:rPr>
              <a:t>Resultados a alcançar nos PforR (Ceará PforR)</a:t>
            </a:r>
          </a:p>
          <a:p>
            <a:pPr marL="688975" lvl="1" indent="-441325" algn="just">
              <a:spcAft>
                <a:spcPts val="1200"/>
              </a:spcAft>
              <a:buClr>
                <a:schemeClr val="bg2">
                  <a:lumMod val="25000"/>
                </a:schemeClr>
              </a:buClr>
              <a:buSzPct val="120000"/>
              <a:buFont typeface="Wingdings" panose="05000000000000000000" pitchFamily="2" charset="2"/>
              <a:buChar char="ü"/>
              <a:tabLst>
                <a:tab pos="481013" algn="l"/>
              </a:tabLst>
            </a:pPr>
            <a:r>
              <a:rPr lang="pt-BR" sz="2000" dirty="0" smtClean="0">
                <a:solidFill>
                  <a:schemeClr val="bg2">
                    <a:lumMod val="25000"/>
                  </a:schemeClr>
                </a:solidFill>
              </a:rPr>
              <a:t>Projetos</a:t>
            </a:r>
          </a:p>
          <a:p>
            <a:pPr marL="688975" lvl="1" indent="-441325" algn="just">
              <a:spcAft>
                <a:spcPts val="1200"/>
              </a:spcAft>
              <a:buClr>
                <a:schemeClr val="bg2">
                  <a:lumMod val="25000"/>
                </a:schemeClr>
              </a:buClr>
              <a:buSzPct val="120000"/>
              <a:buFont typeface="Wingdings" panose="05000000000000000000" pitchFamily="2" charset="2"/>
              <a:buChar char="ü"/>
              <a:tabLst>
                <a:tab pos="481013" algn="l"/>
              </a:tabLst>
            </a:pPr>
            <a:r>
              <a:rPr lang="pt-BR" sz="2000" dirty="0" smtClean="0">
                <a:solidFill>
                  <a:schemeClr val="bg2">
                    <a:lumMod val="25000"/>
                  </a:schemeClr>
                </a:solidFill>
              </a:rPr>
              <a:t>Promoção de Seminários (knowledge Exchange)</a:t>
            </a:r>
          </a:p>
          <a:p>
            <a:pPr marL="247650" lvl="1" indent="0">
              <a:spcAft>
                <a:spcPts val="1200"/>
              </a:spcAft>
              <a:buClr>
                <a:schemeClr val="bg2">
                  <a:lumMod val="25000"/>
                </a:schemeClr>
              </a:buClr>
              <a:buSzPct val="120000"/>
              <a:buNone/>
              <a:tabLst>
                <a:tab pos="481013" algn="l"/>
              </a:tabLst>
            </a:pPr>
            <a:endParaRPr lang="pt-BR" sz="18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59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7969" y="402021"/>
            <a:ext cx="8033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089"/>
              </a:spcAft>
            </a:pPr>
            <a:r>
              <a:rPr lang="en-CA" sz="4000" dirty="0" smtClean="0">
                <a:solidFill>
                  <a:schemeClr val="bg2">
                    <a:lumMod val="25000"/>
                  </a:schemeClr>
                </a:solidFill>
              </a:rPr>
              <a:t>Como o BM </a:t>
            </a:r>
            <a:r>
              <a:rPr lang="en-CA" sz="4000" dirty="0" err="1" smtClean="0">
                <a:solidFill>
                  <a:schemeClr val="bg2">
                    <a:lumMod val="25000"/>
                  </a:schemeClr>
                </a:solidFill>
              </a:rPr>
              <a:t>pode</a:t>
            </a:r>
            <a:r>
              <a:rPr lang="en-CA" sz="4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CA" sz="4000" dirty="0" err="1" smtClean="0">
                <a:solidFill>
                  <a:schemeClr val="bg2">
                    <a:lumMod val="25000"/>
                  </a:schemeClr>
                </a:solidFill>
              </a:rPr>
              <a:t>ajudar</a:t>
            </a:r>
            <a:r>
              <a:rPr lang="en-CA" sz="4000" dirty="0" smtClean="0">
                <a:solidFill>
                  <a:schemeClr val="bg2">
                    <a:lumMod val="25000"/>
                  </a:schemeClr>
                </a:solidFill>
              </a:rPr>
              <a:t>? </a:t>
            </a:r>
            <a:endParaRPr lang="en-CA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9ACD4-7FC7-46A9-9B03-BDA90E0FD0EE}" type="slidenum">
              <a:rPr lang="en-US" smtClean="0"/>
              <a:t>22</a:t>
            </a:fld>
            <a:endParaRPr lang="en-US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47650" lvl="1" indent="0" algn="just">
              <a:spcAft>
                <a:spcPts val="1200"/>
              </a:spcAft>
              <a:buClr>
                <a:schemeClr val="bg2">
                  <a:lumMod val="25000"/>
                </a:schemeClr>
              </a:buClr>
              <a:buSzPct val="120000"/>
              <a:buNone/>
              <a:tabLst>
                <a:tab pos="481013" algn="l"/>
              </a:tabLst>
            </a:pPr>
            <a:r>
              <a:rPr lang="pt-BR" sz="2800" u="sng" dirty="0" smtClean="0">
                <a:solidFill>
                  <a:schemeClr val="bg2">
                    <a:lumMod val="25000"/>
                  </a:schemeClr>
                </a:solidFill>
              </a:rPr>
              <a:t>Ações Possíveis</a:t>
            </a:r>
          </a:p>
          <a:p>
            <a:pPr marL="741363" lvl="1" indent="-515938" algn="just">
              <a:spcAft>
                <a:spcPts val="1200"/>
              </a:spcAft>
              <a:buClr>
                <a:schemeClr val="bg2">
                  <a:lumMod val="25000"/>
                </a:schemeClr>
              </a:buClr>
              <a:buSzPct val="120000"/>
              <a:buFont typeface="Wingdings" panose="05000000000000000000" pitchFamily="2" charset="2"/>
              <a:buChar char="ü"/>
              <a:tabLst>
                <a:tab pos="481013" algn="l"/>
              </a:tabLst>
            </a:pPr>
            <a:r>
              <a:rPr lang="pt-BR" sz="2000" dirty="0" smtClean="0">
                <a:solidFill>
                  <a:schemeClr val="bg2">
                    <a:lumMod val="25000"/>
                  </a:schemeClr>
                </a:solidFill>
              </a:rPr>
              <a:t>Capacitação/Treinamento </a:t>
            </a:r>
            <a:r>
              <a:rPr lang="pt-BR" sz="2000" dirty="0">
                <a:solidFill>
                  <a:schemeClr val="bg2">
                    <a:lumMod val="25000"/>
                  </a:schemeClr>
                </a:solidFill>
              </a:rPr>
              <a:t>(ex. no IA-CM)</a:t>
            </a:r>
          </a:p>
          <a:p>
            <a:pPr marL="741363" lvl="1" indent="-515938" algn="just">
              <a:spcAft>
                <a:spcPts val="1200"/>
              </a:spcAft>
              <a:buClr>
                <a:schemeClr val="bg2">
                  <a:lumMod val="25000"/>
                </a:schemeClr>
              </a:buClr>
              <a:buSzPct val="120000"/>
              <a:buFont typeface="Wingdings" panose="05000000000000000000" pitchFamily="2" charset="2"/>
              <a:buChar char="ü"/>
              <a:tabLst>
                <a:tab pos="481013" algn="l"/>
              </a:tabLst>
            </a:pPr>
            <a:r>
              <a:rPr lang="pt-BR" sz="2000" dirty="0" smtClean="0">
                <a:solidFill>
                  <a:schemeClr val="bg2">
                    <a:lumMod val="25000"/>
                  </a:schemeClr>
                </a:solidFill>
              </a:rPr>
              <a:t>Apoio no Diagnóstico (ex. validação da Auto-avaliação)</a:t>
            </a:r>
            <a:endParaRPr lang="pt-BR" sz="2000" dirty="0">
              <a:solidFill>
                <a:schemeClr val="bg2">
                  <a:lumMod val="25000"/>
                </a:schemeClr>
              </a:solidFill>
            </a:endParaRPr>
          </a:p>
          <a:p>
            <a:pPr marL="741363" lvl="1" indent="-515938" algn="just">
              <a:spcAft>
                <a:spcPts val="1200"/>
              </a:spcAft>
              <a:buClr>
                <a:schemeClr val="bg2">
                  <a:lumMod val="25000"/>
                </a:schemeClr>
              </a:buClr>
              <a:buSzPct val="120000"/>
              <a:buFont typeface="Wingdings" panose="05000000000000000000" pitchFamily="2" charset="2"/>
              <a:buChar char="ü"/>
              <a:tabLst>
                <a:tab pos="481013" algn="l"/>
              </a:tabLst>
            </a:pPr>
            <a:r>
              <a:rPr lang="pt-BR" sz="2000" dirty="0" smtClean="0">
                <a:solidFill>
                  <a:schemeClr val="bg2">
                    <a:lumMod val="25000"/>
                  </a:schemeClr>
                </a:solidFill>
              </a:rPr>
              <a:t>Desenvolvimento </a:t>
            </a:r>
            <a:r>
              <a:rPr lang="pt-BR" sz="2000" dirty="0">
                <a:solidFill>
                  <a:schemeClr val="bg2">
                    <a:lumMod val="25000"/>
                  </a:schemeClr>
                </a:solidFill>
              </a:rPr>
              <a:t>de manuais</a:t>
            </a:r>
          </a:p>
          <a:p>
            <a:pPr marL="741363" lvl="1" indent="-515938" algn="just">
              <a:spcAft>
                <a:spcPts val="1200"/>
              </a:spcAft>
              <a:buClr>
                <a:schemeClr val="bg2">
                  <a:lumMod val="25000"/>
                </a:schemeClr>
              </a:buClr>
              <a:buSzPct val="120000"/>
              <a:buFont typeface="Wingdings" panose="05000000000000000000" pitchFamily="2" charset="2"/>
              <a:buChar char="ü"/>
              <a:tabLst>
                <a:tab pos="481013" algn="l"/>
              </a:tabLst>
            </a:pPr>
            <a:r>
              <a:rPr lang="pt-BR" sz="2000" dirty="0">
                <a:solidFill>
                  <a:schemeClr val="bg2">
                    <a:lumMod val="25000"/>
                  </a:schemeClr>
                </a:solidFill>
              </a:rPr>
              <a:t>Troca de experiências e de </a:t>
            </a:r>
            <a:r>
              <a:rPr lang="pt-BR" sz="2000" dirty="0" smtClean="0">
                <a:solidFill>
                  <a:schemeClr val="bg2">
                    <a:lumMod val="25000"/>
                  </a:schemeClr>
                </a:solidFill>
              </a:rPr>
              <a:t>conhecimentos (ex. Seminários, Study Visits)</a:t>
            </a:r>
            <a:endParaRPr lang="pt-BR" sz="2000" dirty="0">
              <a:solidFill>
                <a:schemeClr val="bg2">
                  <a:lumMod val="25000"/>
                </a:schemeClr>
              </a:solidFill>
            </a:endParaRPr>
          </a:p>
          <a:p>
            <a:pPr marL="741363" lvl="1" indent="-515938" algn="just">
              <a:spcAft>
                <a:spcPts val="1200"/>
              </a:spcAft>
              <a:buClr>
                <a:schemeClr val="bg2">
                  <a:lumMod val="25000"/>
                </a:schemeClr>
              </a:buClr>
              <a:buSzPct val="120000"/>
              <a:buFont typeface="Wingdings" panose="05000000000000000000" pitchFamily="2" charset="2"/>
              <a:buChar char="ü"/>
              <a:tabLst>
                <a:tab pos="481013" algn="l"/>
              </a:tabLst>
            </a:pPr>
            <a:r>
              <a:rPr lang="pt-BR" sz="2000" dirty="0">
                <a:solidFill>
                  <a:schemeClr val="bg2">
                    <a:lumMod val="25000"/>
                  </a:schemeClr>
                </a:solidFill>
              </a:rPr>
              <a:t>Modernização de sistemas de TI</a:t>
            </a:r>
          </a:p>
          <a:p>
            <a:pPr marL="741363" lvl="1" indent="-515938" algn="just">
              <a:spcAft>
                <a:spcPts val="1200"/>
              </a:spcAft>
              <a:buClr>
                <a:schemeClr val="bg2">
                  <a:lumMod val="25000"/>
                </a:schemeClr>
              </a:buClr>
              <a:buSzPct val="120000"/>
              <a:buFont typeface="Wingdings" panose="05000000000000000000" pitchFamily="2" charset="2"/>
              <a:buChar char="ü"/>
              <a:tabLst>
                <a:tab pos="481013" algn="l"/>
              </a:tabLst>
            </a:pPr>
            <a:r>
              <a:rPr lang="pt-BR" sz="2000" dirty="0">
                <a:solidFill>
                  <a:schemeClr val="bg2">
                    <a:lumMod val="25000"/>
                  </a:schemeClr>
                </a:solidFill>
              </a:rPr>
              <a:t>Implementação de normas internacionais de auditoria interna</a:t>
            </a:r>
          </a:p>
          <a:p>
            <a:pPr marL="741363" lvl="1" indent="-515938">
              <a:spcAft>
                <a:spcPts val="1200"/>
              </a:spcAft>
              <a:buClr>
                <a:schemeClr val="bg2">
                  <a:lumMod val="25000"/>
                </a:schemeClr>
              </a:buClr>
              <a:buSzPct val="120000"/>
              <a:buNone/>
              <a:tabLst>
                <a:tab pos="481013" algn="l"/>
              </a:tabLst>
            </a:pPr>
            <a:endParaRPr lang="pt-BR" sz="18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89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</a:rPr>
              <a:t>Obrigada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1600" dirty="0">
              <a:solidFill>
                <a:schemeClr val="bg2"/>
              </a:solidFill>
            </a:endParaRPr>
          </a:p>
          <a:p>
            <a:pPr algn="ctr"/>
            <a:r>
              <a:rPr lang="en-US" sz="2000" dirty="0" smtClean="0">
                <a:solidFill>
                  <a:schemeClr val="bg2"/>
                </a:solidFill>
              </a:rPr>
              <a:t>Maria João </a:t>
            </a:r>
            <a:r>
              <a:rPr lang="en-US" sz="2000" dirty="0" err="1" smtClean="0">
                <a:solidFill>
                  <a:schemeClr val="bg2"/>
                </a:solidFill>
              </a:rPr>
              <a:t>Kaizeler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</a:p>
          <a:p>
            <a:pPr algn="ctr"/>
            <a:r>
              <a:rPr lang="en-US" sz="2000" dirty="0" smtClean="0">
                <a:solidFill>
                  <a:schemeClr val="bg2"/>
                </a:solidFill>
              </a:rPr>
              <a:t>mkaizeler@worldbank.org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5909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9ACD4-7FC7-46A9-9B03-BDA90E0FD0E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78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4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Missão/Desafios</a:t>
            </a:r>
            <a:endParaRPr lang="pt-BR" sz="40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Tx/>
              <a:buFontTx/>
              <a:buNone/>
              <a:tabLst>
                <a:tab pos="481013" algn="l"/>
              </a:tabLst>
            </a:pPr>
            <a:r>
              <a:rPr lang="pt-BR" sz="2000" b="1" dirty="0">
                <a:solidFill>
                  <a:schemeClr val="bg1"/>
                </a:solidFill>
              </a:rPr>
              <a:t>Trabalhando por um mundo</a:t>
            </a:r>
            <a:br>
              <a:rPr lang="pt-BR" sz="2000" b="1" dirty="0">
                <a:solidFill>
                  <a:schemeClr val="bg1"/>
                </a:solidFill>
              </a:rPr>
            </a:br>
            <a:r>
              <a:rPr lang="pt-BR" sz="2000" b="1" dirty="0">
                <a:solidFill>
                  <a:schemeClr val="bg1"/>
                </a:solidFill>
              </a:rPr>
              <a:t>sem pobreza</a:t>
            </a:r>
            <a:endParaRPr lang="pt-BR" sz="2000" dirty="0">
              <a:solidFill>
                <a:schemeClr val="bg1"/>
              </a:solidFill>
            </a:endParaRPr>
          </a:p>
          <a:p>
            <a:pPr marL="476250" lvl="1" algn="just"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481013" algn="l"/>
              </a:tabLst>
            </a:pPr>
            <a:r>
              <a:rPr lang="pt-BR" sz="1800" dirty="0" smtClean="0">
                <a:solidFill>
                  <a:schemeClr val="bg1"/>
                </a:solidFill>
              </a:rPr>
              <a:t>Ajudar </a:t>
            </a:r>
            <a:r>
              <a:rPr lang="pt-BR" sz="1800" dirty="0">
                <a:solidFill>
                  <a:schemeClr val="bg1"/>
                </a:solidFill>
              </a:rPr>
              <a:t>a reduzir a pobreza </a:t>
            </a:r>
            <a:r>
              <a:rPr lang="pt-BR" sz="1800" dirty="0" smtClean="0">
                <a:solidFill>
                  <a:schemeClr val="bg1"/>
                </a:solidFill>
              </a:rPr>
              <a:t>extrema  </a:t>
            </a:r>
            <a:r>
              <a:rPr lang="pt-BR" sz="1800" dirty="0" smtClean="0">
                <a:solidFill>
                  <a:schemeClr val="bg1"/>
                </a:solidFill>
              </a:rPr>
              <a:t>e promover a prosperidade compartilhada</a:t>
            </a:r>
            <a:endParaRPr lang="pt-BR" sz="1800" dirty="0">
              <a:solidFill>
                <a:schemeClr val="bg1"/>
              </a:solidFill>
            </a:endParaRPr>
          </a:p>
          <a:p>
            <a:pPr marL="476250" lvl="1" algn="just"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481013" algn="l"/>
              </a:tabLst>
            </a:pPr>
            <a:r>
              <a:rPr lang="pt-BR" sz="1800" dirty="0" smtClean="0">
                <a:solidFill>
                  <a:schemeClr val="bg1"/>
                </a:solidFill>
              </a:rPr>
              <a:t>Cumprir as metas de </a:t>
            </a:r>
            <a:r>
              <a:rPr lang="pt-BR" sz="1800" dirty="0">
                <a:solidFill>
                  <a:schemeClr val="bg1"/>
                </a:solidFill>
              </a:rPr>
              <a:t>Desenvolvimento do Milênio</a:t>
            </a:r>
          </a:p>
          <a:p>
            <a:pPr marL="476250" lvl="1" algn="just"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481013" algn="l"/>
              </a:tabLst>
            </a:pPr>
            <a:r>
              <a:rPr lang="pt-BR" sz="1800" dirty="0" smtClean="0">
                <a:solidFill>
                  <a:schemeClr val="bg1"/>
                </a:solidFill>
              </a:rPr>
              <a:t>Apoiar os </a:t>
            </a:r>
            <a:r>
              <a:rPr lang="pt-BR" sz="1800" dirty="0">
                <a:solidFill>
                  <a:schemeClr val="bg1"/>
                </a:solidFill>
              </a:rPr>
              <a:t>países em desenvolvimento, trabalhando em parceria para reduzir a </a:t>
            </a:r>
            <a:r>
              <a:rPr lang="pt-BR" sz="1800" dirty="0" smtClean="0">
                <a:solidFill>
                  <a:schemeClr val="bg1"/>
                </a:solidFill>
              </a:rPr>
              <a:t>pobreza</a:t>
            </a:r>
          </a:p>
          <a:p>
            <a:pPr marL="476250" lvl="1" algn="just"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481013" algn="l"/>
              </a:tabLst>
            </a:pPr>
            <a:r>
              <a:rPr lang="pt-BR" sz="1800" dirty="0" smtClean="0">
                <a:solidFill>
                  <a:schemeClr val="bg1"/>
                </a:solidFill>
              </a:rPr>
              <a:t>Construção </a:t>
            </a:r>
            <a:r>
              <a:rPr lang="pt-BR" sz="1800" dirty="0">
                <a:solidFill>
                  <a:schemeClr val="bg1"/>
                </a:solidFill>
              </a:rPr>
              <a:t>de um ambiente favorável para investimentos, geração de empregos e crescimento sustentável, </a:t>
            </a:r>
            <a:r>
              <a:rPr lang="pt-BR" sz="1800" dirty="0" smtClean="0">
                <a:solidFill>
                  <a:schemeClr val="bg1"/>
                </a:solidFill>
              </a:rPr>
              <a:t>apoiando </a:t>
            </a:r>
            <a:r>
              <a:rPr lang="pt-BR" sz="1800" dirty="0">
                <a:solidFill>
                  <a:schemeClr val="bg1"/>
                </a:solidFill>
              </a:rPr>
              <a:t>os pobres para que participem do crescimento</a:t>
            </a:r>
          </a:p>
          <a:p>
            <a:pPr marL="0" indent="0">
              <a:buNone/>
            </a:pPr>
            <a:endParaRPr lang="pt-BR" sz="1800" dirty="0"/>
          </a:p>
        </p:txBody>
      </p:sp>
      <p:pic>
        <p:nvPicPr>
          <p:cNvPr id="5" name="Picture 4" descr="U:\1405265\1405265 WBG Logo\LOGO FILES\Horizontal\WBG_Horizontal_Color\WBG_Horizontal-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73498"/>
            <a:ext cx="1201311" cy="23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5825974"/>
            <a:ext cx="2133600" cy="365125"/>
          </a:xfrm>
        </p:spPr>
        <p:txBody>
          <a:bodyPr/>
          <a:lstStyle/>
          <a:p>
            <a:pPr>
              <a:defRPr/>
            </a:pPr>
            <a:fld id="{B5E143C7-73D8-4233-BE19-E5EEE13D53C3}" type="slidenum">
              <a:rPr lang="pt-BR" smtClean="0"/>
              <a:pPr>
                <a:defRPr/>
              </a:pPr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116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t-BR" sz="4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Governança  </a:t>
            </a:r>
            <a:r>
              <a:rPr lang="pt-BR" sz="4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 </a:t>
            </a:r>
            <a:r>
              <a:rPr lang="pt-BR" sz="4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Luta </a:t>
            </a:r>
            <a:r>
              <a:rPr lang="pt-BR" sz="4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Contra a </a:t>
            </a:r>
            <a:r>
              <a:rPr lang="pt-BR" sz="4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						Corrupção</a:t>
            </a:r>
            <a:endParaRPr lang="pt-BR" sz="40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1697" y="2060848"/>
            <a:ext cx="8229600" cy="4525963"/>
          </a:xfrm>
        </p:spPr>
        <p:txBody>
          <a:bodyPr/>
          <a:lstStyle/>
          <a:p>
            <a:pPr marL="0" lvl="0" indent="0" algn="just">
              <a:buSzPct val="120000"/>
              <a:buNone/>
            </a:pPr>
            <a:r>
              <a:rPr lang="pt-PT" sz="2000" b="1" dirty="0">
                <a:solidFill>
                  <a:schemeClr val="bg1"/>
                </a:solidFill>
              </a:rPr>
              <a:t>Baixos níveis de governança e/ou altos níveis de corrupção podem anular a missão do BM </a:t>
            </a:r>
            <a:endParaRPr lang="pt-PT" sz="2000" b="1" dirty="0" smtClean="0">
              <a:solidFill>
                <a:schemeClr val="bg1"/>
              </a:solidFill>
            </a:endParaRPr>
          </a:p>
          <a:p>
            <a:pPr marL="0" lvl="0" indent="0" algn="just">
              <a:buSzPct val="120000"/>
              <a:buNone/>
            </a:pPr>
            <a:endParaRPr lang="en-US" sz="1600" b="1" dirty="0">
              <a:solidFill>
                <a:schemeClr val="bg1"/>
              </a:solidFill>
            </a:endParaRPr>
          </a:p>
          <a:p>
            <a:pPr marL="476250" lvl="1" algn="just">
              <a:spcAft>
                <a:spcPts val="1200"/>
              </a:spcAft>
              <a:buSzPct val="120000"/>
              <a:buFont typeface="Wingdings" panose="05000000000000000000" pitchFamily="2" charset="2"/>
              <a:buChar char="§"/>
              <a:tabLst>
                <a:tab pos="481013" algn="l"/>
              </a:tabLst>
            </a:pPr>
            <a:r>
              <a:rPr lang="pt-PT" sz="1800" dirty="0">
                <a:solidFill>
                  <a:schemeClr val="bg1"/>
                </a:solidFill>
              </a:rPr>
              <a:t>Recursos críticos para o desenvolvimento são utilizados de forma ineficiente ou são desviados para outros propósitos</a:t>
            </a:r>
            <a:endParaRPr lang="en-US" sz="1800" dirty="0">
              <a:solidFill>
                <a:schemeClr val="bg1"/>
              </a:solidFill>
            </a:endParaRPr>
          </a:p>
          <a:p>
            <a:pPr marL="476250" lvl="1" algn="just">
              <a:spcAft>
                <a:spcPts val="1200"/>
              </a:spcAft>
              <a:buSzPct val="120000"/>
              <a:buFont typeface="Wingdings" panose="05000000000000000000" pitchFamily="2" charset="2"/>
              <a:buChar char="§"/>
              <a:tabLst>
                <a:tab pos="481013" algn="l"/>
              </a:tabLst>
            </a:pPr>
            <a:r>
              <a:rPr lang="pt-PT" sz="1800" dirty="0">
                <a:solidFill>
                  <a:schemeClr val="bg1"/>
                </a:solidFill>
              </a:rPr>
              <a:t>Investidores são desencorajados </a:t>
            </a:r>
            <a:r>
              <a:rPr lang="pt-PT" sz="1800" dirty="0" smtClean="0">
                <a:solidFill>
                  <a:schemeClr val="bg1"/>
                </a:solidFill>
              </a:rPr>
              <a:t>pelo clima </a:t>
            </a:r>
            <a:r>
              <a:rPr lang="pt-PT" sz="1800" dirty="0">
                <a:solidFill>
                  <a:schemeClr val="bg1"/>
                </a:solidFill>
              </a:rPr>
              <a:t>impróprio para o investimento </a:t>
            </a:r>
            <a:r>
              <a:rPr lang="pt-PT" sz="1800" dirty="0" smtClean="0">
                <a:solidFill>
                  <a:schemeClr val="bg1"/>
                </a:solidFill>
              </a:rPr>
              <a:t> e por falta de credibilidade das contas públicas</a:t>
            </a:r>
            <a:endParaRPr lang="en-US" sz="1800" dirty="0">
              <a:solidFill>
                <a:schemeClr val="bg1"/>
              </a:solidFill>
            </a:endParaRPr>
          </a:p>
          <a:p>
            <a:pPr marL="476250" lvl="1" algn="just">
              <a:spcAft>
                <a:spcPts val="1200"/>
              </a:spcAft>
              <a:buSzPct val="120000"/>
              <a:buFont typeface="Wingdings" panose="05000000000000000000" pitchFamily="2" charset="2"/>
              <a:buChar char="§"/>
              <a:tabLst>
                <a:tab pos="481013" algn="l"/>
              </a:tabLst>
            </a:pPr>
            <a:r>
              <a:rPr lang="pt-PT" sz="1800" dirty="0">
                <a:solidFill>
                  <a:schemeClr val="bg1"/>
                </a:solidFill>
              </a:rPr>
              <a:t>Os pobres não têm acesso aos serviços básicos e </a:t>
            </a:r>
            <a:r>
              <a:rPr lang="pt-PT" sz="1800" dirty="0" smtClean="0">
                <a:solidFill>
                  <a:schemeClr val="bg1"/>
                </a:solidFill>
              </a:rPr>
              <a:t>críticos</a:t>
            </a:r>
            <a:endParaRPr lang="pt-BR" dirty="0"/>
          </a:p>
        </p:txBody>
      </p:sp>
      <p:pic>
        <p:nvPicPr>
          <p:cNvPr id="5" name="Picture 4" descr="U:\1405265\1405265 WBG Logo\LOGO FILES\Horizontal\WBG_Horizontal_Color\WBG_Horizontal-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73498"/>
            <a:ext cx="1201311" cy="23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5825974"/>
            <a:ext cx="2133600" cy="365125"/>
          </a:xfrm>
        </p:spPr>
        <p:txBody>
          <a:bodyPr/>
          <a:lstStyle/>
          <a:p>
            <a:pPr>
              <a:defRPr/>
            </a:pPr>
            <a:fld id="{B5E143C7-73D8-4233-BE19-E5EEE13D53C3}" type="slidenum">
              <a:rPr lang="pt-BR" smtClean="0"/>
              <a:pPr>
                <a:defRPr/>
              </a:pPr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928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7969" y="402021"/>
            <a:ext cx="8033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err="1" smtClean="0">
                <a:solidFill>
                  <a:schemeClr val="bg1"/>
                </a:solidFill>
              </a:rPr>
              <a:t>Fraude</a:t>
            </a:r>
            <a:r>
              <a:rPr lang="en-CA" sz="4000" dirty="0" smtClean="0">
                <a:solidFill>
                  <a:schemeClr val="bg1"/>
                </a:solidFill>
              </a:rPr>
              <a:t> e </a:t>
            </a:r>
            <a:r>
              <a:rPr lang="en-CA" sz="4000" dirty="0" err="1" smtClean="0">
                <a:solidFill>
                  <a:schemeClr val="bg1"/>
                </a:solidFill>
              </a:rPr>
              <a:t>Corrupção</a:t>
            </a:r>
            <a:endParaRPr lang="en-CA" sz="4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8780" y="1486220"/>
            <a:ext cx="7731769" cy="1851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3563" indent="-563563" algn="just">
              <a:spcAft>
                <a:spcPts val="1089"/>
              </a:spcAft>
              <a:buFont typeface="Wingdings" panose="05000000000000000000" pitchFamily="2" charset="2"/>
              <a:buChar char="ü"/>
            </a:pPr>
            <a:r>
              <a:rPr lang="pt-PT" sz="2400" dirty="0">
                <a:solidFill>
                  <a:schemeClr val="bg1"/>
                </a:solidFill>
              </a:rPr>
              <a:t>O custo médio anual da fraude e corrupção no Brasil representa de 1,38% a 2,3% do </a:t>
            </a:r>
            <a:r>
              <a:rPr lang="pt-PT" sz="2400" dirty="0" smtClean="0">
                <a:solidFill>
                  <a:schemeClr val="bg1"/>
                </a:solidFill>
              </a:rPr>
              <a:t>PIB. </a:t>
            </a:r>
          </a:p>
          <a:p>
            <a:pPr marL="563563" indent="-563563" algn="just">
              <a:spcAft>
                <a:spcPts val="1089"/>
              </a:spcAft>
              <a:buFont typeface="Wingdings" panose="05000000000000000000" pitchFamily="2" charset="2"/>
              <a:buChar char="ü"/>
            </a:pPr>
            <a:r>
              <a:rPr lang="pt-PT" sz="2400" dirty="0" smtClean="0">
                <a:solidFill>
                  <a:schemeClr val="bg1"/>
                </a:solidFill>
              </a:rPr>
              <a:t>ONU </a:t>
            </a:r>
            <a:r>
              <a:rPr lang="pt-PT" sz="2400" dirty="0">
                <a:solidFill>
                  <a:schemeClr val="bg1"/>
                </a:solidFill>
              </a:rPr>
              <a:t>2013: R$ 200 Bilhões por </a:t>
            </a:r>
            <a:r>
              <a:rPr lang="pt-PT" sz="2400" dirty="0" smtClean="0">
                <a:solidFill>
                  <a:schemeClr val="bg1"/>
                </a:solidFill>
              </a:rPr>
              <a:t>ano (&gt; 300 Bi)</a:t>
            </a:r>
          </a:p>
          <a:p>
            <a:pPr marL="563563" indent="-563563" algn="just">
              <a:spcAft>
                <a:spcPts val="1089"/>
              </a:spcAft>
              <a:buFont typeface="Wingdings" panose="05000000000000000000" pitchFamily="2" charset="2"/>
              <a:buChar char="ü"/>
            </a:pPr>
            <a:r>
              <a:rPr lang="en-US" sz="2400" dirty="0" err="1" smtClean="0">
                <a:solidFill>
                  <a:schemeClr val="bg1"/>
                </a:solidFill>
              </a:rPr>
              <a:t>Porquê</a:t>
            </a:r>
            <a:r>
              <a:rPr lang="en-US" sz="2400" dirty="0" smtClean="0">
                <a:solidFill>
                  <a:schemeClr val="bg1"/>
                </a:solidFill>
              </a:rPr>
              <a:t>? </a:t>
            </a:r>
            <a:endParaRPr lang="pt-BR" sz="2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619672" y="3338009"/>
            <a:ext cx="6264696" cy="1171111"/>
          </a:xfrm>
          <a:prstGeom prst="rect">
            <a:avLst/>
          </a:prstGeom>
        </p:spPr>
      </p:pic>
      <p:sp>
        <p:nvSpPr>
          <p:cNvPr id="5" name="Bent-Up Arrow 4"/>
          <p:cNvSpPr/>
          <p:nvPr/>
        </p:nvSpPr>
        <p:spPr>
          <a:xfrm rot="5400000">
            <a:off x="1809082" y="4587120"/>
            <a:ext cx="557283" cy="64807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TextBox 6"/>
          <p:cNvSpPr txBox="1"/>
          <p:nvPr/>
        </p:nvSpPr>
        <p:spPr>
          <a:xfrm>
            <a:off x="2600871" y="4532927"/>
            <a:ext cx="58796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u="sng" dirty="0" err="1">
                <a:solidFill>
                  <a:schemeClr val="bg1"/>
                </a:solidFill>
              </a:rPr>
              <a:t>Implementação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de </a:t>
            </a:r>
            <a:r>
              <a:rPr lang="en-US" sz="2400" dirty="0">
                <a:solidFill>
                  <a:schemeClr val="bg1"/>
                </a:solidFill>
              </a:rPr>
              <a:t>um </a:t>
            </a:r>
            <a:r>
              <a:rPr lang="en-US" sz="2400" dirty="0" err="1">
                <a:solidFill>
                  <a:schemeClr val="bg1"/>
                </a:solidFill>
              </a:rPr>
              <a:t>bom</a:t>
            </a:r>
            <a:r>
              <a:rPr lang="en-US" sz="2400" dirty="0">
                <a:solidFill>
                  <a:schemeClr val="bg1"/>
                </a:solidFill>
              </a:rPr>
              <a:t> Sistema de </a:t>
            </a:r>
            <a:r>
              <a:rPr lang="en-US" sz="2400" dirty="0" err="1">
                <a:solidFill>
                  <a:schemeClr val="bg1"/>
                </a:solidFill>
              </a:rPr>
              <a:t>controle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interno</a:t>
            </a:r>
            <a:r>
              <a:rPr lang="en-US" sz="2400" dirty="0" smtClean="0">
                <a:solidFill>
                  <a:schemeClr val="bg1"/>
                </a:solidFill>
              </a:rPr>
              <a:t> e </a:t>
            </a:r>
            <a:r>
              <a:rPr lang="en-US" sz="2400" u="sng" dirty="0" err="1">
                <a:solidFill>
                  <a:schemeClr val="bg1"/>
                </a:solidFill>
              </a:rPr>
              <a:t>Verificação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do </a:t>
            </a:r>
            <a:r>
              <a:rPr lang="en-US" sz="2400" dirty="0" err="1" smtClean="0">
                <a:solidFill>
                  <a:schemeClr val="bg1"/>
                </a:solidFill>
              </a:rPr>
              <a:t>seu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efetivo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funcionamento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pt-P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20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22688" y="1288306"/>
            <a:ext cx="2819104" cy="76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Procedimentos</a:t>
            </a:r>
            <a:r>
              <a:rPr lang="en-US" dirty="0"/>
              <a:t> de </a:t>
            </a:r>
            <a:r>
              <a:rPr lang="en-US" dirty="0" err="1"/>
              <a:t>Controle</a:t>
            </a:r>
            <a:r>
              <a:rPr lang="en-US" dirty="0"/>
              <a:t> </a:t>
            </a:r>
            <a:r>
              <a:rPr lang="en-US" dirty="0" err="1"/>
              <a:t>Interno</a:t>
            </a:r>
            <a:r>
              <a:rPr lang="en-US" dirty="0"/>
              <a:t> Fortes</a:t>
            </a:r>
          </a:p>
        </p:txBody>
      </p:sp>
      <p:sp>
        <p:nvSpPr>
          <p:cNvPr id="7" name="Rectangle 6"/>
          <p:cNvSpPr/>
          <p:nvPr/>
        </p:nvSpPr>
        <p:spPr>
          <a:xfrm>
            <a:off x="5484678" y="1330912"/>
            <a:ext cx="2819104" cy="76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Função</a:t>
            </a:r>
            <a:r>
              <a:rPr lang="en-US" dirty="0"/>
              <a:t> de Auditoria </a:t>
            </a:r>
            <a:r>
              <a:rPr lang="en-US" dirty="0" err="1"/>
              <a:t>Interna</a:t>
            </a:r>
            <a:r>
              <a:rPr lang="en-US" dirty="0"/>
              <a:t> </a:t>
            </a:r>
            <a:r>
              <a:rPr lang="en-US" dirty="0" err="1"/>
              <a:t>Eficiente</a:t>
            </a:r>
            <a:endParaRPr lang="en-US" dirty="0"/>
          </a:p>
        </p:txBody>
      </p:sp>
      <p:sp>
        <p:nvSpPr>
          <p:cNvPr id="13" name="Bent-Up Arrow 12"/>
          <p:cNvSpPr/>
          <p:nvPr/>
        </p:nvSpPr>
        <p:spPr>
          <a:xfrm rot="5400000">
            <a:off x="2414392" y="2189317"/>
            <a:ext cx="702368" cy="64763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ent-Up Arrow 13"/>
          <p:cNvSpPr>
            <a:spLocks noChangeAspect="1"/>
          </p:cNvSpPr>
          <p:nvPr/>
        </p:nvSpPr>
        <p:spPr>
          <a:xfrm rot="16200000" flipH="1">
            <a:off x="6378366" y="2201861"/>
            <a:ext cx="712544" cy="748345"/>
          </a:xfrm>
          <a:prstGeom prst="bentUpArrow">
            <a:avLst>
              <a:gd name="adj1" fmla="val 23442"/>
              <a:gd name="adj2" fmla="val 18766"/>
              <a:gd name="adj3" fmla="val 265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301939" y="2298751"/>
            <a:ext cx="2947342" cy="9059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Sistema de </a:t>
            </a:r>
            <a:r>
              <a:rPr lang="en-US" dirty="0" err="1"/>
              <a:t>Gerenciamento</a:t>
            </a:r>
            <a:r>
              <a:rPr lang="en-US" dirty="0"/>
              <a:t> </a:t>
            </a:r>
            <a:r>
              <a:rPr lang="en-US" dirty="0" err="1"/>
              <a:t>Financeiro</a:t>
            </a:r>
            <a:r>
              <a:rPr lang="en-US" dirty="0"/>
              <a:t> </a:t>
            </a:r>
            <a:r>
              <a:rPr lang="en-US" dirty="0" err="1"/>
              <a:t>Robusto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1814633" y="2305167"/>
            <a:ext cx="9772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Essencial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 rot="5400000">
            <a:off x="6814346" y="2472443"/>
            <a:ext cx="9772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Essencial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8" name="Right Arrow 17"/>
          <p:cNvSpPr/>
          <p:nvPr/>
        </p:nvSpPr>
        <p:spPr>
          <a:xfrm rot="5400000">
            <a:off x="4598863" y="3319048"/>
            <a:ext cx="353495" cy="457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357808" y="3868596"/>
            <a:ext cx="2947342" cy="596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Transparência</a:t>
            </a:r>
            <a:r>
              <a:rPr lang="en-US" dirty="0"/>
              <a:t> e Boa </a:t>
            </a:r>
            <a:r>
              <a:rPr lang="en-US" dirty="0" err="1"/>
              <a:t>Governança</a:t>
            </a:r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 rot="5400000">
            <a:off x="4654732" y="4532424"/>
            <a:ext cx="353495" cy="457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413123" y="5056738"/>
            <a:ext cx="2947342" cy="596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Crescimento</a:t>
            </a:r>
            <a:r>
              <a:rPr lang="en-US" dirty="0"/>
              <a:t> </a:t>
            </a:r>
            <a:r>
              <a:rPr lang="en-US" dirty="0" err="1"/>
              <a:t>Económico</a:t>
            </a:r>
            <a:endParaRPr lang="en-US" dirty="0"/>
          </a:p>
        </p:txBody>
      </p:sp>
      <p:sp>
        <p:nvSpPr>
          <p:cNvPr id="58" name="Left Brace 57"/>
          <p:cNvSpPr/>
          <p:nvPr/>
        </p:nvSpPr>
        <p:spPr>
          <a:xfrm>
            <a:off x="6344975" y="3853180"/>
            <a:ext cx="169050" cy="461616"/>
          </a:xfrm>
          <a:prstGeom prst="leftBrace">
            <a:avLst>
              <a:gd name="adj1" fmla="val 8333"/>
              <a:gd name="adj2" fmla="val 45609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429501" y="3853181"/>
            <a:ext cx="2785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IFAC Boa </a:t>
            </a:r>
            <a:r>
              <a:rPr lang="en-US" sz="1200" dirty="0" err="1">
                <a:solidFill>
                  <a:schemeClr val="bg1"/>
                </a:solidFill>
              </a:rPr>
              <a:t>Governança</a:t>
            </a:r>
            <a:r>
              <a:rPr lang="en-US" sz="1200" dirty="0">
                <a:solidFill>
                  <a:schemeClr val="bg1"/>
                </a:solidFill>
              </a:rPr>
              <a:t>: Principio F;</a:t>
            </a:r>
          </a:p>
          <a:p>
            <a:r>
              <a:rPr lang="en-US" sz="1200" dirty="0" err="1">
                <a:solidFill>
                  <a:schemeClr val="bg1"/>
                </a:solidFill>
              </a:rPr>
              <a:t>Estudo</a:t>
            </a:r>
            <a:r>
              <a:rPr lang="en-US" sz="1200" dirty="0">
                <a:solidFill>
                  <a:schemeClr val="bg1"/>
                </a:solidFill>
              </a:rPr>
              <a:t> TCU Boa </a:t>
            </a:r>
            <a:r>
              <a:rPr lang="en-US" sz="1200" dirty="0" err="1">
                <a:solidFill>
                  <a:schemeClr val="bg1"/>
                </a:solidFill>
              </a:rPr>
              <a:t>Governança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7969" y="402021"/>
            <a:ext cx="8033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err="1" smtClean="0">
                <a:solidFill>
                  <a:schemeClr val="bg1"/>
                </a:solidFill>
              </a:rPr>
              <a:t>Racionale</a:t>
            </a:r>
            <a:endParaRPr lang="en-CA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47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412776"/>
            <a:ext cx="8069760" cy="430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2885" indent="-362885" algn="just">
              <a:spcBef>
                <a:spcPts val="1800"/>
              </a:spcBef>
              <a:spcAft>
                <a:spcPts val="1089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CONACI </a:t>
            </a:r>
            <a:r>
              <a:rPr lang="en-US" sz="2000" dirty="0" err="1">
                <a:solidFill>
                  <a:schemeClr val="bg1"/>
                </a:solidFill>
              </a:rPr>
              <a:t>pediu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apoio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ao</a:t>
            </a:r>
            <a:r>
              <a:rPr lang="en-US" sz="2000" dirty="0">
                <a:solidFill>
                  <a:schemeClr val="bg1"/>
                </a:solidFill>
              </a:rPr>
              <a:t> BM para </a:t>
            </a:r>
            <a:r>
              <a:rPr lang="en-US" sz="2000" dirty="0" err="1">
                <a:solidFill>
                  <a:schemeClr val="bg1"/>
                </a:solidFill>
              </a:rPr>
              <a:t>fortalecer</a:t>
            </a:r>
            <a:r>
              <a:rPr lang="en-US" sz="2000" dirty="0">
                <a:solidFill>
                  <a:schemeClr val="bg1"/>
                </a:solidFill>
              </a:rPr>
              <a:t> o Sistema de Controle </a:t>
            </a:r>
            <a:r>
              <a:rPr lang="en-US" sz="2000" dirty="0" err="1">
                <a:solidFill>
                  <a:schemeClr val="bg1"/>
                </a:solidFill>
              </a:rPr>
              <a:t>Interno</a:t>
            </a:r>
            <a:r>
              <a:rPr lang="en-US" sz="2000" dirty="0">
                <a:solidFill>
                  <a:schemeClr val="bg1"/>
                </a:solidFill>
              </a:rPr>
              <a:t> no </a:t>
            </a:r>
            <a:r>
              <a:rPr lang="en-US" sz="2000" dirty="0" err="1">
                <a:solidFill>
                  <a:schemeClr val="bg1"/>
                </a:solidFill>
              </a:rPr>
              <a:t>Brasil</a:t>
            </a:r>
            <a:r>
              <a:rPr lang="en-US" sz="2000" dirty="0">
                <a:solidFill>
                  <a:schemeClr val="bg1"/>
                </a:solidFill>
              </a:rPr>
              <a:t>;</a:t>
            </a:r>
          </a:p>
          <a:p>
            <a:pPr marL="362885" indent="-362885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bg1"/>
                </a:solidFill>
              </a:rPr>
              <a:t>Seminário</a:t>
            </a:r>
            <a:r>
              <a:rPr lang="en-US" sz="2000" dirty="0">
                <a:solidFill>
                  <a:schemeClr val="bg1"/>
                </a:solidFill>
              </a:rPr>
              <a:t> de </a:t>
            </a:r>
            <a:r>
              <a:rPr lang="en-US" sz="2000" dirty="0" err="1">
                <a:solidFill>
                  <a:schemeClr val="bg1"/>
                </a:solidFill>
              </a:rPr>
              <a:t>Foz</a:t>
            </a:r>
            <a:r>
              <a:rPr lang="en-US" sz="2000" dirty="0">
                <a:solidFill>
                  <a:schemeClr val="bg1"/>
                </a:solidFill>
              </a:rPr>
              <a:t> de Iguaçu </a:t>
            </a:r>
            <a:r>
              <a:rPr lang="en-US" sz="2000" dirty="0" err="1">
                <a:solidFill>
                  <a:schemeClr val="bg1"/>
                </a:solidFill>
              </a:rPr>
              <a:t>em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Maio</a:t>
            </a:r>
            <a:r>
              <a:rPr lang="en-US" sz="2000" dirty="0">
                <a:solidFill>
                  <a:schemeClr val="bg1"/>
                </a:solidFill>
              </a:rPr>
              <a:t> de 2014:</a:t>
            </a:r>
          </a:p>
          <a:p>
            <a:pPr marL="725771" lvl="1" indent="-311045" algn="just">
              <a:buFont typeface="Wingdings" panose="05000000000000000000" pitchFamily="2" charset="2"/>
              <a:buChar char="ü"/>
              <a:tabLst>
                <a:tab pos="570248" algn="l"/>
              </a:tabLst>
            </a:pPr>
            <a:r>
              <a:rPr lang="en-US" sz="1600" dirty="0">
                <a:solidFill>
                  <a:schemeClr val="bg1"/>
                </a:solidFill>
              </a:rPr>
              <a:t>Carta de </a:t>
            </a:r>
            <a:r>
              <a:rPr lang="en-US" sz="1600" dirty="0" err="1">
                <a:solidFill>
                  <a:schemeClr val="bg1"/>
                </a:solidFill>
              </a:rPr>
              <a:t>Foz</a:t>
            </a:r>
            <a:r>
              <a:rPr lang="en-US" sz="1600" dirty="0">
                <a:solidFill>
                  <a:schemeClr val="bg1"/>
                </a:solidFill>
              </a:rPr>
              <a:t> do Iguaçu</a:t>
            </a:r>
          </a:p>
          <a:p>
            <a:pPr marL="725771" lvl="1" indent="-311045" algn="just">
              <a:spcBef>
                <a:spcPts val="1800"/>
              </a:spcBef>
              <a:buFont typeface="Wingdings" panose="05000000000000000000" pitchFamily="2" charset="2"/>
              <a:buChar char="ü"/>
              <a:tabLst>
                <a:tab pos="570248" algn="l"/>
              </a:tabLst>
            </a:pPr>
            <a:r>
              <a:rPr lang="en-US" sz="1600" dirty="0" err="1">
                <a:solidFill>
                  <a:schemeClr val="bg1"/>
                </a:solidFill>
              </a:rPr>
              <a:t>Criação</a:t>
            </a:r>
            <a:r>
              <a:rPr lang="en-US" sz="1600" dirty="0">
                <a:solidFill>
                  <a:schemeClr val="bg1"/>
                </a:solidFill>
              </a:rPr>
              <a:t> de </a:t>
            </a:r>
            <a:r>
              <a:rPr lang="en-US" sz="1600" dirty="0" err="1">
                <a:solidFill>
                  <a:schemeClr val="bg1"/>
                </a:solidFill>
              </a:rPr>
              <a:t>Grupo</a:t>
            </a:r>
            <a:r>
              <a:rPr lang="en-US" sz="1600" dirty="0">
                <a:solidFill>
                  <a:schemeClr val="bg1"/>
                </a:solidFill>
              </a:rPr>
              <a:t> de </a:t>
            </a:r>
            <a:r>
              <a:rPr lang="en-US" sz="1600" dirty="0" err="1">
                <a:solidFill>
                  <a:schemeClr val="bg1"/>
                </a:solidFill>
              </a:rPr>
              <a:t>Trabalho</a:t>
            </a:r>
            <a:endParaRPr lang="en-US" sz="1600" dirty="0">
              <a:solidFill>
                <a:schemeClr val="bg1"/>
              </a:solidFill>
            </a:endParaRPr>
          </a:p>
          <a:p>
            <a:pPr marL="362885" lvl="1" indent="-362885" algn="just">
              <a:spcBef>
                <a:spcPts val="1800"/>
              </a:spcBef>
              <a:spcAft>
                <a:spcPts val="1089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bg1"/>
                </a:solidFill>
              </a:rPr>
              <a:t>Reuniões</a:t>
            </a:r>
            <a:r>
              <a:rPr lang="en-US" sz="2000" dirty="0">
                <a:solidFill>
                  <a:schemeClr val="bg1"/>
                </a:solidFill>
              </a:rPr>
              <a:t> do </a:t>
            </a:r>
            <a:r>
              <a:rPr lang="en-US" sz="2000" dirty="0" err="1">
                <a:solidFill>
                  <a:schemeClr val="bg1"/>
                </a:solidFill>
              </a:rPr>
              <a:t>Grupo</a:t>
            </a:r>
            <a:r>
              <a:rPr lang="en-US" sz="2000" dirty="0">
                <a:solidFill>
                  <a:schemeClr val="bg1"/>
                </a:solidFill>
              </a:rPr>
              <a:t> de </a:t>
            </a:r>
            <a:r>
              <a:rPr lang="en-US" sz="2000" dirty="0" err="1">
                <a:solidFill>
                  <a:schemeClr val="bg1"/>
                </a:solidFill>
              </a:rPr>
              <a:t>Trabalho</a:t>
            </a:r>
            <a:r>
              <a:rPr lang="en-US" sz="2000" dirty="0">
                <a:solidFill>
                  <a:schemeClr val="bg1"/>
                </a:solidFill>
              </a:rPr>
              <a:t> para debater </a:t>
            </a:r>
            <a:r>
              <a:rPr lang="en-US" sz="2000" dirty="0" err="1">
                <a:solidFill>
                  <a:schemeClr val="bg1"/>
                </a:solidFill>
              </a:rPr>
              <a:t>iniciativas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pPr marL="0" lvl="1" algn="just">
              <a:spcBef>
                <a:spcPts val="1089"/>
              </a:spcBef>
            </a:pPr>
            <a:r>
              <a:rPr lang="en-US" sz="1814" dirty="0">
                <a:solidFill>
                  <a:schemeClr val="bg1"/>
                </a:solidFill>
              </a:rPr>
              <a:t>		</a:t>
            </a:r>
            <a:endParaRPr lang="en-US" sz="1814" dirty="0">
              <a:solidFill>
                <a:schemeClr val="bg1"/>
              </a:solidFill>
            </a:endParaRPr>
          </a:p>
          <a:p>
            <a:pPr marL="0" lvl="1" algn="just">
              <a:spcBef>
                <a:spcPts val="1089"/>
              </a:spcBef>
            </a:pPr>
            <a:r>
              <a:rPr lang="en-US" sz="1814" dirty="0" err="1">
                <a:solidFill>
                  <a:schemeClr val="bg1"/>
                </a:solidFill>
              </a:rPr>
              <a:t>Necessario</a:t>
            </a:r>
            <a:r>
              <a:rPr lang="en-US" sz="1814" dirty="0">
                <a:solidFill>
                  <a:schemeClr val="bg1"/>
                </a:solidFill>
              </a:rPr>
              <a:t> </a:t>
            </a:r>
            <a:r>
              <a:rPr lang="en-US" sz="1814" dirty="0" err="1">
                <a:solidFill>
                  <a:schemeClr val="bg1"/>
                </a:solidFill>
              </a:rPr>
              <a:t>fazer</a:t>
            </a:r>
            <a:r>
              <a:rPr lang="en-US" sz="1814" dirty="0">
                <a:solidFill>
                  <a:schemeClr val="bg1"/>
                </a:solidFill>
              </a:rPr>
              <a:t> </a:t>
            </a:r>
            <a:r>
              <a:rPr lang="en-US" sz="1814" dirty="0" err="1">
                <a:solidFill>
                  <a:schemeClr val="bg1"/>
                </a:solidFill>
              </a:rPr>
              <a:t>Avaliação</a:t>
            </a:r>
            <a:r>
              <a:rPr lang="en-US" sz="1814" dirty="0">
                <a:solidFill>
                  <a:schemeClr val="bg1"/>
                </a:solidFill>
              </a:rPr>
              <a:t> da </a:t>
            </a:r>
            <a:r>
              <a:rPr lang="en-US" sz="1814" dirty="0" err="1">
                <a:solidFill>
                  <a:schemeClr val="bg1"/>
                </a:solidFill>
              </a:rPr>
              <a:t>Capacidade</a:t>
            </a:r>
            <a:r>
              <a:rPr lang="en-US" sz="1814" dirty="0">
                <a:solidFill>
                  <a:schemeClr val="bg1"/>
                </a:solidFill>
              </a:rPr>
              <a:t> das CGEs. </a:t>
            </a:r>
          </a:p>
          <a:p>
            <a:pPr marL="0" lvl="1" algn="just">
              <a:spcBef>
                <a:spcPts val="1089"/>
              </a:spcBef>
            </a:pPr>
            <a:r>
              <a:rPr lang="en-US" sz="1814" dirty="0">
                <a:solidFill>
                  <a:schemeClr val="bg1"/>
                </a:solidFill>
              </a:rPr>
              <a:t>			</a:t>
            </a:r>
            <a:r>
              <a:rPr lang="en-US" sz="1814" i="1" dirty="0">
                <a:solidFill>
                  <a:schemeClr val="bg1"/>
                </a:solidFill>
              </a:rPr>
              <a:t>Como? </a:t>
            </a:r>
            <a:r>
              <a:rPr lang="en-US" sz="1814" i="1" dirty="0" err="1">
                <a:solidFill>
                  <a:schemeClr val="bg1"/>
                </a:solidFill>
              </a:rPr>
              <a:t>Modelo</a:t>
            </a:r>
            <a:r>
              <a:rPr lang="en-US" sz="1814" i="1" dirty="0">
                <a:solidFill>
                  <a:schemeClr val="bg1"/>
                </a:solidFill>
              </a:rPr>
              <a:t> IA-CM do IIA Global</a:t>
            </a:r>
          </a:p>
          <a:p>
            <a:endParaRPr lang="pt-PT" sz="1633" dirty="0"/>
          </a:p>
        </p:txBody>
      </p:sp>
      <p:sp>
        <p:nvSpPr>
          <p:cNvPr id="7" name="Right Arrow 6"/>
          <p:cNvSpPr/>
          <p:nvPr/>
        </p:nvSpPr>
        <p:spPr>
          <a:xfrm rot="5400000">
            <a:off x="3801739" y="4127253"/>
            <a:ext cx="331776" cy="37543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33"/>
          </a:p>
        </p:txBody>
      </p:sp>
      <p:sp>
        <p:nvSpPr>
          <p:cNvPr id="6" name="TextBox 5"/>
          <p:cNvSpPr txBox="1"/>
          <p:nvPr/>
        </p:nvSpPr>
        <p:spPr>
          <a:xfrm>
            <a:off x="597969" y="402021"/>
            <a:ext cx="8033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err="1" smtClean="0">
                <a:solidFill>
                  <a:schemeClr val="bg1"/>
                </a:solidFill>
              </a:rPr>
              <a:t>Iniciativa</a:t>
            </a:r>
            <a:r>
              <a:rPr lang="en-CA" sz="4000" dirty="0" smtClean="0">
                <a:solidFill>
                  <a:schemeClr val="bg1"/>
                </a:solidFill>
              </a:rPr>
              <a:t> BM - CONACI</a:t>
            </a:r>
            <a:endParaRPr lang="en-CA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69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44762"/>
            <a:ext cx="8033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0248" indent="-518408" algn="just"/>
            <a:r>
              <a:rPr lang="en-CA" sz="4000" dirty="0" err="1" smtClean="0">
                <a:solidFill>
                  <a:schemeClr val="bg1"/>
                </a:solidFill>
              </a:rPr>
              <a:t>Modelo</a:t>
            </a:r>
            <a:r>
              <a:rPr lang="en-CA" sz="4000" dirty="0" smtClean="0">
                <a:solidFill>
                  <a:schemeClr val="bg1"/>
                </a:solidFill>
              </a:rPr>
              <a:t> de </a:t>
            </a:r>
            <a:r>
              <a:rPr lang="en-CA" sz="4000" dirty="0" err="1" smtClean="0">
                <a:solidFill>
                  <a:schemeClr val="bg1"/>
                </a:solidFill>
              </a:rPr>
              <a:t>Avaliação</a:t>
            </a:r>
            <a:r>
              <a:rPr lang="en-CA" sz="4000" dirty="0" smtClean="0">
                <a:solidFill>
                  <a:schemeClr val="bg1"/>
                </a:solidFill>
              </a:rPr>
              <a:t> da AI</a:t>
            </a:r>
            <a:endParaRPr lang="en-CA" sz="4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5" y="1052648"/>
            <a:ext cx="9144000" cy="463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21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7969" y="402021"/>
            <a:ext cx="8033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0248" indent="-518408" algn="just"/>
            <a:r>
              <a:rPr lang="en-CA" sz="4000" dirty="0" err="1" smtClean="0">
                <a:solidFill>
                  <a:schemeClr val="bg1"/>
                </a:solidFill>
              </a:rPr>
              <a:t>Resultados</a:t>
            </a:r>
            <a:r>
              <a:rPr lang="en-CA" sz="4000" dirty="0" smtClean="0">
                <a:solidFill>
                  <a:schemeClr val="bg1"/>
                </a:solidFill>
              </a:rPr>
              <a:t> da </a:t>
            </a:r>
            <a:r>
              <a:rPr lang="en-CA" sz="4000" dirty="0" err="1" smtClean="0">
                <a:solidFill>
                  <a:schemeClr val="bg1"/>
                </a:solidFill>
              </a:rPr>
              <a:t>Avaliação</a:t>
            </a:r>
            <a:endParaRPr lang="en-CA" sz="4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7969" y="1704048"/>
            <a:ext cx="7670512" cy="3072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14726" algn="just">
              <a:spcBef>
                <a:spcPts val="544"/>
              </a:spcBef>
              <a:spcAft>
                <a:spcPts val="544"/>
              </a:spcAft>
              <a:buFont typeface="Wingdings" panose="05000000000000000000" pitchFamily="2" charset="2"/>
              <a:buChar char="Ø"/>
            </a:pPr>
            <a:r>
              <a:rPr lang="en-CA" sz="2800" dirty="0" err="1">
                <a:solidFill>
                  <a:schemeClr val="bg1"/>
                </a:solidFill>
              </a:rPr>
              <a:t>Cada</a:t>
            </a:r>
            <a:r>
              <a:rPr lang="en-CA" sz="2800" dirty="0">
                <a:solidFill>
                  <a:schemeClr val="bg1"/>
                </a:solidFill>
              </a:rPr>
              <a:t> CGE é </a:t>
            </a:r>
            <a:r>
              <a:rPr lang="en-CA" sz="2800" dirty="0" err="1">
                <a:solidFill>
                  <a:schemeClr val="bg1"/>
                </a:solidFill>
              </a:rPr>
              <a:t>unica</a:t>
            </a:r>
            <a:endParaRPr lang="en-CA" sz="2800" dirty="0">
              <a:solidFill>
                <a:schemeClr val="bg1"/>
              </a:solidFill>
            </a:endParaRPr>
          </a:p>
          <a:p>
            <a:pPr marL="1088656" lvl="1" indent="-518408" algn="just">
              <a:spcBef>
                <a:spcPts val="544"/>
              </a:spcBef>
              <a:spcAft>
                <a:spcPts val="544"/>
              </a:spcAft>
              <a:buFont typeface="Wingdings" panose="05000000000000000000" pitchFamily="2" charset="2"/>
              <a:buChar char="ü"/>
            </a:pPr>
            <a:r>
              <a:rPr lang="en-CA" sz="2800" dirty="0" err="1">
                <a:solidFill>
                  <a:schemeClr val="bg1"/>
                </a:solidFill>
              </a:rPr>
              <a:t>Legislação</a:t>
            </a:r>
            <a:endParaRPr lang="en-CA" sz="2800" dirty="0">
              <a:solidFill>
                <a:schemeClr val="bg1"/>
              </a:solidFill>
            </a:endParaRPr>
          </a:p>
          <a:p>
            <a:pPr marL="1088656" lvl="1" indent="-518408" algn="just">
              <a:spcBef>
                <a:spcPts val="544"/>
              </a:spcBef>
              <a:spcAft>
                <a:spcPts val="544"/>
              </a:spcAft>
              <a:buFont typeface="Wingdings" panose="05000000000000000000" pitchFamily="2" charset="2"/>
              <a:buChar char="ü"/>
            </a:pPr>
            <a:r>
              <a:rPr lang="en-CA" sz="2800" dirty="0" err="1">
                <a:solidFill>
                  <a:schemeClr val="bg1"/>
                </a:solidFill>
              </a:rPr>
              <a:t>Organização</a:t>
            </a:r>
            <a:endParaRPr lang="en-CA" sz="2800" dirty="0">
              <a:solidFill>
                <a:schemeClr val="bg1"/>
              </a:solidFill>
            </a:endParaRPr>
          </a:p>
          <a:p>
            <a:pPr marL="1088656" lvl="1" indent="-518408" algn="just">
              <a:spcBef>
                <a:spcPts val="544"/>
              </a:spcBef>
              <a:spcAft>
                <a:spcPts val="544"/>
              </a:spcAft>
              <a:buFont typeface="Wingdings" panose="05000000000000000000" pitchFamily="2" charset="2"/>
              <a:buChar char="ü"/>
            </a:pPr>
            <a:r>
              <a:rPr lang="en-CA" sz="2800" dirty="0" err="1" smtClean="0">
                <a:solidFill>
                  <a:schemeClr val="bg1"/>
                </a:solidFill>
              </a:rPr>
              <a:t>Capacidade</a:t>
            </a:r>
            <a:endParaRPr lang="en-CA" sz="2800" dirty="0">
              <a:solidFill>
                <a:schemeClr val="bg1"/>
              </a:solidFill>
            </a:endParaRPr>
          </a:p>
          <a:p>
            <a:pPr marL="570248" lvl="1" algn="just">
              <a:spcBef>
                <a:spcPts val="544"/>
              </a:spcBef>
              <a:spcAft>
                <a:spcPts val="544"/>
              </a:spcAft>
            </a:pPr>
            <a:endParaRPr lang="en-CA" sz="1200" dirty="0"/>
          </a:p>
          <a:p>
            <a:pPr lvl="1" indent="-414726" algn="just">
              <a:spcBef>
                <a:spcPts val="544"/>
              </a:spcBef>
              <a:spcAft>
                <a:spcPts val="544"/>
              </a:spcAft>
              <a:buFont typeface="Wingdings" panose="05000000000000000000" pitchFamily="2" charset="2"/>
              <a:buChar char="Ø"/>
            </a:pPr>
            <a:r>
              <a:rPr lang="en-CA" sz="2800" dirty="0" err="1">
                <a:solidFill>
                  <a:schemeClr val="bg1"/>
                </a:solidFill>
              </a:rPr>
              <a:t>Áreas</a:t>
            </a:r>
            <a:r>
              <a:rPr lang="en-CA" sz="2800" dirty="0">
                <a:solidFill>
                  <a:schemeClr val="bg1"/>
                </a:solidFill>
              </a:rPr>
              <a:t> </a:t>
            </a:r>
            <a:r>
              <a:rPr lang="en-CA" sz="2800" dirty="0" err="1" smtClean="0">
                <a:solidFill>
                  <a:schemeClr val="bg1"/>
                </a:solidFill>
              </a:rPr>
              <a:t>comuns</a:t>
            </a:r>
            <a:r>
              <a:rPr lang="en-CA" sz="2800" dirty="0" smtClean="0">
                <a:solidFill>
                  <a:schemeClr val="bg1"/>
                </a:solidFill>
              </a:rPr>
              <a:t> </a:t>
            </a:r>
            <a:r>
              <a:rPr lang="en-CA" sz="2800" dirty="0">
                <a:solidFill>
                  <a:schemeClr val="bg1"/>
                </a:solidFill>
              </a:rPr>
              <a:t>de </a:t>
            </a:r>
            <a:r>
              <a:rPr lang="en-CA" sz="2800" dirty="0" err="1">
                <a:solidFill>
                  <a:schemeClr val="bg1"/>
                </a:solidFill>
              </a:rPr>
              <a:t>foco</a:t>
            </a:r>
            <a:endParaRPr lang="en-CA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54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2342</TotalTime>
  <Words>1400</Words>
  <Application>Microsoft Office PowerPoint</Application>
  <PresentationFormat>On-screen Show (4:3)</PresentationFormat>
  <Paragraphs>205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Arial Narrow</vt:lpstr>
      <vt:lpstr>Calibri</vt:lpstr>
      <vt:lpstr>Verdana</vt:lpstr>
      <vt:lpstr>Wingdings</vt:lpstr>
      <vt:lpstr>Tema do Office</vt:lpstr>
      <vt:lpstr>Personalizar design</vt:lpstr>
      <vt:lpstr>1_Personalizar design</vt:lpstr>
      <vt:lpstr>PowerPoint Presentation</vt:lpstr>
      <vt:lpstr>Grupo Banco Mundial</vt:lpstr>
      <vt:lpstr>Missão/Desafios</vt:lpstr>
      <vt:lpstr>Governança  e Luta Contra a        Corrupção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Os 6 Elementos Essenciais AI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Próximos Passos</vt:lpstr>
      <vt:lpstr>PowerPoint Presentation</vt:lpstr>
      <vt:lpstr>PowerPoint Presentation</vt:lpstr>
      <vt:lpstr>PowerPoint Presentation</vt:lpstr>
      <vt:lpstr>Obrigada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CLAUDIA</dc:creator>
  <cp:lastModifiedBy>Maria Joao Pagarim Ribei Kaizeler</cp:lastModifiedBy>
  <cp:revision>189</cp:revision>
  <dcterms:created xsi:type="dcterms:W3CDTF">2015-02-25T21:04:32Z</dcterms:created>
  <dcterms:modified xsi:type="dcterms:W3CDTF">2015-09-10T11:16:33Z</dcterms:modified>
</cp:coreProperties>
</file>