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5"/>
  </p:notesMasterIdLst>
  <p:handoutMasterIdLst>
    <p:handoutMasterId r:id="rId56"/>
  </p:handoutMasterIdLst>
  <p:sldIdLst>
    <p:sldId id="257" r:id="rId2"/>
    <p:sldId id="260" r:id="rId3"/>
    <p:sldId id="327" r:id="rId4"/>
    <p:sldId id="328" r:id="rId5"/>
    <p:sldId id="330" r:id="rId6"/>
    <p:sldId id="270" r:id="rId7"/>
    <p:sldId id="271" r:id="rId8"/>
    <p:sldId id="272" r:id="rId9"/>
    <p:sldId id="273" r:id="rId10"/>
    <p:sldId id="296" r:id="rId11"/>
    <p:sldId id="313" r:id="rId12"/>
    <p:sldId id="314" r:id="rId13"/>
    <p:sldId id="274" r:id="rId14"/>
    <p:sldId id="275" r:id="rId15"/>
    <p:sldId id="303" r:id="rId16"/>
    <p:sldId id="304" r:id="rId17"/>
    <p:sldId id="284" r:id="rId18"/>
    <p:sldId id="287" r:id="rId19"/>
    <p:sldId id="288" r:id="rId20"/>
    <p:sldId id="289" r:id="rId21"/>
    <p:sldId id="290" r:id="rId22"/>
    <p:sldId id="305" r:id="rId23"/>
    <p:sldId id="291" r:id="rId24"/>
    <p:sldId id="293" r:id="rId25"/>
    <p:sldId id="294" r:id="rId26"/>
    <p:sldId id="262" r:id="rId27"/>
    <p:sldId id="263" r:id="rId28"/>
    <p:sldId id="265" r:id="rId29"/>
    <p:sldId id="267" r:id="rId30"/>
    <p:sldId id="268" r:id="rId31"/>
    <p:sldId id="269" r:id="rId32"/>
    <p:sldId id="307" r:id="rId33"/>
    <p:sldId id="297" r:id="rId34"/>
    <p:sldId id="298" r:id="rId35"/>
    <p:sldId id="302" r:id="rId36"/>
    <p:sldId id="312" r:id="rId37"/>
    <p:sldId id="308" r:id="rId38"/>
    <p:sldId id="309" r:id="rId39"/>
    <p:sldId id="310" r:id="rId40"/>
    <p:sldId id="315" r:id="rId41"/>
    <p:sldId id="311" r:id="rId42"/>
    <p:sldId id="316" r:id="rId43"/>
    <p:sldId id="318" r:id="rId44"/>
    <p:sldId id="317" r:id="rId45"/>
    <p:sldId id="320" r:id="rId46"/>
    <p:sldId id="319" r:id="rId47"/>
    <p:sldId id="321" r:id="rId48"/>
    <p:sldId id="322" r:id="rId49"/>
    <p:sldId id="323" r:id="rId50"/>
    <p:sldId id="324" r:id="rId51"/>
    <p:sldId id="325" r:id="rId52"/>
    <p:sldId id="326" r:id="rId53"/>
    <p:sldId id="261" r:id="rId54"/>
  </p:sldIdLst>
  <p:sldSz cx="9144000" cy="6858000" type="screen4x3"/>
  <p:notesSz cx="6705600" cy="98425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11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05760" cy="4938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798288" y="0"/>
            <a:ext cx="2905760" cy="4938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B76448-BA6A-4037-A608-70F7BBA80DEE}" type="datetimeFigureOut">
              <a:rPr lang="pt-BR" smtClean="0"/>
              <a:t>05/10/2017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348667"/>
            <a:ext cx="2905760" cy="4938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798288" y="9348667"/>
            <a:ext cx="2905760" cy="4938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C36813-428D-4B09-A8AB-2547B24386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96637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05125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798888" y="0"/>
            <a:ext cx="2905125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DB4FD-BF8B-43F8-B176-14CDFA3C6937}" type="datetimeFigureOut">
              <a:rPr lang="pt-BR" smtClean="0"/>
              <a:t>05/10/2017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38238" y="1230313"/>
            <a:ext cx="4429125" cy="33226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69925" y="4737100"/>
            <a:ext cx="5365750" cy="38750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348788"/>
            <a:ext cx="2905125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798888" y="9348788"/>
            <a:ext cx="2905125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6E0FD7-3B96-49BF-9833-1FCA04D89CC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4987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3115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246"/>
            </a:lvl1pPr>
            <a:lvl2pPr marL="237390" indent="0" algn="ctr">
              <a:buNone/>
              <a:defRPr sz="1038"/>
            </a:lvl2pPr>
            <a:lvl3pPr marL="474779" indent="0" algn="ctr">
              <a:buNone/>
              <a:defRPr sz="935"/>
            </a:lvl3pPr>
            <a:lvl4pPr marL="712169" indent="0" algn="ctr">
              <a:buNone/>
              <a:defRPr sz="831"/>
            </a:lvl4pPr>
            <a:lvl5pPr marL="949559" indent="0" algn="ctr">
              <a:buNone/>
              <a:defRPr sz="831"/>
            </a:lvl5pPr>
            <a:lvl6pPr marL="1186948" indent="0" algn="ctr">
              <a:buNone/>
              <a:defRPr sz="831"/>
            </a:lvl6pPr>
            <a:lvl7pPr marL="1424338" indent="0" algn="ctr">
              <a:buNone/>
              <a:defRPr sz="831"/>
            </a:lvl7pPr>
            <a:lvl8pPr marL="1661728" indent="0" algn="ctr">
              <a:buNone/>
              <a:defRPr sz="831"/>
            </a:lvl8pPr>
            <a:lvl9pPr marL="1899117" indent="0" algn="ctr">
              <a:buNone/>
              <a:defRPr sz="831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66A8E-D5E6-4E8B-8E6D-22A5C4FB2FE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05/10/2017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B61BD-5970-4DD7-A29A-041AD52CFD9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378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66A8E-D5E6-4E8B-8E6D-22A5C4FB2FE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05/10/2017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B61BD-5970-4DD7-A29A-041AD52CFD9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597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66A8E-D5E6-4E8B-8E6D-22A5C4FB2FE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05/10/2017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B61BD-5970-4DD7-A29A-041AD52CFD9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918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"/>
            <a:ext cx="9145442" cy="685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15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66A8E-D5E6-4E8B-8E6D-22A5C4FB2FE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05/10/2017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B61BD-5970-4DD7-A29A-041AD52CFD9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244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3115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1246">
                <a:solidFill>
                  <a:schemeClr val="tx1"/>
                </a:solidFill>
              </a:defRPr>
            </a:lvl1pPr>
            <a:lvl2pPr marL="237390" indent="0">
              <a:buNone/>
              <a:defRPr sz="1038">
                <a:solidFill>
                  <a:schemeClr val="tx1">
                    <a:tint val="75000"/>
                  </a:schemeClr>
                </a:solidFill>
              </a:defRPr>
            </a:lvl2pPr>
            <a:lvl3pPr marL="474779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3pPr>
            <a:lvl4pPr marL="712169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4pPr>
            <a:lvl5pPr marL="949559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5pPr>
            <a:lvl6pPr marL="1186948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6pPr>
            <a:lvl7pPr marL="1424338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7pPr>
            <a:lvl8pPr marL="1661728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8pPr>
            <a:lvl9pPr marL="1899117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66A8E-D5E6-4E8B-8E6D-22A5C4FB2FE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05/10/2017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B61BD-5970-4DD7-A29A-041AD52CFD9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954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66A8E-D5E6-4E8B-8E6D-22A5C4FB2FE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05/10/2017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B61BD-5970-4DD7-A29A-041AD52CFD9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707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7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1246" b="1"/>
            </a:lvl1pPr>
            <a:lvl2pPr marL="237390" indent="0">
              <a:buNone/>
              <a:defRPr sz="1038" b="1"/>
            </a:lvl2pPr>
            <a:lvl3pPr marL="474779" indent="0">
              <a:buNone/>
              <a:defRPr sz="935" b="1"/>
            </a:lvl3pPr>
            <a:lvl4pPr marL="712169" indent="0">
              <a:buNone/>
              <a:defRPr sz="831" b="1"/>
            </a:lvl4pPr>
            <a:lvl5pPr marL="949559" indent="0">
              <a:buNone/>
              <a:defRPr sz="831" b="1"/>
            </a:lvl5pPr>
            <a:lvl6pPr marL="1186948" indent="0">
              <a:buNone/>
              <a:defRPr sz="831" b="1"/>
            </a:lvl6pPr>
            <a:lvl7pPr marL="1424338" indent="0">
              <a:buNone/>
              <a:defRPr sz="831" b="1"/>
            </a:lvl7pPr>
            <a:lvl8pPr marL="1661728" indent="0">
              <a:buNone/>
              <a:defRPr sz="831" b="1"/>
            </a:lvl8pPr>
            <a:lvl9pPr marL="1899117" indent="0">
              <a:buNone/>
              <a:defRPr sz="831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1246" b="1"/>
            </a:lvl1pPr>
            <a:lvl2pPr marL="237390" indent="0">
              <a:buNone/>
              <a:defRPr sz="1038" b="1"/>
            </a:lvl2pPr>
            <a:lvl3pPr marL="474779" indent="0">
              <a:buNone/>
              <a:defRPr sz="935" b="1"/>
            </a:lvl3pPr>
            <a:lvl4pPr marL="712169" indent="0">
              <a:buNone/>
              <a:defRPr sz="831" b="1"/>
            </a:lvl4pPr>
            <a:lvl5pPr marL="949559" indent="0">
              <a:buNone/>
              <a:defRPr sz="831" b="1"/>
            </a:lvl5pPr>
            <a:lvl6pPr marL="1186948" indent="0">
              <a:buNone/>
              <a:defRPr sz="831" b="1"/>
            </a:lvl6pPr>
            <a:lvl7pPr marL="1424338" indent="0">
              <a:buNone/>
              <a:defRPr sz="831" b="1"/>
            </a:lvl7pPr>
            <a:lvl8pPr marL="1661728" indent="0">
              <a:buNone/>
              <a:defRPr sz="831" b="1"/>
            </a:lvl8pPr>
            <a:lvl9pPr marL="1899117" indent="0">
              <a:buNone/>
              <a:defRPr sz="831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6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66A8E-D5E6-4E8B-8E6D-22A5C4FB2FE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05/10/2017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B61BD-5970-4DD7-A29A-041AD52CFD9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260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66A8E-D5E6-4E8B-8E6D-22A5C4FB2FE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05/10/2017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B61BD-5970-4DD7-A29A-041AD52CFD9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892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66A8E-D5E6-4E8B-8E6D-22A5C4FB2FE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05/10/2017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B61BD-5970-4DD7-A29A-041AD52CFD9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379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1662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1" cy="4873625"/>
          </a:xfrm>
        </p:spPr>
        <p:txBody>
          <a:bodyPr/>
          <a:lstStyle>
            <a:lvl1pPr>
              <a:defRPr sz="1662"/>
            </a:lvl1pPr>
            <a:lvl2pPr>
              <a:defRPr sz="1454"/>
            </a:lvl2pPr>
            <a:lvl3pPr>
              <a:defRPr sz="1246"/>
            </a:lvl3pPr>
            <a:lvl4pPr>
              <a:defRPr sz="1038"/>
            </a:lvl4pPr>
            <a:lvl5pPr>
              <a:defRPr sz="1038"/>
            </a:lvl5pPr>
            <a:lvl6pPr>
              <a:defRPr sz="1038"/>
            </a:lvl6pPr>
            <a:lvl7pPr>
              <a:defRPr sz="1038"/>
            </a:lvl7pPr>
            <a:lvl8pPr>
              <a:defRPr sz="1038"/>
            </a:lvl8pPr>
            <a:lvl9pPr>
              <a:defRPr sz="1038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831"/>
            </a:lvl1pPr>
            <a:lvl2pPr marL="237390" indent="0">
              <a:buNone/>
              <a:defRPr sz="727"/>
            </a:lvl2pPr>
            <a:lvl3pPr marL="474779" indent="0">
              <a:buNone/>
              <a:defRPr sz="623"/>
            </a:lvl3pPr>
            <a:lvl4pPr marL="712169" indent="0">
              <a:buNone/>
              <a:defRPr sz="519"/>
            </a:lvl4pPr>
            <a:lvl5pPr marL="949559" indent="0">
              <a:buNone/>
              <a:defRPr sz="519"/>
            </a:lvl5pPr>
            <a:lvl6pPr marL="1186948" indent="0">
              <a:buNone/>
              <a:defRPr sz="519"/>
            </a:lvl6pPr>
            <a:lvl7pPr marL="1424338" indent="0">
              <a:buNone/>
              <a:defRPr sz="519"/>
            </a:lvl7pPr>
            <a:lvl8pPr marL="1661728" indent="0">
              <a:buNone/>
              <a:defRPr sz="519"/>
            </a:lvl8pPr>
            <a:lvl9pPr marL="1899117" indent="0">
              <a:buNone/>
              <a:defRPr sz="519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66A8E-D5E6-4E8B-8E6D-22A5C4FB2FE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05/10/2017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B61BD-5970-4DD7-A29A-041AD52CFD9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75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1662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1" cy="4873625"/>
          </a:xfrm>
        </p:spPr>
        <p:txBody>
          <a:bodyPr anchor="t"/>
          <a:lstStyle>
            <a:lvl1pPr marL="0" indent="0">
              <a:buNone/>
              <a:defRPr sz="1662"/>
            </a:lvl1pPr>
            <a:lvl2pPr marL="237390" indent="0">
              <a:buNone/>
              <a:defRPr sz="1454"/>
            </a:lvl2pPr>
            <a:lvl3pPr marL="474779" indent="0">
              <a:buNone/>
              <a:defRPr sz="1246"/>
            </a:lvl3pPr>
            <a:lvl4pPr marL="712169" indent="0">
              <a:buNone/>
              <a:defRPr sz="1038"/>
            </a:lvl4pPr>
            <a:lvl5pPr marL="949559" indent="0">
              <a:buNone/>
              <a:defRPr sz="1038"/>
            </a:lvl5pPr>
            <a:lvl6pPr marL="1186948" indent="0">
              <a:buNone/>
              <a:defRPr sz="1038"/>
            </a:lvl6pPr>
            <a:lvl7pPr marL="1424338" indent="0">
              <a:buNone/>
              <a:defRPr sz="1038"/>
            </a:lvl7pPr>
            <a:lvl8pPr marL="1661728" indent="0">
              <a:buNone/>
              <a:defRPr sz="1038"/>
            </a:lvl8pPr>
            <a:lvl9pPr marL="1899117" indent="0">
              <a:buNone/>
              <a:defRPr sz="1038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831"/>
            </a:lvl1pPr>
            <a:lvl2pPr marL="237390" indent="0">
              <a:buNone/>
              <a:defRPr sz="727"/>
            </a:lvl2pPr>
            <a:lvl3pPr marL="474779" indent="0">
              <a:buNone/>
              <a:defRPr sz="623"/>
            </a:lvl3pPr>
            <a:lvl4pPr marL="712169" indent="0">
              <a:buNone/>
              <a:defRPr sz="519"/>
            </a:lvl4pPr>
            <a:lvl5pPr marL="949559" indent="0">
              <a:buNone/>
              <a:defRPr sz="519"/>
            </a:lvl5pPr>
            <a:lvl6pPr marL="1186948" indent="0">
              <a:buNone/>
              <a:defRPr sz="519"/>
            </a:lvl6pPr>
            <a:lvl7pPr marL="1424338" indent="0">
              <a:buNone/>
              <a:defRPr sz="519"/>
            </a:lvl7pPr>
            <a:lvl8pPr marL="1661728" indent="0">
              <a:buNone/>
              <a:defRPr sz="519"/>
            </a:lvl8pPr>
            <a:lvl9pPr marL="1899117" indent="0">
              <a:buNone/>
              <a:defRPr sz="519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66A8E-D5E6-4E8B-8E6D-22A5C4FB2FE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05/10/2017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B61BD-5970-4DD7-A29A-041AD52CFD9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645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66A8E-D5E6-4E8B-8E6D-22A5C4FB2FE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05/10/2017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B61BD-5970-4DD7-A29A-041AD52CFD9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83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474779" rtl="0" eaLnBrk="1" latinLnBrk="0" hangingPunct="1">
        <a:lnSpc>
          <a:spcPct val="90000"/>
        </a:lnSpc>
        <a:spcBef>
          <a:spcPct val="0"/>
        </a:spcBef>
        <a:buNone/>
        <a:defRPr sz="228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8695" indent="-118695" algn="l" defTabSz="474779" rtl="0" eaLnBrk="1" latinLnBrk="0" hangingPunct="1">
        <a:lnSpc>
          <a:spcPct val="90000"/>
        </a:lnSpc>
        <a:spcBef>
          <a:spcPts val="519"/>
        </a:spcBef>
        <a:buFont typeface="Arial" panose="020B0604020202020204" pitchFamily="34" charset="0"/>
        <a:buChar char="•"/>
        <a:defRPr sz="1454" kern="1200">
          <a:solidFill>
            <a:schemeClr val="tx1"/>
          </a:solidFill>
          <a:latin typeface="+mn-lt"/>
          <a:ea typeface="+mn-ea"/>
          <a:cs typeface="+mn-cs"/>
        </a:defRPr>
      </a:lvl1pPr>
      <a:lvl2pPr marL="356085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1246" kern="1200">
          <a:solidFill>
            <a:schemeClr val="tx1"/>
          </a:solidFill>
          <a:latin typeface="+mn-lt"/>
          <a:ea typeface="+mn-ea"/>
          <a:cs typeface="+mn-cs"/>
        </a:defRPr>
      </a:lvl2pPr>
      <a:lvl3pPr marL="593474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1038" kern="1200">
          <a:solidFill>
            <a:schemeClr val="tx1"/>
          </a:solidFill>
          <a:latin typeface="+mn-lt"/>
          <a:ea typeface="+mn-ea"/>
          <a:cs typeface="+mn-cs"/>
        </a:defRPr>
      </a:lvl3pPr>
      <a:lvl4pPr marL="830864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4pPr>
      <a:lvl5pPr marL="1068254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5pPr>
      <a:lvl6pPr marL="1305643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33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7pPr>
      <a:lvl8pPr marL="1780423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8pPr>
      <a:lvl9pPr marL="2017812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1pPr>
      <a:lvl2pPr marL="237390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2pPr>
      <a:lvl3pPr marL="474779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3pPr>
      <a:lvl4pPr marL="712169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4pPr>
      <a:lvl5pPr marL="949559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5pPr>
      <a:lvl6pPr marL="1186948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6pPr>
      <a:lvl7pPr marL="1424338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7pPr>
      <a:lvl8pPr marL="1661728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8pPr>
      <a:lvl9pPr marL="1899117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/>
          <p:cNvSpPr/>
          <p:nvPr/>
        </p:nvSpPr>
        <p:spPr>
          <a:xfrm rot="10800000">
            <a:off x="3481049" y="0"/>
            <a:ext cx="5662950" cy="1526769"/>
          </a:xfrm>
          <a:prstGeom prst="rtTriangle">
            <a:avLst/>
          </a:prstGeom>
          <a:solidFill>
            <a:srgbClr val="6FA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46">
              <a:solidFill>
                <a:prstClr val="white"/>
              </a:solidFill>
            </a:endParaRPr>
          </a:p>
        </p:txBody>
      </p:sp>
      <p:sp>
        <p:nvSpPr>
          <p:cNvPr id="5" name="Triângulo retângulo 4"/>
          <p:cNvSpPr/>
          <p:nvPr/>
        </p:nvSpPr>
        <p:spPr>
          <a:xfrm rot="5400000">
            <a:off x="2249614" y="-2249611"/>
            <a:ext cx="1362076" cy="5861304"/>
          </a:xfrm>
          <a:prstGeom prst="rtTriangle">
            <a:avLst/>
          </a:prstGeom>
          <a:solidFill>
            <a:srgbClr val="BABC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46">
              <a:solidFill>
                <a:prstClr val="white"/>
              </a:solidFill>
            </a:endParaRPr>
          </a:p>
        </p:txBody>
      </p:sp>
      <p:sp>
        <p:nvSpPr>
          <p:cNvPr id="7" name="Triângulo retângulo 6"/>
          <p:cNvSpPr/>
          <p:nvPr/>
        </p:nvSpPr>
        <p:spPr>
          <a:xfrm>
            <a:off x="-1" y="5372100"/>
            <a:ext cx="5662951" cy="1484699"/>
          </a:xfrm>
          <a:prstGeom prst="rtTriangle">
            <a:avLst/>
          </a:prstGeom>
          <a:solidFill>
            <a:srgbClr val="6C9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46">
              <a:solidFill>
                <a:prstClr val="white"/>
              </a:solidFill>
            </a:endParaRPr>
          </a:p>
        </p:txBody>
      </p:sp>
      <p:sp>
        <p:nvSpPr>
          <p:cNvPr id="8" name="Triângulo retângulo 7"/>
          <p:cNvSpPr/>
          <p:nvPr/>
        </p:nvSpPr>
        <p:spPr>
          <a:xfrm rot="16200000">
            <a:off x="5573780" y="3286575"/>
            <a:ext cx="1249595" cy="5890847"/>
          </a:xfrm>
          <a:prstGeom prst="rtTriangle">
            <a:avLst/>
          </a:prstGeom>
          <a:solidFill>
            <a:srgbClr val="BABC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46">
              <a:solidFill>
                <a:prstClr val="white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4"/>
          <a:stretch/>
        </p:blipFill>
        <p:spPr>
          <a:xfrm>
            <a:off x="638922" y="1671227"/>
            <a:ext cx="7818789" cy="238366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5" t="78363" r="19732" b="-1152"/>
          <a:stretch/>
        </p:blipFill>
        <p:spPr>
          <a:xfrm>
            <a:off x="2672825" y="4217801"/>
            <a:ext cx="3750985" cy="55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83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89" y="1235930"/>
            <a:ext cx="7655442" cy="462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30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21" y="968522"/>
            <a:ext cx="7985051" cy="500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35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18" y="1511868"/>
            <a:ext cx="8587287" cy="374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00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37" y="1462087"/>
            <a:ext cx="7096125" cy="3933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419146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/>
          <p:cNvSpPr txBox="1"/>
          <p:nvPr/>
        </p:nvSpPr>
        <p:spPr>
          <a:xfrm>
            <a:off x="1042169" y="1248462"/>
            <a:ext cx="72395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100" b="1" dirty="0">
                <a:solidFill>
                  <a:schemeClr val="accent5">
                    <a:lumMod val="75000"/>
                  </a:schemeClr>
                </a:solidFill>
              </a:rPr>
              <a:t>DADOS GERAIS SOBRE PEDIDOS E RESPOSTAS*</a:t>
            </a: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435" y="2013600"/>
            <a:ext cx="450056" cy="314325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1372653" y="1997639"/>
            <a:ext cx="7408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Pedidos Recebidos: 			</a:t>
            </a:r>
            <a:r>
              <a:rPr lang="pt-BR" sz="2000" dirty="0"/>
              <a:t>              540.605 (100,0%)</a:t>
            </a: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31" y="2448452"/>
            <a:ext cx="500063" cy="450056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1372653" y="2448452"/>
            <a:ext cx="7829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Pedidos Respondidos:   		</a:t>
            </a:r>
            <a:r>
              <a:rPr lang="pt-BR" sz="2000" dirty="0"/>
              <a:t>                               535.739 (99,09%)	</a:t>
            </a: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6513" y="2898508"/>
            <a:ext cx="385763" cy="392906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510" y="3291415"/>
            <a:ext cx="435769" cy="392906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1510" y="3684320"/>
            <a:ext cx="407194" cy="442913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872" y="4506149"/>
            <a:ext cx="428625" cy="442913"/>
          </a:xfrm>
          <a:prstGeom prst="rect">
            <a:avLst/>
          </a:prstGeom>
        </p:spPr>
      </p:pic>
      <p:sp>
        <p:nvSpPr>
          <p:cNvPr id="29" name="CaixaDeTexto 28"/>
          <p:cNvSpPr txBox="1"/>
          <p:nvPr/>
        </p:nvSpPr>
        <p:spPr>
          <a:xfrm>
            <a:off x="2078703" y="2893261"/>
            <a:ext cx="7123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/>
              <a:t>Pedidos Atendidos, total ou parcial:</a:t>
            </a:r>
            <a:r>
              <a:rPr lang="pt-BR" dirty="0"/>
              <a:t> 	   	</a:t>
            </a:r>
            <a:r>
              <a:rPr lang="pt-BR" sz="1600" dirty="0"/>
              <a:t>   403.369 </a:t>
            </a:r>
            <a:r>
              <a:rPr lang="pt-BR" sz="1600" dirty="0">
                <a:solidFill>
                  <a:srgbClr val="00B050"/>
                </a:solidFill>
              </a:rPr>
              <a:t>(75,30%)</a:t>
            </a:r>
            <a:r>
              <a:rPr lang="pt-BR" dirty="0"/>
              <a:t>			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2076917" y="3282529"/>
            <a:ext cx="6240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/>
              <a:t>Pedidos Negados:</a:t>
            </a:r>
            <a:r>
              <a:rPr lang="pt-BR" dirty="0"/>
              <a:t> 			</a:t>
            </a:r>
            <a:r>
              <a:rPr lang="pt-BR" sz="1600" dirty="0"/>
              <a:t>                        46.313  </a:t>
            </a:r>
            <a:r>
              <a:rPr lang="pt-BR" sz="1600" dirty="0">
                <a:solidFill>
                  <a:srgbClr val="FF0000"/>
                </a:solidFill>
              </a:rPr>
              <a:t>(8,64%)</a:t>
            </a:r>
            <a:r>
              <a:rPr lang="pt-BR" dirty="0"/>
              <a:t>		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2076917" y="3680682"/>
            <a:ext cx="67504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/>
              <a:t>Pedidos não enquadrados na LAI:</a:t>
            </a:r>
            <a:r>
              <a:rPr lang="pt-BR" dirty="0"/>
              <a:t>                        	   </a:t>
            </a:r>
            <a:r>
              <a:rPr lang="pt-BR" sz="1600" dirty="0"/>
              <a:t>86.057 (16,06%)</a:t>
            </a:r>
          </a:p>
          <a:p>
            <a:r>
              <a:rPr lang="pt-BR" sz="1200" i="1" dirty="0"/>
              <a:t>(Perguntas Duplicadas, não se trata de pedido de informação</a:t>
            </a:r>
          </a:p>
          <a:p>
            <a:r>
              <a:rPr lang="pt-BR" sz="1200" i="1" dirty="0"/>
              <a:t>Informação inexistente, encaminhado para o e-</a:t>
            </a:r>
            <a:r>
              <a:rPr lang="pt-BR" sz="1200" i="1" dirty="0" err="1"/>
              <a:t>ouv</a:t>
            </a:r>
            <a:r>
              <a:rPr lang="pt-BR" sz="1200" i="1" dirty="0"/>
              <a:t>, etc.)</a:t>
            </a:r>
            <a:r>
              <a:rPr lang="pt-BR" dirty="0"/>
              <a:t>				           	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1337931" y="4500836"/>
            <a:ext cx="70949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Omissão de Respostas: 		</a:t>
            </a:r>
            <a:r>
              <a:rPr lang="pt-BR" sz="2000" dirty="0"/>
              <a:t>                             1.049  (0,19%)</a:t>
            </a:r>
            <a:r>
              <a:rPr lang="pt-BR" dirty="0"/>
              <a:t>	</a:t>
            </a:r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35" y="5062868"/>
            <a:ext cx="500063" cy="450056"/>
          </a:xfrm>
          <a:prstGeom prst="rect">
            <a:avLst/>
          </a:prstGeom>
        </p:spPr>
      </p:pic>
      <p:sp>
        <p:nvSpPr>
          <p:cNvPr id="34" name="CaixaDeTexto 33"/>
          <p:cNvSpPr txBox="1"/>
          <p:nvPr/>
        </p:nvSpPr>
        <p:spPr>
          <a:xfrm>
            <a:off x="1331371" y="5050073"/>
            <a:ext cx="71014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Pedidos em tramitação no prazo:      	                                </a:t>
            </a:r>
            <a:r>
              <a:rPr lang="pt-BR" sz="2000" dirty="0"/>
              <a:t>3.817  (0,72%)</a:t>
            </a:r>
            <a:r>
              <a:rPr lang="pt-BR" dirty="0"/>
              <a:t>	</a:t>
            </a:r>
          </a:p>
        </p:txBody>
      </p:sp>
      <p:pic>
        <p:nvPicPr>
          <p:cNvPr id="36" name="Imagem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872" y="5540631"/>
            <a:ext cx="337337" cy="472271"/>
          </a:xfrm>
          <a:prstGeom prst="rect">
            <a:avLst/>
          </a:prstGeom>
        </p:spPr>
      </p:pic>
      <p:sp>
        <p:nvSpPr>
          <p:cNvPr id="37" name="CaixaDeTexto 36"/>
          <p:cNvSpPr txBox="1"/>
          <p:nvPr/>
        </p:nvSpPr>
        <p:spPr>
          <a:xfrm>
            <a:off x="1331371" y="5593445"/>
            <a:ext cx="694430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Tempo Médio de Resposta		         </a:t>
            </a:r>
            <a:r>
              <a:rPr lang="pt-BR" sz="2000" dirty="0"/>
              <a:t>                                 14 dias</a:t>
            </a:r>
            <a:r>
              <a:rPr lang="pt-BR" dirty="0"/>
              <a:t>	  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6132511" y="6021399"/>
            <a:ext cx="33237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b="1" i="1" dirty="0">
                <a:solidFill>
                  <a:schemeClr val="bg2">
                    <a:lumMod val="50000"/>
                  </a:schemeClr>
                </a:solidFill>
              </a:rPr>
              <a:t>*Período: maio/2012 até 02/out/2017</a:t>
            </a:r>
          </a:p>
        </p:txBody>
      </p:sp>
    </p:spTree>
    <p:extLst>
      <p:ext uri="{BB962C8B-B14F-4D97-AF65-F5344CB8AC3E}">
        <p14:creationId xmlns:p14="http://schemas.microsoft.com/office/powerpoint/2010/main" val="2348159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701" y="914720"/>
            <a:ext cx="5092858" cy="553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66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46" y="918497"/>
            <a:ext cx="8631312" cy="524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61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4450" y="2012429"/>
            <a:ext cx="2834886" cy="2798307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3179336" y="2607564"/>
            <a:ext cx="581547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indent="-285750" eaLnBrk="0" hangingPunct="0"/>
            <a:r>
              <a:rPr lang="pt-BR" sz="44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ESCALA</a:t>
            </a:r>
            <a:r>
              <a:rPr lang="pt-BR" sz="44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 </a:t>
            </a:r>
          </a:p>
          <a:p>
            <a:pPr lvl="1" indent="-285750" eaLnBrk="0" hangingPunct="0"/>
            <a:r>
              <a:rPr lang="pt-BR" sz="44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BRASIL TRANSPARENTE</a:t>
            </a:r>
          </a:p>
        </p:txBody>
      </p:sp>
    </p:spTree>
    <p:extLst>
      <p:ext uri="{BB962C8B-B14F-4D97-AF65-F5344CB8AC3E}">
        <p14:creationId xmlns:p14="http://schemas.microsoft.com/office/powerpoint/2010/main" val="3503082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45166" y="958998"/>
            <a:ext cx="869671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77800" lvl="1" indent="-6350" eaLnBrk="0" hangingPunct="0"/>
            <a:r>
              <a:rPr lang="pt-BR" sz="2800" b="1" dirty="0">
                <a:solidFill>
                  <a:schemeClr val="accent5">
                    <a:lumMod val="75000"/>
                  </a:schemeClr>
                </a:solidFill>
              </a:rPr>
              <a:t>Panorama Governos Estaduais – </a:t>
            </a:r>
            <a:r>
              <a:rPr lang="pt-BR" sz="3200" b="1" dirty="0">
                <a:solidFill>
                  <a:schemeClr val="accent5">
                    <a:lumMod val="75000"/>
                  </a:schemeClr>
                </a:solidFill>
              </a:rPr>
              <a:t>MATO GROSSO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9649"/>
            <a:ext cx="9144000" cy="5127023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821936" y="5469523"/>
            <a:ext cx="15417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Nota: 6,39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989866" y="5469523"/>
            <a:ext cx="1568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Nota: 8,61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184379" y="5469523"/>
            <a:ext cx="19596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Nota: 9,58</a:t>
            </a:r>
          </a:p>
          <a:p>
            <a:endParaRPr lang="pt-BR" sz="2200" b="1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182" y="6162774"/>
            <a:ext cx="1966186" cy="69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484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45166" y="958998"/>
            <a:ext cx="86967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77800" lvl="1" indent="-6350" eaLnBrk="0" hangingPunct="0"/>
            <a:r>
              <a:rPr lang="pt-BR" sz="2800" b="1" dirty="0">
                <a:solidFill>
                  <a:schemeClr val="accent5">
                    <a:lumMod val="75000"/>
                  </a:schemeClr>
                </a:solidFill>
              </a:rPr>
              <a:t>Panorama Governos Estaduais</a:t>
            </a:r>
            <a:endParaRPr lang="pt-BR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102" y="1741707"/>
            <a:ext cx="4603898" cy="494008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90" y="1741707"/>
            <a:ext cx="356235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50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67834" y="2658139"/>
            <a:ext cx="86761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/>
              <a:t>Qual a importância dos governos transparentes e abertos?</a:t>
            </a:r>
          </a:p>
        </p:txBody>
      </p:sp>
    </p:spTree>
    <p:extLst>
      <p:ext uri="{BB962C8B-B14F-4D97-AF65-F5344CB8AC3E}">
        <p14:creationId xmlns:p14="http://schemas.microsoft.com/office/powerpoint/2010/main" val="1080007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813937" y="820774"/>
            <a:ext cx="39271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77800" lvl="1" indent="-6350" eaLnBrk="0" hangingPunct="0"/>
            <a:r>
              <a:rPr lang="pt-BR" sz="2800" b="1" dirty="0">
                <a:solidFill>
                  <a:schemeClr val="accent5">
                    <a:lumMod val="75000"/>
                  </a:schemeClr>
                </a:solidFill>
              </a:rPr>
              <a:t>Panorama Capitais</a:t>
            </a:r>
            <a:endParaRPr lang="pt-BR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46" y="1343994"/>
            <a:ext cx="3783259" cy="485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71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80" y="1544213"/>
            <a:ext cx="7421526" cy="466520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844" y="5204747"/>
            <a:ext cx="1171575" cy="27622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806" y="1091941"/>
            <a:ext cx="446722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97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07" y="944185"/>
            <a:ext cx="7464232" cy="539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00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96" y="807955"/>
            <a:ext cx="7397713" cy="485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63" y="1292955"/>
            <a:ext cx="7783032" cy="147887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597" y="2771827"/>
            <a:ext cx="5377307" cy="415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07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70" y="2132788"/>
            <a:ext cx="8180311" cy="361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93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42712"/>
            <a:ext cx="7910623" cy="536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454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t="10606" r="50397"/>
          <a:stretch/>
        </p:blipFill>
        <p:spPr>
          <a:xfrm>
            <a:off x="584489" y="1753466"/>
            <a:ext cx="7956839" cy="409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02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416" y="832682"/>
            <a:ext cx="4427464" cy="538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925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10227" t="25454" r="54063" b="24242"/>
          <a:stretch/>
        </p:blipFill>
        <p:spPr>
          <a:xfrm>
            <a:off x="709180" y="1909330"/>
            <a:ext cx="7613938" cy="331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8669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t="11515" r="62500"/>
          <a:stretch/>
        </p:blipFill>
        <p:spPr>
          <a:xfrm>
            <a:off x="882502" y="1648047"/>
            <a:ext cx="7629646" cy="421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52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857249"/>
            <a:ext cx="9144000" cy="5127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4258933" y="3198089"/>
            <a:ext cx="4589585" cy="125783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b="1" dirty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+mn-cs"/>
              </a:rPr>
              <a:t>=</a:t>
            </a:r>
            <a:r>
              <a:rPr lang="pt-BR" sz="30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lang="pt-BR" sz="3000" b="1" dirty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+mn-cs"/>
              </a:rPr>
              <a:t>R$ - 13,6 milhões  </a:t>
            </a:r>
          </a:p>
        </p:txBody>
      </p:sp>
      <p:pic>
        <p:nvPicPr>
          <p:cNvPr id="6" name="Picture 2" descr="Resultado de imagem para tapioc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64" y="2852004"/>
            <a:ext cx="3214688" cy="177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689317" y="868947"/>
            <a:ext cx="7765366" cy="125783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rPr>
              <a:t>Quanto vale uma tapioca?</a:t>
            </a:r>
          </a:p>
        </p:txBody>
      </p:sp>
    </p:spTree>
    <p:extLst>
      <p:ext uri="{BB962C8B-B14F-4D97-AF65-F5344CB8AC3E}">
        <p14:creationId xmlns:p14="http://schemas.microsoft.com/office/powerpoint/2010/main" val="389218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t="10303" r="62895"/>
          <a:stretch/>
        </p:blipFill>
        <p:spPr>
          <a:xfrm>
            <a:off x="524639" y="1184598"/>
            <a:ext cx="7811286" cy="441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27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t="10303" r="62500"/>
          <a:stretch/>
        </p:blipFill>
        <p:spPr>
          <a:xfrm>
            <a:off x="594152" y="1162318"/>
            <a:ext cx="7784304" cy="441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440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74157" y="2402958"/>
            <a:ext cx="84741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/>
              <a:t>USO DE DADOS ABERTOS NA EDUCAÇÃO</a:t>
            </a:r>
          </a:p>
        </p:txBody>
      </p:sp>
    </p:spTree>
    <p:extLst>
      <p:ext uri="{BB962C8B-B14F-4D97-AF65-F5344CB8AC3E}">
        <p14:creationId xmlns:p14="http://schemas.microsoft.com/office/powerpoint/2010/main" val="123564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6479"/>
            <a:ext cx="1152525" cy="61912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525" y="1149893"/>
            <a:ext cx="6624660" cy="501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561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6479"/>
            <a:ext cx="1152525" cy="61912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583" y="877185"/>
            <a:ext cx="6668529" cy="542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930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16479"/>
            <a:ext cx="922640" cy="49563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156" y="855412"/>
            <a:ext cx="5937509" cy="526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977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74157" y="2402958"/>
            <a:ext cx="84741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/>
              <a:t>USO DE DADOS ABERTOS NA SAÚDE</a:t>
            </a:r>
          </a:p>
        </p:txBody>
      </p:sp>
    </p:spTree>
    <p:extLst>
      <p:ext uri="{BB962C8B-B14F-4D97-AF65-F5344CB8AC3E}">
        <p14:creationId xmlns:p14="http://schemas.microsoft.com/office/powerpoint/2010/main" val="42591891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37" y="1414130"/>
            <a:ext cx="8156882" cy="414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88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35" y="1422215"/>
            <a:ext cx="8102009" cy="45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340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358" y="889854"/>
            <a:ext cx="4805917" cy="550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74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857249"/>
            <a:ext cx="9144000" cy="5127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318978" y="2262507"/>
            <a:ext cx="3963286" cy="60368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rPr>
              <a:t>Gastos com CPGF em 2007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5222634" y="2414022"/>
            <a:ext cx="3716689" cy="60368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rPr>
              <a:t>Média de gastos 2008-2016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724819" y="3915298"/>
            <a:ext cx="3270738" cy="603683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rPr>
              <a:t>R$ 76.254.492</a:t>
            </a: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5222634" y="3851503"/>
            <a:ext cx="3270738" cy="603683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rPr>
              <a:t>R$ 62.645.305</a:t>
            </a:r>
          </a:p>
        </p:txBody>
      </p:sp>
    </p:spTree>
    <p:extLst>
      <p:ext uri="{BB962C8B-B14F-4D97-AF65-F5344CB8AC3E}">
        <p14:creationId xmlns:p14="http://schemas.microsoft.com/office/powerpoint/2010/main" val="8894029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74157" y="2402958"/>
            <a:ext cx="84741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/>
              <a:t>USO DE DADOS ABERTOS NO MEIO AMBIENTE</a:t>
            </a:r>
          </a:p>
        </p:txBody>
      </p:sp>
    </p:spTree>
    <p:extLst>
      <p:ext uri="{BB962C8B-B14F-4D97-AF65-F5344CB8AC3E}">
        <p14:creationId xmlns:p14="http://schemas.microsoft.com/office/powerpoint/2010/main" val="34535321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02" y="914404"/>
            <a:ext cx="7182037" cy="502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048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025" y="921394"/>
            <a:ext cx="5318161" cy="526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807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74157" y="2402958"/>
            <a:ext cx="84741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/>
              <a:t>USO DE DADOS ABERTOS NO LEGISLATIVO</a:t>
            </a:r>
          </a:p>
        </p:txBody>
      </p:sp>
    </p:spTree>
    <p:extLst>
      <p:ext uri="{BB962C8B-B14F-4D97-AF65-F5344CB8AC3E}">
        <p14:creationId xmlns:p14="http://schemas.microsoft.com/office/powerpoint/2010/main" val="40551899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199" y="835040"/>
            <a:ext cx="6329936" cy="524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560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74157" y="2402958"/>
            <a:ext cx="84741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/>
              <a:t>USO DE DADOS ABERTOS NO JUDICIÁRIO</a:t>
            </a:r>
          </a:p>
        </p:txBody>
      </p:sp>
    </p:spTree>
    <p:extLst>
      <p:ext uri="{BB962C8B-B14F-4D97-AF65-F5344CB8AC3E}">
        <p14:creationId xmlns:p14="http://schemas.microsoft.com/office/powerpoint/2010/main" val="23642067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91" y="1105786"/>
            <a:ext cx="8603836" cy="436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13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24" y="1174122"/>
            <a:ext cx="8657644" cy="498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3957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079" y="839953"/>
            <a:ext cx="6321158" cy="536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485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42" y="917833"/>
            <a:ext cx="7796878" cy="531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06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5303" y="2573079"/>
            <a:ext cx="85485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A sociedade exige mais transparência na gestão pública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A sociedade pode contribuir com serviços inovadores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A transparência ajuda a aprimorar a qualidade dos dados governamentais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A transparência ajuda a viabilizar novos negócios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25303" y="754911"/>
            <a:ext cx="7432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Por que tornar os governos transparentes e abertos?</a:t>
            </a:r>
          </a:p>
        </p:txBody>
      </p:sp>
    </p:spTree>
    <p:extLst>
      <p:ext uri="{BB962C8B-B14F-4D97-AF65-F5344CB8AC3E}">
        <p14:creationId xmlns:p14="http://schemas.microsoft.com/office/powerpoint/2010/main" val="2295538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850605" y="2211572"/>
            <a:ext cx="76979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/>
              <a:t>EXEMPLOS DE CONSEQUÊNCIAS DA ATUAÇÃO DO CONTROLE SOCIAL</a:t>
            </a:r>
          </a:p>
        </p:txBody>
      </p:sp>
    </p:spTree>
    <p:extLst>
      <p:ext uri="{BB962C8B-B14F-4D97-AF65-F5344CB8AC3E}">
        <p14:creationId xmlns:p14="http://schemas.microsoft.com/office/powerpoint/2010/main" val="3224255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951" y="1564977"/>
            <a:ext cx="6617970" cy="109933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800" y="2664311"/>
            <a:ext cx="6690122" cy="305181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951" y="1194330"/>
            <a:ext cx="5760720" cy="37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895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02" y="1158950"/>
            <a:ext cx="8742064" cy="460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208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6086475" y="6200774"/>
            <a:ext cx="3057525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4"/>
          <a:stretch/>
        </p:blipFill>
        <p:spPr>
          <a:xfrm>
            <a:off x="7229126" y="421690"/>
            <a:ext cx="1781175" cy="565483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0" y="4692502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Promoção: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850" y="5082717"/>
            <a:ext cx="1718497" cy="48814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/>
          <a:srcRect l="34739" t="48453" r="38862" b="37338"/>
          <a:stretch/>
        </p:blipFill>
        <p:spPr>
          <a:xfrm>
            <a:off x="3893627" y="5056072"/>
            <a:ext cx="1756152" cy="590779"/>
          </a:xfrm>
          <a:prstGeom prst="rect">
            <a:avLst/>
          </a:prstGeom>
        </p:spPr>
      </p:pic>
      <p:pic>
        <p:nvPicPr>
          <p:cNvPr id="8" name="Picture 2" descr="Resultado de imagem para governo amazona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021" y="5016835"/>
            <a:ext cx="1756216" cy="65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-3" y="5815991"/>
            <a:ext cx="9144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Apoio: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96" y="6193557"/>
            <a:ext cx="857562" cy="57170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18"/>
          <a:stretch/>
        </p:blipFill>
        <p:spPr>
          <a:xfrm>
            <a:off x="4471639" y="6125970"/>
            <a:ext cx="1283939" cy="621320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1171226" y="1965023"/>
            <a:ext cx="660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/>
              <a:t>OBRIGADO!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394778" y="3415125"/>
            <a:ext cx="7249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Marcelo Vidal</a:t>
            </a:r>
          </a:p>
          <a:p>
            <a:pPr algn="ctr"/>
            <a:r>
              <a:rPr lang="pt-BR" dirty="0"/>
              <a:t>Coordenador-Geral de Governo Aberto e Transparência</a:t>
            </a:r>
          </a:p>
          <a:p>
            <a:pPr algn="ctr"/>
            <a:r>
              <a:rPr lang="pt-BR" dirty="0"/>
              <a:t>marcelo.vidal@cgu.gov.br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6081743" y="6277780"/>
            <a:ext cx="776637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577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538" y="1593638"/>
            <a:ext cx="2580701" cy="9113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785" y="1531024"/>
            <a:ext cx="1869831" cy="10365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810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734" y="3816247"/>
            <a:ext cx="2169940" cy="7694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4239" y="3322970"/>
            <a:ext cx="1765546" cy="17559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4239" y="5147005"/>
            <a:ext cx="1765546" cy="21859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1815" y="3322970"/>
            <a:ext cx="2247998" cy="18605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5088" y="5289466"/>
            <a:ext cx="2144725" cy="152263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135734" y="963451"/>
            <a:ext cx="7262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FERRAMENTAS PARA A PRÁTICA DO CONTROLE SOCIAL</a:t>
            </a:r>
          </a:p>
        </p:txBody>
      </p:sp>
    </p:spTree>
    <p:extLst>
      <p:ext uri="{BB962C8B-B14F-4D97-AF65-F5344CB8AC3E}">
        <p14:creationId xmlns:p14="http://schemas.microsoft.com/office/powerpoint/2010/main" val="206870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97" y="2919412"/>
            <a:ext cx="8602505" cy="182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95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176" y="882502"/>
            <a:ext cx="5557615" cy="516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33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/>
          <p:cNvSpPr txBox="1">
            <a:spLocks/>
          </p:cNvSpPr>
          <p:nvPr/>
        </p:nvSpPr>
        <p:spPr>
          <a:xfrm>
            <a:off x="618016" y="832959"/>
            <a:ext cx="7886700" cy="6981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dirty="0"/>
              <a:t>Alguns Números do Portal</a:t>
            </a:r>
          </a:p>
        </p:txBody>
      </p:sp>
      <p:sp>
        <p:nvSpPr>
          <p:cNvPr id="4" name="Espaço Reservado para Conteúdo 5"/>
          <p:cNvSpPr txBox="1">
            <a:spLocks/>
          </p:cNvSpPr>
          <p:nvPr/>
        </p:nvSpPr>
        <p:spPr>
          <a:xfrm>
            <a:off x="231258" y="1612973"/>
            <a:ext cx="8660217" cy="45007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dirty="0"/>
              <a:t>Total de acessos: 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89.610.322</a:t>
            </a:r>
          </a:p>
          <a:p>
            <a:pPr>
              <a:lnSpc>
                <a:spcPct val="100000"/>
              </a:lnSpc>
            </a:pPr>
            <a:r>
              <a:rPr lang="pt-BR" dirty="0"/>
              <a:t>Total de usuários: 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46.776.062</a:t>
            </a:r>
          </a:p>
          <a:p>
            <a:pPr>
              <a:lnSpc>
                <a:spcPct val="100000"/>
              </a:lnSpc>
            </a:pPr>
            <a:r>
              <a:rPr lang="pt-BR" dirty="0"/>
              <a:t>Total de Despesas publicadas: 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R$ 19.873.595.084.232,50</a:t>
            </a:r>
          </a:p>
          <a:p>
            <a:pPr>
              <a:lnSpc>
                <a:spcPct val="100000"/>
              </a:lnSpc>
            </a:pPr>
            <a:r>
              <a:rPr lang="pt-BR" dirty="0"/>
              <a:t>Total de Convênios publicados: 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482.355</a:t>
            </a:r>
          </a:p>
          <a:p>
            <a:pPr>
              <a:lnSpc>
                <a:spcPct val="100000"/>
              </a:lnSpc>
            </a:pPr>
            <a:r>
              <a:rPr lang="pt-BR" dirty="0"/>
              <a:t>Total de Servidores: 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1.040.970</a:t>
            </a:r>
          </a:p>
          <a:p>
            <a:pPr>
              <a:lnSpc>
                <a:spcPct val="100000"/>
              </a:lnSpc>
            </a:pPr>
            <a:r>
              <a:rPr lang="pt-BR" dirty="0"/>
              <a:t>Total de Imóveis Funcionais: 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1.499</a:t>
            </a:r>
          </a:p>
          <a:p>
            <a:pPr>
              <a:lnSpc>
                <a:spcPct val="100000"/>
              </a:lnSpc>
            </a:pPr>
            <a:r>
              <a:rPr lang="pt-BR" dirty="0" err="1"/>
              <a:t>Qtdade</a:t>
            </a:r>
            <a:r>
              <a:rPr lang="pt-BR" dirty="0"/>
              <a:t>. Sanções no CEIS: 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12.531</a:t>
            </a:r>
          </a:p>
          <a:p>
            <a:pPr>
              <a:lnSpc>
                <a:spcPct val="100000"/>
              </a:lnSpc>
            </a:pPr>
            <a:r>
              <a:rPr lang="pt-BR" dirty="0" err="1"/>
              <a:t>Qtdade</a:t>
            </a:r>
            <a:r>
              <a:rPr lang="pt-BR" dirty="0"/>
              <a:t> de Sanções no CEPIM: 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4.629 </a:t>
            </a:r>
          </a:p>
          <a:p>
            <a:pPr>
              <a:lnSpc>
                <a:spcPct val="100000"/>
              </a:lnSpc>
            </a:pPr>
            <a:r>
              <a:rPr lang="pt-BR" dirty="0" err="1"/>
              <a:t>Qtdade</a:t>
            </a:r>
            <a:r>
              <a:rPr lang="pt-BR" dirty="0"/>
              <a:t> de Punições no CEAF: 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4.563</a:t>
            </a:r>
          </a:p>
        </p:txBody>
      </p:sp>
    </p:spTree>
    <p:extLst>
      <p:ext uri="{BB962C8B-B14F-4D97-AF65-F5344CB8AC3E}">
        <p14:creationId xmlns:p14="http://schemas.microsoft.com/office/powerpoint/2010/main" val="1100793414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431</TotalTime>
  <Words>269</Words>
  <Application>Microsoft Office PowerPoint</Application>
  <PresentationFormat>Apresentação na tela (4:3)</PresentationFormat>
  <Paragraphs>55</Paragraphs>
  <Slides>53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53</vt:i4>
      </vt:variant>
    </vt:vector>
  </HeadingPairs>
  <TitlesOfParts>
    <vt:vector size="58" baseType="lpstr">
      <vt:lpstr>Arial</vt:lpstr>
      <vt:lpstr>Arial Black</vt:lpstr>
      <vt:lpstr>Calibri</vt:lpstr>
      <vt:lpstr>Calibri Light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victorgenu</dc:creator>
  <cp:lastModifiedBy>Usuário do Windows</cp:lastModifiedBy>
  <cp:revision>26</cp:revision>
  <cp:lastPrinted>2017-09-29T13:16:27Z</cp:lastPrinted>
  <dcterms:created xsi:type="dcterms:W3CDTF">2017-09-28T18:30:25Z</dcterms:created>
  <dcterms:modified xsi:type="dcterms:W3CDTF">2017-10-05T18:25:30Z</dcterms:modified>
</cp:coreProperties>
</file>