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428" r:id="rId2"/>
    <p:sldId id="443" r:id="rId3"/>
    <p:sldId id="300" r:id="rId4"/>
    <p:sldId id="301" r:id="rId5"/>
    <p:sldId id="313" r:id="rId6"/>
    <p:sldId id="422" r:id="rId7"/>
    <p:sldId id="417" r:id="rId8"/>
    <p:sldId id="419" r:id="rId9"/>
    <p:sldId id="420" r:id="rId10"/>
    <p:sldId id="421" r:id="rId11"/>
    <p:sldId id="309" r:id="rId12"/>
    <p:sldId id="435" r:id="rId13"/>
    <p:sldId id="311" r:id="rId14"/>
    <p:sldId id="436" r:id="rId15"/>
    <p:sldId id="402" r:id="rId16"/>
    <p:sldId id="442" r:id="rId17"/>
    <p:sldId id="409" r:id="rId18"/>
    <p:sldId id="410" r:id="rId19"/>
    <p:sldId id="411" r:id="rId20"/>
    <p:sldId id="429" r:id="rId21"/>
    <p:sldId id="425" r:id="rId22"/>
    <p:sldId id="424" r:id="rId23"/>
    <p:sldId id="423" r:id="rId24"/>
    <p:sldId id="430" r:id="rId25"/>
    <p:sldId id="415" r:id="rId26"/>
    <p:sldId id="416" r:id="rId27"/>
    <p:sldId id="329" r:id="rId28"/>
    <p:sldId id="395" r:id="rId29"/>
    <p:sldId id="333" r:id="rId30"/>
    <p:sldId id="396" r:id="rId31"/>
    <p:sldId id="398" r:id="rId32"/>
    <p:sldId id="323" r:id="rId33"/>
    <p:sldId id="324" r:id="rId34"/>
    <p:sldId id="403" r:id="rId35"/>
  </p:sldIdLst>
  <p:sldSz cx="9144000" cy="6858000" type="screen4x3"/>
  <p:notesSz cx="6797675" cy="9926638"/>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5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256" autoAdjust="0"/>
    <p:restoredTop sz="93548" autoAdjust="0"/>
  </p:normalViewPr>
  <p:slideViewPr>
    <p:cSldViewPr>
      <p:cViewPr>
        <p:scale>
          <a:sx n="90" d="100"/>
          <a:sy n="90" d="100"/>
        </p:scale>
        <p:origin x="-308" y="92"/>
      </p:cViewPr>
      <p:guideLst>
        <p:guide orient="horz" pos="2160"/>
        <p:guide pos="2880"/>
      </p:guideLst>
    </p:cSldViewPr>
  </p:slideViewPr>
  <p:outlineViewPr>
    <p:cViewPr>
      <p:scale>
        <a:sx n="33" d="100"/>
        <a:sy n="33" d="100"/>
      </p:scale>
      <p:origin x="0" y="7824"/>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laudio\AppData\Local\Microsoft\Windows\Temporary%20Internet%20Files\Content.Outlook\5IZH4JBS\IGovTI2012%20-%20Apoio%20aos%20Eventos.xls" TargetMode="External"/><Relationship Id="rId1" Type="http://schemas.openxmlformats.org/officeDocument/2006/relationships/image" Target="../media/image8.png"/></Relationships>
</file>

<file path=ppt/charts/chart1.xml><?xml version="1.0" encoding="utf-8"?>
<c:chartSpace xmlns:c="http://schemas.openxmlformats.org/drawingml/2006/chart" xmlns:a="http://schemas.openxmlformats.org/drawingml/2006/main" xmlns:r="http://schemas.openxmlformats.org/officeDocument/2006/relationships">
  <c:lang val="pt-BR"/>
  <c:style val="20"/>
  <c:chart>
    <c:title>
      <c:tx>
        <c:rich>
          <a:bodyPr/>
          <a:lstStyle/>
          <a:p>
            <a:pPr>
              <a:defRPr sz="2000" b="1" i="0" u="none" strike="noStrike" baseline="0">
                <a:solidFill>
                  <a:srgbClr val="000000"/>
                </a:solidFill>
                <a:latin typeface="Arial"/>
                <a:ea typeface="Arial"/>
                <a:cs typeface="Arial"/>
              </a:defRPr>
            </a:pPr>
            <a:r>
              <a:rPr lang="pt-BR"/>
              <a:t>Governança de TI x Orçamento de TI</a:t>
            </a:r>
          </a:p>
        </c:rich>
      </c:tx>
      <c:layout/>
    </c:title>
    <c:plotArea>
      <c:layout>
        <c:manualLayout>
          <c:layoutTarget val="inner"/>
          <c:xMode val="edge"/>
          <c:yMode val="edge"/>
          <c:x val="0.14129519135113389"/>
          <c:y val="7.8662041370702804E-2"/>
          <c:w val="0.7633126401978042"/>
          <c:h val="0.78254442890809062"/>
        </c:manualLayout>
      </c:layout>
      <c:scatterChart>
        <c:scatterStyle val="lineMarker"/>
        <c:ser>
          <c:idx val="0"/>
          <c:order val="0"/>
          <c:tx>
            <c:v>Geral</c:v>
          </c:tx>
          <c:spPr>
            <a:ln w="47625">
              <a:noFill/>
            </a:ln>
          </c:spPr>
          <c:marker>
            <c:symbol val="square"/>
            <c:size val="6"/>
            <c:spPr>
              <a:solidFill>
                <a:schemeClr val="tx1"/>
              </a:solidFill>
              <a:ln>
                <a:solidFill>
                  <a:schemeClr val="tx1">
                    <a:lumMod val="50000"/>
                    <a:lumOff val="50000"/>
                  </a:schemeClr>
                </a:solidFill>
              </a:ln>
            </c:spPr>
          </c:marker>
          <c:xVal>
            <c:numRef>
              <c:f>'Maturidade X Orçamento'!$C$2:$C$338</c:f>
              <c:numCache>
                <c:formatCode>0%</c:formatCode>
                <c:ptCount val="337"/>
                <c:pt idx="0">
                  <c:v>0.28753635489590201</c:v>
                </c:pt>
                <c:pt idx="1">
                  <c:v>0.45191508209148767</c:v>
                </c:pt>
                <c:pt idx="2">
                  <c:v>0.49773297410697515</c:v>
                </c:pt>
                <c:pt idx="3">
                  <c:v>0.6239012430145614</c:v>
                </c:pt>
                <c:pt idx="4">
                  <c:v>0.61938976190409822</c:v>
                </c:pt>
                <c:pt idx="5">
                  <c:v>0.57441650412583534</c:v>
                </c:pt>
                <c:pt idx="6">
                  <c:v>0.36241743004329008</c:v>
                </c:pt>
                <c:pt idx="7">
                  <c:v>0.58206606735930733</c:v>
                </c:pt>
                <c:pt idx="8">
                  <c:v>0.5106508824667455</c:v>
                </c:pt>
                <c:pt idx="9">
                  <c:v>0.41529163235621525</c:v>
                </c:pt>
                <c:pt idx="10">
                  <c:v>0.37512328041031667</c:v>
                </c:pt>
                <c:pt idx="11">
                  <c:v>0.42613277056277066</c:v>
                </c:pt>
                <c:pt idx="12">
                  <c:v>0.30664491469315008</c:v>
                </c:pt>
                <c:pt idx="13">
                  <c:v>0.77515254521994947</c:v>
                </c:pt>
                <c:pt idx="14">
                  <c:v>0.5591394589816967</c:v>
                </c:pt>
                <c:pt idx="15">
                  <c:v>0.80203310432113339</c:v>
                </c:pt>
                <c:pt idx="16">
                  <c:v>0.7118397620779221</c:v>
                </c:pt>
                <c:pt idx="17">
                  <c:v>0.55930529454950328</c:v>
                </c:pt>
                <c:pt idx="18">
                  <c:v>0.39386270562770581</c:v>
                </c:pt>
                <c:pt idx="19">
                  <c:v>0.35173267994228002</c:v>
                </c:pt>
                <c:pt idx="20">
                  <c:v>0.4850547400371058</c:v>
                </c:pt>
                <c:pt idx="21">
                  <c:v>0.49020530632034631</c:v>
                </c:pt>
                <c:pt idx="22">
                  <c:v>0.55361630178783405</c:v>
                </c:pt>
                <c:pt idx="23">
                  <c:v>0.52540961327561331</c:v>
                </c:pt>
                <c:pt idx="24">
                  <c:v>0.46604766693562855</c:v>
                </c:pt>
                <c:pt idx="25">
                  <c:v>0.26968411099567108</c:v>
                </c:pt>
                <c:pt idx="26">
                  <c:v>0.34075855304379937</c:v>
                </c:pt>
                <c:pt idx="27">
                  <c:v>0.36077116697588135</c:v>
                </c:pt>
                <c:pt idx="28">
                  <c:v>0.58410986372460472</c:v>
                </c:pt>
                <c:pt idx="29">
                  <c:v>0.38374129576735583</c:v>
                </c:pt>
                <c:pt idx="30">
                  <c:v>0.40921453184910334</c:v>
                </c:pt>
                <c:pt idx="31">
                  <c:v>0.77793008636160887</c:v>
                </c:pt>
                <c:pt idx="32">
                  <c:v>0.44854192341991345</c:v>
                </c:pt>
                <c:pt idx="33">
                  <c:v>0.24217232034632039</c:v>
                </c:pt>
                <c:pt idx="34">
                  <c:v>0.29739074458874465</c:v>
                </c:pt>
                <c:pt idx="35">
                  <c:v>0.50599105909272801</c:v>
                </c:pt>
                <c:pt idx="36">
                  <c:v>0.34722211475572051</c:v>
                </c:pt>
                <c:pt idx="37">
                  <c:v>0.44100134627224635</c:v>
                </c:pt>
                <c:pt idx="38">
                  <c:v>0.75371820898872333</c:v>
                </c:pt>
                <c:pt idx="39">
                  <c:v>0.56594692050665374</c:v>
                </c:pt>
                <c:pt idx="40">
                  <c:v>0.44736780427502038</c:v>
                </c:pt>
                <c:pt idx="41">
                  <c:v>0.28020706785459848</c:v>
                </c:pt>
                <c:pt idx="42">
                  <c:v>0.36679658008658012</c:v>
                </c:pt>
                <c:pt idx="43">
                  <c:v>0.55045210037625902</c:v>
                </c:pt>
                <c:pt idx="44">
                  <c:v>0.54317516754850093</c:v>
                </c:pt>
                <c:pt idx="45">
                  <c:v>0.45349093776169186</c:v>
                </c:pt>
                <c:pt idx="46">
                  <c:v>0.59290804045358125</c:v>
                </c:pt>
                <c:pt idx="47">
                  <c:v>0.53713232491059659</c:v>
                </c:pt>
                <c:pt idx="48">
                  <c:v>0.32703199989662091</c:v>
                </c:pt>
                <c:pt idx="49">
                  <c:v>0.33512227532467548</c:v>
                </c:pt>
                <c:pt idx="50">
                  <c:v>0.56418602946515839</c:v>
                </c:pt>
                <c:pt idx="51">
                  <c:v>0.76191617609604823</c:v>
                </c:pt>
                <c:pt idx="52">
                  <c:v>0.46868337662337661</c:v>
                </c:pt>
                <c:pt idx="53">
                  <c:v>0.49125162337662337</c:v>
                </c:pt>
                <c:pt idx="54">
                  <c:v>0.50668437229437235</c:v>
                </c:pt>
                <c:pt idx="55">
                  <c:v>0.48049114919121433</c:v>
                </c:pt>
                <c:pt idx="56">
                  <c:v>0.35589593913154027</c:v>
                </c:pt>
                <c:pt idx="57">
                  <c:v>0.59106284028528311</c:v>
                </c:pt>
                <c:pt idx="58">
                  <c:v>0.13084147602842791</c:v>
                </c:pt>
                <c:pt idx="59">
                  <c:v>0.41706495176252334</c:v>
                </c:pt>
                <c:pt idx="60">
                  <c:v>0.44469392077922082</c:v>
                </c:pt>
                <c:pt idx="61">
                  <c:v>0.3387112887012988</c:v>
                </c:pt>
                <c:pt idx="62">
                  <c:v>0.69518894199134207</c:v>
                </c:pt>
                <c:pt idx="63">
                  <c:v>0.52982536549165116</c:v>
                </c:pt>
                <c:pt idx="64">
                  <c:v>0.48206126839826841</c:v>
                </c:pt>
                <c:pt idx="65">
                  <c:v>0.29593917287840371</c:v>
                </c:pt>
                <c:pt idx="66">
                  <c:v>0.41434707612640631</c:v>
                </c:pt>
                <c:pt idx="67">
                  <c:v>0.4143398931428573</c:v>
                </c:pt>
                <c:pt idx="68">
                  <c:v>0.36556687590187603</c:v>
                </c:pt>
                <c:pt idx="69">
                  <c:v>0.47396068816161624</c:v>
                </c:pt>
                <c:pt idx="70">
                  <c:v>0.31859701977489185</c:v>
                </c:pt>
                <c:pt idx="71">
                  <c:v>0.41740598390506761</c:v>
                </c:pt>
                <c:pt idx="72">
                  <c:v>0.51774399979177033</c:v>
                </c:pt>
                <c:pt idx="73">
                  <c:v>0.65850598437149932</c:v>
                </c:pt>
                <c:pt idx="74">
                  <c:v>0.52409823463203464</c:v>
                </c:pt>
                <c:pt idx="75">
                  <c:v>0.4037984688806433</c:v>
                </c:pt>
                <c:pt idx="76">
                  <c:v>0.55409179206926418</c:v>
                </c:pt>
                <c:pt idx="77">
                  <c:v>0.36032248533845662</c:v>
                </c:pt>
                <c:pt idx="78">
                  <c:v>0.5235482440677911</c:v>
                </c:pt>
                <c:pt idx="79">
                  <c:v>0.40579601558118217</c:v>
                </c:pt>
                <c:pt idx="80">
                  <c:v>0.47973387519467603</c:v>
                </c:pt>
                <c:pt idx="81">
                  <c:v>0.43988584010209447</c:v>
                </c:pt>
                <c:pt idx="82">
                  <c:v>0.4608743460952463</c:v>
                </c:pt>
                <c:pt idx="83">
                  <c:v>0.42623710792207792</c:v>
                </c:pt>
                <c:pt idx="84">
                  <c:v>0.69127623030303054</c:v>
                </c:pt>
                <c:pt idx="85">
                  <c:v>0.43231426406926426</c:v>
                </c:pt>
                <c:pt idx="86">
                  <c:v>0.35342064538912954</c:v>
                </c:pt>
                <c:pt idx="87">
                  <c:v>0.48805899971823052</c:v>
                </c:pt>
                <c:pt idx="88">
                  <c:v>0.38130609231474427</c:v>
                </c:pt>
                <c:pt idx="89">
                  <c:v>0.62281961038919531</c:v>
                </c:pt>
                <c:pt idx="90">
                  <c:v>0.46429828051948052</c:v>
                </c:pt>
                <c:pt idx="91">
                  <c:v>0.72562260986687732</c:v>
                </c:pt>
                <c:pt idx="92">
                  <c:v>0.46326212305965231</c:v>
                </c:pt>
                <c:pt idx="93">
                  <c:v>0.75352635983899141</c:v>
                </c:pt>
                <c:pt idx="94">
                  <c:v>0.53842136229847171</c:v>
                </c:pt>
                <c:pt idx="95">
                  <c:v>0.72560025400865813</c:v>
                </c:pt>
                <c:pt idx="96">
                  <c:v>0.44282163636363642</c:v>
                </c:pt>
                <c:pt idx="97">
                  <c:v>0.60488905713009822</c:v>
                </c:pt>
                <c:pt idx="98">
                  <c:v>0.50215361833038763</c:v>
                </c:pt>
                <c:pt idx="99">
                  <c:v>0.6258233628278389</c:v>
                </c:pt>
                <c:pt idx="100">
                  <c:v>0.55501272692325843</c:v>
                </c:pt>
                <c:pt idx="101">
                  <c:v>0.44392621679470617</c:v>
                </c:pt>
                <c:pt idx="102">
                  <c:v>0.41032705976818878</c:v>
                </c:pt>
                <c:pt idx="103">
                  <c:v>0.61692946545454563</c:v>
                </c:pt>
                <c:pt idx="104">
                  <c:v>0.47096127780663782</c:v>
                </c:pt>
                <c:pt idx="105">
                  <c:v>0.6440708610562772</c:v>
                </c:pt>
                <c:pt idx="106">
                  <c:v>0.61686837009213735</c:v>
                </c:pt>
                <c:pt idx="107">
                  <c:v>0.57125704969696967</c:v>
                </c:pt>
                <c:pt idx="108">
                  <c:v>0.48057998346535225</c:v>
                </c:pt>
                <c:pt idx="109">
                  <c:v>0.41824684437229437</c:v>
                </c:pt>
                <c:pt idx="110">
                  <c:v>0.59301653348304662</c:v>
                </c:pt>
                <c:pt idx="111">
                  <c:v>0.4583083294521571</c:v>
                </c:pt>
                <c:pt idx="112">
                  <c:v>0.59166903414471261</c:v>
                </c:pt>
                <c:pt idx="113">
                  <c:v>0.66437599632537025</c:v>
                </c:pt>
                <c:pt idx="114">
                  <c:v>0.39395454414559616</c:v>
                </c:pt>
                <c:pt idx="115">
                  <c:v>0.39509849930483165</c:v>
                </c:pt>
                <c:pt idx="116">
                  <c:v>0.38690679281584739</c:v>
                </c:pt>
                <c:pt idx="117">
                  <c:v>0.33875495696661712</c:v>
                </c:pt>
                <c:pt idx="118">
                  <c:v>0.38536723562152136</c:v>
                </c:pt>
                <c:pt idx="119">
                  <c:v>0.59069507350735084</c:v>
                </c:pt>
                <c:pt idx="120">
                  <c:v>0.56095390955198643</c:v>
                </c:pt>
                <c:pt idx="121">
                  <c:v>0.4966885672413679</c:v>
                </c:pt>
                <c:pt idx="122">
                  <c:v>0.36499156432900437</c:v>
                </c:pt>
                <c:pt idx="123">
                  <c:v>0.50864977547160539</c:v>
                </c:pt>
                <c:pt idx="124">
                  <c:v>0.47859723807174276</c:v>
                </c:pt>
                <c:pt idx="125">
                  <c:v>0.50824962316730704</c:v>
                </c:pt>
                <c:pt idx="126">
                  <c:v>0.62827336509644194</c:v>
                </c:pt>
                <c:pt idx="127">
                  <c:v>0.51224450123121812</c:v>
                </c:pt>
                <c:pt idx="128">
                  <c:v>0.64313853012053079</c:v>
                </c:pt>
                <c:pt idx="129">
                  <c:v>0.65165465836740655</c:v>
                </c:pt>
                <c:pt idx="130">
                  <c:v>0.47058020525645305</c:v>
                </c:pt>
                <c:pt idx="131">
                  <c:v>0.4948058576046177</c:v>
                </c:pt>
                <c:pt idx="132">
                  <c:v>0.30730845189597789</c:v>
                </c:pt>
                <c:pt idx="133">
                  <c:v>0.37634676185797328</c:v>
                </c:pt>
                <c:pt idx="134">
                  <c:v>0.44408512538889694</c:v>
                </c:pt>
                <c:pt idx="135">
                  <c:v>0.55832944658567263</c:v>
                </c:pt>
                <c:pt idx="136">
                  <c:v>0.40246145238095238</c:v>
                </c:pt>
                <c:pt idx="137">
                  <c:v>0.41416242424242428</c:v>
                </c:pt>
                <c:pt idx="138">
                  <c:v>0.49875456796536805</c:v>
                </c:pt>
                <c:pt idx="139">
                  <c:v>0.32115830062337669</c:v>
                </c:pt>
                <c:pt idx="140">
                  <c:v>0.31795112077922089</c:v>
                </c:pt>
                <c:pt idx="141">
                  <c:v>0.4608178563290044</c:v>
                </c:pt>
                <c:pt idx="142">
                  <c:v>0.46213247100079408</c:v>
                </c:pt>
                <c:pt idx="143">
                  <c:v>0.42315296681096687</c:v>
                </c:pt>
                <c:pt idx="144">
                  <c:v>0.31738000422500423</c:v>
                </c:pt>
                <c:pt idx="145">
                  <c:v>0.50603249142408691</c:v>
                </c:pt>
                <c:pt idx="146">
                  <c:v>0.36346964836363638</c:v>
                </c:pt>
                <c:pt idx="147">
                  <c:v>0.52693730246714854</c:v>
                </c:pt>
                <c:pt idx="148">
                  <c:v>0.3484594603723844</c:v>
                </c:pt>
                <c:pt idx="149">
                  <c:v>0.43217676380119258</c:v>
                </c:pt>
                <c:pt idx="150">
                  <c:v>0.54335081168831179</c:v>
                </c:pt>
                <c:pt idx="151">
                  <c:v>0.57129762485031932</c:v>
                </c:pt>
                <c:pt idx="152">
                  <c:v>0.37093363636363635</c:v>
                </c:pt>
                <c:pt idx="153">
                  <c:v>0.52956320445269001</c:v>
                </c:pt>
                <c:pt idx="154">
                  <c:v>0.68488028221645036</c:v>
                </c:pt>
                <c:pt idx="155">
                  <c:v>0.59936104229656861</c:v>
                </c:pt>
                <c:pt idx="156">
                  <c:v>0.45185438581829895</c:v>
                </c:pt>
                <c:pt idx="157">
                  <c:v>0.22730496658008661</c:v>
                </c:pt>
                <c:pt idx="158">
                  <c:v>0.48674493900039356</c:v>
                </c:pt>
                <c:pt idx="159">
                  <c:v>0.27986662337662344</c:v>
                </c:pt>
                <c:pt idx="160">
                  <c:v>0.53945819972404296</c:v>
                </c:pt>
                <c:pt idx="161">
                  <c:v>0.44613832900432898</c:v>
                </c:pt>
                <c:pt idx="162">
                  <c:v>0.4475743367965368</c:v>
                </c:pt>
                <c:pt idx="163">
                  <c:v>0.49555767553284835</c:v>
                </c:pt>
                <c:pt idx="164">
                  <c:v>0.5473778787878788</c:v>
                </c:pt>
                <c:pt idx="165">
                  <c:v>0.6239065856723921</c:v>
                </c:pt>
                <c:pt idx="166">
                  <c:v>0.44759123376623378</c:v>
                </c:pt>
                <c:pt idx="167">
                  <c:v>0.66150755039131359</c:v>
                </c:pt>
                <c:pt idx="168">
                  <c:v>0.69187668126159574</c:v>
                </c:pt>
                <c:pt idx="169">
                  <c:v>0.36018619480519481</c:v>
                </c:pt>
                <c:pt idx="170">
                  <c:v>0.33169567440115433</c:v>
                </c:pt>
                <c:pt idx="171">
                  <c:v>0.29051391255411252</c:v>
                </c:pt>
                <c:pt idx="172">
                  <c:v>0.43239805194805203</c:v>
                </c:pt>
                <c:pt idx="173">
                  <c:v>0.13653727272727276</c:v>
                </c:pt>
                <c:pt idx="174">
                  <c:v>0.44757538528138535</c:v>
                </c:pt>
                <c:pt idx="175">
                  <c:v>0.33814303030303033</c:v>
                </c:pt>
                <c:pt idx="176">
                  <c:v>0.36855983463203457</c:v>
                </c:pt>
                <c:pt idx="177">
                  <c:v>7.1094025974025976E-2</c:v>
                </c:pt>
                <c:pt idx="178">
                  <c:v>0.35350225108225114</c:v>
                </c:pt>
                <c:pt idx="179">
                  <c:v>0.19673664087194864</c:v>
                </c:pt>
                <c:pt idx="180">
                  <c:v>0.11089766233766235</c:v>
                </c:pt>
                <c:pt idx="181">
                  <c:v>0.41172653416276811</c:v>
                </c:pt>
                <c:pt idx="182">
                  <c:v>0.39625265454545461</c:v>
                </c:pt>
                <c:pt idx="183">
                  <c:v>0.35364797773654927</c:v>
                </c:pt>
                <c:pt idx="184">
                  <c:v>0.46809280779220785</c:v>
                </c:pt>
                <c:pt idx="185">
                  <c:v>0.51695653367580563</c:v>
                </c:pt>
                <c:pt idx="186">
                  <c:v>0.50700998701298683</c:v>
                </c:pt>
                <c:pt idx="187">
                  <c:v>0.39069017316017324</c:v>
                </c:pt>
                <c:pt idx="188">
                  <c:v>0.28818677951933136</c:v>
                </c:pt>
                <c:pt idx="189">
                  <c:v>0.77964098189804043</c:v>
                </c:pt>
                <c:pt idx="190">
                  <c:v>0.72332724596615494</c:v>
                </c:pt>
                <c:pt idx="191">
                  <c:v>0.66884675493415513</c:v>
                </c:pt>
                <c:pt idx="192">
                  <c:v>0.50943856202279758</c:v>
                </c:pt>
                <c:pt idx="193">
                  <c:v>0.53812597013949015</c:v>
                </c:pt>
                <c:pt idx="194">
                  <c:v>0.34898073833935511</c:v>
                </c:pt>
                <c:pt idx="195">
                  <c:v>0.56690193761064822</c:v>
                </c:pt>
                <c:pt idx="196">
                  <c:v>0.70686896103896091</c:v>
                </c:pt>
                <c:pt idx="197">
                  <c:v>0.30286444028520515</c:v>
                </c:pt>
                <c:pt idx="198">
                  <c:v>0.20933179183135706</c:v>
                </c:pt>
                <c:pt idx="199">
                  <c:v>0.44390675036075045</c:v>
                </c:pt>
                <c:pt idx="200">
                  <c:v>0.16194350649350653</c:v>
                </c:pt>
                <c:pt idx="201">
                  <c:v>0.55876103867743065</c:v>
                </c:pt>
                <c:pt idx="202">
                  <c:v>0.49104312665828787</c:v>
                </c:pt>
                <c:pt idx="203">
                  <c:v>0.85941771103896103</c:v>
                </c:pt>
                <c:pt idx="204">
                  <c:v>0.47306401058441561</c:v>
                </c:pt>
                <c:pt idx="205">
                  <c:v>0.70898299683012789</c:v>
                </c:pt>
                <c:pt idx="206">
                  <c:v>0.4669989532813853</c:v>
                </c:pt>
                <c:pt idx="207">
                  <c:v>6.6920000000000021E-2</c:v>
                </c:pt>
                <c:pt idx="208">
                  <c:v>0.2428848211688312</c:v>
                </c:pt>
                <c:pt idx="209">
                  <c:v>0.35832662838915486</c:v>
                </c:pt>
                <c:pt idx="210">
                  <c:v>0.57735831462775911</c:v>
                </c:pt>
                <c:pt idx="211">
                  <c:v>0.27248935285069542</c:v>
                </c:pt>
                <c:pt idx="212">
                  <c:v>0.62698488025974042</c:v>
                </c:pt>
                <c:pt idx="213">
                  <c:v>0.33174696969696982</c:v>
                </c:pt>
                <c:pt idx="214">
                  <c:v>0.72293660621452649</c:v>
                </c:pt>
                <c:pt idx="215">
                  <c:v>0.39099814869188781</c:v>
                </c:pt>
                <c:pt idx="216">
                  <c:v>0.43942722164502174</c:v>
                </c:pt>
                <c:pt idx="217">
                  <c:v>0.24690908560406483</c:v>
                </c:pt>
                <c:pt idx="218">
                  <c:v>0.4524296320346321</c:v>
                </c:pt>
                <c:pt idx="219">
                  <c:v>0.24782975089672238</c:v>
                </c:pt>
                <c:pt idx="220">
                  <c:v>0.23989336140259745</c:v>
                </c:pt>
                <c:pt idx="221">
                  <c:v>0.37009896103896112</c:v>
                </c:pt>
                <c:pt idx="222">
                  <c:v>0.16595993939393944</c:v>
                </c:pt>
                <c:pt idx="223">
                  <c:v>0.2609801731601733</c:v>
                </c:pt>
                <c:pt idx="224">
                  <c:v>0.68817114285714298</c:v>
                </c:pt>
                <c:pt idx="225">
                  <c:v>0.22313441558441566</c:v>
                </c:pt>
                <c:pt idx="226">
                  <c:v>0.41057682003710583</c:v>
                </c:pt>
                <c:pt idx="227">
                  <c:v>0.35013217996289436</c:v>
                </c:pt>
                <c:pt idx="228">
                  <c:v>0.37606889610389621</c:v>
                </c:pt>
                <c:pt idx="229">
                  <c:v>0.52813264120193515</c:v>
                </c:pt>
                <c:pt idx="230">
                  <c:v>0.33241304704184715</c:v>
                </c:pt>
                <c:pt idx="231">
                  <c:v>0.54047753045404212</c:v>
                </c:pt>
                <c:pt idx="232">
                  <c:v>0.21693919967987199</c:v>
                </c:pt>
                <c:pt idx="233">
                  <c:v>0.52940250880438489</c:v>
                </c:pt>
                <c:pt idx="234">
                  <c:v>0.14555619047619053</c:v>
                </c:pt>
                <c:pt idx="235">
                  <c:v>0.11212000000000003</c:v>
                </c:pt>
                <c:pt idx="236">
                  <c:v>0.52316491094619666</c:v>
                </c:pt>
                <c:pt idx="237">
                  <c:v>0.3648516883116884</c:v>
                </c:pt>
                <c:pt idx="238">
                  <c:v>0.33150799567099581</c:v>
                </c:pt>
                <c:pt idx="239">
                  <c:v>0.16510470129870131</c:v>
                </c:pt>
                <c:pt idx="240">
                  <c:v>0.13233896103896103</c:v>
                </c:pt>
                <c:pt idx="241">
                  <c:v>0.4292826677056279</c:v>
                </c:pt>
                <c:pt idx="242">
                  <c:v>0.38875497402597414</c:v>
                </c:pt>
                <c:pt idx="243">
                  <c:v>0.12592497835497835</c:v>
                </c:pt>
                <c:pt idx="244">
                  <c:v>0.51182533800865804</c:v>
                </c:pt>
                <c:pt idx="245">
                  <c:v>0.7791156357412955</c:v>
                </c:pt>
                <c:pt idx="246">
                  <c:v>0.40355241084312515</c:v>
                </c:pt>
                <c:pt idx="247">
                  <c:v>0.47310059090909096</c:v>
                </c:pt>
                <c:pt idx="248">
                  <c:v>0.2895268181818183</c:v>
                </c:pt>
                <c:pt idx="249">
                  <c:v>0.49374177601917346</c:v>
                </c:pt>
                <c:pt idx="250">
                  <c:v>0.55766508618759036</c:v>
                </c:pt>
                <c:pt idx="251">
                  <c:v>0.31772630338733437</c:v>
                </c:pt>
                <c:pt idx="252">
                  <c:v>0.33245347201805298</c:v>
                </c:pt>
                <c:pt idx="253">
                  <c:v>0.41738074533390118</c:v>
                </c:pt>
                <c:pt idx="254">
                  <c:v>0.37973667012987022</c:v>
                </c:pt>
                <c:pt idx="255">
                  <c:v>0.69490440483443339</c:v>
                </c:pt>
                <c:pt idx="256">
                  <c:v>0.39148487253487269</c:v>
                </c:pt>
                <c:pt idx="257">
                  <c:v>0.45818299333099344</c:v>
                </c:pt>
                <c:pt idx="258">
                  <c:v>0.40507677653949292</c:v>
                </c:pt>
                <c:pt idx="259">
                  <c:v>0.7159963547608591</c:v>
                </c:pt>
                <c:pt idx="260">
                  <c:v>0.53069692511911359</c:v>
                </c:pt>
                <c:pt idx="261">
                  <c:v>0.77072926205362446</c:v>
                </c:pt>
                <c:pt idx="262">
                  <c:v>0.72287024922696352</c:v>
                </c:pt>
                <c:pt idx="263">
                  <c:v>0.29644965367965376</c:v>
                </c:pt>
                <c:pt idx="264">
                  <c:v>0.17742935799134202</c:v>
                </c:pt>
                <c:pt idx="265">
                  <c:v>0.18900029788744596</c:v>
                </c:pt>
                <c:pt idx="266">
                  <c:v>0.4155901515151515</c:v>
                </c:pt>
                <c:pt idx="267">
                  <c:v>0.50410012716450214</c:v>
                </c:pt>
                <c:pt idx="268">
                  <c:v>0.34323675122423353</c:v>
                </c:pt>
                <c:pt idx="269">
                  <c:v>0.65794389610389648</c:v>
                </c:pt>
                <c:pt idx="270">
                  <c:v>0.51415787130694934</c:v>
                </c:pt>
                <c:pt idx="271">
                  <c:v>0.32403991341991351</c:v>
                </c:pt>
                <c:pt idx="272">
                  <c:v>0.45348311409111086</c:v>
                </c:pt>
                <c:pt idx="273">
                  <c:v>0.62038153168615573</c:v>
                </c:pt>
                <c:pt idx="274">
                  <c:v>0.5743612667043102</c:v>
                </c:pt>
                <c:pt idx="275">
                  <c:v>0.38076063568442647</c:v>
                </c:pt>
                <c:pt idx="276">
                  <c:v>0.45159587853323141</c:v>
                </c:pt>
                <c:pt idx="277">
                  <c:v>0.40812521212121211</c:v>
                </c:pt>
                <c:pt idx="278">
                  <c:v>0.48580864073868224</c:v>
                </c:pt>
                <c:pt idx="279">
                  <c:v>0.42879069817298682</c:v>
                </c:pt>
                <c:pt idx="280">
                  <c:v>0.42532161160476961</c:v>
                </c:pt>
                <c:pt idx="281">
                  <c:v>0.62430196375376035</c:v>
                </c:pt>
                <c:pt idx="282">
                  <c:v>0.5961538124098128</c:v>
                </c:pt>
                <c:pt idx="283">
                  <c:v>0.58556934951623818</c:v>
                </c:pt>
                <c:pt idx="284">
                  <c:v>0.4004741215997934</c:v>
                </c:pt>
                <c:pt idx="285">
                  <c:v>0.43688846396740533</c:v>
                </c:pt>
                <c:pt idx="286">
                  <c:v>0.41873707686839801</c:v>
                </c:pt>
                <c:pt idx="287">
                  <c:v>0.50293221618517558</c:v>
                </c:pt>
                <c:pt idx="288">
                  <c:v>0.62959540259740276</c:v>
                </c:pt>
                <c:pt idx="289">
                  <c:v>0.65321270135149401</c:v>
                </c:pt>
                <c:pt idx="290">
                  <c:v>0.39416556732605496</c:v>
                </c:pt>
                <c:pt idx="291">
                  <c:v>0.44701272727272739</c:v>
                </c:pt>
                <c:pt idx="292">
                  <c:v>0.65593952305592551</c:v>
                </c:pt>
                <c:pt idx="293">
                  <c:v>0.2798283333333334</c:v>
                </c:pt>
                <c:pt idx="294">
                  <c:v>0.24663374768089058</c:v>
                </c:pt>
                <c:pt idx="295">
                  <c:v>0.46716811331805452</c:v>
                </c:pt>
                <c:pt idx="296">
                  <c:v>0.30429779557569286</c:v>
                </c:pt>
                <c:pt idx="297">
                  <c:v>0.38338509090909101</c:v>
                </c:pt>
                <c:pt idx="298">
                  <c:v>0.52141996166633131</c:v>
                </c:pt>
                <c:pt idx="299">
                  <c:v>0.34477445237278448</c:v>
                </c:pt>
                <c:pt idx="300">
                  <c:v>0.25445201581027671</c:v>
                </c:pt>
                <c:pt idx="301">
                  <c:v>0.51544022164502168</c:v>
                </c:pt>
                <c:pt idx="302">
                  <c:v>0.35370789462569951</c:v>
                </c:pt>
                <c:pt idx="303">
                  <c:v>0.57872804659740273</c:v>
                </c:pt>
                <c:pt idx="304">
                  <c:v>0.24812335930735935</c:v>
                </c:pt>
                <c:pt idx="305">
                  <c:v>0.34096454824335293</c:v>
                </c:pt>
                <c:pt idx="306">
                  <c:v>0.2922186734415585</c:v>
                </c:pt>
                <c:pt idx="307">
                  <c:v>0.5360880191468298</c:v>
                </c:pt>
                <c:pt idx="308">
                  <c:v>0.63786233792956015</c:v>
                </c:pt>
                <c:pt idx="309">
                  <c:v>0.4753719523360147</c:v>
                </c:pt>
                <c:pt idx="310">
                  <c:v>0.31993433653913655</c:v>
                </c:pt>
                <c:pt idx="311">
                  <c:v>0.25492095238095241</c:v>
                </c:pt>
                <c:pt idx="312">
                  <c:v>0.4540838964675325</c:v>
                </c:pt>
                <c:pt idx="313">
                  <c:v>0.50525822510822516</c:v>
                </c:pt>
                <c:pt idx="314">
                  <c:v>0.45673101533424965</c:v>
                </c:pt>
                <c:pt idx="315">
                  <c:v>0.42339807599807611</c:v>
                </c:pt>
                <c:pt idx="316">
                  <c:v>0.42492251631168843</c:v>
                </c:pt>
                <c:pt idx="317">
                  <c:v>0.34329863964924201</c:v>
                </c:pt>
                <c:pt idx="318">
                  <c:v>0.36140831601731604</c:v>
                </c:pt>
                <c:pt idx="319">
                  <c:v>0.36744246085690024</c:v>
                </c:pt>
                <c:pt idx="320">
                  <c:v>0.47038146320346341</c:v>
                </c:pt>
                <c:pt idx="321">
                  <c:v>0.40903942066252846</c:v>
                </c:pt>
                <c:pt idx="322">
                  <c:v>0.37347551948051955</c:v>
                </c:pt>
                <c:pt idx="323">
                  <c:v>0.41322933333333334</c:v>
                </c:pt>
                <c:pt idx="324">
                  <c:v>0.35374806493506494</c:v>
                </c:pt>
                <c:pt idx="325">
                  <c:v>0.54658686415584401</c:v>
                </c:pt>
                <c:pt idx="326">
                  <c:v>0.49963954220779222</c:v>
                </c:pt>
                <c:pt idx="327">
                  <c:v>0.27950928571428585</c:v>
                </c:pt>
                <c:pt idx="328">
                  <c:v>0.26262271199529935</c:v>
                </c:pt>
                <c:pt idx="329">
                  <c:v>0.24057675324675323</c:v>
                </c:pt>
                <c:pt idx="330">
                  <c:v>0.36182569984622254</c:v>
                </c:pt>
                <c:pt idx="331">
                  <c:v>0.7152200259740259</c:v>
                </c:pt>
                <c:pt idx="332">
                  <c:v>0.44485947798355502</c:v>
                </c:pt>
                <c:pt idx="333">
                  <c:v>0.34329980519480535</c:v>
                </c:pt>
                <c:pt idx="334">
                  <c:v>0.37649017316017325</c:v>
                </c:pt>
                <c:pt idx="335">
                  <c:v>0.48570536796536801</c:v>
                </c:pt>
                <c:pt idx="336">
                  <c:v>0.29562041762159408</c:v>
                </c:pt>
              </c:numCache>
            </c:numRef>
          </c:xVal>
          <c:yVal>
            <c:numRef>
              <c:f>'Maturidade X Orçamento'!$D$2:$D$338</c:f>
              <c:numCache>
                <c:formatCode>_("R$ "* #,##0.00_);_("R$ "* \(#,##0.00\);_("R$ "* "-"??_);_(@_)</c:formatCode>
                <c:ptCount val="337"/>
                <c:pt idx="0">
                  <c:v>17149520</c:v>
                </c:pt>
                <c:pt idx="1">
                  <c:v>67098000</c:v>
                </c:pt>
                <c:pt idx="2">
                  <c:v>31389249</c:v>
                </c:pt>
                <c:pt idx="4">
                  <c:v>12318000</c:v>
                </c:pt>
                <c:pt idx="6">
                  <c:v>6011060</c:v>
                </c:pt>
                <c:pt idx="7">
                  <c:v>14999999</c:v>
                </c:pt>
                <c:pt idx="8">
                  <c:v>37640000</c:v>
                </c:pt>
                <c:pt idx="9">
                  <c:v>9380000</c:v>
                </c:pt>
                <c:pt idx="10">
                  <c:v>16178165</c:v>
                </c:pt>
                <c:pt idx="13">
                  <c:v>73980943</c:v>
                </c:pt>
                <c:pt idx="14">
                  <c:v>126926551</c:v>
                </c:pt>
                <c:pt idx="15">
                  <c:v>1406146382</c:v>
                </c:pt>
                <c:pt idx="16">
                  <c:v>24833469</c:v>
                </c:pt>
                <c:pt idx="17">
                  <c:v>106291096</c:v>
                </c:pt>
                <c:pt idx="18">
                  <c:v>30509844</c:v>
                </c:pt>
                <c:pt idx="19">
                  <c:v>5402500</c:v>
                </c:pt>
                <c:pt idx="20">
                  <c:v>5141000</c:v>
                </c:pt>
                <c:pt idx="21">
                  <c:v>28154618</c:v>
                </c:pt>
                <c:pt idx="22">
                  <c:v>7000000</c:v>
                </c:pt>
                <c:pt idx="23">
                  <c:v>4404500</c:v>
                </c:pt>
                <c:pt idx="24">
                  <c:v>15469504</c:v>
                </c:pt>
                <c:pt idx="25">
                  <c:v>12220000</c:v>
                </c:pt>
                <c:pt idx="26">
                  <c:v>26670000</c:v>
                </c:pt>
                <c:pt idx="27">
                  <c:v>16353229</c:v>
                </c:pt>
                <c:pt idx="28">
                  <c:v>241967534</c:v>
                </c:pt>
                <c:pt idx="29">
                  <c:v>104905146</c:v>
                </c:pt>
                <c:pt idx="30">
                  <c:v>2223329</c:v>
                </c:pt>
                <c:pt idx="31">
                  <c:v>226252534</c:v>
                </c:pt>
                <c:pt idx="34">
                  <c:v>63000</c:v>
                </c:pt>
                <c:pt idx="35">
                  <c:v>17100000</c:v>
                </c:pt>
                <c:pt idx="36">
                  <c:v>3627500</c:v>
                </c:pt>
                <c:pt idx="37">
                  <c:v>120000</c:v>
                </c:pt>
                <c:pt idx="38">
                  <c:v>39755220</c:v>
                </c:pt>
                <c:pt idx="39">
                  <c:v>6157971</c:v>
                </c:pt>
                <c:pt idx="40">
                  <c:v>143450723</c:v>
                </c:pt>
                <c:pt idx="42">
                  <c:v>3444355</c:v>
                </c:pt>
                <c:pt idx="43">
                  <c:v>3029000</c:v>
                </c:pt>
                <c:pt idx="44">
                  <c:v>2177000</c:v>
                </c:pt>
                <c:pt idx="46">
                  <c:v>7813609</c:v>
                </c:pt>
                <c:pt idx="48">
                  <c:v>1000000</c:v>
                </c:pt>
                <c:pt idx="52">
                  <c:v>8400000</c:v>
                </c:pt>
                <c:pt idx="53">
                  <c:v>961713</c:v>
                </c:pt>
                <c:pt idx="54">
                  <c:v>15129318</c:v>
                </c:pt>
                <c:pt idx="55">
                  <c:v>39329999</c:v>
                </c:pt>
                <c:pt idx="56">
                  <c:v>7600000</c:v>
                </c:pt>
                <c:pt idx="57">
                  <c:v>22164565</c:v>
                </c:pt>
                <c:pt idx="59">
                  <c:v>36090000</c:v>
                </c:pt>
                <c:pt idx="60">
                  <c:v>62246027</c:v>
                </c:pt>
                <c:pt idx="62">
                  <c:v>8100000</c:v>
                </c:pt>
                <c:pt idx="65">
                  <c:v>6081540</c:v>
                </c:pt>
                <c:pt idx="67">
                  <c:v>594907005</c:v>
                </c:pt>
                <c:pt idx="68">
                  <c:v>11002926</c:v>
                </c:pt>
                <c:pt idx="69">
                  <c:v>65654933</c:v>
                </c:pt>
                <c:pt idx="70">
                  <c:v>12991400</c:v>
                </c:pt>
                <c:pt idx="71">
                  <c:v>215587708</c:v>
                </c:pt>
                <c:pt idx="72">
                  <c:v>34170000</c:v>
                </c:pt>
                <c:pt idx="73">
                  <c:v>104892354</c:v>
                </c:pt>
                <c:pt idx="74">
                  <c:v>17588377</c:v>
                </c:pt>
                <c:pt idx="75">
                  <c:v>577648424</c:v>
                </c:pt>
                <c:pt idx="76">
                  <c:v>21782243</c:v>
                </c:pt>
                <c:pt idx="77">
                  <c:v>10000001</c:v>
                </c:pt>
                <c:pt idx="78">
                  <c:v>82964549</c:v>
                </c:pt>
                <c:pt idx="79">
                  <c:v>16270871</c:v>
                </c:pt>
                <c:pt idx="80">
                  <c:v>140170502</c:v>
                </c:pt>
                <c:pt idx="81">
                  <c:v>25822000</c:v>
                </c:pt>
                <c:pt idx="82">
                  <c:v>24965836</c:v>
                </c:pt>
                <c:pt idx="83">
                  <c:v>135992127</c:v>
                </c:pt>
                <c:pt idx="84">
                  <c:v>875372354</c:v>
                </c:pt>
                <c:pt idx="86">
                  <c:v>8210767</c:v>
                </c:pt>
                <c:pt idx="87">
                  <c:v>11694211</c:v>
                </c:pt>
                <c:pt idx="89">
                  <c:v>462655631</c:v>
                </c:pt>
                <c:pt idx="91">
                  <c:v>132030869</c:v>
                </c:pt>
                <c:pt idx="92">
                  <c:v>7332800</c:v>
                </c:pt>
                <c:pt idx="93">
                  <c:v>34464301</c:v>
                </c:pt>
                <c:pt idx="94">
                  <c:v>20387230</c:v>
                </c:pt>
                <c:pt idx="95">
                  <c:v>1850000</c:v>
                </c:pt>
                <c:pt idx="96">
                  <c:v>4000000</c:v>
                </c:pt>
                <c:pt idx="97">
                  <c:v>2041467</c:v>
                </c:pt>
                <c:pt idx="98">
                  <c:v>776800</c:v>
                </c:pt>
                <c:pt idx="99">
                  <c:v>8800000</c:v>
                </c:pt>
                <c:pt idx="100">
                  <c:v>1800000</c:v>
                </c:pt>
                <c:pt idx="101">
                  <c:v>550000</c:v>
                </c:pt>
                <c:pt idx="103">
                  <c:v>1782000</c:v>
                </c:pt>
                <c:pt idx="104">
                  <c:v>955000</c:v>
                </c:pt>
                <c:pt idx="105">
                  <c:v>880016</c:v>
                </c:pt>
                <c:pt idx="106">
                  <c:v>1835550</c:v>
                </c:pt>
                <c:pt idx="107">
                  <c:v>1701432</c:v>
                </c:pt>
                <c:pt idx="108">
                  <c:v>13362187</c:v>
                </c:pt>
                <c:pt idx="109">
                  <c:v>732869</c:v>
                </c:pt>
                <c:pt idx="110">
                  <c:v>10067061</c:v>
                </c:pt>
                <c:pt idx="111">
                  <c:v>3175000</c:v>
                </c:pt>
                <c:pt idx="112">
                  <c:v>2116438</c:v>
                </c:pt>
                <c:pt idx="113">
                  <c:v>1887476</c:v>
                </c:pt>
                <c:pt idx="114">
                  <c:v>9608905</c:v>
                </c:pt>
                <c:pt idx="115">
                  <c:v>13263979</c:v>
                </c:pt>
                <c:pt idx="116">
                  <c:v>3152433</c:v>
                </c:pt>
                <c:pt idx="117">
                  <c:v>3030027</c:v>
                </c:pt>
                <c:pt idx="118">
                  <c:v>4172576</c:v>
                </c:pt>
                <c:pt idx="119">
                  <c:v>6118194</c:v>
                </c:pt>
                <c:pt idx="120">
                  <c:v>3867235</c:v>
                </c:pt>
                <c:pt idx="121">
                  <c:v>3785257</c:v>
                </c:pt>
                <c:pt idx="122">
                  <c:v>1091360</c:v>
                </c:pt>
                <c:pt idx="123">
                  <c:v>9873298</c:v>
                </c:pt>
                <c:pt idx="124">
                  <c:v>7298000</c:v>
                </c:pt>
                <c:pt idx="125">
                  <c:v>4889686</c:v>
                </c:pt>
                <c:pt idx="126">
                  <c:v>6950769</c:v>
                </c:pt>
                <c:pt idx="127">
                  <c:v>10728000</c:v>
                </c:pt>
                <c:pt idx="128">
                  <c:v>126859212</c:v>
                </c:pt>
                <c:pt idx="129">
                  <c:v>248868332</c:v>
                </c:pt>
                <c:pt idx="130">
                  <c:v>5120819</c:v>
                </c:pt>
                <c:pt idx="131">
                  <c:v>6076400</c:v>
                </c:pt>
                <c:pt idx="132">
                  <c:v>646969</c:v>
                </c:pt>
                <c:pt idx="134">
                  <c:v>7776803</c:v>
                </c:pt>
                <c:pt idx="136">
                  <c:v>5975000</c:v>
                </c:pt>
                <c:pt idx="137">
                  <c:v>5295000</c:v>
                </c:pt>
                <c:pt idx="139">
                  <c:v>1000000</c:v>
                </c:pt>
                <c:pt idx="141">
                  <c:v>836899</c:v>
                </c:pt>
                <c:pt idx="143">
                  <c:v>389943</c:v>
                </c:pt>
                <c:pt idx="144">
                  <c:v>445076</c:v>
                </c:pt>
                <c:pt idx="145">
                  <c:v>136789780</c:v>
                </c:pt>
                <c:pt idx="147">
                  <c:v>64100000</c:v>
                </c:pt>
                <c:pt idx="149">
                  <c:v>3750000</c:v>
                </c:pt>
                <c:pt idx="150">
                  <c:v>936000</c:v>
                </c:pt>
                <c:pt idx="151">
                  <c:v>2426600</c:v>
                </c:pt>
                <c:pt idx="152">
                  <c:v>3037330</c:v>
                </c:pt>
                <c:pt idx="153">
                  <c:v>585932</c:v>
                </c:pt>
                <c:pt idx="154">
                  <c:v>1572005</c:v>
                </c:pt>
                <c:pt idx="156">
                  <c:v>1083500</c:v>
                </c:pt>
                <c:pt idx="157">
                  <c:v>1765000</c:v>
                </c:pt>
                <c:pt idx="159">
                  <c:v>1915366</c:v>
                </c:pt>
                <c:pt idx="160">
                  <c:v>2299443</c:v>
                </c:pt>
                <c:pt idx="163">
                  <c:v>13286300</c:v>
                </c:pt>
                <c:pt idx="171">
                  <c:v>724000</c:v>
                </c:pt>
                <c:pt idx="172">
                  <c:v>5080004</c:v>
                </c:pt>
                <c:pt idx="173">
                  <c:v>1200000</c:v>
                </c:pt>
                <c:pt idx="174">
                  <c:v>4370000</c:v>
                </c:pt>
                <c:pt idx="175">
                  <c:v>2663030</c:v>
                </c:pt>
                <c:pt idx="177">
                  <c:v>41000</c:v>
                </c:pt>
                <c:pt idx="178">
                  <c:v>3885000</c:v>
                </c:pt>
                <c:pt idx="179">
                  <c:v>7080000</c:v>
                </c:pt>
                <c:pt idx="181">
                  <c:v>15091993</c:v>
                </c:pt>
                <c:pt idx="184">
                  <c:v>11389516</c:v>
                </c:pt>
                <c:pt idx="185">
                  <c:v>38151393</c:v>
                </c:pt>
                <c:pt idx="189">
                  <c:v>1275983221</c:v>
                </c:pt>
                <c:pt idx="190">
                  <c:v>222758438</c:v>
                </c:pt>
                <c:pt idx="191">
                  <c:v>136645438</c:v>
                </c:pt>
                <c:pt idx="193">
                  <c:v>78982600</c:v>
                </c:pt>
                <c:pt idx="194">
                  <c:v>31310209</c:v>
                </c:pt>
                <c:pt idx="195">
                  <c:v>35454968</c:v>
                </c:pt>
                <c:pt idx="196">
                  <c:v>14991600</c:v>
                </c:pt>
                <c:pt idx="199">
                  <c:v>430500</c:v>
                </c:pt>
                <c:pt idx="200">
                  <c:v>594045</c:v>
                </c:pt>
                <c:pt idx="201">
                  <c:v>33465660</c:v>
                </c:pt>
                <c:pt idx="202">
                  <c:v>17399919</c:v>
                </c:pt>
                <c:pt idx="203">
                  <c:v>162257201</c:v>
                </c:pt>
                <c:pt idx="205">
                  <c:v>47600000</c:v>
                </c:pt>
                <c:pt idx="209">
                  <c:v>39353227</c:v>
                </c:pt>
                <c:pt idx="210">
                  <c:v>23981006</c:v>
                </c:pt>
                <c:pt idx="211">
                  <c:v>24081479</c:v>
                </c:pt>
                <c:pt idx="212">
                  <c:v>44288423</c:v>
                </c:pt>
                <c:pt idx="214">
                  <c:v>1628094</c:v>
                </c:pt>
                <c:pt idx="215">
                  <c:v>1096660</c:v>
                </c:pt>
                <c:pt idx="216">
                  <c:v>22276000</c:v>
                </c:pt>
                <c:pt idx="218">
                  <c:v>1332000</c:v>
                </c:pt>
                <c:pt idx="219">
                  <c:v>300000</c:v>
                </c:pt>
                <c:pt idx="220">
                  <c:v>1800000</c:v>
                </c:pt>
                <c:pt idx="221">
                  <c:v>1547400</c:v>
                </c:pt>
                <c:pt idx="222">
                  <c:v>860000</c:v>
                </c:pt>
                <c:pt idx="223">
                  <c:v>2800000</c:v>
                </c:pt>
                <c:pt idx="224">
                  <c:v>37000000</c:v>
                </c:pt>
                <c:pt idx="225">
                  <c:v>11428872</c:v>
                </c:pt>
                <c:pt idx="226">
                  <c:v>586954</c:v>
                </c:pt>
                <c:pt idx="227">
                  <c:v>650000</c:v>
                </c:pt>
                <c:pt idx="230">
                  <c:v>571084</c:v>
                </c:pt>
                <c:pt idx="231">
                  <c:v>870000</c:v>
                </c:pt>
                <c:pt idx="232">
                  <c:v>1045229</c:v>
                </c:pt>
                <c:pt idx="233">
                  <c:v>53191665</c:v>
                </c:pt>
                <c:pt idx="235">
                  <c:v>3000810</c:v>
                </c:pt>
                <c:pt idx="237">
                  <c:v>5011069</c:v>
                </c:pt>
                <c:pt idx="238">
                  <c:v>579000</c:v>
                </c:pt>
                <c:pt idx="240">
                  <c:v>3941312</c:v>
                </c:pt>
                <c:pt idx="244">
                  <c:v>49457722</c:v>
                </c:pt>
                <c:pt idx="245">
                  <c:v>25799494</c:v>
                </c:pt>
                <c:pt idx="246">
                  <c:v>283915937</c:v>
                </c:pt>
                <c:pt idx="247">
                  <c:v>218743000</c:v>
                </c:pt>
                <c:pt idx="248">
                  <c:v>122928000</c:v>
                </c:pt>
                <c:pt idx="249">
                  <c:v>18470000</c:v>
                </c:pt>
                <c:pt idx="250">
                  <c:v>13769055</c:v>
                </c:pt>
                <c:pt idx="251">
                  <c:v>35420536</c:v>
                </c:pt>
                <c:pt idx="252">
                  <c:v>53222693</c:v>
                </c:pt>
                <c:pt idx="253">
                  <c:v>9212000</c:v>
                </c:pt>
                <c:pt idx="254">
                  <c:v>36587273</c:v>
                </c:pt>
                <c:pt idx="255">
                  <c:v>5196000</c:v>
                </c:pt>
                <c:pt idx="256">
                  <c:v>2096544</c:v>
                </c:pt>
                <c:pt idx="257">
                  <c:v>1275000</c:v>
                </c:pt>
                <c:pt idx="259">
                  <c:v>94154615</c:v>
                </c:pt>
                <c:pt idx="260">
                  <c:v>98010033</c:v>
                </c:pt>
                <c:pt idx="261">
                  <c:v>2119147503</c:v>
                </c:pt>
                <c:pt idx="264">
                  <c:v>400000</c:v>
                </c:pt>
                <c:pt idx="265">
                  <c:v>60000</c:v>
                </c:pt>
                <c:pt idx="266">
                  <c:v>48892941</c:v>
                </c:pt>
                <c:pt idx="267">
                  <c:v>16908600</c:v>
                </c:pt>
                <c:pt idx="268">
                  <c:v>22215356</c:v>
                </c:pt>
                <c:pt idx="269">
                  <c:v>3311584</c:v>
                </c:pt>
                <c:pt idx="270">
                  <c:v>3181863</c:v>
                </c:pt>
                <c:pt idx="272">
                  <c:v>5658500</c:v>
                </c:pt>
                <c:pt idx="273">
                  <c:v>3832109</c:v>
                </c:pt>
                <c:pt idx="274">
                  <c:v>1375818</c:v>
                </c:pt>
                <c:pt idx="275">
                  <c:v>2704007</c:v>
                </c:pt>
                <c:pt idx="276">
                  <c:v>1732262</c:v>
                </c:pt>
                <c:pt idx="277">
                  <c:v>869200</c:v>
                </c:pt>
                <c:pt idx="278">
                  <c:v>8006554</c:v>
                </c:pt>
                <c:pt idx="279">
                  <c:v>5200829</c:v>
                </c:pt>
                <c:pt idx="280">
                  <c:v>2075677</c:v>
                </c:pt>
                <c:pt idx="281">
                  <c:v>3522865</c:v>
                </c:pt>
                <c:pt idx="282">
                  <c:v>5234549</c:v>
                </c:pt>
                <c:pt idx="283">
                  <c:v>4570119</c:v>
                </c:pt>
                <c:pt idx="284">
                  <c:v>3437152</c:v>
                </c:pt>
                <c:pt idx="285">
                  <c:v>8126401</c:v>
                </c:pt>
                <c:pt idx="286">
                  <c:v>8681759</c:v>
                </c:pt>
                <c:pt idx="287">
                  <c:v>1784075</c:v>
                </c:pt>
                <c:pt idx="288">
                  <c:v>6990952</c:v>
                </c:pt>
                <c:pt idx="289">
                  <c:v>5249784</c:v>
                </c:pt>
                <c:pt idx="290">
                  <c:v>1775394</c:v>
                </c:pt>
                <c:pt idx="291">
                  <c:v>16101522</c:v>
                </c:pt>
                <c:pt idx="292">
                  <c:v>2359028</c:v>
                </c:pt>
                <c:pt idx="293">
                  <c:v>1754800</c:v>
                </c:pt>
                <c:pt idx="294">
                  <c:v>1491495</c:v>
                </c:pt>
                <c:pt idx="295">
                  <c:v>515402</c:v>
                </c:pt>
                <c:pt idx="296">
                  <c:v>447495</c:v>
                </c:pt>
                <c:pt idx="297">
                  <c:v>3085287</c:v>
                </c:pt>
                <c:pt idx="298">
                  <c:v>2717597</c:v>
                </c:pt>
                <c:pt idx="299">
                  <c:v>1920599</c:v>
                </c:pt>
                <c:pt idx="300">
                  <c:v>4634685</c:v>
                </c:pt>
                <c:pt idx="301">
                  <c:v>5752891</c:v>
                </c:pt>
                <c:pt idx="302">
                  <c:v>3500000</c:v>
                </c:pt>
                <c:pt idx="303">
                  <c:v>7435366</c:v>
                </c:pt>
                <c:pt idx="304">
                  <c:v>514000</c:v>
                </c:pt>
                <c:pt idx="305">
                  <c:v>2000000</c:v>
                </c:pt>
                <c:pt idx="306">
                  <c:v>1520000</c:v>
                </c:pt>
                <c:pt idx="307">
                  <c:v>9793235</c:v>
                </c:pt>
                <c:pt idx="308">
                  <c:v>3204832</c:v>
                </c:pt>
                <c:pt idx="309">
                  <c:v>1226854</c:v>
                </c:pt>
                <c:pt idx="311">
                  <c:v>640151</c:v>
                </c:pt>
                <c:pt idx="313">
                  <c:v>3599940</c:v>
                </c:pt>
                <c:pt idx="315">
                  <c:v>3296550</c:v>
                </c:pt>
                <c:pt idx="316">
                  <c:v>2923852</c:v>
                </c:pt>
                <c:pt idx="317">
                  <c:v>3318998</c:v>
                </c:pt>
                <c:pt idx="319">
                  <c:v>46000</c:v>
                </c:pt>
                <c:pt idx="320">
                  <c:v>700000</c:v>
                </c:pt>
                <c:pt idx="321">
                  <c:v>3409512</c:v>
                </c:pt>
                <c:pt idx="323">
                  <c:v>3000000</c:v>
                </c:pt>
                <c:pt idx="324">
                  <c:v>1636052</c:v>
                </c:pt>
                <c:pt idx="325">
                  <c:v>3787500</c:v>
                </c:pt>
                <c:pt idx="326">
                  <c:v>2000000</c:v>
                </c:pt>
                <c:pt idx="327">
                  <c:v>1975858</c:v>
                </c:pt>
                <c:pt idx="328">
                  <c:v>300000</c:v>
                </c:pt>
                <c:pt idx="329">
                  <c:v>850000</c:v>
                </c:pt>
                <c:pt idx="333">
                  <c:v>331000</c:v>
                </c:pt>
                <c:pt idx="334">
                  <c:v>28000</c:v>
                </c:pt>
                <c:pt idx="335">
                  <c:v>1500000</c:v>
                </c:pt>
                <c:pt idx="336">
                  <c:v>3382981</c:v>
                </c:pt>
              </c:numCache>
            </c:numRef>
          </c:yVal>
        </c:ser>
        <c:dLbls/>
        <c:axId val="89990272"/>
        <c:axId val="89992192"/>
      </c:scatterChart>
      <c:valAx>
        <c:axId val="89990272"/>
        <c:scaling>
          <c:orientation val="minMax"/>
          <c:max val="0.9"/>
          <c:min val="0"/>
        </c:scaling>
        <c:axPos val="b"/>
        <c:majorGridlines/>
        <c:minorGridlines>
          <c:spPr>
            <a:ln>
              <a:solidFill>
                <a:srgbClr val="4F81BD">
                  <a:alpha val="25000"/>
                </a:srgbClr>
              </a:solidFill>
            </a:ln>
          </c:spPr>
        </c:minorGridlines>
        <c:title>
          <c:tx>
            <c:rich>
              <a:bodyPr/>
              <a:lstStyle/>
              <a:p>
                <a:pPr>
                  <a:defRPr sz="1000" b="1" i="0" u="none" strike="noStrike" baseline="0">
                    <a:solidFill>
                      <a:srgbClr val="000000"/>
                    </a:solidFill>
                    <a:latin typeface="Calibri"/>
                    <a:ea typeface="Calibri"/>
                    <a:cs typeface="Calibri"/>
                  </a:defRPr>
                </a:pPr>
                <a:r>
                  <a:rPr lang="pt-BR"/>
                  <a:t>iGovTI2012
</a:t>
                </a:r>
              </a:p>
            </c:rich>
          </c:tx>
          <c:layout>
            <c:manualLayout>
              <c:xMode val="edge"/>
              <c:yMode val="edge"/>
              <c:x val="0.50531574537543422"/>
              <c:y val="0.9031288291760734"/>
            </c:manualLayout>
          </c:layout>
        </c:title>
        <c:numFmt formatCode="0%" sourceLinked="0"/>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9992192"/>
        <c:crossesAt val="1"/>
        <c:crossBetween val="midCat"/>
      </c:valAx>
      <c:valAx>
        <c:axId val="89992192"/>
        <c:scaling>
          <c:logBase val="10"/>
          <c:orientation val="minMax"/>
          <c:max val="10000000000"/>
          <c:min val="100000"/>
        </c:scaling>
        <c:axPos val="l"/>
        <c:majorGridlines/>
        <c:title>
          <c:tx>
            <c:rich>
              <a:bodyPr rot="0" vert="wordArtVert"/>
              <a:lstStyle/>
              <a:p>
                <a:pPr algn="ctr">
                  <a:defRPr sz="1000" b="1" i="0" u="none" strike="noStrike" baseline="0">
                    <a:solidFill>
                      <a:srgbClr val="000000"/>
                    </a:solidFill>
                    <a:latin typeface="Calibri"/>
                    <a:ea typeface="Calibri"/>
                    <a:cs typeface="Calibri"/>
                  </a:defRPr>
                </a:pPr>
                <a:r>
                  <a:rPr lang="pt-BR"/>
                  <a:t>Orçamento TI 2012
</a:t>
                </a:r>
              </a:p>
            </c:rich>
          </c:tx>
          <c:layout/>
        </c:title>
        <c:numFmt formatCode="_(&quot;R$ &quot;* #,##0.00_);_(&quot;R$ &quot;* \(#,##0.00\);_(&quot;R$ &quot;* &quot;-&quot;??_);_(@_)"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9990272"/>
        <c:crosses val="autoZero"/>
        <c:crossBetween val="midCat"/>
        <c:minorUnit val="1000000"/>
      </c:valAx>
      <c:spPr>
        <a:blipFill>
          <a:blip xmlns:r="http://schemas.openxmlformats.org/officeDocument/2006/relationships" r:embed="rId1"/>
          <a:stretch>
            <a:fillRect/>
          </a:stretch>
        </a:blipFill>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pt-BR"/>
          </a:p>
        </p:txBody>
      </p:sp>
      <p:sp>
        <p:nvSpPr>
          <p:cNvPr id="3" name="Espaço Reservado para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FD7C54D6-6CAF-4F7C-A5A0-D197E6A889B1}" type="datetimeFigureOut">
              <a:rPr lang="pt-BR"/>
              <a:pPr>
                <a:defRPr/>
              </a:pPr>
              <a:t>25/09/2013</a:t>
            </a:fld>
            <a:endParaRPr lang="pt-BR"/>
          </a:p>
        </p:txBody>
      </p:sp>
      <p:sp>
        <p:nvSpPr>
          <p:cNvPr id="4" name="Espaço Reservado para Rodapé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pt-BR"/>
          </a:p>
        </p:txBody>
      </p:sp>
      <p:sp>
        <p:nvSpPr>
          <p:cNvPr id="5" name="Espaço Reservado para Número de Slid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3E45A90E-380F-43F0-A960-1694C9950312}" type="slidenum">
              <a:rPr lang="pt-BR"/>
              <a:pPr>
                <a:defRPr/>
              </a:pPr>
              <a:t>‹nº›</a:t>
            </a:fld>
            <a:endParaRPr lang="pt-BR"/>
          </a:p>
        </p:txBody>
      </p:sp>
    </p:spTree>
    <p:extLst>
      <p:ext uri="{BB962C8B-B14F-4D97-AF65-F5344CB8AC3E}">
        <p14:creationId xmlns:p14="http://schemas.microsoft.com/office/powerpoint/2010/main" xmlns="" val="1154643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240C90A-0151-4F0D-B74D-44034B26C18F}" type="datetimeFigureOut">
              <a:rPr lang="pt-BR"/>
              <a:pPr>
                <a:defRPr/>
              </a:pPr>
              <a:t>25/09/2013</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16FFAFF-4E89-47C7-814B-3780F23028FC}" type="slidenum">
              <a:rPr lang="pt-BR"/>
              <a:pPr>
                <a:defRPr/>
              </a:pPr>
              <a:t>‹nº›</a:t>
            </a:fld>
            <a:endParaRPr lang="pt-BR"/>
          </a:p>
        </p:txBody>
      </p:sp>
    </p:spTree>
    <p:extLst>
      <p:ext uri="{BB962C8B-B14F-4D97-AF65-F5344CB8AC3E}">
        <p14:creationId xmlns:p14="http://schemas.microsoft.com/office/powerpoint/2010/main" xmlns="" val="3356158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451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5124"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0C0C5A-1960-4B8A-82BE-0A3038BF1E21}" type="slidenum">
              <a:rPr lang="pt-BR"/>
              <a:pPr fontAlgn="base">
                <a:spcBef>
                  <a:spcPct val="0"/>
                </a:spcBef>
                <a:spcAft>
                  <a:spcPct val="0"/>
                </a:spcAft>
                <a:defRPr/>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47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4" name="Espaço Reservado para Número de Slide 3"/>
          <p:cNvSpPr>
            <a:spLocks noGrp="1"/>
          </p:cNvSpPr>
          <p:nvPr>
            <p:ph type="sldNum" sz="quarter" idx="5"/>
          </p:nvPr>
        </p:nvSpPr>
        <p:spPr/>
        <p:txBody>
          <a:bodyPr/>
          <a:lstStyle/>
          <a:p>
            <a:pPr>
              <a:defRPr/>
            </a:pPr>
            <a:fld id="{F9AE2A9A-1C64-4A9C-93B2-B5DE47E58B7D}" type="slidenum">
              <a:rPr lang="pt-BR" smtClean="0"/>
              <a:pPr>
                <a:defRPr/>
              </a:pPr>
              <a:t>13</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47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4" name="Espaço Reservado para Número de Slide 3"/>
          <p:cNvSpPr>
            <a:spLocks noGrp="1"/>
          </p:cNvSpPr>
          <p:nvPr>
            <p:ph type="sldNum" sz="quarter" idx="5"/>
          </p:nvPr>
        </p:nvSpPr>
        <p:spPr/>
        <p:txBody>
          <a:bodyPr/>
          <a:lstStyle/>
          <a:p>
            <a:pPr>
              <a:defRPr/>
            </a:pPr>
            <a:fld id="{F9AE2A9A-1C64-4A9C-93B2-B5DE47E58B7D}" type="slidenum">
              <a:rPr lang="pt-BR" smtClean="0"/>
              <a:pPr>
                <a:defRPr/>
              </a:pPr>
              <a:t>14</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47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4" name="Espaço Reservado para Número de Slide 3"/>
          <p:cNvSpPr>
            <a:spLocks noGrp="1"/>
          </p:cNvSpPr>
          <p:nvPr>
            <p:ph type="sldNum" sz="quarter" idx="5"/>
          </p:nvPr>
        </p:nvSpPr>
        <p:spPr/>
        <p:txBody>
          <a:bodyPr/>
          <a:lstStyle/>
          <a:p>
            <a:pPr>
              <a:defRPr/>
            </a:pPr>
            <a:fld id="{F9AE2A9A-1C64-4A9C-93B2-B5DE47E58B7D}" type="slidenum">
              <a:rPr lang="pt-BR" smtClean="0"/>
              <a:pPr>
                <a:defRPr/>
              </a:pPr>
              <a:t>15</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8380B66-A437-4085-A178-D3F0E85E8832}" type="slidenum">
              <a:rPr lang="pt-BR" smtClean="0"/>
              <a:pPr>
                <a:defRPr/>
              </a:pPr>
              <a:t>17</a:t>
            </a:fld>
            <a:endParaRPr lang="pt-BR"/>
          </a:p>
        </p:txBody>
      </p:sp>
    </p:spTree>
    <p:extLst>
      <p:ext uri="{BB962C8B-B14F-4D97-AF65-F5344CB8AC3E}">
        <p14:creationId xmlns:p14="http://schemas.microsoft.com/office/powerpoint/2010/main" xmlns="" val="2902423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8380B66-A437-4085-A178-D3F0E85E8832}" type="slidenum">
              <a:rPr lang="pt-BR" smtClean="0"/>
              <a:pPr>
                <a:defRPr/>
              </a:pPr>
              <a:t>18</a:t>
            </a:fld>
            <a:endParaRPr lang="pt-BR"/>
          </a:p>
        </p:txBody>
      </p:sp>
    </p:spTree>
    <p:extLst>
      <p:ext uri="{BB962C8B-B14F-4D97-AF65-F5344CB8AC3E}">
        <p14:creationId xmlns:p14="http://schemas.microsoft.com/office/powerpoint/2010/main" xmlns="" val="2902423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8380B66-A437-4085-A178-D3F0E85E8832}" type="slidenum">
              <a:rPr lang="pt-BR" smtClean="0"/>
              <a:pPr>
                <a:defRPr/>
              </a:pPr>
              <a:t>19</a:t>
            </a:fld>
            <a:endParaRPr lang="pt-BR"/>
          </a:p>
        </p:txBody>
      </p:sp>
    </p:spTree>
    <p:extLst>
      <p:ext uri="{BB962C8B-B14F-4D97-AF65-F5344CB8AC3E}">
        <p14:creationId xmlns:p14="http://schemas.microsoft.com/office/powerpoint/2010/main" xmlns="" val="2902423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71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4" name="Espaço Reservado para Número de Slide 3"/>
          <p:cNvSpPr>
            <a:spLocks noGrp="1"/>
          </p:cNvSpPr>
          <p:nvPr>
            <p:ph type="sldNum" sz="quarter" idx="5"/>
          </p:nvPr>
        </p:nvSpPr>
        <p:spPr/>
        <p:txBody>
          <a:bodyPr/>
          <a:lstStyle/>
          <a:p>
            <a:pPr>
              <a:defRPr/>
            </a:pPr>
            <a:fld id="{2D2ECCB9-CF88-4C33-B6B2-3D56D5D24CCF}" type="slidenum">
              <a:rPr lang="pt-BR" smtClean="0"/>
              <a:pPr>
                <a:defRPr/>
              </a:pPr>
              <a:t>21</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EA68AE8-66A4-4BAF-B3AD-F82A8F5C087B}" type="slidenum">
              <a:rPr lang="pt-BR" smtClean="0"/>
              <a:pPr>
                <a:defRPr/>
              </a:pPr>
              <a:t>22</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4EA68AE8-66A4-4BAF-B3AD-F82A8F5C087B}" type="slidenum">
              <a:rPr lang="pt-BR" smtClean="0"/>
              <a:pPr>
                <a:defRPr/>
              </a:pPr>
              <a:t>23</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8380B66-A437-4085-A178-D3F0E85E8832}" type="slidenum">
              <a:rPr lang="pt-BR" smtClean="0"/>
              <a:pPr>
                <a:defRPr/>
              </a:pPr>
              <a:t>24</a:t>
            </a:fld>
            <a:endParaRPr lang="pt-BR"/>
          </a:p>
        </p:txBody>
      </p:sp>
    </p:spTree>
    <p:extLst>
      <p:ext uri="{BB962C8B-B14F-4D97-AF65-F5344CB8AC3E}">
        <p14:creationId xmlns:p14="http://schemas.microsoft.com/office/powerpoint/2010/main" xmlns="" val="216597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553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dirty="0" smtClean="0"/>
          </a:p>
        </p:txBody>
      </p:sp>
      <p:sp>
        <p:nvSpPr>
          <p:cNvPr id="4" name="Espaço Reservado para Número de Slide 3"/>
          <p:cNvSpPr>
            <a:spLocks noGrp="1"/>
          </p:cNvSpPr>
          <p:nvPr>
            <p:ph type="sldNum" sz="quarter" idx="5"/>
          </p:nvPr>
        </p:nvSpPr>
        <p:spPr/>
        <p:txBody>
          <a:bodyPr/>
          <a:lstStyle/>
          <a:p>
            <a:pPr>
              <a:defRPr/>
            </a:pPr>
            <a:fld id="{A3DAFAAC-6B0E-4E65-ACE8-37C0122DB4D5}" type="slidenum">
              <a:rPr lang="pt-BR" smtClean="0"/>
              <a:pPr>
                <a:defRPr/>
              </a:pPr>
              <a:t>3</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885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latin typeface="Arial" charset="0"/>
              <a:cs typeface="Arial" charset="0"/>
            </a:endParaRPr>
          </a:p>
        </p:txBody>
      </p:sp>
      <p:sp>
        <p:nvSpPr>
          <p:cNvPr id="788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AB360D-5761-4101-A4D7-E738A4C1F8EE}" type="slidenum">
              <a:rPr lang="pt-BR" smtClean="0">
                <a:latin typeface="Arial" charset="0"/>
                <a:cs typeface="Arial" charset="0"/>
              </a:rPr>
              <a:pPr fontAlgn="base">
                <a:spcBef>
                  <a:spcPct val="0"/>
                </a:spcBef>
                <a:spcAft>
                  <a:spcPct val="0"/>
                </a:spcAft>
              </a:pPr>
              <a:t>33</a:t>
            </a:fld>
            <a:endParaRPr lang="pt-BR"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451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5124"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0C0C5A-1960-4B8A-82BE-0A3038BF1E21}" type="slidenum">
              <a:rPr lang="pt-BR"/>
              <a:pPr fontAlgn="base">
                <a:spcBef>
                  <a:spcPct val="0"/>
                </a:spcBef>
                <a:spcAft>
                  <a:spcPct val="0"/>
                </a:spcAft>
                <a:defRPr/>
              </a:pPr>
              <a:t>34</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656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dirty="0" smtClean="0"/>
          </a:p>
        </p:txBody>
      </p:sp>
      <p:sp>
        <p:nvSpPr>
          <p:cNvPr id="4" name="Espaço Reservado para Número de Slide 3"/>
          <p:cNvSpPr>
            <a:spLocks noGrp="1"/>
          </p:cNvSpPr>
          <p:nvPr>
            <p:ph type="sldNum" sz="quarter" idx="5"/>
          </p:nvPr>
        </p:nvSpPr>
        <p:spPr/>
        <p:txBody>
          <a:bodyPr/>
          <a:lstStyle/>
          <a:p>
            <a:pPr>
              <a:defRPr/>
            </a:pPr>
            <a:fld id="{56C20C15-4517-49A9-88C3-61D5AD8C659E}" type="slidenum">
              <a:rPr lang="pt-BR" smtClean="0"/>
              <a:pPr>
                <a:defRPr/>
              </a:pPr>
              <a:t>4</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758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pt-BR" b="1" smtClean="0"/>
              <a:t>Transparência</a:t>
            </a:r>
            <a:r>
              <a:rPr lang="pt-BR" smtClean="0"/>
              <a:t> - Mais do que "a obrigação de informar", a Administração deve cultivar o "desejo de informar", sabendo que da boa comunicação interna e externa, particularmente quando espontânea, franca e rápida, resulta um clima de confiança, tanto internamente, quanto nas relações da empresa com terceiros. A comunicação não deve restringir-se ao desempenho econômico-financeiro, mas deve contemplar também os demais fatores (inclusive intangíveis) que norteiam a ação empresarial e que conduzem à criação de valor.</a:t>
            </a:r>
          </a:p>
          <a:p>
            <a:pPr eaLnBrk="1" hangingPunct="1"/>
            <a:r>
              <a:rPr lang="pt-BR" b="1" smtClean="0"/>
              <a:t>Eqüidade</a:t>
            </a:r>
            <a:r>
              <a:rPr lang="pt-BR" smtClean="0"/>
              <a:t> - Caracteriza-se pelo tratamento justo e igualitário de todos os grupos minoritários, sejam do capital ou das demais "partes interessadas" (stakeholders), como colaboradores, clientes, fornecedores ou credores. Atitudes ou políticas discriminatórias, sob qualquer pretexto, são totalmente inaceitáveis.</a:t>
            </a:r>
          </a:p>
          <a:p>
            <a:pPr eaLnBrk="1" hangingPunct="1"/>
            <a:r>
              <a:rPr lang="pt-BR" b="1" smtClean="0"/>
              <a:t>Prestação de contas (accountability)</a:t>
            </a:r>
            <a:r>
              <a:rPr lang="pt-BR" smtClean="0"/>
              <a:t> - Os agentes da governança corporativa devem prestar contas de sua atuação a quem os elegeu e respondem integralmente por todos os atos que praticarem no exercício de seus mandatos.</a:t>
            </a:r>
          </a:p>
          <a:p>
            <a:pPr eaLnBrk="1" hangingPunct="1"/>
            <a:r>
              <a:rPr lang="pt-BR" b="1" smtClean="0"/>
              <a:t>Responsabilidade Corporativa</a:t>
            </a:r>
            <a:r>
              <a:rPr lang="pt-BR" smtClean="0"/>
              <a:t> - Conselheiros e executivos devem zelar pela perenidade das organizações (visão de longo prazo, sustentabilidade) e, portanto, devem incorporar considerações de ordem social e ambiental na definição dos negócios e operações. Responsabilidade Corporativa é uma visão mais ampla da estratégia empresarial, contemplando todos os relacionamentos com a comunidade em que a sociedade atua. A "função social" da empresa deve incluir a criação de riquezas e de oportunidades de emprego, qualificação e diversidade da força de trabalho, estímulo ao desenvolvimento científico por intermédio de tecnologia, e melhoria da qualidade de vida por meio de ações educativas, culturais, assistenciais e de defesa do meio ambiente. Inclui-se neste princípio a contratação preferencial de recursos (trabalho e insumos) oferecidos pela própria comunidade.</a:t>
            </a:r>
          </a:p>
        </p:txBody>
      </p:sp>
      <p:sp>
        <p:nvSpPr>
          <p:cNvPr id="4" name="Espaço Reservado para Número de Slide 3"/>
          <p:cNvSpPr>
            <a:spLocks noGrp="1"/>
          </p:cNvSpPr>
          <p:nvPr>
            <p:ph type="sldNum" sz="quarter" idx="5"/>
          </p:nvPr>
        </p:nvSpPr>
        <p:spPr/>
        <p:txBody>
          <a:bodyPr/>
          <a:lstStyle/>
          <a:p>
            <a:pPr>
              <a:defRPr/>
            </a:pPr>
            <a:fld id="{C30B03D8-BE0F-4FA3-90DB-4B98F1C8F839}" type="slidenum">
              <a:rPr lang="pt-BR" smtClean="0"/>
              <a:pPr>
                <a:defRPr/>
              </a:pPr>
              <a:t>7</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963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4" name="Espaço Reservado para Número de Slide 3"/>
          <p:cNvSpPr>
            <a:spLocks noGrp="1"/>
          </p:cNvSpPr>
          <p:nvPr>
            <p:ph type="sldNum" sz="quarter" idx="5"/>
          </p:nvPr>
        </p:nvSpPr>
        <p:spPr/>
        <p:txBody>
          <a:bodyPr/>
          <a:lstStyle/>
          <a:p>
            <a:pPr>
              <a:defRPr/>
            </a:pPr>
            <a:fld id="{27FB9E40-35F5-4EA9-8F1F-0AACC37F0FE8}" type="slidenum">
              <a:rPr lang="pt-BR" smtClean="0"/>
              <a:pPr>
                <a:defRPr/>
              </a:pPr>
              <a:t>8</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06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4" name="Espaço Reservado para Número de Slide 3"/>
          <p:cNvSpPr>
            <a:spLocks noGrp="1"/>
          </p:cNvSpPr>
          <p:nvPr>
            <p:ph type="sldNum" sz="quarter" idx="5"/>
          </p:nvPr>
        </p:nvSpPr>
        <p:spPr/>
        <p:txBody>
          <a:bodyPr/>
          <a:lstStyle/>
          <a:p>
            <a:pPr>
              <a:defRPr/>
            </a:pPr>
            <a:fld id="{6854F759-74A4-4D6A-B908-281187368DDA}" type="slidenum">
              <a:rPr lang="pt-BR" smtClean="0"/>
              <a:pPr>
                <a:defRPr/>
              </a:pPr>
              <a:t>9</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168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4" name="Espaço Reservado para Número de Slide 3"/>
          <p:cNvSpPr>
            <a:spLocks noGrp="1"/>
          </p:cNvSpPr>
          <p:nvPr>
            <p:ph type="sldNum" sz="quarter" idx="5"/>
          </p:nvPr>
        </p:nvSpPr>
        <p:spPr/>
        <p:txBody>
          <a:bodyPr/>
          <a:lstStyle/>
          <a:p>
            <a:pPr>
              <a:defRPr/>
            </a:pPr>
            <a:fld id="{629C0A6C-2DB8-4939-8ADD-936D693448CE}" type="slidenum">
              <a:rPr lang="pt-BR" smtClean="0"/>
              <a:pPr>
                <a:defRPr/>
              </a:pPr>
              <a:t>10</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27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4" name="Espaço Reservado para Número de Slide 3"/>
          <p:cNvSpPr>
            <a:spLocks noGrp="1"/>
          </p:cNvSpPr>
          <p:nvPr>
            <p:ph type="sldNum" sz="quarter" idx="5"/>
          </p:nvPr>
        </p:nvSpPr>
        <p:spPr/>
        <p:txBody>
          <a:bodyPr/>
          <a:lstStyle/>
          <a:p>
            <a:pPr>
              <a:defRPr/>
            </a:pPr>
            <a:fld id="{C519BD99-62C4-4890-8527-86E7989EE1CB}" type="slidenum">
              <a:rPr lang="pt-BR" smtClean="0"/>
              <a:pPr>
                <a:defRPr/>
              </a:pPr>
              <a:t>11</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47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4" name="Espaço Reservado para Número de Slide 3"/>
          <p:cNvSpPr>
            <a:spLocks noGrp="1"/>
          </p:cNvSpPr>
          <p:nvPr>
            <p:ph type="sldNum" sz="quarter" idx="5"/>
          </p:nvPr>
        </p:nvSpPr>
        <p:spPr/>
        <p:txBody>
          <a:bodyPr/>
          <a:lstStyle/>
          <a:p>
            <a:pPr>
              <a:defRPr/>
            </a:pPr>
            <a:fld id="{F9AE2A9A-1C64-4A9C-93B2-B5DE47E58B7D}" type="slidenum">
              <a:rPr lang="pt-BR" smtClean="0"/>
              <a:pPr>
                <a:defRPr/>
              </a:pPr>
              <a:t>12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AE7AAEB0-7FBD-47DB-806E-3D2D6C5C0F43}" type="datetimeFigureOut">
              <a:rPr lang="pt-BR"/>
              <a:pPr>
                <a:defRPr/>
              </a:pPr>
              <a:t>25/09/2013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8E489389-7FC3-43F0-B094-5C8B60038EBC}"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8273E634-347D-481B-9623-AB19B1A35AF4}" type="datetimeFigureOut">
              <a:rPr lang="pt-BR"/>
              <a:pPr>
                <a:defRPr/>
              </a:pPr>
              <a:t>25/09/2013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66175C1-3943-4CED-BC67-25D25892DD60}"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0BD14007-5B4E-42BE-8A15-06DFC7A57D5A}" type="datetimeFigureOut">
              <a:rPr lang="pt-BR"/>
              <a:pPr>
                <a:defRPr/>
              </a:pPr>
              <a:t>25/09/2013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840ED33-AC35-4F51-A08A-A48A658BFA18}"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562159B6-B52E-48EB-8B61-8FB96469C530}" type="datetimeFigureOut">
              <a:rPr lang="pt-BR"/>
              <a:pPr>
                <a:defRPr/>
              </a:pPr>
              <a:t>25/09/2013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7B6137F-8A53-4A5F-8876-BB6A295B01B1}" type="slidenum">
              <a:rPr lang="pt-BR"/>
              <a:pPr>
                <a:defRPr/>
              </a:pPr>
              <a:t>‹nº›</a:t>
            </a:fld>
            <a:endParaRPr lang="pt-BR"/>
          </a:p>
        </p:txBody>
      </p:sp>
      <p:sp>
        <p:nvSpPr>
          <p:cNvPr id="7" name="Slide Number Placeholder 38"/>
          <p:cNvSpPr txBox="1">
            <a:spLocks/>
          </p:cNvSpPr>
          <p:nvPr userDrawn="1"/>
        </p:nvSpPr>
        <p:spPr>
          <a:xfrm>
            <a:off x="35496" y="6448251"/>
            <a:ext cx="802432" cy="365125"/>
          </a:xfrm>
          <a:prstGeom prst="rect">
            <a:avLst/>
          </a:prstGeom>
        </p:spPr>
        <p:txBody>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EB81A678-54DD-41E0-9A28-887458ABBFB8}" type="slidenum">
              <a:rPr lang="en-US" b="1" smtClean="0"/>
              <a:pPr>
                <a:defRPr/>
              </a:pPr>
              <a:t>‹nº›</a:t>
            </a:fld>
            <a:endParaRPr lang="en-US" b="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84DB6E16-01B4-4818-AB86-714BCDB99E56}" type="datetimeFigureOut">
              <a:rPr lang="pt-BR"/>
              <a:pPr>
                <a:defRPr/>
              </a:pPr>
              <a:t>25/09/2013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9BF5A62-9915-4F91-A034-D78D5110A6B1}"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293DFBC1-71B8-4AC3-B8C0-1F337EBBE496}" type="datetimeFigureOut">
              <a:rPr lang="pt-BR"/>
              <a:pPr>
                <a:defRPr/>
              </a:pPr>
              <a:t>25/09/2013</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DA760D17-0AC6-48E5-8AA5-91092966BB04}"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C133B1B9-2395-4269-82E0-DE3822FAE4B9}" type="datetimeFigureOut">
              <a:rPr lang="pt-BR"/>
              <a:pPr>
                <a:defRPr/>
              </a:pPr>
              <a:t>25/09/2013</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F4DCA3F1-A431-4F8D-A10D-B596578CD21E}"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4DEB8DC3-9629-4DF2-A032-B215559C2F20}" type="datetimeFigureOut">
              <a:rPr lang="pt-BR"/>
              <a:pPr>
                <a:defRPr/>
              </a:pPr>
              <a:t>25/09/2013</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53A1A82F-DB6C-4E93-8627-C92553E7CC34}"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A036AA41-F330-4749-BFE8-DCDB92901005}" type="datetimeFigureOut">
              <a:rPr lang="pt-BR"/>
              <a:pPr>
                <a:defRPr/>
              </a:pPr>
              <a:t>25/09/2013</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A3152108-4DA8-4025-A6F7-F70F60109722}"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9B3D601E-B560-48D8-A450-46BBE91ECBD3}" type="datetimeFigureOut">
              <a:rPr lang="pt-BR"/>
              <a:pPr>
                <a:defRPr/>
              </a:pPr>
              <a:t>25/09/2013</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7FC04529-BA36-40CB-9BD7-292C01CB298F}"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67FE27C9-0F95-4C91-87E5-DC6627903444}" type="datetimeFigureOut">
              <a:rPr lang="pt-BR"/>
              <a:pPr>
                <a:defRPr/>
              </a:pPr>
              <a:t>25/09/2013</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F598BC5-598C-47D9-BAAE-AA28CA7B1CF4}"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0EF3128-9711-44EA-8054-AAE7909751F1}"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tRO2SbzFCx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ile:///\\_sarq_prod\Unidades\Seplan\BaseInterna\Planejamento\Planos\Plano_Estrategico_PET\PET-TCU\PET-2010\Sum&#225;rio_Executivo\Sumario%20Executivo.pd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br/url?sa=i&amp;rct=j&amp;q=&amp;esrc=s&amp;frm=1&amp;source=images&amp;cd=&amp;cad=rja&amp;docid=1aQl8Iq63eamCM&amp;tbnid=U_-c4d-3bv5_VM:&amp;ved=0CAUQjRw&amp;url=http%3A%2F%2Fportal2.tcu.gov.br%2Fportal%2Fpls%2Fportal%2Fdocs%2F2525564.PDF&amp;ei=w1BDUp-ZBoqE9gSCqYH4Bg&amp;bvm=bv.53077864,d.eWU&amp;psig=AFQjCNHp656YGgzknmKilnanPmtm9MCTLw&amp;ust=1380229653658797"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min-mbc@tcu.gov.br"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bgc.org.br/Download.aspx?Ref=Codigos&amp;CodCodigo=4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CaixaDeTexto 4"/>
          <p:cNvSpPr txBox="1"/>
          <p:nvPr/>
        </p:nvSpPr>
        <p:spPr>
          <a:xfrm>
            <a:off x="1115616" y="1988840"/>
            <a:ext cx="7632848" cy="3354765"/>
          </a:xfrm>
          <a:prstGeom prst="rect">
            <a:avLst/>
          </a:prstGeom>
          <a:noFill/>
        </p:spPr>
        <p:txBody>
          <a:bodyPr wrap="square">
            <a:spAutoFit/>
          </a:bodyPr>
          <a:lstStyle/>
          <a:p>
            <a:pPr algn="ctr" fontAlgn="auto">
              <a:spcBef>
                <a:spcPts val="0"/>
              </a:spcBef>
              <a:spcAft>
                <a:spcPts val="0"/>
              </a:spcAft>
              <a:defRPr/>
            </a:pPr>
            <a:r>
              <a:rPr lang="pt-BR" sz="4000" b="1" dirty="0">
                <a:solidFill>
                  <a:srgbClr val="002060"/>
                </a:solidFill>
                <a:latin typeface="+mj-lt"/>
              </a:rPr>
              <a:t>Governança </a:t>
            </a:r>
            <a:r>
              <a:rPr lang="pt-BR" sz="4000" b="1" dirty="0" smtClean="0">
                <a:solidFill>
                  <a:srgbClr val="002060"/>
                </a:solidFill>
                <a:latin typeface="+mj-lt"/>
              </a:rPr>
              <a:t>Pública</a:t>
            </a:r>
            <a:br>
              <a:rPr lang="pt-BR" sz="4000" b="1" dirty="0" smtClean="0">
                <a:solidFill>
                  <a:srgbClr val="002060"/>
                </a:solidFill>
                <a:latin typeface="+mj-lt"/>
              </a:rPr>
            </a:br>
            <a:r>
              <a:rPr lang="pt-BR" sz="4000" b="1" dirty="0" smtClean="0">
                <a:solidFill>
                  <a:srgbClr val="002060"/>
                </a:solidFill>
                <a:latin typeface="+mj-lt"/>
              </a:rPr>
              <a:t>e o Papel </a:t>
            </a:r>
            <a:r>
              <a:rPr lang="pt-BR" sz="4000" b="1" dirty="0">
                <a:solidFill>
                  <a:srgbClr val="002060"/>
                </a:solidFill>
                <a:latin typeface="+mj-lt"/>
              </a:rPr>
              <a:t>do </a:t>
            </a:r>
            <a:r>
              <a:rPr lang="pt-BR" sz="4000" b="1" dirty="0" smtClean="0">
                <a:solidFill>
                  <a:srgbClr val="002060"/>
                </a:solidFill>
                <a:latin typeface="+mj-lt"/>
              </a:rPr>
              <a:t>TCU</a:t>
            </a:r>
            <a:endParaRPr lang="pt-BR" sz="4000" b="1" dirty="0" smtClean="0">
              <a:solidFill>
                <a:srgbClr val="002060"/>
              </a:solidFill>
              <a:latin typeface="+mj-lt"/>
            </a:endParaRPr>
          </a:p>
          <a:p>
            <a:pPr algn="ctr" fontAlgn="auto">
              <a:spcBef>
                <a:spcPts val="0"/>
              </a:spcBef>
              <a:spcAft>
                <a:spcPts val="0"/>
              </a:spcAft>
              <a:defRPr/>
            </a:pPr>
            <a:endParaRPr lang="pt-BR" sz="2800" b="1" dirty="0" smtClean="0">
              <a:solidFill>
                <a:schemeClr val="accent2">
                  <a:lumMod val="50000"/>
                </a:schemeClr>
              </a:solidFill>
              <a:latin typeface="+mj-lt"/>
            </a:endParaRPr>
          </a:p>
          <a:p>
            <a:pPr algn="ctr" fontAlgn="auto">
              <a:spcBef>
                <a:spcPts val="0"/>
              </a:spcBef>
              <a:spcAft>
                <a:spcPts val="0"/>
              </a:spcAft>
              <a:defRPr/>
            </a:pPr>
            <a:endParaRPr lang="pt-BR" sz="2800" b="1" dirty="0" smtClean="0">
              <a:solidFill>
                <a:schemeClr val="accent2">
                  <a:lumMod val="50000"/>
                </a:schemeClr>
              </a:solidFill>
              <a:latin typeface="+mj-lt"/>
            </a:endParaRPr>
          </a:p>
          <a:p>
            <a:pPr algn="ctr" fontAlgn="auto">
              <a:spcBef>
                <a:spcPts val="0"/>
              </a:spcBef>
              <a:spcAft>
                <a:spcPts val="0"/>
              </a:spcAft>
              <a:defRPr/>
            </a:pPr>
            <a:endParaRPr lang="pt-BR" sz="2800" b="1" dirty="0">
              <a:solidFill>
                <a:schemeClr val="accent2">
                  <a:lumMod val="50000"/>
                </a:schemeClr>
              </a:solidFill>
              <a:latin typeface="+mj-lt"/>
            </a:endParaRPr>
          </a:p>
          <a:p>
            <a:pPr algn="ctr" fontAlgn="auto">
              <a:spcBef>
                <a:spcPts val="0"/>
              </a:spcBef>
              <a:spcAft>
                <a:spcPts val="0"/>
              </a:spcAft>
              <a:defRPr/>
            </a:pPr>
            <a:r>
              <a:rPr lang="pt-BR" sz="2400" b="1" dirty="0" smtClean="0">
                <a:solidFill>
                  <a:schemeClr val="accent6">
                    <a:lumMod val="50000"/>
                  </a:schemeClr>
                </a:solidFill>
                <a:latin typeface="+mj-lt"/>
              </a:rPr>
              <a:t>Marcelo Eira</a:t>
            </a:r>
            <a:endParaRPr lang="pt-BR" sz="2400" b="1" dirty="0" smtClean="0">
              <a:solidFill>
                <a:schemeClr val="accent6">
                  <a:lumMod val="50000"/>
                </a:schemeClr>
              </a:solidFill>
              <a:latin typeface="+mj-lt"/>
            </a:endParaRPr>
          </a:p>
          <a:p>
            <a:pPr algn="ctr" fontAlgn="auto">
              <a:spcBef>
                <a:spcPts val="0"/>
              </a:spcBef>
              <a:spcAft>
                <a:spcPts val="0"/>
              </a:spcAft>
              <a:defRPr/>
            </a:pPr>
            <a:r>
              <a:rPr lang="pt-BR" sz="2400" b="1" dirty="0" smtClean="0">
                <a:solidFill>
                  <a:schemeClr val="accent6">
                    <a:lumMod val="50000"/>
                  </a:schemeClr>
                </a:solidFill>
                <a:latin typeface="+mj-lt"/>
              </a:rPr>
              <a:t>Secretário de Fiscalização de TI</a:t>
            </a:r>
            <a:endParaRPr lang="pt-BR" sz="2000" b="1" dirty="0">
              <a:solidFill>
                <a:schemeClr val="accent6">
                  <a:lumMod val="50000"/>
                </a:schemeClr>
              </a:solidFill>
              <a:latin typeface="+mj-lt"/>
            </a:endParaRPr>
          </a:p>
        </p:txBody>
      </p:sp>
      <p:sp>
        <p:nvSpPr>
          <p:cNvPr id="3" name="CaixaDeTexto 2"/>
          <p:cNvSpPr txBox="1"/>
          <p:nvPr/>
        </p:nvSpPr>
        <p:spPr>
          <a:xfrm>
            <a:off x="107504" y="5445224"/>
            <a:ext cx="8784976" cy="369332"/>
          </a:xfrm>
          <a:prstGeom prst="rect">
            <a:avLst/>
          </a:prstGeom>
          <a:noFill/>
        </p:spPr>
        <p:txBody>
          <a:bodyPr wrap="square">
            <a:spAutoFit/>
          </a:bodyPr>
          <a:lstStyle/>
          <a:p>
            <a:pPr algn="r" fontAlgn="auto">
              <a:spcBef>
                <a:spcPts val="0"/>
              </a:spcBef>
              <a:spcAft>
                <a:spcPts val="0"/>
              </a:spcAft>
              <a:defRPr/>
            </a:pPr>
            <a:r>
              <a:rPr lang="pt-BR" b="1" dirty="0" smtClean="0">
                <a:solidFill>
                  <a:srgbClr val="002060"/>
                </a:solidFill>
                <a:latin typeface="+mj-lt"/>
              </a:rPr>
              <a:t>Belém/PA, 26 </a:t>
            </a:r>
            <a:r>
              <a:rPr lang="pt-BR" b="1" dirty="0">
                <a:solidFill>
                  <a:srgbClr val="002060"/>
                </a:solidFill>
                <a:latin typeface="+mj-lt"/>
              </a:rPr>
              <a:t>de </a:t>
            </a:r>
            <a:r>
              <a:rPr lang="pt-BR" b="1" dirty="0" smtClean="0">
                <a:solidFill>
                  <a:srgbClr val="002060"/>
                </a:solidFill>
                <a:latin typeface="+mj-lt"/>
              </a:rPr>
              <a:t>setembro </a:t>
            </a:r>
            <a:r>
              <a:rPr lang="pt-BR" b="1" dirty="0">
                <a:solidFill>
                  <a:srgbClr val="002060"/>
                </a:solidFill>
                <a:latin typeface="+mj-lt"/>
              </a:rPr>
              <a:t>de </a:t>
            </a:r>
            <a:r>
              <a:rPr lang="pt-BR" b="1" dirty="0" smtClean="0">
                <a:solidFill>
                  <a:srgbClr val="002060"/>
                </a:solidFill>
                <a:latin typeface="+mj-lt"/>
              </a:rPr>
              <a:t>2013</a:t>
            </a:r>
            <a:endParaRPr lang="pt-BR" b="1" dirty="0">
              <a:solidFill>
                <a:schemeClr val="accent1">
                  <a:lumMod val="75000"/>
                </a:schemeClr>
              </a:solidFill>
              <a:latin typeface="+mj-lt"/>
            </a:endParaRPr>
          </a:p>
        </p:txBody>
      </p:sp>
    </p:spTree>
    <p:extLst>
      <p:ext uri="{BB962C8B-B14F-4D97-AF65-F5344CB8AC3E}">
        <p14:creationId xmlns:p14="http://schemas.microsoft.com/office/powerpoint/2010/main" xmlns="" val="4285503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Conteúdo 1"/>
          <p:cNvSpPr>
            <a:spLocks noGrp="1"/>
          </p:cNvSpPr>
          <p:nvPr>
            <p:ph idx="1"/>
          </p:nvPr>
        </p:nvSpPr>
        <p:spPr>
          <a:xfrm>
            <a:off x="0" y="1557338"/>
            <a:ext cx="9144000" cy="792162"/>
          </a:xfrm>
        </p:spPr>
        <p:txBody>
          <a:bodyPr/>
          <a:lstStyle/>
          <a:p>
            <a:pPr marL="0" indent="0" eaLnBrk="1" hangingPunct="1"/>
            <a:r>
              <a:rPr lang="pt-BR" sz="3600" smtClean="0"/>
              <a:t>Há princípios que norteiam as práticas que conciliam os interesses?</a:t>
            </a:r>
          </a:p>
          <a:p>
            <a:pPr lvl="1" eaLnBrk="1" hangingPunct="1"/>
            <a:r>
              <a:rPr lang="pt-BR" sz="3200" smtClean="0"/>
              <a:t>Sim! ...</a:t>
            </a:r>
          </a:p>
          <a:p>
            <a:pPr lvl="1" eaLnBrk="1" hangingPunct="1"/>
            <a:r>
              <a:rPr lang="pt-BR" sz="3200" smtClean="0"/>
              <a:t>... esses princípios estão positivados no ordenamento jurídico brasileiro ...</a:t>
            </a:r>
          </a:p>
        </p:txBody>
      </p:sp>
      <p:sp>
        <p:nvSpPr>
          <p:cNvPr id="14339" name="Título 2"/>
          <p:cNvSpPr>
            <a:spLocks noGrp="1"/>
          </p:cNvSpPr>
          <p:nvPr>
            <p:ph type="title"/>
          </p:nvPr>
        </p:nvSpPr>
        <p:spPr/>
        <p:txBody>
          <a:bodyPr/>
          <a:lstStyle/>
          <a:p>
            <a:pPr eaLnBrk="1" hangingPunct="1"/>
            <a:r>
              <a:rPr lang="pt-BR" smtClean="0"/>
              <a:t>O que é Governança no setor público?</a:t>
            </a:r>
          </a:p>
        </p:txBody>
      </p:sp>
    </p:spTree>
    <p:extLst>
      <p:ext uri="{BB962C8B-B14F-4D97-AF65-F5344CB8AC3E}">
        <p14:creationId xmlns:p14="http://schemas.microsoft.com/office/powerpoint/2010/main" xmlns="" val="335397934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Conteúdo 1"/>
          <p:cNvSpPr>
            <a:spLocks noGrp="1"/>
          </p:cNvSpPr>
          <p:nvPr>
            <p:ph idx="1"/>
          </p:nvPr>
        </p:nvSpPr>
        <p:spPr>
          <a:xfrm>
            <a:off x="0" y="1196751"/>
            <a:ext cx="9144000" cy="5516787"/>
          </a:xfrm>
        </p:spPr>
        <p:txBody>
          <a:bodyPr/>
          <a:lstStyle/>
          <a:p>
            <a:pPr eaLnBrk="1" hangingPunct="1">
              <a:lnSpc>
                <a:spcPts val="2800"/>
              </a:lnSpc>
            </a:pPr>
            <a:r>
              <a:rPr lang="pt-BR" b="1" dirty="0" smtClean="0"/>
              <a:t>Princípios da Administração Pública:</a:t>
            </a:r>
          </a:p>
          <a:p>
            <a:pPr lvl="1" eaLnBrk="1" hangingPunct="1">
              <a:lnSpc>
                <a:spcPts val="2800"/>
              </a:lnSpc>
            </a:pPr>
            <a:r>
              <a:rPr lang="pt-BR" b="1" dirty="0" smtClean="0"/>
              <a:t>Planejamento e Controle </a:t>
            </a:r>
            <a:r>
              <a:rPr lang="pt-BR" sz="1800" b="1" dirty="0" smtClean="0"/>
              <a:t>(DL200/1967, art. 6º)</a:t>
            </a:r>
            <a:endParaRPr lang="pt-BR" b="1" dirty="0" smtClean="0"/>
          </a:p>
          <a:p>
            <a:pPr lvl="1" eaLnBrk="1" hangingPunct="1">
              <a:lnSpc>
                <a:spcPts val="2800"/>
              </a:lnSpc>
            </a:pPr>
            <a:r>
              <a:rPr lang="pt-BR" b="1" dirty="0" smtClean="0"/>
              <a:t>Transparência e publicidade </a:t>
            </a:r>
            <a:r>
              <a:rPr lang="pt-BR" sz="1800" b="1" dirty="0" smtClean="0"/>
              <a:t>(CF, art. 37 e LRF)</a:t>
            </a:r>
            <a:endParaRPr lang="pt-BR" b="1" dirty="0" smtClean="0"/>
          </a:p>
          <a:p>
            <a:pPr lvl="1" eaLnBrk="1" hangingPunct="1">
              <a:lnSpc>
                <a:spcPts val="2800"/>
              </a:lnSpc>
            </a:pPr>
            <a:r>
              <a:rPr lang="pt-BR" b="1" dirty="0" smtClean="0"/>
              <a:t>Moralidade </a:t>
            </a:r>
            <a:r>
              <a:rPr lang="pt-BR" sz="1800" b="1" dirty="0" smtClean="0"/>
              <a:t>(CF, art. 37)</a:t>
            </a:r>
            <a:endParaRPr lang="pt-BR" b="1" dirty="0" smtClean="0"/>
          </a:p>
          <a:p>
            <a:pPr lvl="1" eaLnBrk="1" hangingPunct="1">
              <a:lnSpc>
                <a:spcPts val="2800"/>
              </a:lnSpc>
            </a:pPr>
            <a:r>
              <a:rPr lang="pt-BR" b="1" dirty="0" smtClean="0"/>
              <a:t>Impessoalidade </a:t>
            </a:r>
            <a:r>
              <a:rPr lang="pt-BR" sz="1800" b="1" dirty="0" smtClean="0"/>
              <a:t>(CF, art. 37)</a:t>
            </a:r>
            <a:endParaRPr lang="pt-BR" b="1" dirty="0" smtClean="0"/>
          </a:p>
          <a:p>
            <a:pPr lvl="1" eaLnBrk="1" hangingPunct="1">
              <a:lnSpc>
                <a:spcPts val="2800"/>
              </a:lnSpc>
            </a:pPr>
            <a:r>
              <a:rPr lang="pt-BR" b="1" dirty="0" smtClean="0"/>
              <a:t>Economicidade </a:t>
            </a:r>
            <a:r>
              <a:rPr lang="pt-BR" sz="1800" b="1" dirty="0" smtClean="0"/>
              <a:t>(CF, art. 70)</a:t>
            </a:r>
            <a:endParaRPr lang="pt-BR" b="1" dirty="0" smtClean="0"/>
          </a:p>
          <a:p>
            <a:pPr lvl="1" eaLnBrk="1" hangingPunct="1">
              <a:lnSpc>
                <a:spcPts val="2800"/>
              </a:lnSpc>
            </a:pPr>
            <a:r>
              <a:rPr lang="pt-BR" b="1" dirty="0" smtClean="0"/>
              <a:t>Legalidade </a:t>
            </a:r>
            <a:r>
              <a:rPr lang="pt-BR" sz="1800" b="1" dirty="0" smtClean="0"/>
              <a:t>(CF, </a:t>
            </a:r>
            <a:r>
              <a:rPr lang="pt-BR" sz="1800" b="1" dirty="0" err="1" smtClean="0"/>
              <a:t>arts</a:t>
            </a:r>
            <a:r>
              <a:rPr lang="pt-BR" sz="1800" b="1" dirty="0" smtClean="0"/>
              <a:t>. 37 e 70)</a:t>
            </a:r>
            <a:endParaRPr lang="pt-BR" b="1" dirty="0" smtClean="0"/>
          </a:p>
          <a:p>
            <a:pPr lvl="1" eaLnBrk="1" hangingPunct="1">
              <a:lnSpc>
                <a:spcPts val="2800"/>
              </a:lnSpc>
            </a:pPr>
            <a:r>
              <a:rPr lang="pt-BR" b="1" dirty="0" smtClean="0"/>
              <a:t>Legitimidade </a:t>
            </a:r>
            <a:r>
              <a:rPr lang="pt-BR" sz="1800" b="1" dirty="0" smtClean="0"/>
              <a:t>(CF, art. 70)</a:t>
            </a:r>
            <a:endParaRPr lang="pt-BR" b="1" dirty="0" smtClean="0"/>
          </a:p>
          <a:p>
            <a:pPr lvl="1" eaLnBrk="1" hangingPunct="1">
              <a:lnSpc>
                <a:spcPts val="2800"/>
              </a:lnSpc>
            </a:pPr>
            <a:r>
              <a:rPr lang="pt-BR" b="1" dirty="0" smtClean="0"/>
              <a:t>Eficiência </a:t>
            </a:r>
            <a:r>
              <a:rPr lang="pt-BR" sz="1800" b="1" dirty="0" smtClean="0"/>
              <a:t>(CF, art. 37)</a:t>
            </a:r>
            <a:endParaRPr lang="pt-BR" b="1" dirty="0" smtClean="0"/>
          </a:p>
          <a:p>
            <a:pPr lvl="1" eaLnBrk="1" hangingPunct="1">
              <a:lnSpc>
                <a:spcPts val="2800"/>
              </a:lnSpc>
            </a:pPr>
            <a:r>
              <a:rPr lang="pt-BR" b="1" dirty="0" smtClean="0"/>
              <a:t>Eficácia e efetividade </a:t>
            </a:r>
            <a:r>
              <a:rPr lang="pt-BR" sz="1800" b="1" dirty="0" smtClean="0"/>
              <a:t>(L10180/2001, </a:t>
            </a:r>
            <a:r>
              <a:rPr lang="pt-BR" sz="1800" b="1" dirty="0" err="1" smtClean="0"/>
              <a:t>arts</a:t>
            </a:r>
            <a:r>
              <a:rPr lang="pt-BR" sz="1800" b="1" dirty="0" smtClean="0"/>
              <a:t>. 7º, III, 20, II)</a:t>
            </a:r>
            <a:endParaRPr lang="pt-BR" b="1" dirty="0" smtClean="0"/>
          </a:p>
          <a:p>
            <a:pPr lvl="1" eaLnBrk="1" hangingPunct="1">
              <a:lnSpc>
                <a:spcPts val="2800"/>
              </a:lnSpc>
            </a:pPr>
            <a:r>
              <a:rPr lang="pt-BR" b="1" dirty="0" smtClean="0"/>
              <a:t>etc.</a:t>
            </a:r>
          </a:p>
        </p:txBody>
      </p:sp>
      <p:sp>
        <p:nvSpPr>
          <p:cNvPr id="15363" name="Título 2"/>
          <p:cNvSpPr>
            <a:spLocks noGrp="1"/>
          </p:cNvSpPr>
          <p:nvPr>
            <p:ph type="title"/>
          </p:nvPr>
        </p:nvSpPr>
        <p:spPr/>
        <p:txBody>
          <a:bodyPr/>
          <a:lstStyle/>
          <a:p>
            <a:pPr eaLnBrk="1" hangingPunct="1"/>
            <a:r>
              <a:rPr lang="pt-BR" dirty="0" smtClean="0"/>
              <a:t>Princípios da Governança</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Conteúdo 1"/>
          <p:cNvSpPr>
            <a:spLocks noGrp="1"/>
          </p:cNvSpPr>
          <p:nvPr>
            <p:ph idx="1"/>
          </p:nvPr>
        </p:nvSpPr>
        <p:spPr>
          <a:xfrm>
            <a:off x="0" y="1196752"/>
            <a:ext cx="9144000" cy="5084762"/>
          </a:xfrm>
        </p:spPr>
        <p:txBody>
          <a:bodyPr/>
          <a:lstStyle/>
          <a:p>
            <a:pPr lvl="1" eaLnBrk="1" hangingPunct="1"/>
            <a:endParaRPr lang="pt-BR" sz="3200" dirty="0" smtClean="0"/>
          </a:p>
          <a:p>
            <a:pPr lvl="1" eaLnBrk="1" hangingPunct="1"/>
            <a:r>
              <a:rPr lang="pt-BR" sz="3200" dirty="0" smtClean="0"/>
              <a:t>Conselhos </a:t>
            </a:r>
            <a:r>
              <a:rPr lang="pt-BR" sz="3200" dirty="0" smtClean="0"/>
              <a:t>representantes da sociedade civil</a:t>
            </a:r>
          </a:p>
          <a:p>
            <a:pPr lvl="2" eaLnBrk="1" hangingPunct="1"/>
            <a:r>
              <a:rPr lang="pt-BR" sz="1600" dirty="0"/>
              <a:t>Conselho </a:t>
            </a:r>
            <a:r>
              <a:rPr lang="pt-BR" sz="1600" dirty="0" smtClean="0"/>
              <a:t>Nacional de </a:t>
            </a:r>
            <a:r>
              <a:rPr lang="pt-BR" sz="1600" dirty="0" smtClean="0"/>
              <a:t>Saúde</a:t>
            </a:r>
            <a:endParaRPr lang="pt-BR" sz="1600" dirty="0"/>
          </a:p>
          <a:p>
            <a:pPr lvl="2" eaLnBrk="1" hangingPunct="1"/>
            <a:r>
              <a:rPr lang="pt-BR" sz="1600" dirty="0" smtClean="0"/>
              <a:t>Conselho </a:t>
            </a:r>
            <a:r>
              <a:rPr lang="pt-BR" sz="1600" dirty="0" smtClean="0"/>
              <a:t>Nacional de </a:t>
            </a:r>
            <a:r>
              <a:rPr lang="pt-BR" sz="1600" dirty="0" smtClean="0"/>
              <a:t>Educação</a:t>
            </a:r>
          </a:p>
          <a:p>
            <a:pPr lvl="2" eaLnBrk="1" hangingPunct="1"/>
            <a:r>
              <a:rPr lang="pt-BR" sz="1600" dirty="0"/>
              <a:t>Conselho </a:t>
            </a:r>
            <a:r>
              <a:rPr lang="pt-BR" sz="1600" dirty="0" smtClean="0"/>
              <a:t>Nacional de Segurança Pública</a:t>
            </a:r>
            <a:endParaRPr lang="pt-BR" sz="1600" dirty="0" smtClean="0"/>
          </a:p>
          <a:p>
            <a:pPr lvl="2" eaLnBrk="1" hangingPunct="1"/>
            <a:r>
              <a:rPr lang="pt-BR" sz="1600" dirty="0"/>
              <a:t>Conselho </a:t>
            </a:r>
            <a:r>
              <a:rPr lang="pt-BR" sz="1600" dirty="0" smtClean="0"/>
              <a:t>de Desenvolvimento Econômico e Social</a:t>
            </a:r>
            <a:endParaRPr lang="pt-BR" sz="1600" dirty="0" smtClean="0"/>
          </a:p>
          <a:p>
            <a:pPr lvl="2" eaLnBrk="1" hangingPunct="1"/>
            <a:r>
              <a:rPr lang="pt-BR" sz="1600" dirty="0" smtClean="0"/>
              <a:t>Conselho </a:t>
            </a:r>
            <a:r>
              <a:rPr lang="pt-BR" sz="1600" dirty="0" smtClean="0"/>
              <a:t>da Transparência Pública e Combate à Corrupção</a:t>
            </a:r>
            <a:endParaRPr lang="pt-BR" sz="1600" dirty="0" smtClean="0"/>
          </a:p>
          <a:p>
            <a:pPr lvl="2" eaLnBrk="1" hangingPunct="1"/>
            <a:r>
              <a:rPr lang="pt-BR" sz="1600" dirty="0"/>
              <a:t>Conselho </a:t>
            </a:r>
            <a:r>
              <a:rPr lang="pt-BR" sz="1600" dirty="0" smtClean="0"/>
              <a:t>das Cidades</a:t>
            </a:r>
            <a:endParaRPr lang="pt-BR" sz="1600" dirty="0" smtClean="0"/>
          </a:p>
          <a:p>
            <a:pPr lvl="2" eaLnBrk="1" hangingPunct="1"/>
            <a:r>
              <a:rPr lang="pt-BR" sz="1600" dirty="0"/>
              <a:t>Conselho </a:t>
            </a:r>
            <a:r>
              <a:rPr lang="pt-BR" sz="1600" dirty="0" smtClean="0"/>
              <a:t>de Defesa dos Direitos da Pessoa Humana</a:t>
            </a:r>
            <a:endParaRPr lang="pt-BR" sz="1600" dirty="0" smtClean="0"/>
          </a:p>
          <a:p>
            <a:pPr lvl="2" eaLnBrk="1" hangingPunct="1"/>
            <a:r>
              <a:rPr lang="pt-BR" sz="1600" dirty="0" smtClean="0"/>
              <a:t>etc.</a:t>
            </a:r>
          </a:p>
          <a:p>
            <a:pPr lvl="2" eaLnBrk="1" hangingPunct="1"/>
            <a:endParaRPr lang="pt-BR" sz="1600" dirty="0" smtClean="0"/>
          </a:p>
          <a:p>
            <a:pPr lvl="2" eaLnBrk="1" hangingPunct="1"/>
            <a:r>
              <a:rPr lang="pt-BR" sz="1600" dirty="0" smtClean="0"/>
              <a:t>(Mais de 30 conselhos nacionais, além dos estaduais e municipais)</a:t>
            </a:r>
            <a:endParaRPr lang="pt-BR" sz="1600" dirty="0" smtClean="0"/>
          </a:p>
        </p:txBody>
      </p:sp>
      <p:sp>
        <p:nvSpPr>
          <p:cNvPr id="17411" name="Título 2"/>
          <p:cNvSpPr>
            <a:spLocks noGrp="1"/>
          </p:cNvSpPr>
          <p:nvPr>
            <p:ph type="title"/>
          </p:nvPr>
        </p:nvSpPr>
        <p:spPr>
          <a:xfrm>
            <a:off x="0" y="274638"/>
            <a:ext cx="9144000" cy="1143000"/>
          </a:xfrm>
        </p:spPr>
        <p:txBody>
          <a:bodyPr/>
          <a:lstStyle/>
          <a:p>
            <a:pPr eaLnBrk="1" hangingPunct="1"/>
            <a:r>
              <a:rPr lang="pt-BR" dirty="0" smtClean="0"/>
              <a:t>Práticas de Governança </a:t>
            </a:r>
            <a:r>
              <a:rPr lang="pt-BR" dirty="0" smtClean="0"/>
              <a:t>no </a:t>
            </a:r>
            <a:r>
              <a:rPr lang="pt-BR" dirty="0" smtClean="0"/>
              <a:t>Setor Público</a:t>
            </a:r>
            <a:r>
              <a:rPr lang="pt-BR" dirty="0" smtClean="0"/>
              <a:t> (principais)</a:t>
            </a:r>
            <a:endParaRPr lang="pt-BR" dirty="0" smtClean="0"/>
          </a:p>
        </p:txBody>
      </p:sp>
    </p:spTree>
    <p:extLst>
      <p:ext uri="{BB962C8B-B14F-4D97-AF65-F5344CB8AC3E}">
        <p14:creationId xmlns:p14="http://schemas.microsoft.com/office/powerpoint/2010/main" xmlns="" val="24504303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Conteúdo 1"/>
          <p:cNvSpPr>
            <a:spLocks noGrp="1"/>
          </p:cNvSpPr>
          <p:nvPr>
            <p:ph idx="1"/>
          </p:nvPr>
        </p:nvSpPr>
        <p:spPr>
          <a:xfrm>
            <a:off x="0" y="1196752"/>
            <a:ext cx="9144000" cy="5084762"/>
          </a:xfrm>
        </p:spPr>
        <p:txBody>
          <a:bodyPr/>
          <a:lstStyle/>
          <a:p>
            <a:pPr lvl="1" eaLnBrk="1" hangingPunct="1"/>
            <a:endParaRPr lang="pt-BR" sz="3200" dirty="0" smtClean="0"/>
          </a:p>
          <a:p>
            <a:pPr lvl="1" eaLnBrk="1" hangingPunct="1"/>
            <a:r>
              <a:rPr lang="pt-BR" sz="3200" dirty="0" smtClean="0"/>
              <a:t>Conselhos </a:t>
            </a:r>
            <a:r>
              <a:rPr lang="pt-BR" sz="3200" dirty="0" smtClean="0"/>
              <a:t>representantes da sociedade civil</a:t>
            </a:r>
          </a:p>
          <a:p>
            <a:pPr lvl="1" eaLnBrk="1" hangingPunct="1"/>
            <a:r>
              <a:rPr lang="pt-BR" sz="3200" dirty="0" smtClean="0"/>
              <a:t>Planejamento Institucional </a:t>
            </a:r>
            <a:r>
              <a:rPr lang="pt-BR" sz="2000" dirty="0" smtClean="0"/>
              <a:t>(missão, objetivos, indicadores, metas e aloc.de recursos)</a:t>
            </a:r>
          </a:p>
          <a:p>
            <a:pPr lvl="2" eaLnBrk="1" hangingPunct="1"/>
            <a:r>
              <a:rPr lang="pt-BR" dirty="0" smtClean="0"/>
              <a:t>Orçamento participativo </a:t>
            </a:r>
            <a:r>
              <a:rPr lang="pt-BR" dirty="0"/>
              <a:t>(p.ex. </a:t>
            </a:r>
            <a:r>
              <a:rPr lang="pt-BR" sz="1400" dirty="0">
                <a:hlinkClick r:id="rId3"/>
              </a:rPr>
              <a:t>http://</a:t>
            </a:r>
            <a:r>
              <a:rPr lang="pt-BR" sz="1400" dirty="0" smtClean="0">
                <a:hlinkClick r:id="rId3"/>
              </a:rPr>
              <a:t>www.youtube.com/watch?v=tRO2SbzFCxY</a:t>
            </a:r>
            <a:r>
              <a:rPr lang="pt-BR" dirty="0" smtClean="0"/>
              <a:t>)</a:t>
            </a:r>
          </a:p>
          <a:p>
            <a:pPr lvl="2" eaLnBrk="1" hangingPunct="1"/>
            <a:r>
              <a:rPr lang="pt-BR" dirty="0" smtClean="0"/>
              <a:t>Planejamento por resultado finalístico (evitar planejamento orientado à estrutura do Governo)</a:t>
            </a:r>
          </a:p>
          <a:p>
            <a:pPr lvl="2" eaLnBrk="1" hangingPunct="1"/>
            <a:r>
              <a:rPr lang="pt-BR" dirty="0" smtClean="0"/>
              <a:t>Transparência e capacitação para controle social</a:t>
            </a:r>
          </a:p>
          <a:p>
            <a:pPr lvl="2" eaLnBrk="1" hangingPunct="1"/>
            <a:endParaRPr lang="pt-BR" dirty="0" smtClean="0"/>
          </a:p>
        </p:txBody>
      </p:sp>
      <p:sp>
        <p:nvSpPr>
          <p:cNvPr id="5" name="Título 2"/>
          <p:cNvSpPr txBox="1">
            <a:spLocks/>
          </p:cNvSpPr>
          <p:nvPr/>
        </p:nvSpPr>
        <p:spPr bwMode="auto">
          <a:xfrm>
            <a:off x="0" y="27463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4400" b="0" i="0" u="none" strike="noStrike" kern="1200" cap="none" spc="0" normalizeH="0" baseline="0" noProof="0" smtClean="0">
                <a:ln>
                  <a:noFill/>
                </a:ln>
                <a:solidFill>
                  <a:schemeClr val="tx1"/>
                </a:solidFill>
                <a:effectLst/>
                <a:uLnTx/>
                <a:uFillTx/>
                <a:latin typeface="+mj-lt"/>
                <a:ea typeface="+mj-ea"/>
                <a:cs typeface="+mj-cs"/>
              </a:rPr>
              <a:t>Práticas de Governança no Setor Público (principais)</a:t>
            </a:r>
            <a:endParaRPr kumimoji="0" lang="pt-BR"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Conteúdo 1"/>
          <p:cNvSpPr>
            <a:spLocks noGrp="1"/>
          </p:cNvSpPr>
          <p:nvPr>
            <p:ph idx="1"/>
          </p:nvPr>
        </p:nvSpPr>
        <p:spPr>
          <a:xfrm>
            <a:off x="0" y="1196752"/>
            <a:ext cx="9144000" cy="5084762"/>
          </a:xfrm>
        </p:spPr>
        <p:txBody>
          <a:bodyPr/>
          <a:lstStyle/>
          <a:p>
            <a:pPr marL="0" indent="0" eaLnBrk="1" hangingPunct="1">
              <a:buNone/>
            </a:pPr>
            <a:endParaRPr lang="pt-BR" sz="3600" dirty="0" smtClean="0"/>
          </a:p>
          <a:p>
            <a:pPr lvl="1" eaLnBrk="1" hangingPunct="1"/>
            <a:r>
              <a:rPr lang="pt-BR" sz="3200" dirty="0" smtClean="0"/>
              <a:t>Conselhos </a:t>
            </a:r>
            <a:r>
              <a:rPr lang="pt-BR" sz="3200" dirty="0" smtClean="0"/>
              <a:t>representantes da sociedade civil</a:t>
            </a:r>
          </a:p>
          <a:p>
            <a:pPr lvl="1" eaLnBrk="1" hangingPunct="1"/>
            <a:r>
              <a:rPr lang="pt-BR" sz="3200" dirty="0" smtClean="0"/>
              <a:t>Planejamento Institucional </a:t>
            </a:r>
            <a:r>
              <a:rPr lang="pt-BR" sz="2000" dirty="0" smtClean="0"/>
              <a:t>(missão, objetivos, indicadores, metas e aloc.de recursos)</a:t>
            </a:r>
            <a:endParaRPr lang="pt-BR" sz="3200" dirty="0" smtClean="0"/>
          </a:p>
          <a:p>
            <a:pPr lvl="1" eaLnBrk="1" hangingPunct="1"/>
            <a:r>
              <a:rPr lang="pt-BR" sz="3200" dirty="0" smtClean="0"/>
              <a:t>Comitês estratégicos </a:t>
            </a:r>
            <a:r>
              <a:rPr lang="pt-BR" sz="2000" dirty="0" smtClean="0"/>
              <a:t>(Ética, Negócio, Pessoal, TI etc.)</a:t>
            </a:r>
            <a:endParaRPr lang="pt-BR" sz="3200" dirty="0" smtClean="0"/>
          </a:p>
          <a:p>
            <a:pPr lvl="1" eaLnBrk="1" hangingPunct="1"/>
            <a:r>
              <a:rPr lang="pt-BR" sz="3200" dirty="0" smtClean="0"/>
              <a:t>Excelência de pessoal e descentralização</a:t>
            </a:r>
          </a:p>
          <a:p>
            <a:pPr lvl="1" eaLnBrk="1" hangingPunct="1"/>
            <a:r>
              <a:rPr lang="pt-BR" sz="3200" dirty="0" smtClean="0"/>
              <a:t>...</a:t>
            </a:r>
          </a:p>
        </p:txBody>
      </p:sp>
      <p:sp>
        <p:nvSpPr>
          <p:cNvPr id="5" name="Título 2"/>
          <p:cNvSpPr>
            <a:spLocks noGrp="1"/>
          </p:cNvSpPr>
          <p:nvPr>
            <p:ph type="title"/>
          </p:nvPr>
        </p:nvSpPr>
        <p:spPr>
          <a:xfrm>
            <a:off x="0" y="274638"/>
            <a:ext cx="9144000" cy="1143000"/>
          </a:xfrm>
        </p:spPr>
        <p:txBody>
          <a:bodyPr/>
          <a:lstStyle/>
          <a:p>
            <a:pPr eaLnBrk="1" hangingPunct="1"/>
            <a:r>
              <a:rPr lang="pt-BR" dirty="0" smtClean="0"/>
              <a:t>Práticas de Governança </a:t>
            </a:r>
            <a:r>
              <a:rPr lang="pt-BR" dirty="0" smtClean="0"/>
              <a:t>no </a:t>
            </a:r>
            <a:r>
              <a:rPr lang="pt-BR" dirty="0" smtClean="0"/>
              <a:t>Setor Público</a:t>
            </a:r>
            <a:r>
              <a:rPr lang="pt-BR" dirty="0" smtClean="0"/>
              <a:t> (principais)</a:t>
            </a:r>
            <a:endParaRPr lang="pt-BR" dirty="0" smtClean="0"/>
          </a:p>
        </p:txBody>
      </p:sp>
    </p:spTree>
    <p:extLst>
      <p:ext uri="{BB962C8B-B14F-4D97-AF65-F5344CB8AC3E}">
        <p14:creationId xmlns:p14="http://schemas.microsoft.com/office/powerpoint/2010/main" xmlns="" val="4192328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Conteúdo 1"/>
          <p:cNvSpPr>
            <a:spLocks noGrp="1"/>
          </p:cNvSpPr>
          <p:nvPr>
            <p:ph idx="1"/>
          </p:nvPr>
        </p:nvSpPr>
        <p:spPr>
          <a:xfrm>
            <a:off x="0" y="1196752"/>
            <a:ext cx="9144000" cy="5084762"/>
          </a:xfrm>
        </p:spPr>
        <p:txBody>
          <a:bodyPr/>
          <a:lstStyle/>
          <a:p>
            <a:pPr lvl="1" eaLnBrk="1" hangingPunct="1"/>
            <a:endParaRPr lang="pt-BR" sz="3200" dirty="0" smtClean="0"/>
          </a:p>
          <a:p>
            <a:pPr lvl="1" eaLnBrk="1" hangingPunct="1"/>
            <a:r>
              <a:rPr lang="pt-BR" sz="3200" dirty="0" smtClean="0"/>
              <a:t>Gestão </a:t>
            </a:r>
            <a:r>
              <a:rPr lang="pt-BR" sz="3200" dirty="0" smtClean="0"/>
              <a:t>de Riscos</a:t>
            </a:r>
          </a:p>
          <a:p>
            <a:pPr lvl="1" eaLnBrk="1" hangingPunct="1"/>
            <a:r>
              <a:rPr lang="pt-BR" sz="3200" dirty="0" smtClean="0"/>
              <a:t>Controles internos</a:t>
            </a:r>
          </a:p>
          <a:p>
            <a:pPr lvl="1" eaLnBrk="1" hangingPunct="1"/>
            <a:r>
              <a:rPr lang="pt-BR" sz="3200" dirty="0" smtClean="0"/>
              <a:t>Publicação de planos, portfólios e resultados</a:t>
            </a:r>
          </a:p>
          <a:p>
            <a:pPr lvl="1" eaLnBrk="1" hangingPunct="1"/>
            <a:r>
              <a:rPr lang="pt-BR" sz="3200" dirty="0" smtClean="0"/>
              <a:t>Avaliação de desempenho individual e institucional</a:t>
            </a:r>
          </a:p>
          <a:p>
            <a:pPr lvl="1" eaLnBrk="1" hangingPunct="1"/>
            <a:r>
              <a:rPr lang="pt-BR" sz="3200" dirty="0" smtClean="0"/>
              <a:t>Auditoria Interna</a:t>
            </a:r>
          </a:p>
          <a:p>
            <a:pPr lvl="1" eaLnBrk="1" hangingPunct="1"/>
            <a:r>
              <a:rPr lang="pt-BR" sz="3200" dirty="0" smtClean="0"/>
              <a:t>Controle externo </a:t>
            </a:r>
            <a:r>
              <a:rPr lang="pt-BR" sz="2000" dirty="0" smtClean="0"/>
              <a:t>(CN com auxílio do TCU)</a:t>
            </a:r>
            <a:endParaRPr lang="pt-BR" sz="3200" dirty="0" smtClean="0"/>
          </a:p>
        </p:txBody>
      </p:sp>
      <p:sp>
        <p:nvSpPr>
          <p:cNvPr id="5" name="Título 2"/>
          <p:cNvSpPr>
            <a:spLocks noGrp="1"/>
          </p:cNvSpPr>
          <p:nvPr>
            <p:ph type="title"/>
          </p:nvPr>
        </p:nvSpPr>
        <p:spPr>
          <a:xfrm>
            <a:off x="0" y="274638"/>
            <a:ext cx="9144000" cy="1143000"/>
          </a:xfrm>
        </p:spPr>
        <p:txBody>
          <a:bodyPr/>
          <a:lstStyle/>
          <a:p>
            <a:pPr eaLnBrk="1" hangingPunct="1"/>
            <a:r>
              <a:rPr lang="pt-BR" dirty="0" smtClean="0"/>
              <a:t>Práticas de Governança </a:t>
            </a:r>
            <a:r>
              <a:rPr lang="pt-BR" dirty="0" smtClean="0"/>
              <a:t>no </a:t>
            </a:r>
            <a:r>
              <a:rPr lang="pt-BR" dirty="0" smtClean="0"/>
              <a:t>Setor Público</a:t>
            </a:r>
            <a:r>
              <a:rPr lang="pt-BR" dirty="0" smtClean="0"/>
              <a:t> (principais)</a:t>
            </a:r>
            <a:endParaRPr lang="pt-BR" dirty="0" smtClean="0"/>
          </a:p>
        </p:txBody>
      </p:sp>
    </p:spTree>
    <p:extLst>
      <p:ext uri="{BB962C8B-B14F-4D97-AF65-F5344CB8AC3E}">
        <p14:creationId xmlns:p14="http://schemas.microsoft.com/office/powerpoint/2010/main" xmlns="" val="15739152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771800" y="2852936"/>
            <a:ext cx="4065280" cy="707886"/>
          </a:xfrm>
          <a:prstGeom prst="rect">
            <a:avLst/>
          </a:prstGeom>
          <a:noFill/>
        </p:spPr>
        <p:txBody>
          <a:bodyPr wrap="none" rtlCol="0">
            <a:spAutoFit/>
          </a:bodyPr>
          <a:lstStyle/>
          <a:p>
            <a:pPr algn="r"/>
            <a:r>
              <a:rPr lang="pt-BR" sz="4000" dirty="0" smtClean="0">
                <a:latin typeface="Arial Rounded MT Bold" panose="020F0704030504030204" pitchFamily="34" charset="0"/>
              </a:rPr>
              <a:t>O papel do TCU</a:t>
            </a:r>
            <a:endParaRPr lang="pt-BR" sz="4000" dirty="0">
              <a:latin typeface="Arial Rounded MT Bold" panose="020F0704030504030204" pitchFamily="34" charset="0"/>
            </a:endParaRPr>
          </a:p>
        </p:txBody>
      </p:sp>
    </p:spTree>
    <p:extLst>
      <p:ext uri="{BB962C8B-B14F-4D97-AF65-F5344CB8AC3E}">
        <p14:creationId xmlns:p14="http://schemas.microsoft.com/office/powerpoint/2010/main" xmlns="" val="3008070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upo 52"/>
          <p:cNvGrpSpPr/>
          <p:nvPr/>
        </p:nvGrpSpPr>
        <p:grpSpPr>
          <a:xfrm>
            <a:off x="107950" y="291600"/>
            <a:ext cx="8928100" cy="6256337"/>
            <a:chOff x="107950" y="341313"/>
            <a:chExt cx="8928100" cy="6256337"/>
          </a:xfrm>
        </p:grpSpPr>
        <p:sp>
          <p:nvSpPr>
            <p:cNvPr id="2" name="Retângulo 1"/>
            <p:cNvSpPr/>
            <p:nvPr/>
          </p:nvSpPr>
          <p:spPr>
            <a:xfrm>
              <a:off x="107950" y="1493838"/>
              <a:ext cx="8928100" cy="93662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3" name="Retângulo 2"/>
            <p:cNvSpPr/>
            <p:nvPr/>
          </p:nvSpPr>
          <p:spPr>
            <a:xfrm>
              <a:off x="250825" y="1854200"/>
              <a:ext cx="1800225" cy="431800"/>
            </a:xfrm>
            <a:prstGeom prst="rect">
              <a:avLst/>
            </a:prstGeom>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pt-BR" sz="900" dirty="0"/>
                <a:t>Contribuir para melhoria da gestão e do desempenho da Administração Pública</a:t>
              </a:r>
            </a:p>
          </p:txBody>
        </p:sp>
        <p:sp>
          <p:nvSpPr>
            <p:cNvPr id="4" name="Retângulo 3"/>
            <p:cNvSpPr/>
            <p:nvPr/>
          </p:nvSpPr>
          <p:spPr>
            <a:xfrm>
              <a:off x="2484438" y="1854200"/>
              <a:ext cx="1800225" cy="431800"/>
            </a:xfrm>
            <a:prstGeom prst="rect">
              <a:avLst/>
            </a:prstGeom>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pt-BR" sz="900" dirty="0"/>
                <a:t>Contribuir para transparência da Administração Pública</a:t>
              </a:r>
            </a:p>
          </p:txBody>
        </p:sp>
        <p:sp>
          <p:nvSpPr>
            <p:cNvPr id="5" name="Retângulo 4"/>
            <p:cNvSpPr/>
            <p:nvPr/>
          </p:nvSpPr>
          <p:spPr>
            <a:xfrm>
              <a:off x="4859338" y="1854200"/>
              <a:ext cx="1800225" cy="431800"/>
            </a:xfrm>
            <a:prstGeom prst="rect">
              <a:avLst/>
            </a:prstGeom>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pt-BR" sz="900" dirty="0"/>
                <a:t>Coibir a ocorrência de fraudes e desvios de recursos</a:t>
              </a:r>
            </a:p>
          </p:txBody>
        </p:sp>
        <p:sp>
          <p:nvSpPr>
            <p:cNvPr id="6" name="Retângulo 5"/>
            <p:cNvSpPr/>
            <p:nvPr/>
          </p:nvSpPr>
          <p:spPr>
            <a:xfrm>
              <a:off x="7092950" y="1854200"/>
              <a:ext cx="1800225" cy="431800"/>
            </a:xfrm>
            <a:prstGeom prst="rect">
              <a:avLst/>
            </a:prstGeom>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pt-BR" sz="900" dirty="0"/>
                <a:t>Condenar efetiva e tempestivamente os responsáveis por irregularidades e desvios</a:t>
              </a:r>
            </a:p>
          </p:txBody>
        </p:sp>
        <p:sp>
          <p:nvSpPr>
            <p:cNvPr id="7" name="CaixaDeTexto 6"/>
            <p:cNvSpPr txBox="1"/>
            <p:nvPr/>
          </p:nvSpPr>
          <p:spPr>
            <a:xfrm>
              <a:off x="3563938" y="1566863"/>
              <a:ext cx="2016125" cy="260350"/>
            </a:xfrm>
            <a:prstGeom prst="rect">
              <a:avLst/>
            </a:prstGeom>
            <a:noFill/>
          </p:spPr>
          <p:txBody>
            <a:bodyPr>
              <a:spAutoFit/>
            </a:bodyPr>
            <a:lstStyle/>
            <a:p>
              <a:pPr algn="ctr">
                <a:defRPr/>
              </a:pPr>
              <a:r>
                <a:rPr lang="pt-BR" sz="1100" b="1" dirty="0">
                  <a:solidFill>
                    <a:schemeClr val="accent3"/>
                  </a:solidFill>
                  <a:latin typeface="Arial Black" pitchFamily="34" charset="0"/>
                </a:rPr>
                <a:t>RESULTADOS</a:t>
              </a:r>
            </a:p>
          </p:txBody>
        </p:sp>
        <p:sp>
          <p:nvSpPr>
            <p:cNvPr id="8" name="Seta para cima 7"/>
            <p:cNvSpPr/>
            <p:nvPr/>
          </p:nvSpPr>
          <p:spPr>
            <a:xfrm>
              <a:off x="2051050" y="1206500"/>
              <a:ext cx="433388" cy="360363"/>
            </a:xfrm>
            <a:prstGeom prst="up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Seta para cima 8"/>
            <p:cNvSpPr/>
            <p:nvPr/>
          </p:nvSpPr>
          <p:spPr>
            <a:xfrm>
              <a:off x="6516688" y="1206500"/>
              <a:ext cx="431800" cy="360363"/>
            </a:xfrm>
            <a:prstGeom prst="up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 name="Retângulo 4">
              <a:hlinkClick r:id="rId3" action="ppaction://hlinkfile"/>
            </p:cNvPr>
            <p:cNvSpPr/>
            <p:nvPr/>
          </p:nvSpPr>
          <p:spPr>
            <a:xfrm>
              <a:off x="2051050" y="2790825"/>
              <a:ext cx="5041900" cy="352742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1" name="CaixaDeTexto 9"/>
            <p:cNvSpPr txBox="1"/>
            <p:nvPr/>
          </p:nvSpPr>
          <p:spPr>
            <a:xfrm>
              <a:off x="3563938" y="2816225"/>
              <a:ext cx="2016125" cy="261938"/>
            </a:xfrm>
            <a:prstGeom prst="rect">
              <a:avLst/>
            </a:prstGeom>
            <a:noFill/>
          </p:spPr>
          <p:txBody>
            <a:bodyPr>
              <a:spAutoFit/>
            </a:bodyPr>
            <a:lstStyle/>
            <a:p>
              <a:pPr algn="ctr">
                <a:defRPr/>
              </a:pPr>
              <a:r>
                <a:rPr lang="pt-BR" sz="1100" b="1" dirty="0">
                  <a:solidFill>
                    <a:schemeClr val="accent6">
                      <a:lumMod val="75000"/>
                    </a:schemeClr>
                  </a:solidFill>
                  <a:latin typeface="Arial Black" pitchFamily="34" charset="0"/>
                </a:rPr>
                <a:t>PROCESSOS INTERNOS</a:t>
              </a:r>
            </a:p>
          </p:txBody>
        </p:sp>
        <p:sp>
          <p:nvSpPr>
            <p:cNvPr id="12" name="Retângulo 6"/>
            <p:cNvSpPr/>
            <p:nvPr/>
          </p:nvSpPr>
          <p:spPr>
            <a:xfrm>
              <a:off x="2268538" y="3294063"/>
              <a:ext cx="1582737" cy="576262"/>
            </a:xfrm>
            <a:prstGeom prst="rect">
              <a:avLst/>
            </a:prstGeom>
            <a:solidFill>
              <a:srgbClr val="E46C0A"/>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pt-BR" sz="900" kern="100" spc="-30" dirty="0"/>
                <a:t>Intensificar ações que promovam a melhoria da gestão de riscos e de controles  internos da Administração Pública</a:t>
              </a:r>
            </a:p>
          </p:txBody>
        </p:sp>
        <p:sp>
          <p:nvSpPr>
            <p:cNvPr id="13" name="Round Diagonal Corner Rectangle 22"/>
            <p:cNvSpPr/>
            <p:nvPr/>
          </p:nvSpPr>
          <p:spPr>
            <a:xfrm rot="10800000">
              <a:off x="2195513" y="3149600"/>
              <a:ext cx="4824412" cy="792163"/>
            </a:xfrm>
            <a:prstGeom prst="round2DiagRect">
              <a:avLst>
                <a:gd name="adj1" fmla="val 0"/>
                <a:gd name="adj2" fmla="val 11200"/>
              </a:avLst>
            </a:prstGeom>
            <a:noFill/>
            <a:ln>
              <a:solidFill>
                <a:schemeClr val="accent6">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p>
          </p:txBody>
        </p:sp>
        <p:sp>
          <p:nvSpPr>
            <p:cNvPr id="14" name="TextBox 23"/>
            <p:cNvSpPr txBox="1"/>
            <p:nvPr/>
          </p:nvSpPr>
          <p:spPr>
            <a:xfrm>
              <a:off x="2339975" y="3022600"/>
              <a:ext cx="1584325" cy="200025"/>
            </a:xfrm>
            <a:prstGeom prst="rect">
              <a:avLst/>
            </a:prstGeom>
            <a:solidFill>
              <a:schemeClr val="accent6">
                <a:lumMod val="40000"/>
                <a:lumOff val="60000"/>
              </a:schemeClr>
            </a:solidFill>
            <a:ln>
              <a:noFill/>
            </a:ln>
          </p:spPr>
          <p:txBody>
            <a:bodyPr>
              <a:spAutoFit/>
            </a:bodyPr>
            <a:lstStyle/>
            <a:p>
              <a:pPr>
                <a:defRPr/>
              </a:pPr>
              <a:r>
                <a:rPr lang="pt-BR" sz="700" dirty="0"/>
                <a:t>Governança e desempenho</a:t>
              </a:r>
            </a:p>
          </p:txBody>
        </p:sp>
        <p:sp>
          <p:nvSpPr>
            <p:cNvPr id="15" name="Retângulo 6"/>
            <p:cNvSpPr/>
            <p:nvPr/>
          </p:nvSpPr>
          <p:spPr>
            <a:xfrm>
              <a:off x="3924300" y="3294063"/>
              <a:ext cx="1368425" cy="576262"/>
            </a:xfrm>
            <a:prstGeom prst="rect">
              <a:avLst/>
            </a:prstGeom>
            <a:solidFill>
              <a:srgbClr val="E46C0A"/>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pt-BR" sz="900" kern="100" spc="-30" dirty="0"/>
                <a:t>Aprimorar as ações de controle voltadas à melhoria do desempenho da Administração Pública</a:t>
              </a:r>
            </a:p>
          </p:txBody>
        </p:sp>
        <p:sp>
          <p:nvSpPr>
            <p:cNvPr id="16" name="Retângulo 6"/>
            <p:cNvSpPr/>
            <p:nvPr/>
          </p:nvSpPr>
          <p:spPr>
            <a:xfrm>
              <a:off x="5364163" y="3294063"/>
              <a:ext cx="1584325" cy="576262"/>
            </a:xfrm>
            <a:prstGeom prst="rect">
              <a:avLst/>
            </a:prstGeom>
            <a:solidFill>
              <a:srgbClr val="E46C0A"/>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pt-BR" sz="900" dirty="0"/>
                <a:t>Intensificar ações de controle para combate ao desperdício e utilização irregular de recursos públicos</a:t>
              </a:r>
            </a:p>
          </p:txBody>
        </p:sp>
        <p:sp>
          <p:nvSpPr>
            <p:cNvPr id="17" name="Retângulo 6"/>
            <p:cNvSpPr/>
            <p:nvPr/>
          </p:nvSpPr>
          <p:spPr>
            <a:xfrm>
              <a:off x="2411413" y="5599113"/>
              <a:ext cx="1512887" cy="503237"/>
            </a:xfrm>
            <a:prstGeom prst="rect">
              <a:avLst/>
            </a:prstGeom>
            <a:solidFill>
              <a:srgbClr val="E46C0A"/>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pt-BR" sz="900" kern="100" spc="-30" dirty="0"/>
                <a:t>Induzir a Administração Pública a divulgar informações de sua gestão</a:t>
              </a:r>
            </a:p>
          </p:txBody>
        </p:sp>
        <p:sp>
          <p:nvSpPr>
            <p:cNvPr id="18" name="Round Diagonal Corner Rectangle 27"/>
            <p:cNvSpPr/>
            <p:nvPr/>
          </p:nvSpPr>
          <p:spPr>
            <a:xfrm rot="10800000">
              <a:off x="2195513" y="5454650"/>
              <a:ext cx="4824412" cy="720725"/>
            </a:xfrm>
            <a:prstGeom prst="round2DiagRect">
              <a:avLst>
                <a:gd name="adj1" fmla="val 0"/>
                <a:gd name="adj2" fmla="val 11200"/>
              </a:avLst>
            </a:prstGeom>
            <a:noFill/>
            <a:ln>
              <a:solidFill>
                <a:schemeClr val="accent6">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p>
          </p:txBody>
        </p:sp>
        <p:sp>
          <p:nvSpPr>
            <p:cNvPr id="19" name="TextBox 28"/>
            <p:cNvSpPr txBox="1"/>
            <p:nvPr/>
          </p:nvSpPr>
          <p:spPr>
            <a:xfrm>
              <a:off x="2339975" y="5341938"/>
              <a:ext cx="863600" cy="200025"/>
            </a:xfrm>
            <a:prstGeom prst="rect">
              <a:avLst/>
            </a:prstGeom>
            <a:solidFill>
              <a:schemeClr val="accent6">
                <a:lumMod val="40000"/>
                <a:lumOff val="60000"/>
              </a:schemeClr>
            </a:solidFill>
            <a:ln>
              <a:noFill/>
            </a:ln>
          </p:spPr>
          <p:txBody>
            <a:bodyPr>
              <a:spAutoFit/>
            </a:bodyPr>
            <a:lstStyle/>
            <a:p>
              <a:pPr>
                <a:defRPr/>
              </a:pPr>
              <a:r>
                <a:rPr lang="pt-BR" sz="700" dirty="0"/>
                <a:t>Transparência</a:t>
              </a:r>
            </a:p>
          </p:txBody>
        </p:sp>
        <p:sp>
          <p:nvSpPr>
            <p:cNvPr id="20" name="Retângulo 6"/>
            <p:cNvSpPr/>
            <p:nvPr/>
          </p:nvSpPr>
          <p:spPr>
            <a:xfrm>
              <a:off x="3995738" y="5599113"/>
              <a:ext cx="1368425" cy="503237"/>
            </a:xfrm>
            <a:prstGeom prst="rect">
              <a:avLst/>
            </a:prstGeom>
            <a:solidFill>
              <a:srgbClr val="E46C0A"/>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pt-BR" sz="900" kern="100" spc="-30" dirty="0"/>
                <a:t>Intensificar a comunicação com a sociedade</a:t>
              </a:r>
            </a:p>
          </p:txBody>
        </p:sp>
        <p:sp>
          <p:nvSpPr>
            <p:cNvPr id="21" name="Retângulo 6"/>
            <p:cNvSpPr/>
            <p:nvPr/>
          </p:nvSpPr>
          <p:spPr>
            <a:xfrm>
              <a:off x="5435600" y="5599113"/>
              <a:ext cx="1368425" cy="503237"/>
            </a:xfrm>
            <a:prstGeom prst="rect">
              <a:avLst/>
            </a:prstGeom>
            <a:solidFill>
              <a:srgbClr val="E46C0A"/>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pt-BR" sz="900" dirty="0"/>
                <a:t>Facilitar o exercício do controle social</a:t>
              </a:r>
            </a:p>
          </p:txBody>
        </p:sp>
        <p:sp>
          <p:nvSpPr>
            <p:cNvPr id="22" name="Seta para cima 9"/>
            <p:cNvSpPr/>
            <p:nvPr/>
          </p:nvSpPr>
          <p:spPr>
            <a:xfrm>
              <a:off x="4356100" y="2501900"/>
              <a:ext cx="431800" cy="360363"/>
            </a:xfrm>
            <a:prstGeom prst="upArrow">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Retângulo 3"/>
            <p:cNvSpPr/>
            <p:nvPr/>
          </p:nvSpPr>
          <p:spPr>
            <a:xfrm>
              <a:off x="107950" y="2790825"/>
              <a:ext cx="1655763" cy="3527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4" name="Retângulo 6"/>
            <p:cNvSpPr/>
            <p:nvPr/>
          </p:nvSpPr>
          <p:spPr>
            <a:xfrm>
              <a:off x="250825" y="5670550"/>
              <a:ext cx="1368425" cy="504825"/>
            </a:xfrm>
            <a:prstGeom prst="rect">
              <a:avLst/>
            </a:prstGeom>
            <a:solidFill>
              <a:srgbClr val="31859C"/>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pt-BR" sz="900" kern="100" spc="-30" dirty="0"/>
                <a:t>Modernizar e integrar as práticas de gestão de pessoas</a:t>
              </a:r>
            </a:p>
          </p:txBody>
        </p:sp>
        <p:sp>
          <p:nvSpPr>
            <p:cNvPr id="25" name="Retângulo 6"/>
            <p:cNvSpPr/>
            <p:nvPr/>
          </p:nvSpPr>
          <p:spPr>
            <a:xfrm>
              <a:off x="250825" y="5022850"/>
              <a:ext cx="1368425" cy="503238"/>
            </a:xfrm>
            <a:prstGeom prst="rect">
              <a:avLst/>
            </a:prstGeom>
            <a:solidFill>
              <a:srgbClr val="31859C"/>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pt-BR" sz="900" kern="100" spc="-30" dirty="0"/>
                <a:t>Estruturar a gestão do conhecimento organizacional</a:t>
              </a:r>
            </a:p>
          </p:txBody>
        </p:sp>
        <p:sp>
          <p:nvSpPr>
            <p:cNvPr id="26" name="Retângulo 6"/>
            <p:cNvSpPr/>
            <p:nvPr/>
          </p:nvSpPr>
          <p:spPr>
            <a:xfrm>
              <a:off x="250825" y="4446588"/>
              <a:ext cx="1368425" cy="431800"/>
            </a:xfrm>
            <a:prstGeom prst="rect">
              <a:avLst/>
            </a:prstGeom>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pt-BR" sz="900" kern="100" spc="-30" dirty="0"/>
                <a:t>Desenvolver competências gerenciais e profissionais</a:t>
              </a:r>
            </a:p>
          </p:txBody>
        </p:sp>
        <p:sp>
          <p:nvSpPr>
            <p:cNvPr id="27" name="Retângulo 6"/>
            <p:cNvSpPr/>
            <p:nvPr/>
          </p:nvSpPr>
          <p:spPr>
            <a:xfrm>
              <a:off x="250825" y="3870325"/>
              <a:ext cx="1368425" cy="431800"/>
            </a:xfrm>
            <a:prstGeom prst="rect">
              <a:avLst/>
            </a:prstGeom>
            <a:solidFill>
              <a:srgbClr val="31859C"/>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pt-BR" sz="900" kern="100" spc="-30" dirty="0"/>
                <a:t>Desenvolver cultura de inovação</a:t>
              </a:r>
            </a:p>
          </p:txBody>
        </p:sp>
        <p:sp>
          <p:nvSpPr>
            <p:cNvPr id="28" name="Retângulo 6"/>
            <p:cNvSpPr/>
            <p:nvPr/>
          </p:nvSpPr>
          <p:spPr>
            <a:xfrm>
              <a:off x="250825" y="3294063"/>
              <a:ext cx="1368425" cy="431800"/>
            </a:xfrm>
            <a:prstGeom prst="rect">
              <a:avLst/>
            </a:prstGeom>
            <a:solidFill>
              <a:srgbClr val="31859C"/>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pt-BR" sz="900" kern="100" spc="-30" dirty="0"/>
                <a:t>Fortalecer cultura orientada a resultados</a:t>
              </a:r>
            </a:p>
          </p:txBody>
        </p:sp>
        <p:sp>
          <p:nvSpPr>
            <p:cNvPr id="29" name="CaixaDeTexto 9"/>
            <p:cNvSpPr txBox="1"/>
            <p:nvPr/>
          </p:nvSpPr>
          <p:spPr>
            <a:xfrm>
              <a:off x="107950" y="2816225"/>
              <a:ext cx="1655763" cy="431800"/>
            </a:xfrm>
            <a:prstGeom prst="rect">
              <a:avLst/>
            </a:prstGeom>
            <a:noFill/>
          </p:spPr>
          <p:txBody>
            <a:bodyPr>
              <a:spAutoFit/>
            </a:bodyPr>
            <a:lstStyle/>
            <a:p>
              <a:pPr algn="ctr">
                <a:defRPr/>
              </a:pPr>
              <a:r>
                <a:rPr lang="pt-BR" sz="1100" b="1" dirty="0">
                  <a:solidFill>
                    <a:schemeClr val="accent5">
                      <a:lumMod val="75000"/>
                    </a:schemeClr>
                  </a:solidFill>
                  <a:latin typeface="Arial Black" pitchFamily="34" charset="0"/>
                </a:rPr>
                <a:t>PESSOAS E </a:t>
              </a:r>
            </a:p>
            <a:p>
              <a:pPr algn="ctr">
                <a:defRPr/>
              </a:pPr>
              <a:r>
                <a:rPr lang="pt-BR" sz="1100" b="1" dirty="0">
                  <a:solidFill>
                    <a:schemeClr val="accent5">
                      <a:lumMod val="75000"/>
                    </a:schemeClr>
                  </a:solidFill>
                  <a:latin typeface="Arial Black" pitchFamily="34" charset="0"/>
                </a:rPr>
                <a:t>INOVAÇÃO</a:t>
              </a:r>
            </a:p>
          </p:txBody>
        </p:sp>
        <p:sp>
          <p:nvSpPr>
            <p:cNvPr id="30" name="Retângulo 3"/>
            <p:cNvSpPr/>
            <p:nvPr/>
          </p:nvSpPr>
          <p:spPr>
            <a:xfrm>
              <a:off x="7380288" y="2790825"/>
              <a:ext cx="1655762" cy="35274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31" name="CaixaDeTexto 9"/>
            <p:cNvSpPr txBox="1"/>
            <p:nvPr/>
          </p:nvSpPr>
          <p:spPr>
            <a:xfrm>
              <a:off x="7380288" y="2816225"/>
              <a:ext cx="1655762" cy="431800"/>
            </a:xfrm>
            <a:prstGeom prst="rect">
              <a:avLst/>
            </a:prstGeom>
            <a:noFill/>
          </p:spPr>
          <p:txBody>
            <a:bodyPr>
              <a:spAutoFit/>
            </a:bodyPr>
            <a:lstStyle/>
            <a:p>
              <a:pPr algn="ctr">
                <a:defRPr/>
              </a:pPr>
              <a:r>
                <a:rPr lang="pt-BR" sz="1100" b="1" dirty="0">
                  <a:solidFill>
                    <a:schemeClr val="accent4"/>
                  </a:solidFill>
                  <a:latin typeface="Arial Black" pitchFamily="34" charset="0"/>
                </a:rPr>
                <a:t>ORÇAMENTO E </a:t>
              </a:r>
            </a:p>
            <a:p>
              <a:pPr algn="ctr">
                <a:defRPr/>
              </a:pPr>
              <a:r>
                <a:rPr lang="pt-BR" sz="1100" b="1" dirty="0">
                  <a:solidFill>
                    <a:schemeClr val="accent4"/>
                  </a:solidFill>
                  <a:latin typeface="Arial Black" pitchFamily="34" charset="0"/>
                </a:rPr>
                <a:t>LOGÍSTICA</a:t>
              </a:r>
            </a:p>
          </p:txBody>
        </p:sp>
        <p:sp>
          <p:nvSpPr>
            <p:cNvPr id="32" name="Retângulo 6"/>
            <p:cNvSpPr/>
            <p:nvPr/>
          </p:nvSpPr>
          <p:spPr>
            <a:xfrm>
              <a:off x="2339975" y="4302125"/>
              <a:ext cx="1871663" cy="360363"/>
            </a:xfrm>
            <a:prstGeom prst="rect">
              <a:avLst/>
            </a:prstGeom>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pt-BR" sz="900" dirty="0"/>
                <a:t>Aprimorar o relacionamento com o Congresso Nacional</a:t>
              </a:r>
            </a:p>
          </p:txBody>
        </p:sp>
        <p:sp>
          <p:nvSpPr>
            <p:cNvPr id="33" name="Retângulo 6"/>
            <p:cNvSpPr/>
            <p:nvPr/>
          </p:nvSpPr>
          <p:spPr>
            <a:xfrm>
              <a:off x="5076825" y="4302125"/>
              <a:ext cx="1871663" cy="360363"/>
            </a:xfrm>
            <a:prstGeom prst="rect">
              <a:avLst/>
            </a:prstGeom>
            <a:solidFill>
              <a:srgbClr val="E46C0A"/>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pt-BR" sz="900" dirty="0"/>
                <a:t>Assegurar razoabilidade no tempo de apreciação dos processos</a:t>
              </a:r>
            </a:p>
          </p:txBody>
        </p:sp>
        <p:sp>
          <p:nvSpPr>
            <p:cNvPr id="34" name="Retângulo 6"/>
            <p:cNvSpPr/>
            <p:nvPr/>
          </p:nvSpPr>
          <p:spPr>
            <a:xfrm>
              <a:off x="2339975" y="4806950"/>
              <a:ext cx="1871663" cy="431800"/>
            </a:xfrm>
            <a:prstGeom prst="rect">
              <a:avLst/>
            </a:prstGeom>
            <a:solidFill>
              <a:srgbClr val="E46C0A"/>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pt-BR" sz="900" dirty="0"/>
                <a:t>Atuar em cooperação com                   a Administração Pública e             com a rede de controle</a:t>
              </a:r>
            </a:p>
          </p:txBody>
        </p:sp>
        <p:sp>
          <p:nvSpPr>
            <p:cNvPr id="35" name="Retângulo 6"/>
            <p:cNvSpPr/>
            <p:nvPr/>
          </p:nvSpPr>
          <p:spPr>
            <a:xfrm>
              <a:off x="5076825" y="4806950"/>
              <a:ext cx="1871663" cy="431800"/>
            </a:xfrm>
            <a:prstGeom prst="rect">
              <a:avLst/>
            </a:prstGeom>
            <a:solidFill>
              <a:srgbClr val="E46C0A"/>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pt-BR" sz="900" dirty="0"/>
                <a:t>Atuar de forma seletiva e sistêmica em áreas de risco e relevância</a:t>
              </a:r>
            </a:p>
          </p:txBody>
        </p:sp>
        <p:sp>
          <p:nvSpPr>
            <p:cNvPr id="36" name="Round Diagonal Corner Rectangle 52"/>
            <p:cNvSpPr/>
            <p:nvPr/>
          </p:nvSpPr>
          <p:spPr>
            <a:xfrm rot="10800000">
              <a:off x="2195513" y="4157663"/>
              <a:ext cx="2089150" cy="1152525"/>
            </a:xfrm>
            <a:prstGeom prst="round2DiagRect">
              <a:avLst>
                <a:gd name="adj1" fmla="val 0"/>
                <a:gd name="adj2" fmla="val 11200"/>
              </a:avLst>
            </a:prstGeom>
            <a:noFill/>
            <a:ln>
              <a:solidFill>
                <a:schemeClr val="accent6">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p>
          </p:txBody>
        </p:sp>
        <p:sp>
          <p:nvSpPr>
            <p:cNvPr id="37" name="TextBox 53"/>
            <p:cNvSpPr txBox="1"/>
            <p:nvPr/>
          </p:nvSpPr>
          <p:spPr>
            <a:xfrm>
              <a:off x="2268538" y="4030663"/>
              <a:ext cx="647700" cy="200025"/>
            </a:xfrm>
            <a:prstGeom prst="rect">
              <a:avLst/>
            </a:prstGeom>
            <a:solidFill>
              <a:schemeClr val="accent6">
                <a:lumMod val="40000"/>
                <a:lumOff val="60000"/>
              </a:schemeClr>
            </a:solidFill>
            <a:ln>
              <a:noFill/>
            </a:ln>
          </p:spPr>
          <p:txBody>
            <a:bodyPr>
              <a:spAutoFit/>
            </a:bodyPr>
            <a:lstStyle/>
            <a:p>
              <a:pPr>
                <a:defRPr/>
              </a:pPr>
              <a:r>
                <a:rPr lang="pt-BR" sz="700" dirty="0"/>
                <a:t>Parcerias</a:t>
              </a:r>
            </a:p>
          </p:txBody>
        </p:sp>
        <p:sp>
          <p:nvSpPr>
            <p:cNvPr id="38" name="Round Diagonal Corner Rectangle 54"/>
            <p:cNvSpPr/>
            <p:nvPr/>
          </p:nvSpPr>
          <p:spPr>
            <a:xfrm rot="10800000">
              <a:off x="4932363" y="4157663"/>
              <a:ext cx="2087562" cy="1152525"/>
            </a:xfrm>
            <a:prstGeom prst="round2DiagRect">
              <a:avLst>
                <a:gd name="adj1" fmla="val 0"/>
                <a:gd name="adj2" fmla="val 11200"/>
              </a:avLst>
            </a:prstGeom>
            <a:noFill/>
            <a:ln>
              <a:solidFill>
                <a:schemeClr val="accent6">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p>
          </p:txBody>
        </p:sp>
        <p:sp>
          <p:nvSpPr>
            <p:cNvPr id="39" name="TextBox 55"/>
            <p:cNvSpPr txBox="1"/>
            <p:nvPr/>
          </p:nvSpPr>
          <p:spPr>
            <a:xfrm>
              <a:off x="5003800" y="4030663"/>
              <a:ext cx="1584325" cy="200025"/>
            </a:xfrm>
            <a:prstGeom prst="rect">
              <a:avLst/>
            </a:prstGeom>
            <a:solidFill>
              <a:schemeClr val="accent6">
                <a:lumMod val="40000"/>
                <a:lumOff val="60000"/>
              </a:schemeClr>
            </a:solidFill>
            <a:ln>
              <a:noFill/>
            </a:ln>
          </p:spPr>
          <p:txBody>
            <a:bodyPr>
              <a:spAutoFit/>
            </a:bodyPr>
            <a:lstStyle/>
            <a:p>
              <a:pPr>
                <a:defRPr/>
              </a:pPr>
              <a:r>
                <a:rPr lang="pt-BR" sz="700" dirty="0"/>
                <a:t>Tempestividade e seletividade</a:t>
              </a:r>
            </a:p>
          </p:txBody>
        </p:sp>
        <p:sp>
          <p:nvSpPr>
            <p:cNvPr id="40" name="Seta para cima 9"/>
            <p:cNvSpPr/>
            <p:nvPr/>
          </p:nvSpPr>
          <p:spPr>
            <a:xfrm rot="5400000">
              <a:off x="1691482" y="4518819"/>
              <a:ext cx="431800" cy="287337"/>
            </a:xfrm>
            <a:prstGeom prst="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1" name="Seta para cima 9"/>
            <p:cNvSpPr/>
            <p:nvPr/>
          </p:nvSpPr>
          <p:spPr>
            <a:xfrm rot="16200000">
              <a:off x="7020719" y="4518819"/>
              <a:ext cx="431800" cy="287338"/>
            </a:xfrm>
            <a:prstGeom prst="up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2" name="Retângulo 3"/>
            <p:cNvSpPr/>
            <p:nvPr/>
          </p:nvSpPr>
          <p:spPr>
            <a:xfrm>
              <a:off x="179388" y="341313"/>
              <a:ext cx="4176712" cy="7921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3" name="Retângulo 4"/>
            <p:cNvSpPr/>
            <p:nvPr/>
          </p:nvSpPr>
          <p:spPr>
            <a:xfrm>
              <a:off x="323850" y="606425"/>
              <a:ext cx="3960813" cy="431800"/>
            </a:xfrm>
            <a:prstGeom prst="rect">
              <a:avLst/>
            </a:prstGeom>
            <a:solidFill>
              <a:srgbClr val="953735"/>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pt-BR" sz="900" b="1" dirty="0"/>
                <a:t>Controlar a Administração Pública para contribuir com seu aperfeiçoamento em benefício da sociedade</a:t>
              </a:r>
            </a:p>
          </p:txBody>
        </p:sp>
        <p:sp>
          <p:nvSpPr>
            <p:cNvPr id="44" name="CaixaDeTexto 8"/>
            <p:cNvSpPr txBox="1"/>
            <p:nvPr/>
          </p:nvSpPr>
          <p:spPr>
            <a:xfrm>
              <a:off x="1187450" y="350838"/>
              <a:ext cx="2016125" cy="261937"/>
            </a:xfrm>
            <a:prstGeom prst="rect">
              <a:avLst/>
            </a:prstGeom>
            <a:noFill/>
          </p:spPr>
          <p:txBody>
            <a:bodyPr>
              <a:spAutoFit/>
            </a:bodyPr>
            <a:lstStyle/>
            <a:p>
              <a:pPr algn="ctr">
                <a:defRPr/>
              </a:pPr>
              <a:r>
                <a:rPr lang="pt-BR" sz="1100" b="1" dirty="0">
                  <a:solidFill>
                    <a:schemeClr val="accent2">
                      <a:lumMod val="75000"/>
                    </a:schemeClr>
                  </a:solidFill>
                  <a:latin typeface="Arial Black" pitchFamily="34" charset="0"/>
                </a:rPr>
                <a:t>MISSÃO</a:t>
              </a:r>
            </a:p>
          </p:txBody>
        </p:sp>
        <p:sp>
          <p:nvSpPr>
            <p:cNvPr id="45" name="Retângulo 3"/>
            <p:cNvSpPr/>
            <p:nvPr/>
          </p:nvSpPr>
          <p:spPr>
            <a:xfrm>
              <a:off x="4859338" y="341313"/>
              <a:ext cx="4176712" cy="7921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6" name="Retângulo 4"/>
            <p:cNvSpPr/>
            <p:nvPr/>
          </p:nvSpPr>
          <p:spPr>
            <a:xfrm>
              <a:off x="5003800" y="606425"/>
              <a:ext cx="3960813" cy="431800"/>
            </a:xfrm>
            <a:prstGeom prst="rect">
              <a:avLst/>
            </a:prstGeom>
            <a:solidFill>
              <a:srgbClr val="953735"/>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pt-BR" sz="900" b="1" dirty="0"/>
                <a:t>Ser reconhecido como instituição de excelência no controle e no aperfeiçoamento da Administração Pública</a:t>
              </a:r>
            </a:p>
          </p:txBody>
        </p:sp>
        <p:sp>
          <p:nvSpPr>
            <p:cNvPr id="47" name="CaixaDeTexto 8"/>
            <p:cNvSpPr txBox="1"/>
            <p:nvPr/>
          </p:nvSpPr>
          <p:spPr>
            <a:xfrm>
              <a:off x="5867400" y="350838"/>
              <a:ext cx="2017713" cy="261937"/>
            </a:xfrm>
            <a:prstGeom prst="rect">
              <a:avLst/>
            </a:prstGeom>
            <a:noFill/>
          </p:spPr>
          <p:txBody>
            <a:bodyPr>
              <a:spAutoFit/>
            </a:bodyPr>
            <a:lstStyle/>
            <a:p>
              <a:pPr algn="ctr">
                <a:defRPr/>
              </a:pPr>
              <a:r>
                <a:rPr lang="pt-BR" sz="1100" b="1" dirty="0">
                  <a:solidFill>
                    <a:schemeClr val="accent2">
                      <a:lumMod val="75000"/>
                    </a:schemeClr>
                  </a:solidFill>
                  <a:latin typeface="Arial Black" pitchFamily="34" charset="0"/>
                </a:rPr>
                <a:t>VISÃO</a:t>
              </a:r>
            </a:p>
          </p:txBody>
        </p:sp>
        <p:sp>
          <p:nvSpPr>
            <p:cNvPr id="48" name="Retângulo 6"/>
            <p:cNvSpPr/>
            <p:nvPr/>
          </p:nvSpPr>
          <p:spPr>
            <a:xfrm>
              <a:off x="7524750" y="5670550"/>
              <a:ext cx="1368425" cy="504825"/>
            </a:xfrm>
            <a:prstGeom prst="rect">
              <a:avLst/>
            </a:prstGeom>
            <a:solidFill>
              <a:srgbClr val="8064A2"/>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pt-BR" sz="900" kern="100" spc="-30" dirty="0"/>
                <a:t>Assegurar recursos para modernização do TCU</a:t>
              </a:r>
            </a:p>
          </p:txBody>
        </p:sp>
        <p:sp>
          <p:nvSpPr>
            <p:cNvPr id="49" name="Retângulo 6"/>
            <p:cNvSpPr/>
            <p:nvPr/>
          </p:nvSpPr>
          <p:spPr>
            <a:xfrm>
              <a:off x="7524750" y="5022850"/>
              <a:ext cx="1368425" cy="503238"/>
            </a:xfrm>
            <a:prstGeom prst="rect">
              <a:avLst/>
            </a:prstGeom>
            <a:solidFill>
              <a:srgbClr val="8064A2"/>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pt-BR" sz="900" kern="100" spc="-30" dirty="0"/>
                <a:t>Assegurar adequado suporte logístico às necessidades do TCU</a:t>
              </a:r>
            </a:p>
          </p:txBody>
        </p:sp>
        <p:sp>
          <p:nvSpPr>
            <p:cNvPr id="50" name="Retângulo 6"/>
            <p:cNvSpPr/>
            <p:nvPr/>
          </p:nvSpPr>
          <p:spPr>
            <a:xfrm>
              <a:off x="7524750" y="4446588"/>
              <a:ext cx="1368425" cy="431800"/>
            </a:xfrm>
            <a:prstGeom prst="rect">
              <a:avLst/>
            </a:prstGeom>
            <a:solidFill>
              <a:srgbClr val="8064A2"/>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pt-BR" sz="900" kern="100" spc="-30" dirty="0"/>
                <a:t>Intensificar e aprimorar o uso de TI nas ações de controle</a:t>
              </a:r>
            </a:p>
          </p:txBody>
        </p:sp>
        <p:sp>
          <p:nvSpPr>
            <p:cNvPr id="51" name="Retângulo 6"/>
            <p:cNvSpPr/>
            <p:nvPr/>
          </p:nvSpPr>
          <p:spPr>
            <a:xfrm>
              <a:off x="7524750" y="3870325"/>
              <a:ext cx="1368425" cy="431800"/>
            </a:xfrm>
            <a:prstGeom prst="rect">
              <a:avLst/>
            </a:prstGeom>
            <a:solidFill>
              <a:srgbClr val="8064A2"/>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pt-BR" sz="900" kern="100" spc="-30" dirty="0"/>
                <a:t>Otimizar o uso de TI na gestão do TCU</a:t>
              </a:r>
            </a:p>
          </p:txBody>
        </p:sp>
        <p:sp>
          <p:nvSpPr>
            <p:cNvPr id="52" name="Retângulo 6"/>
            <p:cNvSpPr/>
            <p:nvPr/>
          </p:nvSpPr>
          <p:spPr>
            <a:xfrm>
              <a:off x="7524750" y="3294063"/>
              <a:ext cx="1368425" cy="431800"/>
            </a:xfrm>
            <a:prstGeom prst="rect">
              <a:avLst/>
            </a:prstGeom>
            <a:solidFill>
              <a:srgbClr val="8064A2"/>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pt-BR" sz="900" kern="100" spc="-30" dirty="0"/>
                <a:t>Promover a melhoria da governança do TCU</a:t>
              </a:r>
            </a:p>
          </p:txBody>
        </p:sp>
        <p:grpSp>
          <p:nvGrpSpPr>
            <p:cNvPr id="9269" name="Grupo 74"/>
            <p:cNvGrpSpPr>
              <a:grpSpLocks/>
            </p:cNvGrpSpPr>
            <p:nvPr/>
          </p:nvGrpSpPr>
          <p:grpSpPr bwMode="auto">
            <a:xfrm>
              <a:off x="755650" y="6308725"/>
              <a:ext cx="7513638" cy="288925"/>
              <a:chOff x="755576" y="6516000"/>
              <a:chExt cx="7513640" cy="288032"/>
            </a:xfrm>
          </p:grpSpPr>
          <p:sp>
            <p:nvSpPr>
              <p:cNvPr id="54" name="Seta para cima 9"/>
              <p:cNvSpPr/>
              <p:nvPr/>
            </p:nvSpPr>
            <p:spPr>
              <a:xfrm>
                <a:off x="755576" y="6525496"/>
                <a:ext cx="287338" cy="243719"/>
              </a:xfrm>
              <a:prstGeom prst="upArrow">
                <a:avLst>
                  <a:gd name="adj1" fmla="val 41419"/>
                  <a:gd name="adj2" fmla="val 397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5" name="Retângulo 54"/>
              <p:cNvSpPr/>
              <p:nvPr/>
            </p:nvSpPr>
            <p:spPr>
              <a:xfrm>
                <a:off x="838126" y="6731233"/>
                <a:ext cx="7334252" cy="7279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6" name="Retângulo 55"/>
              <p:cNvSpPr/>
              <p:nvPr/>
            </p:nvSpPr>
            <p:spPr>
              <a:xfrm>
                <a:off x="8124753" y="6516000"/>
                <a:ext cx="144463" cy="28803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grpSp>
    </p:spTree>
    <p:extLst>
      <p:ext uri="{BB962C8B-B14F-4D97-AF65-F5344CB8AC3E}">
        <p14:creationId xmlns:p14="http://schemas.microsoft.com/office/powerpoint/2010/main" xmlns="" val="2374410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laudio\Desktop\Imagem1.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00013" y="292100"/>
            <a:ext cx="8942387" cy="627221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D:\Dados\TCU\#Coestado\Apresentações_e_eventos\2013-05-15 - Evento SEFIP\MissãoTCU.e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7165" y="1412776"/>
            <a:ext cx="9741384" cy="1872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5130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laudio\Desktop\Imagem1.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00013" y="292100"/>
            <a:ext cx="8942387" cy="6272213"/>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D:\Dados\TCU\#Coestado\Apresentações_e_eventos\2013-05-15 - Evento SEFIP\Gov_e_Desemp.e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722327"/>
            <a:ext cx="9144000" cy="18588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tângulo 2"/>
          <p:cNvSpPr/>
          <p:nvPr/>
        </p:nvSpPr>
        <p:spPr>
          <a:xfrm>
            <a:off x="4211960" y="404664"/>
            <a:ext cx="4464496" cy="172819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5400" dirty="0" smtClean="0"/>
              <a:t>Governança e Desempenho</a:t>
            </a:r>
            <a:endParaRPr lang="pt-BR" sz="5400" dirty="0"/>
          </a:p>
        </p:txBody>
      </p:sp>
      <p:cxnSp>
        <p:nvCxnSpPr>
          <p:cNvPr id="5" name="Conector de seta reta 4"/>
          <p:cNvCxnSpPr>
            <a:endCxn id="3" idx="1"/>
          </p:cNvCxnSpPr>
          <p:nvPr/>
        </p:nvCxnSpPr>
        <p:spPr>
          <a:xfrm flipV="1">
            <a:off x="1691680" y="1268760"/>
            <a:ext cx="2520280" cy="145356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323528" y="4941168"/>
            <a:ext cx="2628292" cy="10801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3200" dirty="0" smtClean="0"/>
              <a:t>Riscos e controles</a:t>
            </a:r>
            <a:endParaRPr lang="pt-BR" sz="3200" dirty="0"/>
          </a:p>
        </p:txBody>
      </p:sp>
      <p:sp>
        <p:nvSpPr>
          <p:cNvPr id="10" name="Retângulo 9"/>
          <p:cNvSpPr/>
          <p:nvPr/>
        </p:nvSpPr>
        <p:spPr>
          <a:xfrm>
            <a:off x="3257060" y="4941168"/>
            <a:ext cx="2628292" cy="10801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3200" dirty="0" smtClean="0"/>
              <a:t>Desempenho</a:t>
            </a:r>
            <a:endParaRPr lang="pt-BR" sz="3200" dirty="0"/>
          </a:p>
        </p:txBody>
      </p:sp>
      <p:sp>
        <p:nvSpPr>
          <p:cNvPr id="11" name="Retângulo 10"/>
          <p:cNvSpPr/>
          <p:nvPr/>
        </p:nvSpPr>
        <p:spPr>
          <a:xfrm>
            <a:off x="6190592" y="4941168"/>
            <a:ext cx="2628292" cy="10801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3200" dirty="0" smtClean="0"/>
              <a:t>Desperdício e mau uso</a:t>
            </a:r>
            <a:endParaRPr lang="pt-BR" sz="3200" dirty="0"/>
          </a:p>
        </p:txBody>
      </p:sp>
      <p:cxnSp>
        <p:nvCxnSpPr>
          <p:cNvPr id="12" name="Conector de seta reta 11"/>
          <p:cNvCxnSpPr>
            <a:endCxn id="9" idx="0"/>
          </p:cNvCxnSpPr>
          <p:nvPr/>
        </p:nvCxnSpPr>
        <p:spPr>
          <a:xfrm>
            <a:off x="1637674" y="4437112"/>
            <a:ext cx="0"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a:off x="4644008" y="4454725"/>
            <a:ext cx="0"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a:off x="7650342" y="4472338"/>
            <a:ext cx="0"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984384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355976" y="332656"/>
            <a:ext cx="4572000" cy="5262979"/>
          </a:xfrm>
          <a:prstGeom prst="rect">
            <a:avLst/>
          </a:prstGeom>
        </p:spPr>
        <p:txBody>
          <a:bodyPr wrap="square">
            <a:spAutoFit/>
          </a:bodyPr>
          <a:lstStyle/>
          <a:p>
            <a:pPr algn="just"/>
            <a:r>
              <a:rPr lang="pt-BR" sz="2400" dirty="0" smtClean="0">
                <a:latin typeface="+mn-lt"/>
              </a:rPr>
              <a:t>“Melhorar </a:t>
            </a:r>
            <a:r>
              <a:rPr lang="pt-BR" sz="2400" dirty="0" smtClean="0">
                <a:latin typeface="+mn-lt"/>
              </a:rPr>
              <a:t>a governança, com efeito, significa </a:t>
            </a:r>
            <a:r>
              <a:rPr lang="pt-BR" sz="2400" u="sng" dirty="0" smtClean="0">
                <a:latin typeface="+mn-lt"/>
              </a:rPr>
              <a:t>ouvir</a:t>
            </a:r>
            <a:r>
              <a:rPr lang="pt-BR" sz="2400" dirty="0" smtClean="0">
                <a:latin typeface="+mn-lt"/>
              </a:rPr>
              <a:t> a sociedade, </a:t>
            </a:r>
            <a:r>
              <a:rPr lang="pt-BR" sz="2400" u="sng" dirty="0" smtClean="0">
                <a:latin typeface="+mn-lt"/>
              </a:rPr>
              <a:t>planejar</a:t>
            </a:r>
            <a:r>
              <a:rPr lang="pt-BR" sz="2400" dirty="0" smtClean="0">
                <a:latin typeface="+mn-lt"/>
              </a:rPr>
              <a:t> melhor</a:t>
            </a:r>
            <a:r>
              <a:rPr lang="pt-BR" sz="2400" dirty="0" smtClean="0">
                <a:latin typeface="+mn-lt"/>
              </a:rPr>
              <a:t>, </a:t>
            </a:r>
            <a:r>
              <a:rPr lang="pt-BR" sz="2400" u="sng" dirty="0" smtClean="0">
                <a:latin typeface="+mn-lt"/>
              </a:rPr>
              <a:t>coordenar</a:t>
            </a:r>
            <a:r>
              <a:rPr lang="pt-BR" sz="2400" dirty="0" smtClean="0">
                <a:latin typeface="+mn-lt"/>
              </a:rPr>
              <a:t> melhor e de forma coerente, ter estruturas sólidas de </a:t>
            </a:r>
            <a:r>
              <a:rPr lang="pt-BR" sz="2400" u="sng" dirty="0" smtClean="0">
                <a:latin typeface="+mn-lt"/>
              </a:rPr>
              <a:t>controles internos</a:t>
            </a:r>
            <a:r>
              <a:rPr lang="pt-BR" sz="2400" dirty="0" smtClean="0">
                <a:latin typeface="+mn-lt"/>
              </a:rPr>
              <a:t> </a:t>
            </a:r>
            <a:r>
              <a:rPr lang="pt-BR" sz="2400" dirty="0" smtClean="0">
                <a:latin typeface="+mn-lt"/>
              </a:rPr>
              <a:t>e </a:t>
            </a:r>
            <a:r>
              <a:rPr lang="pt-BR" sz="2400" u="sng" dirty="0" smtClean="0">
                <a:latin typeface="+mn-lt"/>
              </a:rPr>
              <a:t>gestão de riscos</a:t>
            </a:r>
            <a:r>
              <a:rPr lang="pt-BR" sz="2400" dirty="0" smtClean="0">
                <a:latin typeface="+mn-lt"/>
              </a:rPr>
              <a:t> e utilizar </a:t>
            </a:r>
            <a:r>
              <a:rPr lang="pt-BR" sz="2400" dirty="0" smtClean="0">
                <a:latin typeface="+mn-lt"/>
              </a:rPr>
              <a:t>indicadores </a:t>
            </a:r>
            <a:r>
              <a:rPr lang="pt-BR" sz="2400" dirty="0" smtClean="0">
                <a:latin typeface="+mn-lt"/>
              </a:rPr>
              <a:t>que possam ser </a:t>
            </a:r>
            <a:r>
              <a:rPr lang="pt-BR" sz="2400" dirty="0" smtClean="0">
                <a:latin typeface="+mn-lt"/>
              </a:rPr>
              <a:t>mensurados, divulgados </a:t>
            </a:r>
            <a:r>
              <a:rPr lang="pt-BR" sz="2400" dirty="0" smtClean="0">
                <a:latin typeface="+mn-lt"/>
              </a:rPr>
              <a:t>com total </a:t>
            </a:r>
            <a:r>
              <a:rPr lang="pt-BR" sz="2400" u="sng" dirty="0" smtClean="0">
                <a:latin typeface="+mn-lt"/>
              </a:rPr>
              <a:t>transparência</a:t>
            </a:r>
            <a:r>
              <a:rPr lang="pt-BR" sz="2400" dirty="0" smtClean="0">
                <a:latin typeface="+mn-lt"/>
              </a:rPr>
              <a:t>, de modo que os </a:t>
            </a:r>
            <a:r>
              <a:rPr lang="pt-BR" sz="2400" u="sng" dirty="0" smtClean="0">
                <a:latin typeface="+mn-lt"/>
              </a:rPr>
              <a:t>resultados</a:t>
            </a:r>
            <a:r>
              <a:rPr lang="pt-BR" sz="2400" dirty="0" smtClean="0">
                <a:latin typeface="+mn-lt"/>
              </a:rPr>
              <a:t> alcançados </a:t>
            </a:r>
            <a:r>
              <a:rPr lang="pt-BR" sz="2400" dirty="0" smtClean="0">
                <a:latin typeface="+mn-lt"/>
              </a:rPr>
              <a:t>sejam amplamente </a:t>
            </a:r>
            <a:r>
              <a:rPr lang="pt-BR" sz="2400" dirty="0" smtClean="0">
                <a:latin typeface="+mn-lt"/>
              </a:rPr>
              <a:t>conhecidos e </a:t>
            </a:r>
            <a:r>
              <a:rPr lang="pt-BR" sz="2400" dirty="0" smtClean="0">
                <a:latin typeface="+mn-lt"/>
              </a:rPr>
              <a:t>discutidos </a:t>
            </a:r>
            <a:r>
              <a:rPr lang="pt-BR" sz="2400" dirty="0" smtClean="0">
                <a:latin typeface="+mn-lt"/>
              </a:rPr>
              <a:t>pela </a:t>
            </a:r>
            <a:r>
              <a:rPr lang="pt-BR" sz="2400" u="sng" dirty="0" smtClean="0">
                <a:latin typeface="+mn-lt"/>
              </a:rPr>
              <a:t>sociedade</a:t>
            </a:r>
            <a:r>
              <a:rPr lang="pt-BR" sz="2400" dirty="0" smtClean="0">
                <a:latin typeface="+mn-lt"/>
              </a:rPr>
              <a:t>.” (Ministro Augusto </a:t>
            </a:r>
            <a:r>
              <a:rPr lang="pt-BR" sz="2400" dirty="0" err="1" smtClean="0">
                <a:latin typeface="+mn-lt"/>
              </a:rPr>
              <a:t>Nardes</a:t>
            </a:r>
            <a:r>
              <a:rPr lang="pt-BR" sz="2400" dirty="0" smtClean="0">
                <a:latin typeface="+mn-lt"/>
              </a:rPr>
              <a:t>, Presidente do TCU)</a:t>
            </a:r>
            <a:endParaRPr lang="pt-BR" sz="2400" dirty="0">
              <a:latin typeface="+mn-lt"/>
            </a:endParaRPr>
          </a:p>
        </p:txBody>
      </p:sp>
      <p:pic>
        <p:nvPicPr>
          <p:cNvPr id="1026" name="Picture 2" descr="https://encrypted-tbn0.gstatic.com/images?q=tbn:ANd9GcTKXSbL2XWD8KF3DUMo8JUdUJBwndcjV5qFyYjln4uCcO9DS_qiZA">
            <a:hlinkClick r:id="rId2"/>
          </p:cNvPr>
          <p:cNvPicPr>
            <a:picLocks noChangeAspect="1" noChangeArrowheads="1"/>
          </p:cNvPicPr>
          <p:nvPr/>
        </p:nvPicPr>
        <p:blipFill>
          <a:blip r:embed="rId3" cstate="print"/>
          <a:srcRect/>
          <a:stretch>
            <a:fillRect/>
          </a:stretch>
        </p:blipFill>
        <p:spPr bwMode="auto">
          <a:xfrm>
            <a:off x="539552" y="332368"/>
            <a:ext cx="3528392" cy="554663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3505" y="2098356"/>
            <a:ext cx="5643718" cy="3003385"/>
            <a:chOff x="403505" y="2098356"/>
            <a:chExt cx="5643718" cy="3003385"/>
          </a:xfrm>
        </p:grpSpPr>
        <p:sp>
          <p:nvSpPr>
            <p:cNvPr id="10" name="CaixaDeTexto 9"/>
            <p:cNvSpPr txBox="1"/>
            <p:nvPr/>
          </p:nvSpPr>
          <p:spPr>
            <a:xfrm>
              <a:off x="403506" y="2098356"/>
              <a:ext cx="3320141" cy="1569660"/>
            </a:xfrm>
            <a:prstGeom prst="rect">
              <a:avLst/>
            </a:prstGeom>
            <a:solidFill>
              <a:schemeClr val="bg1">
                <a:lumMod val="85000"/>
              </a:schemeClr>
            </a:solidFill>
          </p:spPr>
          <p:txBody>
            <a:bodyPr wrap="none" rtlCol="0">
              <a:spAutoFit/>
            </a:bodyPr>
            <a:lstStyle/>
            <a:p>
              <a:r>
                <a:rPr lang="pt-BR" sz="2400" b="1" dirty="0" smtClean="0"/>
                <a:t>Gestão (controles)</a:t>
              </a:r>
            </a:p>
            <a:p>
              <a:pPr marL="285750" indent="-285750">
                <a:buFontTx/>
                <a:buChar char="-"/>
              </a:pPr>
              <a:r>
                <a:rPr lang="en-US" dirty="0" err="1" smtClean="0"/>
                <a:t>Estratégias</a:t>
              </a:r>
              <a:r>
                <a:rPr lang="en-US" dirty="0" smtClean="0"/>
                <a:t> e </a:t>
              </a:r>
              <a:r>
                <a:rPr lang="en-US" dirty="0" err="1" smtClean="0"/>
                <a:t>planos</a:t>
              </a:r>
              <a:endParaRPr lang="en-US" dirty="0" smtClean="0"/>
            </a:p>
            <a:p>
              <a:pPr marL="285750" indent="-285750">
                <a:buFontTx/>
                <a:buChar char="-"/>
              </a:pPr>
              <a:r>
                <a:rPr lang="en-US" dirty="0" err="1" smtClean="0"/>
                <a:t>Informação</a:t>
              </a:r>
              <a:r>
                <a:rPr lang="en-US" dirty="0" smtClean="0"/>
                <a:t> e </a:t>
              </a:r>
              <a:r>
                <a:rPr lang="en-US" dirty="0" err="1" smtClean="0"/>
                <a:t>conhecimento</a:t>
              </a:r>
              <a:endParaRPr lang="en-US" dirty="0" smtClean="0"/>
            </a:p>
            <a:p>
              <a:pPr marL="285750" indent="-285750">
                <a:buFontTx/>
                <a:buChar char="-"/>
              </a:pPr>
              <a:r>
                <a:rPr lang="en-US" dirty="0" err="1" smtClean="0"/>
                <a:t>Pessoas</a:t>
              </a:r>
              <a:endParaRPr lang="en-US" dirty="0" smtClean="0"/>
            </a:p>
            <a:p>
              <a:pPr marL="285750" indent="-285750">
                <a:buFontTx/>
                <a:buChar char="-"/>
              </a:pPr>
              <a:r>
                <a:rPr lang="en-US" dirty="0" err="1" smtClean="0"/>
                <a:t>Processos</a:t>
              </a:r>
              <a:endParaRPr lang="en-US" dirty="0" smtClean="0"/>
            </a:p>
          </p:txBody>
        </p:sp>
        <p:sp>
          <p:nvSpPr>
            <p:cNvPr id="11" name="CaixaDeTexto 10"/>
            <p:cNvSpPr txBox="1"/>
            <p:nvPr/>
          </p:nvSpPr>
          <p:spPr>
            <a:xfrm>
              <a:off x="568337" y="4505870"/>
              <a:ext cx="2720617" cy="400110"/>
            </a:xfrm>
            <a:prstGeom prst="rect">
              <a:avLst/>
            </a:prstGeom>
            <a:noFill/>
          </p:spPr>
          <p:txBody>
            <a:bodyPr wrap="none" rtlCol="0">
              <a:spAutoFit/>
            </a:bodyPr>
            <a:lstStyle/>
            <a:p>
              <a:r>
                <a:rPr lang="pt-BR" sz="2000" dirty="0" smtClean="0"/>
                <a:t>Resultados da Gestão</a:t>
              </a:r>
              <a:endParaRPr lang="pt-BR" sz="2000" dirty="0"/>
            </a:p>
          </p:txBody>
        </p:sp>
        <p:cxnSp>
          <p:nvCxnSpPr>
            <p:cNvPr id="12" name="Conector angulado 11"/>
            <p:cNvCxnSpPr>
              <a:stCxn id="10" idx="1"/>
              <a:endCxn id="11" idx="1"/>
            </p:cNvCxnSpPr>
            <p:nvPr/>
          </p:nvCxnSpPr>
          <p:spPr>
            <a:xfrm rot="10800000" flipH="1" flipV="1">
              <a:off x="403505" y="2883186"/>
              <a:ext cx="164830" cy="1822738"/>
            </a:xfrm>
            <a:prstGeom prst="bentConnector3">
              <a:avLst>
                <a:gd name="adj1" fmla="val -138688"/>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4791751" y="4393855"/>
              <a:ext cx="1255472" cy="707886"/>
            </a:xfrm>
            <a:prstGeom prst="rect">
              <a:avLst/>
            </a:prstGeom>
            <a:noFill/>
          </p:spPr>
          <p:txBody>
            <a:bodyPr wrap="none" rtlCol="0">
              <a:spAutoFit/>
            </a:bodyPr>
            <a:lstStyle/>
            <a:p>
              <a:r>
                <a:rPr lang="pt-BR" sz="2000" dirty="0" smtClean="0"/>
                <a:t>eficácia</a:t>
              </a:r>
            </a:p>
            <a:p>
              <a:r>
                <a:rPr lang="pt-BR" sz="2000" dirty="0" smtClean="0"/>
                <a:t>eficiência</a:t>
              </a:r>
            </a:p>
          </p:txBody>
        </p:sp>
        <p:cxnSp>
          <p:nvCxnSpPr>
            <p:cNvPr id="15" name="Conector de seta reta 14"/>
            <p:cNvCxnSpPr/>
            <p:nvPr/>
          </p:nvCxnSpPr>
          <p:spPr>
            <a:xfrm>
              <a:off x="3168923" y="4703812"/>
              <a:ext cx="14520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9" name="Título 1"/>
          <p:cNvSpPr txBox="1">
            <a:spLocks/>
          </p:cNvSpPr>
          <p:nvPr/>
        </p:nvSpPr>
        <p:spPr>
          <a:xfrm>
            <a:off x="0" y="332656"/>
            <a:ext cx="9143999" cy="72008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Perfil</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GovTI</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2012</a:t>
            </a:r>
            <a:endParaRPr kumimoji="0" lang="pt-BR" sz="3200" b="1" i="0" u="none" strike="noStrike" kern="1200" cap="none" spc="0" normalizeH="0" baseline="0" noProof="0" dirty="0" smtClean="0">
              <a:ln>
                <a:noFill/>
              </a:ln>
              <a:solidFill>
                <a:schemeClr val="tx1"/>
              </a:solidFill>
              <a:effectLst/>
              <a:uLnTx/>
              <a:uFillTx/>
              <a:latin typeface="+mj-lt"/>
              <a:ea typeface="+mj-ea"/>
              <a:cs typeface="+mj-cs"/>
            </a:endParaRPr>
          </a:p>
        </p:txBody>
      </p:sp>
      <p:grpSp>
        <p:nvGrpSpPr>
          <p:cNvPr id="5" name="Grupo 4"/>
          <p:cNvGrpSpPr/>
          <p:nvPr/>
        </p:nvGrpSpPr>
        <p:grpSpPr>
          <a:xfrm>
            <a:off x="264913" y="836712"/>
            <a:ext cx="8915746" cy="5357680"/>
            <a:chOff x="264913" y="836712"/>
            <a:chExt cx="8915746" cy="5357680"/>
          </a:xfrm>
        </p:grpSpPr>
        <p:sp>
          <p:nvSpPr>
            <p:cNvPr id="7" name="CaixaDeTexto 6"/>
            <p:cNvSpPr txBox="1"/>
            <p:nvPr/>
          </p:nvSpPr>
          <p:spPr>
            <a:xfrm>
              <a:off x="264914" y="836712"/>
              <a:ext cx="3621632" cy="800219"/>
            </a:xfrm>
            <a:prstGeom prst="rect">
              <a:avLst/>
            </a:prstGeom>
            <a:solidFill>
              <a:schemeClr val="bg1">
                <a:lumMod val="85000"/>
              </a:schemeClr>
            </a:solidFill>
          </p:spPr>
          <p:txBody>
            <a:bodyPr wrap="none" rtlCol="0">
              <a:spAutoFit/>
            </a:bodyPr>
            <a:lstStyle/>
            <a:p>
              <a:r>
                <a:rPr lang="pt-BR" sz="2800" b="1" dirty="0" smtClean="0"/>
                <a:t>Governança</a:t>
              </a:r>
            </a:p>
            <a:p>
              <a:r>
                <a:rPr lang="pt-BR" dirty="0" smtClean="0"/>
                <a:t>- Liderança da Alta Administração</a:t>
              </a:r>
              <a:endParaRPr lang="pt-BR" dirty="0"/>
            </a:p>
          </p:txBody>
        </p:sp>
        <p:sp>
          <p:nvSpPr>
            <p:cNvPr id="8" name="CaixaDeTexto 7"/>
            <p:cNvSpPr txBox="1"/>
            <p:nvPr/>
          </p:nvSpPr>
          <p:spPr>
            <a:xfrm>
              <a:off x="568337" y="5178729"/>
              <a:ext cx="3291286" cy="1015663"/>
            </a:xfrm>
            <a:prstGeom prst="rect">
              <a:avLst/>
            </a:prstGeom>
            <a:noFill/>
          </p:spPr>
          <p:txBody>
            <a:bodyPr wrap="none" rtlCol="0">
              <a:spAutoFit/>
            </a:bodyPr>
            <a:lstStyle/>
            <a:p>
              <a:r>
                <a:rPr lang="pt-BR" sz="2000" dirty="0" smtClean="0"/>
                <a:t>Resultados da Governança</a:t>
              </a:r>
            </a:p>
            <a:p>
              <a:pPr marL="285750" indent="-285750">
                <a:buFontTx/>
                <a:buChar char="-"/>
              </a:pPr>
              <a:r>
                <a:rPr lang="pt-BR" sz="2000" dirty="0" smtClean="0"/>
                <a:t>para os cidadãos </a:t>
              </a:r>
            </a:p>
            <a:p>
              <a:pPr marL="285750" indent="-285750">
                <a:buFontTx/>
                <a:buChar char="-"/>
              </a:pPr>
              <a:r>
                <a:rPr lang="pt-BR" sz="2000" dirty="0" smtClean="0"/>
                <a:t>para a sociedade</a:t>
              </a:r>
              <a:endParaRPr lang="pt-BR" sz="2000" dirty="0"/>
            </a:p>
          </p:txBody>
        </p:sp>
        <p:cxnSp>
          <p:nvCxnSpPr>
            <p:cNvPr id="9" name="Conector angulado 8"/>
            <p:cNvCxnSpPr>
              <a:stCxn id="7" idx="1"/>
              <a:endCxn id="8" idx="1"/>
            </p:cNvCxnSpPr>
            <p:nvPr/>
          </p:nvCxnSpPr>
          <p:spPr>
            <a:xfrm rot="10800000" flipH="1" flipV="1">
              <a:off x="264913" y="1236821"/>
              <a:ext cx="303423" cy="4449739"/>
            </a:xfrm>
            <a:prstGeom prst="bentConnector3">
              <a:avLst>
                <a:gd name="adj1" fmla="val -7534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7269558" y="4649512"/>
              <a:ext cx="1911101" cy="1015663"/>
            </a:xfrm>
            <a:prstGeom prst="rect">
              <a:avLst/>
            </a:prstGeom>
            <a:noFill/>
          </p:spPr>
          <p:txBody>
            <a:bodyPr wrap="none" rtlCol="0">
              <a:spAutoFit/>
            </a:bodyPr>
            <a:lstStyle/>
            <a:p>
              <a:r>
                <a:rPr lang="pt-BR" sz="2000" dirty="0" smtClean="0"/>
                <a:t>legalidade</a:t>
              </a:r>
            </a:p>
            <a:p>
              <a:r>
                <a:rPr lang="pt-BR" sz="2000" dirty="0" smtClean="0"/>
                <a:t>legitimidade</a:t>
              </a:r>
            </a:p>
            <a:p>
              <a:r>
                <a:rPr lang="pt-BR" sz="2000" dirty="0" smtClean="0"/>
                <a:t>economicidade</a:t>
              </a:r>
              <a:endParaRPr lang="pt-BR" sz="2000" dirty="0"/>
            </a:p>
          </p:txBody>
        </p:sp>
        <p:cxnSp>
          <p:nvCxnSpPr>
            <p:cNvPr id="16" name="Conector de seta reta 15"/>
            <p:cNvCxnSpPr/>
            <p:nvPr/>
          </p:nvCxnSpPr>
          <p:spPr>
            <a:xfrm>
              <a:off x="3168923" y="5896288"/>
              <a:ext cx="14520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flipV="1">
              <a:off x="6158343" y="5254186"/>
              <a:ext cx="1110356" cy="550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a:endCxn id="14" idx="1"/>
            </p:cNvCxnSpPr>
            <p:nvPr/>
          </p:nvCxnSpPr>
          <p:spPr>
            <a:xfrm>
              <a:off x="6072931" y="4795541"/>
              <a:ext cx="1196627" cy="3618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CaixaDeTexto 19"/>
            <p:cNvSpPr txBox="1"/>
            <p:nvPr/>
          </p:nvSpPr>
          <p:spPr>
            <a:xfrm>
              <a:off x="4807117" y="5665175"/>
              <a:ext cx="1425390" cy="400110"/>
            </a:xfrm>
            <a:prstGeom prst="rect">
              <a:avLst/>
            </a:prstGeom>
            <a:noFill/>
          </p:spPr>
          <p:txBody>
            <a:bodyPr wrap="none" rtlCol="0">
              <a:spAutoFit/>
            </a:bodyPr>
            <a:lstStyle/>
            <a:p>
              <a:r>
                <a:rPr lang="pt-BR" sz="2000" dirty="0" smtClean="0"/>
                <a:t>efetividade</a:t>
              </a:r>
            </a:p>
          </p:txBody>
        </p:sp>
      </p:grpSp>
    </p:spTree>
    <p:extLst>
      <p:ext uri="{BB962C8B-B14F-4D97-AF65-F5344CB8AC3E}">
        <p14:creationId xmlns:p14="http://schemas.microsoft.com/office/powerpoint/2010/main" xmlns="" val="25661405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609600" y="-27384"/>
            <a:ext cx="8229600" cy="1008112"/>
          </a:xfrm>
          <a:prstGeom prst="rect">
            <a:avLst/>
          </a:prstGeom>
          <a:noFill/>
          <a:ln w="9525">
            <a:noFill/>
            <a:miter lim="800000"/>
            <a:headEnd/>
            <a:tailEnd/>
          </a:ln>
        </p:spPr>
        <p:txBody>
          <a:bodyPr anchor="ctr"/>
          <a:lstStyle/>
          <a:p>
            <a:pPr algn="ctr">
              <a:defRPr/>
            </a:pPr>
            <a:r>
              <a:rPr lang="pt-BR" sz="4400" dirty="0"/>
              <a:t>Levantamento </a:t>
            </a:r>
            <a:r>
              <a:rPr lang="pt-BR" sz="4400" dirty="0" err="1"/>
              <a:t>GovTI</a:t>
            </a:r>
            <a:r>
              <a:rPr lang="pt-BR" sz="4400" dirty="0"/>
              <a:t> Ciclo </a:t>
            </a:r>
            <a:r>
              <a:rPr lang="pt-BR" sz="4400" dirty="0" smtClean="0"/>
              <a:t>2012</a:t>
            </a:r>
            <a:endParaRPr lang="pt-BR" sz="4400" dirty="0">
              <a:solidFill>
                <a:srgbClr val="0070C0"/>
              </a:solidFill>
              <a:latin typeface="+mj-lt"/>
              <a:ea typeface="+mj-ea"/>
              <a:cs typeface="+mj-cs"/>
            </a:endParaRPr>
          </a:p>
        </p:txBody>
      </p:sp>
      <p:graphicFrame>
        <p:nvGraphicFramePr>
          <p:cNvPr id="4" name="Gráfico 3"/>
          <p:cNvGraphicFramePr>
            <a:graphicFrameLocks/>
          </p:cNvGraphicFramePr>
          <p:nvPr>
            <p:extLst>
              <p:ext uri="{D42A27DB-BD31-4B8C-83A1-F6EECF244321}">
                <p14:modId xmlns:p14="http://schemas.microsoft.com/office/powerpoint/2010/main" xmlns="" val="1980325629"/>
              </p:ext>
            </p:extLst>
          </p:nvPr>
        </p:nvGraphicFramePr>
        <p:xfrm>
          <a:off x="0" y="836712"/>
          <a:ext cx="9828584" cy="5832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34007281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143000" y="1484784"/>
            <a:ext cx="7143750" cy="522287"/>
          </a:xfrm>
          <a:prstGeom prst="rect">
            <a:avLst/>
          </a:prstGeom>
          <a:noFill/>
        </p:spPr>
        <p:txBody>
          <a:bodyPr>
            <a:spAutoFit/>
          </a:bodyPr>
          <a:lstStyle/>
          <a:p>
            <a:pPr algn="ctr">
              <a:defRPr/>
            </a:pPr>
            <a:r>
              <a:rPr lang="pt-BR" sz="2800" b="1" dirty="0">
                <a:latin typeface="+mn-lt"/>
              </a:rPr>
              <a:t>INSTITUIÇÕES x ESTÁGIOS DO </a:t>
            </a:r>
            <a:r>
              <a:rPr lang="pt-BR" sz="2800" b="1" dirty="0" err="1">
                <a:latin typeface="+mn-lt"/>
              </a:rPr>
              <a:t>iGovTI</a:t>
            </a:r>
            <a:endParaRPr lang="pt-BR" sz="2800" b="1" dirty="0">
              <a:latin typeface="+mn-lt"/>
            </a:endParaRPr>
          </a:p>
        </p:txBody>
      </p:sp>
      <p:sp>
        <p:nvSpPr>
          <p:cNvPr id="7" name="Título 1"/>
          <p:cNvSpPr txBox="1">
            <a:spLocks/>
          </p:cNvSpPr>
          <p:nvPr/>
        </p:nvSpPr>
        <p:spPr bwMode="auto">
          <a:xfrm>
            <a:off x="609600" y="427038"/>
            <a:ext cx="8229600" cy="1143000"/>
          </a:xfrm>
          <a:prstGeom prst="rect">
            <a:avLst/>
          </a:prstGeom>
          <a:noFill/>
          <a:ln w="9525">
            <a:noFill/>
            <a:miter lim="800000"/>
            <a:headEnd/>
            <a:tailEnd/>
          </a:ln>
        </p:spPr>
        <p:txBody>
          <a:bodyPr anchor="ctr"/>
          <a:lstStyle/>
          <a:p>
            <a:pPr algn="ctr">
              <a:defRPr/>
            </a:pPr>
            <a:r>
              <a:rPr lang="pt-BR" sz="4400" dirty="0"/>
              <a:t>Levantamento </a:t>
            </a:r>
            <a:r>
              <a:rPr lang="pt-BR" sz="4400" dirty="0" err="1"/>
              <a:t>GovTI</a:t>
            </a:r>
            <a:r>
              <a:rPr lang="pt-BR" sz="4400" dirty="0"/>
              <a:t> Ciclo </a:t>
            </a:r>
            <a:r>
              <a:rPr lang="pt-BR" sz="4400" dirty="0" smtClean="0"/>
              <a:t>2012</a:t>
            </a:r>
            <a:endParaRPr lang="pt-BR" sz="4400" dirty="0">
              <a:solidFill>
                <a:srgbClr val="0070C0"/>
              </a:solidFill>
              <a:latin typeface="+mj-lt"/>
              <a:ea typeface="+mj-ea"/>
              <a:cs typeface="+mj-cs"/>
            </a:endParaRPr>
          </a:p>
        </p:txBody>
      </p:sp>
      <p:pic>
        <p:nvPicPr>
          <p:cNvPr id="100354" name="Picture 2"/>
          <p:cNvPicPr>
            <a:picLocks noChangeAspect="1" noChangeArrowheads="1"/>
          </p:cNvPicPr>
          <p:nvPr/>
        </p:nvPicPr>
        <p:blipFill rotWithShape="1">
          <a:blip r:embed="rId3" cstate="print"/>
          <a:srcRect l="19430" t="5922" r="3685" b="4615"/>
          <a:stretch/>
        </p:blipFill>
        <p:spPr bwMode="auto">
          <a:xfrm>
            <a:off x="1043608" y="2204863"/>
            <a:ext cx="8057836" cy="3994277"/>
          </a:xfrm>
          <a:prstGeom prst="rect">
            <a:avLst/>
          </a:prstGeom>
          <a:noFill/>
          <a:ln w="9525">
            <a:noFill/>
            <a:miter lim="800000"/>
            <a:headEnd/>
            <a:tailEnd/>
          </a:ln>
        </p:spPr>
      </p:pic>
      <p:sp>
        <p:nvSpPr>
          <p:cNvPr id="2" name="CaixaDeTexto 1"/>
          <p:cNvSpPr txBox="1"/>
          <p:nvPr/>
        </p:nvSpPr>
        <p:spPr>
          <a:xfrm>
            <a:off x="-55562" y="4691236"/>
            <a:ext cx="1326004" cy="707886"/>
          </a:xfrm>
          <a:prstGeom prst="rect">
            <a:avLst/>
          </a:prstGeom>
          <a:noFill/>
        </p:spPr>
        <p:txBody>
          <a:bodyPr wrap="none" rtlCol="0">
            <a:spAutoFit/>
          </a:bodyPr>
          <a:lstStyle/>
          <a:p>
            <a:r>
              <a:rPr lang="pt-BR" sz="4000" dirty="0" smtClean="0"/>
              <a:t>2010</a:t>
            </a:r>
            <a:endParaRPr lang="pt-BR" sz="4000" dirty="0"/>
          </a:p>
        </p:txBody>
      </p:sp>
      <p:sp>
        <p:nvSpPr>
          <p:cNvPr id="3" name="CaixaDeTexto 2"/>
          <p:cNvSpPr txBox="1"/>
          <p:nvPr/>
        </p:nvSpPr>
        <p:spPr>
          <a:xfrm>
            <a:off x="-55562" y="3160018"/>
            <a:ext cx="1326004" cy="707886"/>
          </a:xfrm>
          <a:prstGeom prst="rect">
            <a:avLst/>
          </a:prstGeom>
          <a:noFill/>
        </p:spPr>
        <p:txBody>
          <a:bodyPr wrap="none" rtlCol="0">
            <a:spAutoFit/>
          </a:bodyPr>
          <a:lstStyle/>
          <a:p>
            <a:r>
              <a:rPr lang="pt-BR" sz="4000" dirty="0" smtClean="0"/>
              <a:t>2012</a:t>
            </a:r>
          </a:p>
        </p:txBody>
      </p:sp>
    </p:spTree>
    <p:extLst>
      <p:ext uri="{BB962C8B-B14F-4D97-AF65-F5344CB8AC3E}">
        <p14:creationId xmlns:p14="http://schemas.microsoft.com/office/powerpoint/2010/main" xmlns="" val="170000944"/>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819305" y="1844824"/>
            <a:ext cx="5705023" cy="461665"/>
          </a:xfrm>
          <a:prstGeom prst="rect">
            <a:avLst/>
          </a:prstGeom>
        </p:spPr>
        <p:txBody>
          <a:bodyPr wrap="none">
            <a:spAutoFit/>
          </a:bodyPr>
          <a:lstStyle/>
          <a:p>
            <a:r>
              <a:rPr lang="pt-BR" sz="2400" dirty="0" smtClean="0"/>
              <a:t>PRINCIPAIS EVOLUÇÕES 2010 – 2012</a:t>
            </a:r>
            <a:endParaRPr lang="pt-BR" sz="2400" dirty="0"/>
          </a:p>
        </p:txBody>
      </p:sp>
      <p:sp>
        <p:nvSpPr>
          <p:cNvPr id="8" name="Título 1"/>
          <p:cNvSpPr txBox="1">
            <a:spLocks/>
          </p:cNvSpPr>
          <p:nvPr/>
        </p:nvSpPr>
        <p:spPr bwMode="auto">
          <a:xfrm>
            <a:off x="609600" y="427038"/>
            <a:ext cx="8229600" cy="1143000"/>
          </a:xfrm>
          <a:prstGeom prst="rect">
            <a:avLst/>
          </a:prstGeom>
          <a:noFill/>
          <a:ln w="9525">
            <a:noFill/>
            <a:miter lim="800000"/>
            <a:headEnd/>
            <a:tailEnd/>
          </a:ln>
        </p:spPr>
        <p:txBody>
          <a:bodyPr anchor="ctr"/>
          <a:lstStyle/>
          <a:p>
            <a:pPr algn="ctr">
              <a:defRPr/>
            </a:pPr>
            <a:r>
              <a:rPr lang="pt-BR" sz="4400" dirty="0"/>
              <a:t>Levantamento </a:t>
            </a:r>
            <a:r>
              <a:rPr lang="pt-BR" sz="4400" dirty="0" err="1"/>
              <a:t>GovTI</a:t>
            </a:r>
            <a:r>
              <a:rPr lang="pt-BR" sz="4400" dirty="0"/>
              <a:t> Ciclo </a:t>
            </a:r>
            <a:r>
              <a:rPr lang="pt-BR" sz="4400" dirty="0" smtClean="0"/>
              <a:t>2012</a:t>
            </a:r>
            <a:endParaRPr lang="pt-BR" sz="4400" dirty="0">
              <a:solidFill>
                <a:srgbClr val="0070C0"/>
              </a:solidFill>
              <a:latin typeface="+mj-lt"/>
              <a:ea typeface="+mj-ea"/>
              <a:cs typeface="+mj-cs"/>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2708920"/>
            <a:ext cx="9144000" cy="2968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271601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de cantos arredondados 5"/>
          <p:cNvSpPr>
            <a:spLocks noChangeArrowheads="1"/>
          </p:cNvSpPr>
          <p:nvPr/>
        </p:nvSpPr>
        <p:spPr bwMode="auto">
          <a:xfrm>
            <a:off x="1403350" y="260350"/>
            <a:ext cx="6048375" cy="1152525"/>
          </a:xfrm>
          <a:prstGeom prst="roundRect">
            <a:avLst>
              <a:gd name="adj" fmla="val 16667"/>
            </a:avLst>
          </a:prstGeom>
          <a:solidFill>
            <a:srgbClr val="009AD0"/>
          </a:solidFill>
          <a:ln w="9525">
            <a:round/>
            <a:headEnd/>
            <a:tailEnd/>
          </a:ln>
          <a:scene3d>
            <a:camera prst="legacyObliqueBottomRight">
              <a:rot lat="20399980" lon="0" rev="0"/>
            </a:camera>
            <a:lightRig rig="legacyNormal1" dir="t"/>
          </a:scene3d>
          <a:sp3d extrusionH="49200" prstMaterial="legacyPlastic">
            <a:bevelT w="13500" h="13500" prst="angle"/>
            <a:bevelB w="13500" h="13500" prst="angle"/>
            <a:extrusionClr>
              <a:schemeClr val="bg2"/>
            </a:extrusionClr>
          </a:sp3d>
        </p:spPr>
        <p:txBody>
          <a:bodyPr wrap="none" lIns="90000" tIns="46800" rIns="90000" bIns="46800" anchor="ctr">
            <a:flatTx/>
          </a:bodyPr>
          <a:lstStyle/>
          <a:p>
            <a:pPr algn="ctr">
              <a:lnSpc>
                <a:spcPct val="75000"/>
              </a:lnSpc>
              <a:spcBef>
                <a:spcPct val="20000"/>
              </a:spcBef>
            </a:pPr>
            <a:r>
              <a:rPr lang="pt-BR" sz="2800" b="1">
                <a:solidFill>
                  <a:schemeClr val="bg1"/>
                </a:solidFill>
              </a:rPr>
              <a:t>Órgãos Governantes Superiores</a:t>
            </a:r>
          </a:p>
          <a:p>
            <a:pPr algn="ctr">
              <a:lnSpc>
                <a:spcPct val="75000"/>
              </a:lnSpc>
              <a:spcBef>
                <a:spcPct val="20000"/>
              </a:spcBef>
            </a:pPr>
            <a:r>
              <a:rPr lang="pt-BR" sz="2800" b="1">
                <a:solidFill>
                  <a:schemeClr val="bg1"/>
                </a:solidFill>
              </a:rPr>
              <a:t>(OGS)</a:t>
            </a:r>
          </a:p>
        </p:txBody>
      </p:sp>
      <p:sp>
        <p:nvSpPr>
          <p:cNvPr id="12" name="Texto explicativo em forma de nuvem 6"/>
          <p:cNvSpPr>
            <a:spLocks noChangeArrowheads="1"/>
          </p:cNvSpPr>
          <p:nvPr/>
        </p:nvSpPr>
        <p:spPr bwMode="auto">
          <a:xfrm>
            <a:off x="34925" y="1628775"/>
            <a:ext cx="8785225" cy="3744913"/>
          </a:xfrm>
          <a:prstGeom prst="cloudCallout">
            <a:avLst>
              <a:gd name="adj1" fmla="val -847"/>
              <a:gd name="adj2" fmla="val -40815"/>
            </a:avLst>
          </a:prstGeom>
          <a:solidFill>
            <a:srgbClr val="009AD0"/>
          </a:solidFill>
          <a:ln w="9525" algn="ctr">
            <a:solidFill>
              <a:schemeClr val="tx1"/>
            </a:solidFill>
            <a:round/>
            <a:headEnd/>
            <a:tailEnd/>
          </a:ln>
        </p:spPr>
        <p:txBody>
          <a:bodyPr/>
          <a:lstStyle/>
          <a:p>
            <a:pPr algn="ctr"/>
            <a:r>
              <a:rPr lang="pt-BR" sz="2800" b="1">
                <a:solidFill>
                  <a:schemeClr val="bg1"/>
                </a:solidFill>
              </a:rPr>
              <a:t>“Têm a responsabilidade por normatizar e fiscalizar o uso e a gestão de TI em seus respectivos segmentos da Administração Pública Federal” </a:t>
            </a:r>
          </a:p>
          <a:p>
            <a:pPr algn="ctr"/>
            <a:r>
              <a:rPr lang="pt-BR">
                <a:solidFill>
                  <a:schemeClr val="bg1"/>
                </a:solidFill>
              </a:rPr>
              <a:t>(Voto do Acórdão 1.145/2011-TCU-Plenário)</a:t>
            </a:r>
          </a:p>
        </p:txBody>
      </p:sp>
      <p:sp>
        <p:nvSpPr>
          <p:cNvPr id="13" name="Espaço Reservado para Conteúdo 2"/>
          <p:cNvSpPr txBox="1">
            <a:spLocks/>
          </p:cNvSpPr>
          <p:nvPr/>
        </p:nvSpPr>
        <p:spPr>
          <a:xfrm>
            <a:off x="6948264" y="1051843"/>
            <a:ext cx="2124075" cy="5257477"/>
          </a:xfrm>
          <a:prstGeom prst="rect">
            <a:avLst/>
          </a:prstGeom>
          <a:solidFill>
            <a:schemeClr val="bg1"/>
          </a:solidFill>
          <a:ln>
            <a:solidFill>
              <a:srgbClr val="C00000"/>
            </a:solidFill>
          </a:ln>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pt-BR" sz="2600" dirty="0" smtClean="0">
                <a:solidFill>
                  <a:schemeClr val="tx2">
                    <a:lumMod val="60000"/>
                    <a:lumOff val="40000"/>
                  </a:schemeClr>
                </a:solidFill>
              </a:rPr>
              <a:t>AGU</a:t>
            </a:r>
          </a:p>
          <a:p>
            <a:pPr>
              <a:defRPr/>
            </a:pPr>
            <a:r>
              <a:rPr lang="pt-BR" sz="2600" dirty="0" smtClean="0">
                <a:solidFill>
                  <a:schemeClr val="tx2">
                    <a:lumMod val="60000"/>
                    <a:lumOff val="40000"/>
                  </a:schemeClr>
                </a:solidFill>
              </a:rPr>
              <a:t>CGU</a:t>
            </a:r>
          </a:p>
          <a:p>
            <a:pPr>
              <a:defRPr/>
            </a:pPr>
            <a:r>
              <a:rPr lang="pt-BR" sz="2600" dirty="0" smtClean="0">
                <a:solidFill>
                  <a:schemeClr val="tx2">
                    <a:lumMod val="60000"/>
                    <a:lumOff val="40000"/>
                  </a:schemeClr>
                </a:solidFill>
              </a:rPr>
              <a:t>CNMP</a:t>
            </a:r>
          </a:p>
          <a:p>
            <a:pPr>
              <a:defRPr/>
            </a:pPr>
            <a:r>
              <a:rPr lang="pt-BR" sz="2600" dirty="0">
                <a:solidFill>
                  <a:schemeClr val="tx2">
                    <a:lumMod val="60000"/>
                    <a:lumOff val="40000"/>
                  </a:schemeClr>
                </a:solidFill>
              </a:rPr>
              <a:t>CNJ</a:t>
            </a:r>
          </a:p>
          <a:p>
            <a:pPr>
              <a:defRPr/>
            </a:pPr>
            <a:r>
              <a:rPr lang="pt-BR" sz="2600" dirty="0" err="1" smtClean="0">
                <a:solidFill>
                  <a:schemeClr val="tx2">
                    <a:lumMod val="60000"/>
                    <a:lumOff val="40000"/>
                  </a:schemeClr>
                </a:solidFill>
              </a:rPr>
              <a:t>Dest</a:t>
            </a:r>
            <a:r>
              <a:rPr lang="pt-BR" sz="2600" dirty="0" smtClean="0">
                <a:solidFill>
                  <a:schemeClr val="tx2">
                    <a:lumMod val="60000"/>
                    <a:lumOff val="40000"/>
                  </a:schemeClr>
                </a:solidFill>
              </a:rPr>
              <a:t>/MP</a:t>
            </a:r>
          </a:p>
          <a:p>
            <a:pPr>
              <a:defRPr/>
            </a:pPr>
            <a:r>
              <a:rPr lang="pt-BR" sz="2600" dirty="0" err="1" smtClean="0">
                <a:solidFill>
                  <a:schemeClr val="tx2">
                    <a:lumMod val="60000"/>
                    <a:lumOff val="40000"/>
                  </a:schemeClr>
                </a:solidFill>
              </a:rPr>
              <a:t>Enap</a:t>
            </a:r>
            <a:r>
              <a:rPr lang="pt-BR" sz="2600" dirty="0" smtClean="0">
                <a:solidFill>
                  <a:schemeClr val="tx2">
                    <a:lumMod val="60000"/>
                    <a:lumOff val="40000"/>
                  </a:schemeClr>
                </a:solidFill>
              </a:rPr>
              <a:t>/MP</a:t>
            </a:r>
          </a:p>
          <a:p>
            <a:pPr>
              <a:defRPr/>
            </a:pPr>
            <a:r>
              <a:rPr lang="pt-BR" sz="2600" dirty="0" smtClean="0">
                <a:solidFill>
                  <a:schemeClr val="tx2">
                    <a:lumMod val="60000"/>
                    <a:lumOff val="40000"/>
                  </a:schemeClr>
                </a:solidFill>
              </a:rPr>
              <a:t>GSI/PR</a:t>
            </a:r>
          </a:p>
          <a:p>
            <a:pPr>
              <a:defRPr/>
            </a:pPr>
            <a:r>
              <a:rPr lang="pt-BR" sz="2600" dirty="0" err="1">
                <a:solidFill>
                  <a:schemeClr val="tx2">
                    <a:lumMod val="60000"/>
                    <a:lumOff val="40000"/>
                  </a:schemeClr>
                </a:solidFill>
              </a:rPr>
              <a:t>Segep</a:t>
            </a:r>
            <a:r>
              <a:rPr lang="pt-BR" sz="2600" dirty="0">
                <a:solidFill>
                  <a:schemeClr val="tx2">
                    <a:lumMod val="60000"/>
                    <a:lumOff val="40000"/>
                  </a:schemeClr>
                </a:solidFill>
              </a:rPr>
              <a:t>/MP</a:t>
            </a:r>
          </a:p>
          <a:p>
            <a:pPr>
              <a:defRPr/>
            </a:pPr>
            <a:r>
              <a:rPr lang="pt-BR" sz="2600" dirty="0" smtClean="0">
                <a:solidFill>
                  <a:schemeClr val="tx2">
                    <a:lumMod val="60000"/>
                    <a:lumOff val="40000"/>
                  </a:schemeClr>
                </a:solidFill>
              </a:rPr>
              <a:t>SLTI/MP</a:t>
            </a:r>
          </a:p>
          <a:p>
            <a:pPr>
              <a:defRPr/>
            </a:pPr>
            <a:r>
              <a:rPr lang="pt-BR" sz="2600" dirty="0" smtClean="0">
                <a:solidFill>
                  <a:schemeClr val="tx2">
                    <a:lumMod val="60000"/>
                    <a:lumOff val="40000"/>
                  </a:schemeClr>
                </a:solidFill>
              </a:rPr>
              <a:t>SOF/MP</a:t>
            </a:r>
          </a:p>
          <a:p>
            <a:pPr>
              <a:defRPr/>
            </a:pPr>
            <a:r>
              <a:rPr lang="pt-BR" sz="2600" dirty="0" smtClean="0">
                <a:solidFill>
                  <a:schemeClr val="tx2">
                    <a:lumMod val="60000"/>
                    <a:lumOff val="40000"/>
                  </a:schemeClr>
                </a:solidFill>
              </a:rPr>
              <a:t>STN/MF</a:t>
            </a:r>
          </a:p>
        </p:txBody>
      </p:sp>
    </p:spTree>
    <p:extLst>
      <p:ext uri="{BB962C8B-B14F-4D97-AF65-F5344CB8AC3E}">
        <p14:creationId xmlns:p14="http://schemas.microsoft.com/office/powerpoint/2010/main" xmlns="" val="12788683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909676"/>
            <a:ext cx="8568952" cy="2848305"/>
          </a:xfrm>
        </p:spPr>
        <p:txBody>
          <a:bodyPr/>
          <a:lstStyle/>
          <a:p>
            <a:pPr marL="0" indent="0" algn="just">
              <a:buNone/>
            </a:pPr>
            <a:r>
              <a:rPr lang="pt-BR" dirty="0" smtClean="0"/>
              <a:t>Encaminhou o estudo elaborado pelo TCU intitulado "Critérios gerais de controle interno na administração pública" à  Câmara de Políticas de Gestão, Desempenho e Competitividade do Conselho de Governo, com objetivo de subsidiar possível elaboração de normativo para o poder executivo tratando de gestão de riscos, do controle interno e da governança corporativa.</a:t>
            </a:r>
          </a:p>
          <a:p>
            <a:pPr algn="just"/>
            <a:endParaRPr lang="pt-BR" sz="2800" dirty="0" smtClean="0"/>
          </a:p>
          <a:p>
            <a:pPr algn="just"/>
            <a:endParaRPr lang="pt-BR" sz="2800" dirty="0" smtClean="0"/>
          </a:p>
          <a:p>
            <a:pPr algn="just">
              <a:buNone/>
            </a:pPr>
            <a:endParaRPr lang="pt-BR" sz="2800" dirty="0" smtClean="0"/>
          </a:p>
          <a:p>
            <a:pPr algn="just">
              <a:buNone/>
            </a:pPr>
            <a:endParaRPr lang="pt-BR" dirty="0"/>
          </a:p>
        </p:txBody>
      </p:sp>
      <p:sp>
        <p:nvSpPr>
          <p:cNvPr id="5" name="Rectangle 4"/>
          <p:cNvSpPr>
            <a:spLocks noGrp="1" noChangeArrowheads="1"/>
          </p:cNvSpPr>
          <p:nvPr>
            <p:ph type="title" idx="4294967295"/>
          </p:nvPr>
        </p:nvSpPr>
        <p:spPr>
          <a:xfrm>
            <a:off x="142143" y="267128"/>
            <a:ext cx="8877300" cy="1273996"/>
          </a:xfrm>
          <a:solidFill>
            <a:srgbClr val="18414C"/>
          </a:solidFill>
          <a:ln w="38100">
            <a:solidFill>
              <a:schemeClr val="bg2">
                <a:lumMod val="90000"/>
              </a:schemeClr>
            </a:solidFill>
          </a:ln>
        </p:spPr>
        <p:txBody>
          <a:bodyPr/>
          <a:lstStyle/>
          <a:p>
            <a:pPr>
              <a:defRPr/>
            </a:pPr>
            <a:r>
              <a:rPr lang="pt-BR" sz="2400" b="1" dirty="0" smtClean="0">
                <a:solidFill>
                  <a:schemeClr val="bg2"/>
                </a:solidFill>
                <a:cs typeface="Times New Roman" pitchFamily="18" charset="0"/>
              </a:rPr>
              <a:t>Auditoria TMS 6/2010 – gestão e uso de TI na APF</a:t>
            </a:r>
            <a:br>
              <a:rPr lang="pt-BR" sz="2400" b="1" dirty="0" smtClean="0">
                <a:solidFill>
                  <a:schemeClr val="bg2"/>
                </a:solidFill>
                <a:cs typeface="Times New Roman" pitchFamily="18" charset="0"/>
              </a:rPr>
            </a:br>
            <a:r>
              <a:rPr lang="pt-BR" sz="2400" b="1" dirty="0" smtClean="0">
                <a:solidFill>
                  <a:schemeClr val="bg2"/>
                </a:solidFill>
                <a:cs typeface="Times New Roman" pitchFamily="18" charset="0"/>
              </a:rPr>
              <a:t>Acórdão TCU – Plenário 1233/2012</a:t>
            </a:r>
            <a:br>
              <a:rPr lang="pt-BR" sz="2400" b="1" dirty="0" smtClean="0">
                <a:solidFill>
                  <a:schemeClr val="bg2"/>
                </a:solidFill>
                <a:cs typeface="Times New Roman" pitchFamily="18" charset="0"/>
              </a:rPr>
            </a:br>
            <a:r>
              <a:rPr lang="pt-BR" sz="2400" b="1" dirty="0" smtClean="0">
                <a:solidFill>
                  <a:schemeClr val="bg2"/>
                </a:solidFill>
                <a:cs typeface="Times New Roman" pitchFamily="18" charset="0"/>
              </a:rPr>
              <a:t>Relator:  Ministro Aroldo </a:t>
            </a:r>
            <a:r>
              <a:rPr lang="pt-BR" sz="2400" b="1" dirty="0" err="1" smtClean="0">
                <a:solidFill>
                  <a:schemeClr val="bg2"/>
                </a:solidFill>
                <a:cs typeface="Times New Roman" pitchFamily="18" charset="0"/>
              </a:rPr>
              <a:t>Cedraz</a:t>
            </a:r>
            <a:endParaRPr lang="pt-BR" sz="2400" b="1" dirty="0" smtClean="0">
              <a:solidFill>
                <a:schemeClr val="bg2"/>
              </a:solidFill>
              <a:cs typeface="Times New Roman" pitchFamily="18" charset="0"/>
            </a:endParaRPr>
          </a:p>
        </p:txBody>
      </p:sp>
    </p:spTree>
    <p:extLst>
      <p:ext uri="{BB962C8B-B14F-4D97-AF65-F5344CB8AC3E}">
        <p14:creationId xmlns:p14="http://schemas.microsoft.com/office/powerpoint/2010/main" xmlns="" val="53609583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133351" y="331430"/>
            <a:ext cx="8875834" cy="1261064"/>
          </a:xfrm>
          <a:prstGeom prst="rect">
            <a:avLst/>
          </a:prstGeom>
          <a:solidFill>
            <a:srgbClr val="18414C"/>
          </a:solidFill>
          <a:ln w="38100">
            <a:solidFill>
              <a:schemeClr val="bg2">
                <a:lumMod val="90000"/>
              </a:schemeClr>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600" dirty="0" smtClean="0">
                <a:solidFill>
                  <a:schemeClr val="bg2"/>
                </a:solidFill>
                <a:latin typeface="+mj-lt"/>
                <a:ea typeface="+mj-ea"/>
                <a:cs typeface="Arial" charset="0"/>
              </a:rPr>
              <a:t>Promoção do diálogo para contribuir com o aperfeiçoamento da governança pública </a:t>
            </a:r>
            <a:endParaRPr kumimoji="0" lang="pt-BR" sz="2600" b="1" i="0" u="none" strike="noStrike" kern="1200" cap="none" spc="0" normalizeH="0" baseline="0" noProof="0" dirty="0" smtClean="0">
              <a:ln>
                <a:noFill/>
              </a:ln>
              <a:solidFill>
                <a:schemeClr val="bg2"/>
              </a:solidFill>
              <a:effectLst/>
              <a:uLnTx/>
              <a:uFillTx/>
              <a:latin typeface="+mj-lt"/>
              <a:ea typeface="+mj-ea"/>
              <a:cs typeface="Arial" charset="0"/>
            </a:endParaRPr>
          </a:p>
        </p:txBody>
      </p:sp>
      <p:sp>
        <p:nvSpPr>
          <p:cNvPr id="4" name="Elipse 3"/>
          <p:cNvSpPr/>
          <p:nvPr/>
        </p:nvSpPr>
        <p:spPr>
          <a:xfrm>
            <a:off x="639058" y="1940824"/>
            <a:ext cx="2086444" cy="221951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lipse 4"/>
          <p:cNvSpPr/>
          <p:nvPr/>
        </p:nvSpPr>
        <p:spPr>
          <a:xfrm>
            <a:off x="5851936" y="2022228"/>
            <a:ext cx="2026606" cy="2155861"/>
          </a:xfrm>
          <a:prstGeom prst="ellipse">
            <a:avLst/>
          </a:prstGeom>
          <a:solidFill>
            <a:srgbClr val="725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a:off x="3767065" y="2279087"/>
            <a:ext cx="1088131" cy="852755"/>
          </a:xfrm>
          <a:prstGeom prst="rightArrow">
            <a:avLst/>
          </a:prstGeom>
          <a:solidFill>
            <a:srgbClr val="184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a direita 7"/>
          <p:cNvSpPr/>
          <p:nvPr/>
        </p:nvSpPr>
        <p:spPr>
          <a:xfrm flipH="1">
            <a:off x="3700677" y="3018834"/>
            <a:ext cx="1092023" cy="881865"/>
          </a:xfrm>
          <a:prstGeom prst="rightArrow">
            <a:avLst/>
          </a:prstGeom>
          <a:solidFill>
            <a:srgbClr val="184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141703" y="2731872"/>
            <a:ext cx="1043222" cy="707886"/>
          </a:xfrm>
          <a:prstGeom prst="rect">
            <a:avLst/>
          </a:prstGeom>
          <a:noFill/>
        </p:spPr>
        <p:txBody>
          <a:bodyPr wrap="square" rtlCol="0">
            <a:spAutoFit/>
          </a:bodyPr>
          <a:lstStyle/>
          <a:p>
            <a:pPr algn="ctr"/>
            <a:r>
              <a:rPr lang="pt-BR" sz="4000" dirty="0" smtClean="0">
                <a:solidFill>
                  <a:schemeClr val="bg1"/>
                </a:solidFill>
                <a:latin typeface="+mj-lt"/>
              </a:rPr>
              <a:t>TCU</a:t>
            </a:r>
            <a:endParaRPr lang="pt-BR" sz="4000" dirty="0">
              <a:solidFill>
                <a:schemeClr val="bg1"/>
              </a:solidFill>
              <a:latin typeface="+mj-lt"/>
            </a:endParaRPr>
          </a:p>
        </p:txBody>
      </p:sp>
      <p:sp>
        <p:nvSpPr>
          <p:cNvPr id="10" name="CaixaDeTexto 9"/>
          <p:cNvSpPr txBox="1"/>
          <p:nvPr/>
        </p:nvSpPr>
        <p:spPr>
          <a:xfrm>
            <a:off x="5967322" y="2361287"/>
            <a:ext cx="1792445" cy="1323439"/>
          </a:xfrm>
          <a:prstGeom prst="rect">
            <a:avLst/>
          </a:prstGeom>
          <a:noFill/>
        </p:spPr>
        <p:txBody>
          <a:bodyPr wrap="square" rtlCol="0">
            <a:spAutoFit/>
          </a:bodyPr>
          <a:lstStyle/>
          <a:p>
            <a:pPr algn="ctr"/>
            <a:r>
              <a:rPr lang="pt-BR" sz="4000" dirty="0" smtClean="0">
                <a:solidFill>
                  <a:schemeClr val="bg1"/>
                </a:solidFill>
                <a:latin typeface="+mj-lt"/>
              </a:rPr>
              <a:t>Casa Civil</a:t>
            </a:r>
            <a:endParaRPr lang="pt-BR" sz="4000" dirty="0">
              <a:solidFill>
                <a:schemeClr val="bg1"/>
              </a:solidFill>
              <a:latin typeface="+mj-lt"/>
            </a:endParaRPr>
          </a:p>
        </p:txBody>
      </p:sp>
      <p:sp>
        <p:nvSpPr>
          <p:cNvPr id="11" name="CaixaDeTexto 10"/>
          <p:cNvSpPr txBox="1"/>
          <p:nvPr/>
        </p:nvSpPr>
        <p:spPr>
          <a:xfrm>
            <a:off x="382772" y="4471952"/>
            <a:ext cx="8332654" cy="1477328"/>
          </a:xfrm>
          <a:prstGeom prst="rect">
            <a:avLst/>
          </a:prstGeom>
          <a:noFill/>
        </p:spPr>
        <p:txBody>
          <a:bodyPr wrap="square" rtlCol="0">
            <a:spAutoFit/>
          </a:bodyPr>
          <a:lstStyle/>
          <a:p>
            <a:pPr marL="342900" indent="-342900">
              <a:spcAft>
                <a:spcPts val="600"/>
              </a:spcAft>
              <a:buFont typeface="+mj-lt"/>
              <a:buAutoNum type="arabicPeriod"/>
            </a:pPr>
            <a:r>
              <a:rPr lang="pt-BR" sz="2000" dirty="0" smtClean="0"/>
              <a:t>Construir  canais de comunicação sobre o tema governança pública</a:t>
            </a:r>
          </a:p>
          <a:p>
            <a:pPr marL="342900" indent="-342900">
              <a:spcAft>
                <a:spcPts val="600"/>
              </a:spcAft>
              <a:buFont typeface="+mj-lt"/>
              <a:buAutoNum type="arabicPeriod"/>
            </a:pPr>
            <a:r>
              <a:rPr lang="pt-BR" sz="2000" dirty="0" smtClean="0"/>
              <a:t>Fomentar  discussão internacional do tema governança pública buscando  boas práticas  aplicáveis ao Brasil (apoio OCDE)</a:t>
            </a:r>
          </a:p>
          <a:p>
            <a:pPr marL="342900" indent="-342900">
              <a:spcAft>
                <a:spcPts val="600"/>
              </a:spcAft>
              <a:buFont typeface="+mj-lt"/>
              <a:buAutoNum type="arabicPeriod"/>
            </a:pPr>
            <a:r>
              <a:rPr lang="pt-BR" sz="2000" dirty="0" smtClean="0"/>
              <a:t>Construção de normatização  sobre governança pública federal</a:t>
            </a:r>
          </a:p>
        </p:txBody>
      </p:sp>
    </p:spTree>
    <p:extLst>
      <p:ext uri="{BB962C8B-B14F-4D97-AF65-F5344CB8AC3E}">
        <p14:creationId xmlns:p14="http://schemas.microsoft.com/office/powerpoint/2010/main" xmlns="" val="560846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tângulo 83"/>
          <p:cNvSpPr/>
          <p:nvPr/>
        </p:nvSpPr>
        <p:spPr bwMode="auto">
          <a:xfrm>
            <a:off x="4211638" y="2276475"/>
            <a:ext cx="4249737" cy="3673475"/>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nvGrpSpPr>
          <p:cNvPr id="51203" name="Grupo 56"/>
          <p:cNvGrpSpPr>
            <a:grpSpLocks/>
          </p:cNvGrpSpPr>
          <p:nvPr/>
        </p:nvGrpSpPr>
        <p:grpSpPr bwMode="auto">
          <a:xfrm>
            <a:off x="1936750" y="1817688"/>
            <a:ext cx="955675" cy="1206500"/>
            <a:chOff x="6425133" y="2242741"/>
            <a:chExt cx="955675" cy="1206500"/>
          </a:xfrm>
        </p:grpSpPr>
        <p:sp>
          <p:nvSpPr>
            <p:cNvPr id="51242" name="CaixaDeTexto 57"/>
            <p:cNvSpPr txBox="1">
              <a:spLocks noChangeArrowheads="1"/>
            </p:cNvSpPr>
            <p:nvPr/>
          </p:nvSpPr>
          <p:spPr bwMode="auto">
            <a:xfrm>
              <a:off x="6611864" y="3025537"/>
              <a:ext cx="604333" cy="282129"/>
            </a:xfrm>
            <a:prstGeom prst="rect">
              <a:avLst/>
            </a:prstGeom>
            <a:noFill/>
            <a:ln w="9525">
              <a:noFill/>
              <a:miter lim="800000"/>
              <a:headEnd/>
              <a:tailEnd/>
            </a:ln>
          </p:spPr>
          <p:txBody>
            <a:bodyPr wrap="none" lIns="0" tIns="0" rIns="0" bIns="0">
              <a:spAutoFit/>
            </a:bodyPr>
            <a:lstStyle/>
            <a:p>
              <a:pPr algn="ctr">
                <a:lnSpc>
                  <a:spcPts val="1100"/>
                </a:lnSpc>
              </a:pPr>
              <a:r>
                <a:rPr lang="pt-BR" sz="1200" dirty="0" smtClean="0"/>
                <a:t>Auditoria</a:t>
              </a:r>
              <a:endParaRPr lang="pt-BR" sz="1200" dirty="0"/>
            </a:p>
            <a:p>
              <a:pPr algn="ctr">
                <a:lnSpc>
                  <a:spcPts val="1100"/>
                </a:lnSpc>
              </a:pPr>
              <a:r>
                <a:rPr lang="pt-BR" sz="1200" dirty="0" smtClean="0"/>
                <a:t>Externa</a:t>
              </a:r>
              <a:endParaRPr lang="pt-BR" sz="1200" dirty="0"/>
            </a:p>
          </p:txBody>
        </p:sp>
        <p:sp>
          <p:nvSpPr>
            <p:cNvPr id="51243"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sp>
        <p:nvSpPr>
          <p:cNvPr id="83" name="Retângulo 82"/>
          <p:cNvSpPr/>
          <p:nvPr/>
        </p:nvSpPr>
        <p:spPr bwMode="auto">
          <a:xfrm>
            <a:off x="4138613" y="2349500"/>
            <a:ext cx="4249737" cy="3671888"/>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6" name="Retângulo 75"/>
          <p:cNvSpPr/>
          <p:nvPr/>
        </p:nvSpPr>
        <p:spPr bwMode="auto">
          <a:xfrm>
            <a:off x="4067175" y="2420938"/>
            <a:ext cx="4249738" cy="367188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 name="Elipse 1"/>
          <p:cNvSpPr/>
          <p:nvPr/>
        </p:nvSpPr>
        <p:spPr>
          <a:xfrm>
            <a:off x="-177808" y="134479"/>
            <a:ext cx="2063755" cy="2227190"/>
          </a:xfrm>
          <a:prstGeom prst="ellipse">
            <a:avLst/>
          </a:prstGeom>
          <a:solidFill>
            <a:srgbClr val="FCD5B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1219" name="Grupo 21"/>
          <p:cNvGrpSpPr>
            <a:grpSpLocks/>
          </p:cNvGrpSpPr>
          <p:nvPr/>
        </p:nvGrpSpPr>
        <p:grpSpPr bwMode="auto">
          <a:xfrm>
            <a:off x="5699791" y="2493137"/>
            <a:ext cx="955883" cy="1206415"/>
            <a:chOff x="6425133" y="2242741"/>
            <a:chExt cx="955675" cy="1206500"/>
          </a:xfrm>
        </p:grpSpPr>
        <p:sp>
          <p:nvSpPr>
            <p:cNvPr id="5" name="CaixaDeTexto 4"/>
            <p:cNvSpPr txBox="1"/>
            <p:nvPr/>
          </p:nvSpPr>
          <p:spPr>
            <a:xfrm>
              <a:off x="6546679" y="3024672"/>
              <a:ext cx="734852" cy="282595"/>
            </a:xfrm>
            <a:prstGeom prst="rect">
              <a:avLst/>
            </a:prstGeom>
            <a:noFill/>
          </p:spPr>
          <p:txBody>
            <a:bodyPr wrap="none" lIns="0" tIns="0" rIns="0" bIns="0">
              <a:spAutoFit/>
            </a:bodyPr>
            <a:lstStyle/>
            <a:p>
              <a:pPr algn="ctr">
                <a:lnSpc>
                  <a:spcPts val="1100"/>
                </a:lnSpc>
                <a:defRPr/>
              </a:pPr>
              <a:r>
                <a:rPr lang="pt-BR" sz="1200" dirty="0" err="1"/>
                <a:t>Dirig</a:t>
              </a:r>
              <a:r>
                <a:rPr lang="pt-BR" sz="1200" dirty="0"/>
                <a:t>. máx.</a:t>
              </a:r>
            </a:p>
            <a:p>
              <a:pPr algn="ctr">
                <a:lnSpc>
                  <a:spcPts val="1100"/>
                </a:lnSpc>
                <a:defRPr/>
              </a:pPr>
              <a:r>
                <a:rPr lang="pt-BR" sz="1050" dirty="0"/>
                <a:t>(Agente)</a:t>
              </a:r>
              <a:endParaRPr lang="pt-BR" sz="1200" dirty="0"/>
            </a:p>
          </p:txBody>
        </p:sp>
        <p:sp>
          <p:nvSpPr>
            <p:cNvPr id="51241"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grpSp>
        <p:nvGrpSpPr>
          <p:cNvPr id="51220" name="Grupo 49"/>
          <p:cNvGrpSpPr>
            <a:grpSpLocks/>
          </p:cNvGrpSpPr>
          <p:nvPr/>
        </p:nvGrpSpPr>
        <p:grpSpPr bwMode="auto">
          <a:xfrm>
            <a:off x="4211393" y="4741314"/>
            <a:ext cx="3961301" cy="1207963"/>
            <a:chOff x="2987824" y="4723596"/>
            <a:chExt cx="3960440" cy="1208048"/>
          </a:xfrm>
        </p:grpSpPr>
        <p:grpSp>
          <p:nvGrpSpPr>
            <p:cNvPr id="51228" name="Grupo 34"/>
            <p:cNvGrpSpPr>
              <a:grpSpLocks/>
            </p:cNvGrpSpPr>
            <p:nvPr/>
          </p:nvGrpSpPr>
          <p:grpSpPr bwMode="auto">
            <a:xfrm>
              <a:off x="3989412" y="4725144"/>
              <a:ext cx="955675" cy="1206500"/>
              <a:chOff x="6425133" y="2242741"/>
              <a:chExt cx="955675" cy="1206500"/>
            </a:xfrm>
          </p:grpSpPr>
          <p:sp>
            <p:nvSpPr>
              <p:cNvPr id="51238" name="CaixaDeTexto 35"/>
              <p:cNvSpPr txBox="1">
                <a:spLocks noChangeArrowheads="1"/>
              </p:cNvSpPr>
              <p:nvPr/>
            </p:nvSpPr>
            <p:spPr bwMode="auto">
              <a:xfrm>
                <a:off x="6563771" y="3025537"/>
                <a:ext cx="700513" cy="282129"/>
              </a:xfrm>
              <a:prstGeom prst="rect">
                <a:avLst/>
              </a:prstGeom>
              <a:noFill/>
              <a:ln w="9525">
                <a:noFill/>
                <a:miter lim="800000"/>
                <a:headEnd/>
                <a:tailEnd/>
              </a:ln>
            </p:spPr>
            <p:txBody>
              <a:bodyPr wrap="none" lIns="0" tIns="0" rIns="0" bIns="0">
                <a:spAutoFit/>
              </a:bodyPr>
              <a:lstStyle/>
              <a:p>
                <a:pPr algn="ctr">
                  <a:lnSpc>
                    <a:spcPts val="1100"/>
                  </a:lnSpc>
                </a:pPr>
                <a:r>
                  <a:rPr lang="pt-BR" sz="1200"/>
                  <a:t>Gestor</a:t>
                </a:r>
              </a:p>
              <a:p>
                <a:pPr algn="ctr">
                  <a:lnSpc>
                    <a:spcPts val="1100"/>
                  </a:lnSpc>
                </a:pPr>
                <a:r>
                  <a:rPr lang="pt-BR" sz="1000"/>
                  <a:t>subordinado</a:t>
                </a:r>
              </a:p>
            </p:txBody>
          </p:sp>
          <p:sp>
            <p:nvSpPr>
              <p:cNvPr id="51239"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grpSp>
          <p:nvGrpSpPr>
            <p:cNvPr id="51229" name="Grupo 22"/>
            <p:cNvGrpSpPr>
              <a:grpSpLocks/>
            </p:cNvGrpSpPr>
            <p:nvPr/>
          </p:nvGrpSpPr>
          <p:grpSpPr bwMode="auto">
            <a:xfrm>
              <a:off x="2987824" y="4725144"/>
              <a:ext cx="955675" cy="1206500"/>
              <a:chOff x="6425133" y="2242741"/>
              <a:chExt cx="955675" cy="1206500"/>
            </a:xfrm>
          </p:grpSpPr>
          <p:sp>
            <p:nvSpPr>
              <p:cNvPr id="51236" name="CaixaDeTexto 23"/>
              <p:cNvSpPr txBox="1">
                <a:spLocks noChangeArrowheads="1"/>
              </p:cNvSpPr>
              <p:nvPr/>
            </p:nvSpPr>
            <p:spPr bwMode="auto">
              <a:xfrm>
                <a:off x="6563771" y="3025537"/>
                <a:ext cx="700513" cy="282129"/>
              </a:xfrm>
              <a:prstGeom prst="rect">
                <a:avLst/>
              </a:prstGeom>
              <a:noFill/>
              <a:ln w="9525">
                <a:noFill/>
                <a:miter lim="800000"/>
                <a:headEnd/>
                <a:tailEnd/>
              </a:ln>
            </p:spPr>
            <p:txBody>
              <a:bodyPr wrap="none" lIns="0" tIns="0" rIns="0" bIns="0">
                <a:spAutoFit/>
              </a:bodyPr>
              <a:lstStyle/>
              <a:p>
                <a:pPr algn="ctr">
                  <a:lnSpc>
                    <a:spcPts val="1100"/>
                  </a:lnSpc>
                </a:pPr>
                <a:r>
                  <a:rPr lang="pt-BR" sz="1200"/>
                  <a:t>Gestor</a:t>
                </a:r>
              </a:p>
              <a:p>
                <a:pPr algn="ctr">
                  <a:lnSpc>
                    <a:spcPts val="1100"/>
                  </a:lnSpc>
                </a:pPr>
                <a:r>
                  <a:rPr lang="pt-BR" sz="1000"/>
                  <a:t>subordinado</a:t>
                </a:r>
              </a:p>
            </p:txBody>
          </p:sp>
          <p:sp>
            <p:nvSpPr>
              <p:cNvPr id="51237"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grpSp>
          <p:nvGrpSpPr>
            <p:cNvPr id="51230" name="Grupo 43"/>
            <p:cNvGrpSpPr>
              <a:grpSpLocks/>
            </p:cNvGrpSpPr>
            <p:nvPr/>
          </p:nvGrpSpPr>
          <p:grpSpPr bwMode="auto">
            <a:xfrm>
              <a:off x="4991000" y="4723596"/>
              <a:ext cx="955675" cy="1206500"/>
              <a:chOff x="6425133" y="2242741"/>
              <a:chExt cx="955675" cy="1206500"/>
            </a:xfrm>
          </p:grpSpPr>
          <p:sp>
            <p:nvSpPr>
              <p:cNvPr id="51234" name="CaixaDeTexto 44"/>
              <p:cNvSpPr txBox="1">
                <a:spLocks noChangeArrowheads="1"/>
              </p:cNvSpPr>
              <p:nvPr/>
            </p:nvSpPr>
            <p:spPr bwMode="auto">
              <a:xfrm>
                <a:off x="6563771" y="3025537"/>
                <a:ext cx="700513" cy="282129"/>
              </a:xfrm>
              <a:prstGeom prst="rect">
                <a:avLst/>
              </a:prstGeom>
              <a:noFill/>
              <a:ln w="9525">
                <a:noFill/>
                <a:miter lim="800000"/>
                <a:headEnd/>
                <a:tailEnd/>
              </a:ln>
            </p:spPr>
            <p:txBody>
              <a:bodyPr wrap="none" lIns="0" tIns="0" rIns="0" bIns="0">
                <a:spAutoFit/>
              </a:bodyPr>
              <a:lstStyle/>
              <a:p>
                <a:pPr algn="ctr">
                  <a:lnSpc>
                    <a:spcPts val="1100"/>
                  </a:lnSpc>
                </a:pPr>
                <a:r>
                  <a:rPr lang="pt-BR" sz="1200"/>
                  <a:t>Gestor</a:t>
                </a:r>
              </a:p>
              <a:p>
                <a:pPr algn="ctr">
                  <a:lnSpc>
                    <a:spcPts val="1100"/>
                  </a:lnSpc>
                </a:pPr>
                <a:r>
                  <a:rPr lang="pt-BR" sz="1000"/>
                  <a:t>subordinado</a:t>
                </a:r>
              </a:p>
            </p:txBody>
          </p:sp>
          <p:sp>
            <p:nvSpPr>
              <p:cNvPr id="51235"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grpSp>
          <p:nvGrpSpPr>
            <p:cNvPr id="51231" name="Grupo 46"/>
            <p:cNvGrpSpPr>
              <a:grpSpLocks/>
            </p:cNvGrpSpPr>
            <p:nvPr/>
          </p:nvGrpSpPr>
          <p:grpSpPr bwMode="auto">
            <a:xfrm>
              <a:off x="5992589" y="4723596"/>
              <a:ext cx="955675" cy="1206500"/>
              <a:chOff x="6425133" y="2242741"/>
              <a:chExt cx="955675" cy="1206500"/>
            </a:xfrm>
          </p:grpSpPr>
          <p:sp>
            <p:nvSpPr>
              <p:cNvPr id="51232" name="CaixaDeTexto 47"/>
              <p:cNvSpPr txBox="1">
                <a:spLocks noChangeArrowheads="1"/>
              </p:cNvSpPr>
              <p:nvPr/>
            </p:nvSpPr>
            <p:spPr bwMode="auto">
              <a:xfrm>
                <a:off x="6563771" y="3025537"/>
                <a:ext cx="700513" cy="282129"/>
              </a:xfrm>
              <a:prstGeom prst="rect">
                <a:avLst/>
              </a:prstGeom>
              <a:noFill/>
              <a:ln w="9525">
                <a:noFill/>
                <a:miter lim="800000"/>
                <a:headEnd/>
                <a:tailEnd/>
              </a:ln>
            </p:spPr>
            <p:txBody>
              <a:bodyPr wrap="none" lIns="0" tIns="0" rIns="0" bIns="0">
                <a:spAutoFit/>
              </a:bodyPr>
              <a:lstStyle/>
              <a:p>
                <a:pPr algn="ctr">
                  <a:lnSpc>
                    <a:spcPts val="1100"/>
                  </a:lnSpc>
                </a:pPr>
                <a:r>
                  <a:rPr lang="pt-BR" sz="1200"/>
                  <a:t>Gestor</a:t>
                </a:r>
              </a:p>
              <a:p>
                <a:pPr algn="ctr">
                  <a:lnSpc>
                    <a:spcPts val="1100"/>
                  </a:lnSpc>
                </a:pPr>
                <a:r>
                  <a:rPr lang="pt-BR" sz="1000"/>
                  <a:t>subordinado</a:t>
                </a:r>
              </a:p>
            </p:txBody>
          </p:sp>
          <p:sp>
            <p:nvSpPr>
              <p:cNvPr id="51233"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grpSp>
      <p:grpSp>
        <p:nvGrpSpPr>
          <p:cNvPr id="51221" name="Grupo 50"/>
          <p:cNvGrpSpPr>
            <a:grpSpLocks/>
          </p:cNvGrpSpPr>
          <p:nvPr/>
        </p:nvGrpSpPr>
        <p:grpSpPr bwMode="auto">
          <a:xfrm>
            <a:off x="4427464" y="2853151"/>
            <a:ext cx="955883" cy="1206415"/>
            <a:chOff x="3975592" y="1819985"/>
            <a:chExt cx="955675" cy="1206500"/>
          </a:xfrm>
        </p:grpSpPr>
        <p:sp>
          <p:nvSpPr>
            <p:cNvPr id="51226" name="CaixaDeTexto 51"/>
            <p:cNvSpPr txBox="1">
              <a:spLocks noChangeArrowheads="1"/>
            </p:cNvSpPr>
            <p:nvPr/>
          </p:nvSpPr>
          <p:spPr bwMode="auto">
            <a:xfrm>
              <a:off x="4163348" y="2627268"/>
              <a:ext cx="604332" cy="282129"/>
            </a:xfrm>
            <a:prstGeom prst="rect">
              <a:avLst/>
            </a:prstGeom>
            <a:noFill/>
            <a:ln w="9525">
              <a:noFill/>
              <a:miter lim="800000"/>
              <a:headEnd/>
              <a:tailEnd/>
            </a:ln>
          </p:spPr>
          <p:txBody>
            <a:bodyPr wrap="none" lIns="0" tIns="0" rIns="0" bIns="0">
              <a:spAutoFit/>
            </a:bodyPr>
            <a:lstStyle/>
            <a:p>
              <a:pPr algn="ctr">
                <a:lnSpc>
                  <a:spcPts val="1100"/>
                </a:lnSpc>
              </a:pPr>
              <a:r>
                <a:rPr lang="pt-BR" sz="1200"/>
                <a:t>Auditoria</a:t>
              </a:r>
            </a:p>
            <a:p>
              <a:pPr algn="ctr">
                <a:lnSpc>
                  <a:spcPts val="1100"/>
                </a:lnSpc>
              </a:pPr>
              <a:r>
                <a:rPr lang="pt-BR" sz="1200"/>
                <a:t>Interna</a:t>
              </a:r>
            </a:p>
          </p:txBody>
        </p:sp>
        <p:sp>
          <p:nvSpPr>
            <p:cNvPr id="51227" name="Freeform 19"/>
            <p:cNvSpPr>
              <a:spLocks noChangeAspect="1"/>
            </p:cNvSpPr>
            <p:nvPr/>
          </p:nvSpPr>
          <p:spPr bwMode="auto">
            <a:xfrm>
              <a:off x="3975592" y="1819985"/>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cxnSp>
        <p:nvCxnSpPr>
          <p:cNvPr id="63" name="Conector angulado 62"/>
          <p:cNvCxnSpPr>
            <a:stCxn id="5" idx="2"/>
            <a:endCxn id="51237" idx="41"/>
          </p:cNvCxnSpPr>
          <p:nvPr/>
        </p:nvCxnSpPr>
        <p:spPr bwMode="auto">
          <a:xfrm rot="5400000">
            <a:off x="4845051" y="3400425"/>
            <a:ext cx="1185862" cy="150018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5" name="Conector angulado 64"/>
          <p:cNvCxnSpPr>
            <a:stCxn id="5" idx="2"/>
            <a:endCxn id="51233" idx="41"/>
          </p:cNvCxnSpPr>
          <p:nvPr/>
        </p:nvCxnSpPr>
        <p:spPr bwMode="auto">
          <a:xfrm rot="16200000" flipH="1">
            <a:off x="6348412" y="3397251"/>
            <a:ext cx="1184275" cy="1504950"/>
          </a:xfrm>
          <a:prstGeom prst="bentConnector4">
            <a:avLst>
              <a:gd name="adj1" fmla="val 100224"/>
              <a:gd name="adj2" fmla="val 81213"/>
            </a:avLst>
          </a:prstGeom>
        </p:spPr>
        <p:style>
          <a:lnRef idx="1">
            <a:schemeClr val="accent1"/>
          </a:lnRef>
          <a:fillRef idx="0">
            <a:schemeClr val="accent1"/>
          </a:fillRef>
          <a:effectRef idx="0">
            <a:schemeClr val="accent1"/>
          </a:effectRef>
          <a:fontRef idx="minor">
            <a:schemeClr val="tx1"/>
          </a:fontRef>
        </p:style>
      </p:cxnSp>
      <p:sp>
        <p:nvSpPr>
          <p:cNvPr id="78" name="Retângulo 77"/>
          <p:cNvSpPr/>
          <p:nvPr/>
        </p:nvSpPr>
        <p:spPr bwMode="auto">
          <a:xfrm>
            <a:off x="3851275" y="981075"/>
            <a:ext cx="4681538" cy="5256213"/>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cxnSp>
        <p:nvCxnSpPr>
          <p:cNvPr id="69" name="Conector angulado 68"/>
          <p:cNvCxnSpPr>
            <a:stCxn id="5" idx="2"/>
            <a:endCxn id="51227" idx="53"/>
          </p:cNvCxnSpPr>
          <p:nvPr/>
        </p:nvCxnSpPr>
        <p:spPr bwMode="auto">
          <a:xfrm rot="5400000">
            <a:off x="5576094" y="3352007"/>
            <a:ext cx="406400" cy="817562"/>
          </a:xfrm>
          <a:prstGeom prst="bentConnector2">
            <a:avLst/>
          </a:prstGeom>
        </p:spPr>
        <p:style>
          <a:lnRef idx="1">
            <a:schemeClr val="accent1"/>
          </a:lnRef>
          <a:fillRef idx="0">
            <a:schemeClr val="accent1"/>
          </a:fillRef>
          <a:effectRef idx="0">
            <a:schemeClr val="accent1"/>
          </a:effectRef>
          <a:fontRef idx="minor">
            <a:schemeClr val="tx1"/>
          </a:fontRef>
        </p:style>
      </p:cxnSp>
      <p:grpSp>
        <p:nvGrpSpPr>
          <p:cNvPr id="51205" name="Grupo 80"/>
          <p:cNvGrpSpPr>
            <a:grpSpLocks/>
          </p:cNvGrpSpPr>
          <p:nvPr/>
        </p:nvGrpSpPr>
        <p:grpSpPr bwMode="auto">
          <a:xfrm>
            <a:off x="5678488" y="1052513"/>
            <a:ext cx="955675" cy="1206500"/>
            <a:chOff x="5272509" y="1124744"/>
            <a:chExt cx="955675" cy="1206500"/>
          </a:xfrm>
        </p:grpSpPr>
        <p:sp>
          <p:nvSpPr>
            <p:cNvPr id="51214" name="Freeform 19"/>
            <p:cNvSpPr>
              <a:spLocks noChangeAspect="1"/>
            </p:cNvSpPr>
            <p:nvPr/>
          </p:nvSpPr>
          <p:spPr bwMode="auto">
            <a:xfrm>
              <a:off x="5272509" y="1124744"/>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sp>
          <p:nvSpPr>
            <p:cNvPr id="51215" name="CaixaDeTexto 79"/>
            <p:cNvSpPr txBox="1">
              <a:spLocks noChangeArrowheads="1"/>
            </p:cNvSpPr>
            <p:nvPr/>
          </p:nvSpPr>
          <p:spPr bwMode="auto">
            <a:xfrm>
              <a:off x="5404899" y="1948954"/>
              <a:ext cx="690895" cy="282129"/>
            </a:xfrm>
            <a:prstGeom prst="rect">
              <a:avLst/>
            </a:prstGeom>
            <a:noFill/>
            <a:ln w="9525">
              <a:noFill/>
              <a:miter lim="800000"/>
              <a:headEnd/>
              <a:tailEnd/>
            </a:ln>
          </p:spPr>
          <p:txBody>
            <a:bodyPr wrap="none" lIns="0" tIns="0" rIns="0" bIns="0">
              <a:spAutoFit/>
            </a:bodyPr>
            <a:lstStyle/>
            <a:p>
              <a:pPr algn="ctr">
                <a:lnSpc>
                  <a:spcPts val="1100"/>
                </a:lnSpc>
              </a:pPr>
              <a:r>
                <a:rPr lang="pt-BR" sz="1200"/>
                <a:t>Ch. Poder</a:t>
              </a:r>
            </a:p>
            <a:p>
              <a:pPr algn="ctr">
                <a:lnSpc>
                  <a:spcPts val="1100"/>
                </a:lnSpc>
              </a:pPr>
              <a:r>
                <a:rPr lang="pt-BR" sz="1100"/>
                <a:t>(Agente)</a:t>
              </a:r>
              <a:endParaRPr lang="pt-BR" sz="1200"/>
            </a:p>
          </p:txBody>
        </p:sp>
      </p:grpSp>
      <p:cxnSp>
        <p:nvCxnSpPr>
          <p:cNvPr id="86" name="Conector de seta reta 85"/>
          <p:cNvCxnSpPr>
            <a:stCxn id="51245" idx="45"/>
            <a:endCxn id="51214" idx="38"/>
          </p:cNvCxnSpPr>
          <p:nvPr/>
        </p:nvCxnSpPr>
        <p:spPr>
          <a:xfrm>
            <a:off x="1295400" y="636588"/>
            <a:ext cx="4570413" cy="676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Conector de seta reta 89"/>
          <p:cNvCxnSpPr>
            <a:stCxn id="51245" idx="45"/>
            <a:endCxn id="51243" idx="40"/>
          </p:cNvCxnSpPr>
          <p:nvPr/>
        </p:nvCxnSpPr>
        <p:spPr>
          <a:xfrm>
            <a:off x="1295400" y="636588"/>
            <a:ext cx="977900" cy="1216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Conector de seta reta 91"/>
          <p:cNvCxnSpPr>
            <a:endCxn id="51241" idx="38"/>
          </p:cNvCxnSpPr>
          <p:nvPr/>
        </p:nvCxnSpPr>
        <p:spPr>
          <a:xfrm>
            <a:off x="1295400" y="636588"/>
            <a:ext cx="4592638" cy="2116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211" name="Título 1"/>
          <p:cNvSpPr txBox="1">
            <a:spLocks/>
          </p:cNvSpPr>
          <p:nvPr/>
        </p:nvSpPr>
        <p:spPr bwMode="auto">
          <a:xfrm>
            <a:off x="457200" y="44450"/>
            <a:ext cx="8229600" cy="1143000"/>
          </a:xfrm>
          <a:prstGeom prst="rect">
            <a:avLst/>
          </a:prstGeom>
          <a:noFill/>
          <a:ln w="9525">
            <a:noFill/>
            <a:miter lim="800000"/>
            <a:headEnd/>
            <a:tailEnd/>
          </a:ln>
        </p:spPr>
        <p:txBody>
          <a:bodyPr/>
          <a:lstStyle/>
          <a:p>
            <a:pPr algn="r"/>
            <a:r>
              <a:rPr lang="pt-BR" sz="3600">
                <a:latin typeface="Calibri" pitchFamily="34" charset="0"/>
              </a:rPr>
              <a:t>Atores relevantes em Governança</a:t>
            </a:r>
          </a:p>
        </p:txBody>
      </p:sp>
      <p:cxnSp>
        <p:nvCxnSpPr>
          <p:cNvPr id="98" name="Conector de seta reta 97"/>
          <p:cNvCxnSpPr>
            <a:stCxn id="51243" idx="45"/>
            <a:endCxn id="51214" idx="38"/>
          </p:cNvCxnSpPr>
          <p:nvPr/>
        </p:nvCxnSpPr>
        <p:spPr>
          <a:xfrm flipV="1">
            <a:off x="2701925" y="1312863"/>
            <a:ext cx="3163888" cy="793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Conector de seta reta 104"/>
          <p:cNvCxnSpPr>
            <a:stCxn id="51243" idx="45"/>
            <a:endCxn id="51241" idx="38"/>
          </p:cNvCxnSpPr>
          <p:nvPr/>
        </p:nvCxnSpPr>
        <p:spPr>
          <a:xfrm>
            <a:off x="2701925" y="2106613"/>
            <a:ext cx="3186113" cy="646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Conector de seta reta 110"/>
          <p:cNvCxnSpPr>
            <a:stCxn id="51243" idx="45"/>
            <a:endCxn id="51227" idx="38"/>
          </p:cNvCxnSpPr>
          <p:nvPr/>
        </p:nvCxnSpPr>
        <p:spPr>
          <a:xfrm>
            <a:off x="2701925" y="2106613"/>
            <a:ext cx="1912938" cy="1006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Conector de seta reta 113"/>
          <p:cNvCxnSpPr>
            <a:stCxn id="51227" idx="44"/>
            <a:endCxn id="51241" idx="38"/>
          </p:cNvCxnSpPr>
          <p:nvPr/>
        </p:nvCxnSpPr>
        <p:spPr>
          <a:xfrm flipV="1">
            <a:off x="5180013" y="2752725"/>
            <a:ext cx="708025" cy="303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1202" name="Grupo 20"/>
          <p:cNvGrpSpPr>
            <a:grpSpLocks/>
          </p:cNvGrpSpPr>
          <p:nvPr/>
        </p:nvGrpSpPr>
        <p:grpSpPr bwMode="auto">
          <a:xfrm>
            <a:off x="107950" y="188913"/>
            <a:ext cx="1482725" cy="1873250"/>
            <a:chOff x="1888629" y="1954709"/>
            <a:chExt cx="1483553" cy="1872924"/>
          </a:xfrm>
        </p:grpSpPr>
        <p:sp>
          <p:nvSpPr>
            <p:cNvPr id="51244" name="CaixaDeTexto 11"/>
            <p:cNvSpPr txBox="1">
              <a:spLocks noChangeArrowheads="1"/>
            </p:cNvSpPr>
            <p:nvPr/>
          </p:nvSpPr>
          <p:spPr bwMode="auto">
            <a:xfrm>
              <a:off x="2022291" y="3212976"/>
              <a:ext cx="1213473" cy="462371"/>
            </a:xfrm>
            <a:prstGeom prst="rect">
              <a:avLst/>
            </a:prstGeom>
            <a:noFill/>
            <a:ln w="9525">
              <a:noFill/>
              <a:miter lim="800000"/>
              <a:headEnd/>
              <a:tailEnd/>
            </a:ln>
          </p:spPr>
          <p:txBody>
            <a:bodyPr wrap="none" lIns="0" tIns="0" rIns="0" bIns="0">
              <a:spAutoFit/>
            </a:bodyPr>
            <a:lstStyle/>
            <a:p>
              <a:pPr algn="ctr">
                <a:lnSpc>
                  <a:spcPts val="1800"/>
                </a:lnSpc>
              </a:pPr>
              <a:r>
                <a:rPr lang="pt-BR" sz="2000"/>
                <a:t>Sociedade</a:t>
              </a:r>
              <a:endParaRPr lang="pt-BR" sz="1600"/>
            </a:p>
            <a:p>
              <a:pPr algn="ctr">
                <a:lnSpc>
                  <a:spcPts val="1800"/>
                </a:lnSpc>
              </a:pPr>
              <a:r>
                <a:rPr lang="pt-BR" sz="1600"/>
                <a:t>(principal)</a:t>
              </a:r>
              <a:endParaRPr lang="pt-BR" sz="2000"/>
            </a:p>
          </p:txBody>
        </p:sp>
        <p:sp>
          <p:nvSpPr>
            <p:cNvPr id="51245" name="Freeform 19"/>
            <p:cNvSpPr>
              <a:spLocks noChangeAspect="1"/>
            </p:cNvSpPr>
            <p:nvPr/>
          </p:nvSpPr>
          <p:spPr bwMode="auto">
            <a:xfrm>
              <a:off x="1888629" y="1954709"/>
              <a:ext cx="1483553" cy="1872924"/>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sp>
        <p:nvSpPr>
          <p:cNvPr id="3" name="CaixaDeTexto 2"/>
          <p:cNvSpPr txBox="1"/>
          <p:nvPr/>
        </p:nvSpPr>
        <p:spPr>
          <a:xfrm>
            <a:off x="6634163" y="1483281"/>
            <a:ext cx="1544012" cy="369332"/>
          </a:xfrm>
          <a:prstGeom prst="rect">
            <a:avLst/>
          </a:prstGeom>
          <a:noFill/>
        </p:spPr>
        <p:txBody>
          <a:bodyPr wrap="none" rtlCol="0">
            <a:spAutoFit/>
          </a:bodyPr>
          <a:lstStyle/>
          <a:p>
            <a:r>
              <a:rPr lang="pt-BR" dirty="0" smtClean="0"/>
              <a:t>p.ex. Prefeito</a:t>
            </a:r>
            <a:endParaRPr lang="pt-B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tângulo 83"/>
          <p:cNvSpPr/>
          <p:nvPr/>
        </p:nvSpPr>
        <p:spPr bwMode="auto">
          <a:xfrm>
            <a:off x="4211638" y="2276475"/>
            <a:ext cx="4249737" cy="3673475"/>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nvGrpSpPr>
          <p:cNvPr id="51203" name="Grupo 56"/>
          <p:cNvGrpSpPr>
            <a:grpSpLocks/>
          </p:cNvGrpSpPr>
          <p:nvPr/>
        </p:nvGrpSpPr>
        <p:grpSpPr bwMode="auto">
          <a:xfrm>
            <a:off x="1936750" y="1817688"/>
            <a:ext cx="955675" cy="1206500"/>
            <a:chOff x="6425133" y="2242741"/>
            <a:chExt cx="955675" cy="1206500"/>
          </a:xfrm>
        </p:grpSpPr>
        <p:sp>
          <p:nvSpPr>
            <p:cNvPr id="51242" name="CaixaDeTexto 57"/>
            <p:cNvSpPr txBox="1">
              <a:spLocks noChangeArrowheads="1"/>
            </p:cNvSpPr>
            <p:nvPr/>
          </p:nvSpPr>
          <p:spPr bwMode="auto">
            <a:xfrm>
              <a:off x="6611864" y="3025537"/>
              <a:ext cx="604333" cy="282129"/>
            </a:xfrm>
            <a:prstGeom prst="rect">
              <a:avLst/>
            </a:prstGeom>
            <a:noFill/>
            <a:ln w="9525">
              <a:noFill/>
              <a:miter lim="800000"/>
              <a:headEnd/>
              <a:tailEnd/>
            </a:ln>
          </p:spPr>
          <p:txBody>
            <a:bodyPr wrap="none" lIns="0" tIns="0" rIns="0" bIns="0">
              <a:spAutoFit/>
            </a:bodyPr>
            <a:lstStyle/>
            <a:p>
              <a:pPr algn="ctr">
                <a:lnSpc>
                  <a:spcPts val="1100"/>
                </a:lnSpc>
              </a:pPr>
              <a:r>
                <a:rPr lang="pt-BR" sz="1200" dirty="0" smtClean="0"/>
                <a:t>Auditoria</a:t>
              </a:r>
              <a:endParaRPr lang="pt-BR" sz="1200" dirty="0"/>
            </a:p>
            <a:p>
              <a:pPr algn="ctr">
                <a:lnSpc>
                  <a:spcPts val="1100"/>
                </a:lnSpc>
              </a:pPr>
              <a:r>
                <a:rPr lang="pt-BR" sz="1200" dirty="0" smtClean="0"/>
                <a:t>Externa</a:t>
              </a:r>
              <a:endParaRPr lang="pt-BR" sz="1200" dirty="0"/>
            </a:p>
          </p:txBody>
        </p:sp>
        <p:sp>
          <p:nvSpPr>
            <p:cNvPr id="51243"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sp>
        <p:nvSpPr>
          <p:cNvPr id="83" name="Retângulo 82"/>
          <p:cNvSpPr/>
          <p:nvPr/>
        </p:nvSpPr>
        <p:spPr bwMode="auto">
          <a:xfrm>
            <a:off x="4138613" y="2349500"/>
            <a:ext cx="4249737" cy="3671888"/>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6" name="Retângulo 75"/>
          <p:cNvSpPr/>
          <p:nvPr/>
        </p:nvSpPr>
        <p:spPr bwMode="auto">
          <a:xfrm>
            <a:off x="4067175" y="2420938"/>
            <a:ext cx="4249738" cy="367188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 name="Elipse 1"/>
          <p:cNvSpPr/>
          <p:nvPr/>
        </p:nvSpPr>
        <p:spPr>
          <a:xfrm>
            <a:off x="5404792" y="836712"/>
            <a:ext cx="1488398" cy="3188755"/>
          </a:xfrm>
          <a:prstGeom prst="ellipse">
            <a:avLst/>
          </a:prstGeom>
          <a:solidFill>
            <a:srgbClr val="FCD5B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1219" name="Grupo 21"/>
          <p:cNvGrpSpPr>
            <a:grpSpLocks/>
          </p:cNvGrpSpPr>
          <p:nvPr/>
        </p:nvGrpSpPr>
        <p:grpSpPr bwMode="auto">
          <a:xfrm>
            <a:off x="5699791" y="2493137"/>
            <a:ext cx="955883" cy="1206415"/>
            <a:chOff x="6425133" y="2242741"/>
            <a:chExt cx="955675" cy="1206500"/>
          </a:xfrm>
        </p:grpSpPr>
        <p:sp>
          <p:nvSpPr>
            <p:cNvPr id="5" name="CaixaDeTexto 4"/>
            <p:cNvSpPr txBox="1"/>
            <p:nvPr/>
          </p:nvSpPr>
          <p:spPr>
            <a:xfrm>
              <a:off x="6546679" y="3024672"/>
              <a:ext cx="734852" cy="282595"/>
            </a:xfrm>
            <a:prstGeom prst="rect">
              <a:avLst/>
            </a:prstGeom>
            <a:noFill/>
          </p:spPr>
          <p:txBody>
            <a:bodyPr wrap="none" lIns="0" tIns="0" rIns="0" bIns="0">
              <a:spAutoFit/>
            </a:bodyPr>
            <a:lstStyle/>
            <a:p>
              <a:pPr algn="ctr">
                <a:lnSpc>
                  <a:spcPts val="1100"/>
                </a:lnSpc>
                <a:defRPr/>
              </a:pPr>
              <a:r>
                <a:rPr lang="pt-BR" sz="1200" dirty="0" err="1"/>
                <a:t>Dirig</a:t>
              </a:r>
              <a:r>
                <a:rPr lang="pt-BR" sz="1200" dirty="0"/>
                <a:t>. máx.</a:t>
              </a:r>
            </a:p>
            <a:p>
              <a:pPr algn="ctr">
                <a:lnSpc>
                  <a:spcPts val="1100"/>
                </a:lnSpc>
                <a:defRPr/>
              </a:pPr>
              <a:r>
                <a:rPr lang="pt-BR" sz="1050" dirty="0"/>
                <a:t>(Agente)</a:t>
              </a:r>
              <a:endParaRPr lang="pt-BR" sz="1200" dirty="0"/>
            </a:p>
          </p:txBody>
        </p:sp>
        <p:sp>
          <p:nvSpPr>
            <p:cNvPr id="51241"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grpSp>
        <p:nvGrpSpPr>
          <p:cNvPr id="51220" name="Grupo 49"/>
          <p:cNvGrpSpPr>
            <a:grpSpLocks/>
          </p:cNvGrpSpPr>
          <p:nvPr/>
        </p:nvGrpSpPr>
        <p:grpSpPr bwMode="auto">
          <a:xfrm>
            <a:off x="4211393" y="4741314"/>
            <a:ext cx="3961301" cy="1207963"/>
            <a:chOff x="2987824" y="4723596"/>
            <a:chExt cx="3960440" cy="1208048"/>
          </a:xfrm>
        </p:grpSpPr>
        <p:grpSp>
          <p:nvGrpSpPr>
            <p:cNvPr id="51228" name="Grupo 34"/>
            <p:cNvGrpSpPr>
              <a:grpSpLocks/>
            </p:cNvGrpSpPr>
            <p:nvPr/>
          </p:nvGrpSpPr>
          <p:grpSpPr bwMode="auto">
            <a:xfrm>
              <a:off x="3989412" y="4725144"/>
              <a:ext cx="955675" cy="1206500"/>
              <a:chOff x="6425133" y="2242741"/>
              <a:chExt cx="955675" cy="1206500"/>
            </a:xfrm>
          </p:grpSpPr>
          <p:sp>
            <p:nvSpPr>
              <p:cNvPr id="51238" name="CaixaDeTexto 35"/>
              <p:cNvSpPr txBox="1">
                <a:spLocks noChangeArrowheads="1"/>
              </p:cNvSpPr>
              <p:nvPr/>
            </p:nvSpPr>
            <p:spPr bwMode="auto">
              <a:xfrm>
                <a:off x="6563771" y="3025537"/>
                <a:ext cx="700513" cy="282129"/>
              </a:xfrm>
              <a:prstGeom prst="rect">
                <a:avLst/>
              </a:prstGeom>
              <a:noFill/>
              <a:ln w="9525">
                <a:noFill/>
                <a:miter lim="800000"/>
                <a:headEnd/>
                <a:tailEnd/>
              </a:ln>
            </p:spPr>
            <p:txBody>
              <a:bodyPr wrap="none" lIns="0" tIns="0" rIns="0" bIns="0">
                <a:spAutoFit/>
              </a:bodyPr>
              <a:lstStyle/>
              <a:p>
                <a:pPr algn="ctr">
                  <a:lnSpc>
                    <a:spcPts val="1100"/>
                  </a:lnSpc>
                </a:pPr>
                <a:r>
                  <a:rPr lang="pt-BR" sz="1200"/>
                  <a:t>Gestor</a:t>
                </a:r>
              </a:p>
              <a:p>
                <a:pPr algn="ctr">
                  <a:lnSpc>
                    <a:spcPts val="1100"/>
                  </a:lnSpc>
                </a:pPr>
                <a:r>
                  <a:rPr lang="pt-BR" sz="1000"/>
                  <a:t>subordinado</a:t>
                </a:r>
              </a:p>
            </p:txBody>
          </p:sp>
          <p:sp>
            <p:nvSpPr>
              <p:cNvPr id="51239"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grpSp>
          <p:nvGrpSpPr>
            <p:cNvPr id="51229" name="Grupo 22"/>
            <p:cNvGrpSpPr>
              <a:grpSpLocks/>
            </p:cNvGrpSpPr>
            <p:nvPr/>
          </p:nvGrpSpPr>
          <p:grpSpPr bwMode="auto">
            <a:xfrm>
              <a:off x="2987824" y="4725144"/>
              <a:ext cx="955675" cy="1206500"/>
              <a:chOff x="6425133" y="2242741"/>
              <a:chExt cx="955675" cy="1206500"/>
            </a:xfrm>
          </p:grpSpPr>
          <p:sp>
            <p:nvSpPr>
              <p:cNvPr id="51236" name="CaixaDeTexto 23"/>
              <p:cNvSpPr txBox="1">
                <a:spLocks noChangeArrowheads="1"/>
              </p:cNvSpPr>
              <p:nvPr/>
            </p:nvSpPr>
            <p:spPr bwMode="auto">
              <a:xfrm>
                <a:off x="6563771" y="3025537"/>
                <a:ext cx="700513" cy="282129"/>
              </a:xfrm>
              <a:prstGeom prst="rect">
                <a:avLst/>
              </a:prstGeom>
              <a:noFill/>
              <a:ln w="9525">
                <a:noFill/>
                <a:miter lim="800000"/>
                <a:headEnd/>
                <a:tailEnd/>
              </a:ln>
            </p:spPr>
            <p:txBody>
              <a:bodyPr wrap="none" lIns="0" tIns="0" rIns="0" bIns="0">
                <a:spAutoFit/>
              </a:bodyPr>
              <a:lstStyle/>
              <a:p>
                <a:pPr algn="ctr">
                  <a:lnSpc>
                    <a:spcPts val="1100"/>
                  </a:lnSpc>
                </a:pPr>
                <a:r>
                  <a:rPr lang="pt-BR" sz="1200"/>
                  <a:t>Gestor</a:t>
                </a:r>
              </a:p>
              <a:p>
                <a:pPr algn="ctr">
                  <a:lnSpc>
                    <a:spcPts val="1100"/>
                  </a:lnSpc>
                </a:pPr>
                <a:r>
                  <a:rPr lang="pt-BR" sz="1000"/>
                  <a:t>subordinado</a:t>
                </a:r>
              </a:p>
            </p:txBody>
          </p:sp>
          <p:sp>
            <p:nvSpPr>
              <p:cNvPr id="51237"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grpSp>
          <p:nvGrpSpPr>
            <p:cNvPr id="51230" name="Grupo 43"/>
            <p:cNvGrpSpPr>
              <a:grpSpLocks/>
            </p:cNvGrpSpPr>
            <p:nvPr/>
          </p:nvGrpSpPr>
          <p:grpSpPr bwMode="auto">
            <a:xfrm>
              <a:off x="4991000" y="4723596"/>
              <a:ext cx="955675" cy="1206500"/>
              <a:chOff x="6425133" y="2242741"/>
              <a:chExt cx="955675" cy="1206500"/>
            </a:xfrm>
          </p:grpSpPr>
          <p:sp>
            <p:nvSpPr>
              <p:cNvPr id="51234" name="CaixaDeTexto 44"/>
              <p:cNvSpPr txBox="1">
                <a:spLocks noChangeArrowheads="1"/>
              </p:cNvSpPr>
              <p:nvPr/>
            </p:nvSpPr>
            <p:spPr bwMode="auto">
              <a:xfrm>
                <a:off x="6563771" y="3025537"/>
                <a:ext cx="700513" cy="282129"/>
              </a:xfrm>
              <a:prstGeom prst="rect">
                <a:avLst/>
              </a:prstGeom>
              <a:noFill/>
              <a:ln w="9525">
                <a:noFill/>
                <a:miter lim="800000"/>
                <a:headEnd/>
                <a:tailEnd/>
              </a:ln>
            </p:spPr>
            <p:txBody>
              <a:bodyPr wrap="none" lIns="0" tIns="0" rIns="0" bIns="0">
                <a:spAutoFit/>
              </a:bodyPr>
              <a:lstStyle/>
              <a:p>
                <a:pPr algn="ctr">
                  <a:lnSpc>
                    <a:spcPts val="1100"/>
                  </a:lnSpc>
                </a:pPr>
                <a:r>
                  <a:rPr lang="pt-BR" sz="1200"/>
                  <a:t>Gestor</a:t>
                </a:r>
              </a:p>
              <a:p>
                <a:pPr algn="ctr">
                  <a:lnSpc>
                    <a:spcPts val="1100"/>
                  </a:lnSpc>
                </a:pPr>
                <a:r>
                  <a:rPr lang="pt-BR" sz="1000"/>
                  <a:t>subordinado</a:t>
                </a:r>
              </a:p>
            </p:txBody>
          </p:sp>
          <p:sp>
            <p:nvSpPr>
              <p:cNvPr id="51235"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grpSp>
          <p:nvGrpSpPr>
            <p:cNvPr id="51231" name="Grupo 46"/>
            <p:cNvGrpSpPr>
              <a:grpSpLocks/>
            </p:cNvGrpSpPr>
            <p:nvPr/>
          </p:nvGrpSpPr>
          <p:grpSpPr bwMode="auto">
            <a:xfrm>
              <a:off x="5992589" y="4723596"/>
              <a:ext cx="955675" cy="1206500"/>
              <a:chOff x="6425133" y="2242741"/>
              <a:chExt cx="955675" cy="1206500"/>
            </a:xfrm>
          </p:grpSpPr>
          <p:sp>
            <p:nvSpPr>
              <p:cNvPr id="51232" name="CaixaDeTexto 47"/>
              <p:cNvSpPr txBox="1">
                <a:spLocks noChangeArrowheads="1"/>
              </p:cNvSpPr>
              <p:nvPr/>
            </p:nvSpPr>
            <p:spPr bwMode="auto">
              <a:xfrm>
                <a:off x="6563771" y="3025537"/>
                <a:ext cx="700513" cy="282129"/>
              </a:xfrm>
              <a:prstGeom prst="rect">
                <a:avLst/>
              </a:prstGeom>
              <a:noFill/>
              <a:ln w="9525">
                <a:noFill/>
                <a:miter lim="800000"/>
                <a:headEnd/>
                <a:tailEnd/>
              </a:ln>
            </p:spPr>
            <p:txBody>
              <a:bodyPr wrap="none" lIns="0" tIns="0" rIns="0" bIns="0">
                <a:spAutoFit/>
              </a:bodyPr>
              <a:lstStyle/>
              <a:p>
                <a:pPr algn="ctr">
                  <a:lnSpc>
                    <a:spcPts val="1100"/>
                  </a:lnSpc>
                </a:pPr>
                <a:r>
                  <a:rPr lang="pt-BR" sz="1200"/>
                  <a:t>Gestor</a:t>
                </a:r>
              </a:p>
              <a:p>
                <a:pPr algn="ctr">
                  <a:lnSpc>
                    <a:spcPts val="1100"/>
                  </a:lnSpc>
                </a:pPr>
                <a:r>
                  <a:rPr lang="pt-BR" sz="1000"/>
                  <a:t>subordinado</a:t>
                </a:r>
              </a:p>
            </p:txBody>
          </p:sp>
          <p:sp>
            <p:nvSpPr>
              <p:cNvPr id="51233"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grpSp>
      <p:grpSp>
        <p:nvGrpSpPr>
          <p:cNvPr id="51221" name="Grupo 50"/>
          <p:cNvGrpSpPr>
            <a:grpSpLocks/>
          </p:cNvGrpSpPr>
          <p:nvPr/>
        </p:nvGrpSpPr>
        <p:grpSpPr bwMode="auto">
          <a:xfrm>
            <a:off x="4427464" y="2853151"/>
            <a:ext cx="955883" cy="1206415"/>
            <a:chOff x="3975592" y="1819985"/>
            <a:chExt cx="955675" cy="1206500"/>
          </a:xfrm>
        </p:grpSpPr>
        <p:sp>
          <p:nvSpPr>
            <p:cNvPr id="51226" name="CaixaDeTexto 51"/>
            <p:cNvSpPr txBox="1">
              <a:spLocks noChangeArrowheads="1"/>
            </p:cNvSpPr>
            <p:nvPr/>
          </p:nvSpPr>
          <p:spPr bwMode="auto">
            <a:xfrm>
              <a:off x="4163348" y="2627268"/>
              <a:ext cx="604332" cy="282129"/>
            </a:xfrm>
            <a:prstGeom prst="rect">
              <a:avLst/>
            </a:prstGeom>
            <a:noFill/>
            <a:ln w="9525">
              <a:noFill/>
              <a:miter lim="800000"/>
              <a:headEnd/>
              <a:tailEnd/>
            </a:ln>
          </p:spPr>
          <p:txBody>
            <a:bodyPr wrap="none" lIns="0" tIns="0" rIns="0" bIns="0">
              <a:spAutoFit/>
            </a:bodyPr>
            <a:lstStyle/>
            <a:p>
              <a:pPr algn="ctr">
                <a:lnSpc>
                  <a:spcPts val="1100"/>
                </a:lnSpc>
              </a:pPr>
              <a:r>
                <a:rPr lang="pt-BR" sz="1200"/>
                <a:t>Auditoria</a:t>
              </a:r>
            </a:p>
            <a:p>
              <a:pPr algn="ctr">
                <a:lnSpc>
                  <a:spcPts val="1100"/>
                </a:lnSpc>
              </a:pPr>
              <a:r>
                <a:rPr lang="pt-BR" sz="1200"/>
                <a:t>Interna</a:t>
              </a:r>
            </a:p>
          </p:txBody>
        </p:sp>
        <p:sp>
          <p:nvSpPr>
            <p:cNvPr id="51227" name="Freeform 19"/>
            <p:cNvSpPr>
              <a:spLocks noChangeAspect="1"/>
            </p:cNvSpPr>
            <p:nvPr/>
          </p:nvSpPr>
          <p:spPr bwMode="auto">
            <a:xfrm>
              <a:off x="3975592" y="1819985"/>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cxnSp>
        <p:nvCxnSpPr>
          <p:cNvPr id="63" name="Conector angulado 62"/>
          <p:cNvCxnSpPr>
            <a:stCxn id="5" idx="2"/>
            <a:endCxn id="51237" idx="41"/>
          </p:cNvCxnSpPr>
          <p:nvPr/>
        </p:nvCxnSpPr>
        <p:spPr bwMode="auto">
          <a:xfrm rot="5400000">
            <a:off x="4845051" y="3400425"/>
            <a:ext cx="1185862" cy="150018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5" name="Conector angulado 64"/>
          <p:cNvCxnSpPr>
            <a:stCxn id="5" idx="2"/>
            <a:endCxn id="51233" idx="41"/>
          </p:cNvCxnSpPr>
          <p:nvPr/>
        </p:nvCxnSpPr>
        <p:spPr bwMode="auto">
          <a:xfrm rot="16200000" flipH="1">
            <a:off x="6348412" y="3397251"/>
            <a:ext cx="1184275" cy="1504950"/>
          </a:xfrm>
          <a:prstGeom prst="bentConnector4">
            <a:avLst>
              <a:gd name="adj1" fmla="val 100224"/>
              <a:gd name="adj2" fmla="val 81213"/>
            </a:avLst>
          </a:prstGeom>
        </p:spPr>
        <p:style>
          <a:lnRef idx="1">
            <a:schemeClr val="accent1"/>
          </a:lnRef>
          <a:fillRef idx="0">
            <a:schemeClr val="accent1"/>
          </a:fillRef>
          <a:effectRef idx="0">
            <a:schemeClr val="accent1"/>
          </a:effectRef>
          <a:fontRef idx="minor">
            <a:schemeClr val="tx1"/>
          </a:fontRef>
        </p:style>
      </p:cxnSp>
      <p:sp>
        <p:nvSpPr>
          <p:cNvPr id="78" name="Retângulo 77"/>
          <p:cNvSpPr/>
          <p:nvPr/>
        </p:nvSpPr>
        <p:spPr bwMode="auto">
          <a:xfrm>
            <a:off x="3851275" y="981075"/>
            <a:ext cx="4681538" cy="5256213"/>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cxnSp>
        <p:nvCxnSpPr>
          <p:cNvPr id="69" name="Conector angulado 68"/>
          <p:cNvCxnSpPr>
            <a:stCxn id="5" idx="2"/>
            <a:endCxn id="51227" idx="53"/>
          </p:cNvCxnSpPr>
          <p:nvPr/>
        </p:nvCxnSpPr>
        <p:spPr bwMode="auto">
          <a:xfrm rot="5400000">
            <a:off x="5576094" y="3352007"/>
            <a:ext cx="406400" cy="817562"/>
          </a:xfrm>
          <a:prstGeom prst="bentConnector2">
            <a:avLst/>
          </a:prstGeom>
        </p:spPr>
        <p:style>
          <a:lnRef idx="1">
            <a:schemeClr val="accent1"/>
          </a:lnRef>
          <a:fillRef idx="0">
            <a:schemeClr val="accent1"/>
          </a:fillRef>
          <a:effectRef idx="0">
            <a:schemeClr val="accent1"/>
          </a:effectRef>
          <a:fontRef idx="minor">
            <a:schemeClr val="tx1"/>
          </a:fontRef>
        </p:style>
      </p:cxnSp>
      <p:grpSp>
        <p:nvGrpSpPr>
          <p:cNvPr id="51205" name="Grupo 80"/>
          <p:cNvGrpSpPr>
            <a:grpSpLocks/>
          </p:cNvGrpSpPr>
          <p:nvPr/>
        </p:nvGrpSpPr>
        <p:grpSpPr bwMode="auto">
          <a:xfrm>
            <a:off x="5678488" y="1052513"/>
            <a:ext cx="955675" cy="1206500"/>
            <a:chOff x="5272509" y="1124744"/>
            <a:chExt cx="955675" cy="1206500"/>
          </a:xfrm>
        </p:grpSpPr>
        <p:sp>
          <p:nvSpPr>
            <p:cNvPr id="51214" name="Freeform 19"/>
            <p:cNvSpPr>
              <a:spLocks noChangeAspect="1"/>
            </p:cNvSpPr>
            <p:nvPr/>
          </p:nvSpPr>
          <p:spPr bwMode="auto">
            <a:xfrm>
              <a:off x="5272509" y="1124744"/>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sp>
          <p:nvSpPr>
            <p:cNvPr id="51215" name="CaixaDeTexto 79"/>
            <p:cNvSpPr txBox="1">
              <a:spLocks noChangeArrowheads="1"/>
            </p:cNvSpPr>
            <p:nvPr/>
          </p:nvSpPr>
          <p:spPr bwMode="auto">
            <a:xfrm>
              <a:off x="5404899" y="1948954"/>
              <a:ext cx="690895" cy="282129"/>
            </a:xfrm>
            <a:prstGeom prst="rect">
              <a:avLst/>
            </a:prstGeom>
            <a:noFill/>
            <a:ln w="9525">
              <a:noFill/>
              <a:miter lim="800000"/>
              <a:headEnd/>
              <a:tailEnd/>
            </a:ln>
          </p:spPr>
          <p:txBody>
            <a:bodyPr wrap="none" lIns="0" tIns="0" rIns="0" bIns="0">
              <a:spAutoFit/>
            </a:bodyPr>
            <a:lstStyle/>
            <a:p>
              <a:pPr algn="ctr">
                <a:lnSpc>
                  <a:spcPts val="1100"/>
                </a:lnSpc>
              </a:pPr>
              <a:r>
                <a:rPr lang="pt-BR" sz="1200"/>
                <a:t>Ch. Poder</a:t>
              </a:r>
            </a:p>
            <a:p>
              <a:pPr algn="ctr">
                <a:lnSpc>
                  <a:spcPts val="1100"/>
                </a:lnSpc>
              </a:pPr>
              <a:r>
                <a:rPr lang="pt-BR" sz="1100"/>
                <a:t>(Agente)</a:t>
              </a:r>
              <a:endParaRPr lang="pt-BR" sz="1200"/>
            </a:p>
          </p:txBody>
        </p:sp>
      </p:grpSp>
      <p:cxnSp>
        <p:nvCxnSpPr>
          <p:cNvPr id="86" name="Conector de seta reta 85"/>
          <p:cNvCxnSpPr>
            <a:stCxn id="51245" idx="45"/>
            <a:endCxn id="51214" idx="38"/>
          </p:cNvCxnSpPr>
          <p:nvPr/>
        </p:nvCxnSpPr>
        <p:spPr>
          <a:xfrm>
            <a:off x="1295400" y="636588"/>
            <a:ext cx="4570413" cy="676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Conector de seta reta 89"/>
          <p:cNvCxnSpPr>
            <a:stCxn id="51245" idx="45"/>
            <a:endCxn id="51243" idx="40"/>
          </p:cNvCxnSpPr>
          <p:nvPr/>
        </p:nvCxnSpPr>
        <p:spPr>
          <a:xfrm>
            <a:off x="1295400" y="636588"/>
            <a:ext cx="977900" cy="1216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Conector de seta reta 91"/>
          <p:cNvCxnSpPr>
            <a:endCxn id="51241" idx="38"/>
          </p:cNvCxnSpPr>
          <p:nvPr/>
        </p:nvCxnSpPr>
        <p:spPr>
          <a:xfrm>
            <a:off x="1295400" y="636588"/>
            <a:ext cx="4592638" cy="2116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211" name="Título 1"/>
          <p:cNvSpPr txBox="1">
            <a:spLocks/>
          </p:cNvSpPr>
          <p:nvPr/>
        </p:nvSpPr>
        <p:spPr bwMode="auto">
          <a:xfrm>
            <a:off x="457200" y="44450"/>
            <a:ext cx="8229600" cy="1143000"/>
          </a:xfrm>
          <a:prstGeom prst="rect">
            <a:avLst/>
          </a:prstGeom>
          <a:noFill/>
          <a:ln w="9525">
            <a:noFill/>
            <a:miter lim="800000"/>
            <a:headEnd/>
            <a:tailEnd/>
          </a:ln>
        </p:spPr>
        <p:txBody>
          <a:bodyPr/>
          <a:lstStyle/>
          <a:p>
            <a:pPr algn="r"/>
            <a:r>
              <a:rPr lang="pt-BR" sz="3600">
                <a:latin typeface="Calibri" pitchFamily="34" charset="0"/>
              </a:rPr>
              <a:t>Atores relevantes em Governança</a:t>
            </a:r>
          </a:p>
        </p:txBody>
      </p:sp>
      <p:cxnSp>
        <p:nvCxnSpPr>
          <p:cNvPr id="98" name="Conector de seta reta 97"/>
          <p:cNvCxnSpPr>
            <a:stCxn id="51243" idx="45"/>
            <a:endCxn id="51214" idx="38"/>
          </p:cNvCxnSpPr>
          <p:nvPr/>
        </p:nvCxnSpPr>
        <p:spPr>
          <a:xfrm flipV="1">
            <a:off x="2701925" y="1312863"/>
            <a:ext cx="3163888" cy="793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Conector de seta reta 104"/>
          <p:cNvCxnSpPr>
            <a:stCxn id="51243" idx="45"/>
            <a:endCxn id="51241" idx="38"/>
          </p:cNvCxnSpPr>
          <p:nvPr/>
        </p:nvCxnSpPr>
        <p:spPr>
          <a:xfrm>
            <a:off x="2701925" y="2106613"/>
            <a:ext cx="3186113" cy="646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Conector de seta reta 110"/>
          <p:cNvCxnSpPr>
            <a:stCxn id="51243" idx="45"/>
            <a:endCxn id="51227" idx="38"/>
          </p:cNvCxnSpPr>
          <p:nvPr/>
        </p:nvCxnSpPr>
        <p:spPr>
          <a:xfrm>
            <a:off x="2701925" y="2106613"/>
            <a:ext cx="1912938" cy="1006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Conector de seta reta 113"/>
          <p:cNvCxnSpPr>
            <a:stCxn id="51227" idx="44"/>
            <a:endCxn id="51241" idx="38"/>
          </p:cNvCxnSpPr>
          <p:nvPr/>
        </p:nvCxnSpPr>
        <p:spPr>
          <a:xfrm flipV="1">
            <a:off x="5180013" y="2752725"/>
            <a:ext cx="708025" cy="303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1202" name="Grupo 20"/>
          <p:cNvGrpSpPr>
            <a:grpSpLocks/>
          </p:cNvGrpSpPr>
          <p:nvPr/>
        </p:nvGrpSpPr>
        <p:grpSpPr bwMode="auto">
          <a:xfrm>
            <a:off x="107950" y="188913"/>
            <a:ext cx="1482725" cy="1873250"/>
            <a:chOff x="1888629" y="1954709"/>
            <a:chExt cx="1483553" cy="1872924"/>
          </a:xfrm>
        </p:grpSpPr>
        <p:sp>
          <p:nvSpPr>
            <p:cNvPr id="51244" name="CaixaDeTexto 11"/>
            <p:cNvSpPr txBox="1">
              <a:spLocks noChangeArrowheads="1"/>
            </p:cNvSpPr>
            <p:nvPr/>
          </p:nvSpPr>
          <p:spPr bwMode="auto">
            <a:xfrm>
              <a:off x="2022291" y="3212976"/>
              <a:ext cx="1213473" cy="462371"/>
            </a:xfrm>
            <a:prstGeom prst="rect">
              <a:avLst/>
            </a:prstGeom>
            <a:noFill/>
            <a:ln w="9525">
              <a:noFill/>
              <a:miter lim="800000"/>
              <a:headEnd/>
              <a:tailEnd/>
            </a:ln>
          </p:spPr>
          <p:txBody>
            <a:bodyPr wrap="none" lIns="0" tIns="0" rIns="0" bIns="0">
              <a:spAutoFit/>
            </a:bodyPr>
            <a:lstStyle/>
            <a:p>
              <a:pPr algn="ctr">
                <a:lnSpc>
                  <a:spcPts val="1800"/>
                </a:lnSpc>
              </a:pPr>
              <a:r>
                <a:rPr lang="pt-BR" sz="2000"/>
                <a:t>Sociedade</a:t>
              </a:r>
              <a:endParaRPr lang="pt-BR" sz="1600"/>
            </a:p>
            <a:p>
              <a:pPr algn="ctr">
                <a:lnSpc>
                  <a:spcPts val="1800"/>
                </a:lnSpc>
              </a:pPr>
              <a:r>
                <a:rPr lang="pt-BR" sz="1600"/>
                <a:t>(principal)</a:t>
              </a:r>
              <a:endParaRPr lang="pt-BR" sz="2000"/>
            </a:p>
          </p:txBody>
        </p:sp>
        <p:sp>
          <p:nvSpPr>
            <p:cNvPr id="51245" name="Freeform 19"/>
            <p:cNvSpPr>
              <a:spLocks noChangeAspect="1"/>
            </p:cNvSpPr>
            <p:nvPr/>
          </p:nvSpPr>
          <p:spPr bwMode="auto">
            <a:xfrm>
              <a:off x="1888629" y="1954709"/>
              <a:ext cx="1483553" cy="1872924"/>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sp>
        <p:nvSpPr>
          <p:cNvPr id="46" name="CaixaDeTexto 45"/>
          <p:cNvSpPr txBox="1"/>
          <p:nvPr/>
        </p:nvSpPr>
        <p:spPr>
          <a:xfrm>
            <a:off x="6634163" y="1483281"/>
            <a:ext cx="1544012" cy="369332"/>
          </a:xfrm>
          <a:prstGeom prst="rect">
            <a:avLst/>
          </a:prstGeom>
          <a:noFill/>
        </p:spPr>
        <p:txBody>
          <a:bodyPr wrap="none" rtlCol="0">
            <a:spAutoFit/>
          </a:bodyPr>
          <a:lstStyle/>
          <a:p>
            <a:r>
              <a:rPr lang="pt-BR" dirty="0" smtClean="0"/>
              <a:t>p.ex. Prefeito</a:t>
            </a:r>
            <a:endParaRPr lang="pt-BR" dirty="0"/>
          </a:p>
        </p:txBody>
      </p:sp>
    </p:spTree>
    <p:extLst>
      <p:ext uri="{BB962C8B-B14F-4D97-AF65-F5344CB8AC3E}">
        <p14:creationId xmlns:p14="http://schemas.microsoft.com/office/powerpoint/2010/main" xmlns="" val="26839644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pt-BR" smtClean="0"/>
              <a:t>Alta Administração</a:t>
            </a:r>
          </a:p>
        </p:txBody>
      </p:sp>
      <p:sp>
        <p:nvSpPr>
          <p:cNvPr id="52228" name="Rectangle 3"/>
          <p:cNvSpPr>
            <a:spLocks noGrp="1" noChangeArrowheads="1"/>
          </p:cNvSpPr>
          <p:nvPr>
            <p:ph type="body" idx="1"/>
          </p:nvPr>
        </p:nvSpPr>
        <p:spPr/>
        <p:txBody>
          <a:bodyPr/>
          <a:lstStyle/>
          <a:p>
            <a:pPr algn="just" eaLnBrk="1" hangingPunct="1"/>
            <a:r>
              <a:rPr lang="pt-BR" i="1" dirty="0" smtClean="0"/>
              <a:t>A responsabilidade por aspectos específicos de recursos organizacionais pode ser delegada para os gerentes da organização. Entretanto, </a:t>
            </a:r>
            <a:r>
              <a:rPr lang="pt-BR" b="1" i="1" dirty="0" smtClean="0"/>
              <a:t>a prestação de contas (</a:t>
            </a:r>
            <a:r>
              <a:rPr lang="pt-BR" b="1" i="1" dirty="0" err="1" smtClean="0"/>
              <a:t>accountability</a:t>
            </a:r>
            <a:r>
              <a:rPr lang="pt-BR" b="1" i="1" dirty="0" smtClean="0"/>
              <a:t>) pelo uso desses recursos de forma efetiva, eficiente e aceitável na organização permanece com a </a:t>
            </a:r>
            <a:r>
              <a:rPr lang="pt-BR" b="1" i="1" u="sng" dirty="0" smtClean="0"/>
              <a:t>alta administração </a:t>
            </a:r>
            <a:r>
              <a:rPr lang="pt-BR" b="1" i="1" dirty="0" smtClean="0"/>
              <a:t>e não pode ser delegada</a:t>
            </a:r>
            <a:r>
              <a:rPr lang="pt-BR" i="1" dirty="0" smtClean="0"/>
              <a:t>. </a:t>
            </a:r>
            <a:r>
              <a:rPr lang="pt-BR" sz="2000" dirty="0" smtClean="0"/>
              <a:t>(adaptado da NBR ISO/IEC 38.500)</a:t>
            </a:r>
            <a:endParaRPr lang="pt-BR"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upo 45"/>
          <p:cNvGrpSpPr>
            <a:grpSpLocks/>
          </p:cNvGrpSpPr>
          <p:nvPr/>
        </p:nvGrpSpPr>
        <p:grpSpPr bwMode="auto">
          <a:xfrm>
            <a:off x="3435350" y="2098675"/>
            <a:ext cx="3944938" cy="1350963"/>
            <a:chOff x="3435673" y="2098725"/>
            <a:chExt cx="3945135" cy="1350516"/>
          </a:xfrm>
        </p:grpSpPr>
        <p:sp>
          <p:nvSpPr>
            <p:cNvPr id="6178" name="CaixaDeTexto 20"/>
            <p:cNvSpPr txBox="1">
              <a:spLocks noChangeArrowheads="1"/>
            </p:cNvSpPr>
            <p:nvPr/>
          </p:nvSpPr>
          <p:spPr bwMode="auto">
            <a:xfrm>
              <a:off x="6456210" y="3025537"/>
              <a:ext cx="915635" cy="369332"/>
            </a:xfrm>
            <a:prstGeom prst="rect">
              <a:avLst/>
            </a:prstGeom>
            <a:noFill/>
            <a:ln w="9525">
              <a:noFill/>
              <a:miter lim="800000"/>
              <a:headEnd/>
              <a:tailEnd/>
            </a:ln>
          </p:spPr>
          <p:txBody>
            <a:bodyPr wrap="none">
              <a:spAutoFit/>
            </a:bodyPr>
            <a:lstStyle/>
            <a:p>
              <a:pPr algn="ctr"/>
              <a:r>
                <a:rPr lang="pt-BR"/>
                <a:t>Agente</a:t>
              </a:r>
            </a:p>
          </p:txBody>
        </p:sp>
        <p:grpSp>
          <p:nvGrpSpPr>
            <p:cNvPr id="6179" name="Grupo 10"/>
            <p:cNvGrpSpPr>
              <a:grpSpLocks/>
            </p:cNvGrpSpPr>
            <p:nvPr/>
          </p:nvGrpSpPr>
          <p:grpSpPr bwMode="auto">
            <a:xfrm>
              <a:off x="3435673" y="2098725"/>
              <a:ext cx="3945135" cy="1350516"/>
              <a:chOff x="3435673" y="2098725"/>
              <a:chExt cx="3945135" cy="1350516"/>
            </a:xfrm>
          </p:grpSpPr>
          <p:sp>
            <p:nvSpPr>
              <p:cNvPr id="6180" name="Freeform 10"/>
              <p:cNvSpPr>
                <a:spLocks/>
              </p:cNvSpPr>
              <p:nvPr/>
            </p:nvSpPr>
            <p:spPr bwMode="auto">
              <a:xfrm flipH="1">
                <a:off x="5883512" y="2098725"/>
                <a:ext cx="469613" cy="810460"/>
              </a:xfrm>
              <a:custGeom>
                <a:avLst/>
                <a:gdLst>
                  <a:gd name="T0" fmla="*/ 2147483647 w 124"/>
                  <a:gd name="T1" fmla="*/ 2147483647 h 214"/>
                  <a:gd name="T2" fmla="*/ 0 w 124"/>
                  <a:gd name="T3" fmla="*/ 2147483647 h 214"/>
                  <a:gd name="T4" fmla="*/ 2147483647 w 124"/>
                  <a:gd name="T5" fmla="*/ 2147483647 h 214"/>
                  <a:gd name="T6" fmla="*/ 2147483647 w 124"/>
                  <a:gd name="T7" fmla="*/ 2147483647 h 214"/>
                  <a:gd name="T8" fmla="*/ 2147483647 w 124"/>
                  <a:gd name="T9" fmla="*/ 2147483647 h 214"/>
                  <a:gd name="T10" fmla="*/ 2147483647 w 124"/>
                  <a:gd name="T11" fmla="*/ 0 h 214"/>
                  <a:gd name="T12" fmla="*/ 2147483647 w 124"/>
                  <a:gd name="T13" fmla="*/ 0 h 214"/>
                  <a:gd name="T14" fmla="*/ 2147483647 w 124"/>
                  <a:gd name="T15" fmla="*/ 2147483647 h 214"/>
                  <a:gd name="T16" fmla="*/ 2147483647 w 124"/>
                  <a:gd name="T17" fmla="*/ 2147483647 h 214"/>
                  <a:gd name="T18" fmla="*/ 2147483647 w 124"/>
                  <a:gd name="T19" fmla="*/ 2147483647 h 214"/>
                  <a:gd name="T20" fmla="*/ 2147483647 w 124"/>
                  <a:gd name="T21" fmla="*/ 2147483647 h 214"/>
                  <a:gd name="T22" fmla="*/ 2147483647 w 124"/>
                  <a:gd name="T23" fmla="*/ 2147483647 h 214"/>
                  <a:gd name="T24" fmla="*/ 2147483647 w 124"/>
                  <a:gd name="T25" fmla="*/ 2147483647 h 214"/>
                  <a:gd name="T26" fmla="*/ 2147483647 w 124"/>
                  <a:gd name="T27" fmla="*/ 2147483647 h 214"/>
                  <a:gd name="T28" fmla="*/ 2147483647 w 124"/>
                  <a:gd name="T29" fmla="*/ 2147483647 h 214"/>
                  <a:gd name="T30" fmla="*/ 2147483647 w 124"/>
                  <a:gd name="T31" fmla="*/ 2147483647 h 214"/>
                  <a:gd name="T32" fmla="*/ 2147483647 w 124"/>
                  <a:gd name="T33" fmla="*/ 2147483647 h 214"/>
                  <a:gd name="T34" fmla="*/ 2147483647 w 124"/>
                  <a:gd name="T35" fmla="*/ 2147483647 h 214"/>
                  <a:gd name="T36" fmla="*/ 2147483647 w 124"/>
                  <a:gd name="T37" fmla="*/ 2147483647 h 214"/>
                  <a:gd name="T38" fmla="*/ 2147483647 w 124"/>
                  <a:gd name="T39" fmla="*/ 2147483647 h 214"/>
                  <a:gd name="T40" fmla="*/ 2147483647 w 124"/>
                  <a:gd name="T41" fmla="*/ 2147483647 h 214"/>
                  <a:gd name="T42" fmla="*/ 2147483647 w 124"/>
                  <a:gd name="T43" fmla="*/ 2147483647 h 214"/>
                  <a:gd name="T44" fmla="*/ 2147483647 w 124"/>
                  <a:gd name="T45" fmla="*/ 2147483647 h 214"/>
                  <a:gd name="T46" fmla="*/ 2147483647 w 124"/>
                  <a:gd name="T47" fmla="*/ 2147483647 h 214"/>
                  <a:gd name="T48" fmla="*/ 2147483647 w 124"/>
                  <a:gd name="T49" fmla="*/ 2147483647 h 214"/>
                  <a:gd name="T50" fmla="*/ 2147483647 w 124"/>
                  <a:gd name="T51" fmla="*/ 2147483647 h 214"/>
                  <a:gd name="T52" fmla="*/ 2147483647 w 124"/>
                  <a:gd name="T53" fmla="*/ 2147483647 h 214"/>
                  <a:gd name="T54" fmla="*/ 2147483647 w 124"/>
                  <a:gd name="T55" fmla="*/ 2147483647 h 214"/>
                  <a:gd name="T56" fmla="*/ 2147483647 w 124"/>
                  <a:gd name="T57" fmla="*/ 2147483647 h 214"/>
                  <a:gd name="T58" fmla="*/ 2147483647 w 124"/>
                  <a:gd name="T59" fmla="*/ 2147483647 h 214"/>
                  <a:gd name="T60" fmla="*/ 2147483647 w 124"/>
                  <a:gd name="T61" fmla="*/ 2147483647 h 2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4"/>
                  <a:gd name="T94" fmla="*/ 0 h 214"/>
                  <a:gd name="T95" fmla="*/ 124 w 124"/>
                  <a:gd name="T96" fmla="*/ 214 h 2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4" h="214">
                    <a:moveTo>
                      <a:pt x="90" y="208"/>
                    </a:moveTo>
                    <a:lnTo>
                      <a:pt x="0" y="106"/>
                    </a:lnTo>
                    <a:lnTo>
                      <a:pt x="88" y="6"/>
                    </a:lnTo>
                    <a:lnTo>
                      <a:pt x="94" y="2"/>
                    </a:lnTo>
                    <a:lnTo>
                      <a:pt x="100" y="0"/>
                    </a:lnTo>
                    <a:lnTo>
                      <a:pt x="108" y="0"/>
                    </a:lnTo>
                    <a:lnTo>
                      <a:pt x="116" y="4"/>
                    </a:lnTo>
                    <a:lnTo>
                      <a:pt x="120" y="10"/>
                    </a:lnTo>
                    <a:lnTo>
                      <a:pt x="122" y="18"/>
                    </a:lnTo>
                    <a:lnTo>
                      <a:pt x="122" y="26"/>
                    </a:lnTo>
                    <a:lnTo>
                      <a:pt x="118" y="32"/>
                    </a:lnTo>
                    <a:lnTo>
                      <a:pt x="54" y="106"/>
                    </a:lnTo>
                    <a:lnTo>
                      <a:pt x="120" y="182"/>
                    </a:lnTo>
                    <a:lnTo>
                      <a:pt x="124" y="188"/>
                    </a:lnTo>
                    <a:lnTo>
                      <a:pt x="124" y="196"/>
                    </a:lnTo>
                    <a:lnTo>
                      <a:pt x="122" y="204"/>
                    </a:lnTo>
                    <a:lnTo>
                      <a:pt x="118" y="210"/>
                    </a:lnTo>
                    <a:lnTo>
                      <a:pt x="112" y="214"/>
                    </a:lnTo>
                    <a:lnTo>
                      <a:pt x="104" y="214"/>
                    </a:lnTo>
                    <a:lnTo>
                      <a:pt x="96" y="212"/>
                    </a:lnTo>
                    <a:lnTo>
                      <a:pt x="90" y="208"/>
                    </a:lnTo>
                    <a:close/>
                  </a:path>
                </a:pathLst>
              </a:custGeom>
              <a:solidFill>
                <a:srgbClr val="77D1F1"/>
              </a:solidFill>
              <a:ln w="9525">
                <a:noFill/>
                <a:round/>
                <a:headEnd/>
                <a:tailEnd/>
              </a:ln>
            </p:spPr>
            <p:txBody>
              <a:bodyPr/>
              <a:lstStyle/>
              <a:p>
                <a:endParaRPr lang="pt-BR"/>
              </a:p>
            </p:txBody>
          </p:sp>
          <p:sp>
            <p:nvSpPr>
              <p:cNvPr id="6181" name="Freeform 13"/>
              <p:cNvSpPr>
                <a:spLocks/>
              </p:cNvSpPr>
              <p:nvPr/>
            </p:nvSpPr>
            <p:spPr bwMode="auto">
              <a:xfrm flipH="1">
                <a:off x="3435673" y="2409275"/>
                <a:ext cx="2834136" cy="151488"/>
              </a:xfrm>
              <a:custGeom>
                <a:avLst/>
                <a:gdLst>
                  <a:gd name="T0" fmla="*/ 2147483647 w 310"/>
                  <a:gd name="T1" fmla="*/ 2147483647 h 40"/>
                  <a:gd name="T2" fmla="*/ 2147483647 w 310"/>
                  <a:gd name="T3" fmla="*/ 2147483647 h 40"/>
                  <a:gd name="T4" fmla="*/ 2147483647 w 310"/>
                  <a:gd name="T5" fmla="*/ 2147483647 h 40"/>
                  <a:gd name="T6" fmla="*/ 2147483647 w 310"/>
                  <a:gd name="T7" fmla="*/ 2147483647 h 40"/>
                  <a:gd name="T8" fmla="*/ 2147483647 w 310"/>
                  <a:gd name="T9" fmla="*/ 2147483647 h 40"/>
                  <a:gd name="T10" fmla="*/ 0 w 310"/>
                  <a:gd name="T11" fmla="*/ 2147483647 h 40"/>
                  <a:gd name="T12" fmla="*/ 0 w 310"/>
                  <a:gd name="T13" fmla="*/ 2147483647 h 40"/>
                  <a:gd name="T14" fmla="*/ 0 w 310"/>
                  <a:gd name="T15" fmla="*/ 2147483647 h 40"/>
                  <a:gd name="T16" fmla="*/ 2147483647 w 310"/>
                  <a:gd name="T17" fmla="*/ 2147483647 h 40"/>
                  <a:gd name="T18" fmla="*/ 2147483647 w 310"/>
                  <a:gd name="T19" fmla="*/ 2147483647 h 40"/>
                  <a:gd name="T20" fmla="*/ 2147483647 w 310"/>
                  <a:gd name="T21" fmla="*/ 2147483647 h 40"/>
                  <a:gd name="T22" fmla="*/ 2147483647 w 310"/>
                  <a:gd name="T23" fmla="*/ 0 h 40"/>
                  <a:gd name="T24" fmla="*/ 2147483647 w 310"/>
                  <a:gd name="T25" fmla="*/ 0 h 40"/>
                  <a:gd name="T26" fmla="*/ 2147483647 w 310"/>
                  <a:gd name="T27" fmla="*/ 0 h 40"/>
                  <a:gd name="T28" fmla="*/ 2147483647 w 310"/>
                  <a:gd name="T29" fmla="*/ 0 h 40"/>
                  <a:gd name="T30" fmla="*/ 2147483647 w 310"/>
                  <a:gd name="T31" fmla="*/ 2147483647 h 40"/>
                  <a:gd name="T32" fmla="*/ 2147483647 w 310"/>
                  <a:gd name="T33" fmla="*/ 2147483647 h 40"/>
                  <a:gd name="T34" fmla="*/ 2147483647 w 310"/>
                  <a:gd name="T35" fmla="*/ 2147483647 h 40"/>
                  <a:gd name="T36" fmla="*/ 2147483647 w 310"/>
                  <a:gd name="T37" fmla="*/ 2147483647 h 40"/>
                  <a:gd name="T38" fmla="*/ 2147483647 w 310"/>
                  <a:gd name="T39" fmla="*/ 2147483647 h 40"/>
                  <a:gd name="T40" fmla="*/ 2147483647 w 310"/>
                  <a:gd name="T41" fmla="*/ 2147483647 h 40"/>
                  <a:gd name="T42" fmla="*/ 2147483647 w 310"/>
                  <a:gd name="T43" fmla="*/ 2147483647 h 40"/>
                  <a:gd name="T44" fmla="*/ 2147483647 w 310"/>
                  <a:gd name="T45" fmla="*/ 2147483647 h 40"/>
                  <a:gd name="T46" fmla="*/ 2147483647 w 310"/>
                  <a:gd name="T47" fmla="*/ 2147483647 h 40"/>
                  <a:gd name="T48" fmla="*/ 2147483647 w 310"/>
                  <a:gd name="T49" fmla="*/ 2147483647 h 40"/>
                  <a:gd name="T50" fmla="*/ 2147483647 w 310"/>
                  <a:gd name="T51" fmla="*/ 2147483647 h 40"/>
                  <a:gd name="T52" fmla="*/ 2147483647 w 310"/>
                  <a:gd name="T53" fmla="*/ 2147483647 h 40"/>
                  <a:gd name="T54" fmla="*/ 2147483647 w 310"/>
                  <a:gd name="T55" fmla="*/ 2147483647 h 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0"/>
                  <a:gd name="T85" fmla="*/ 0 h 40"/>
                  <a:gd name="T86" fmla="*/ 310 w 310"/>
                  <a:gd name="T87" fmla="*/ 40 h 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0" h="40">
                    <a:moveTo>
                      <a:pt x="20" y="40"/>
                    </a:moveTo>
                    <a:lnTo>
                      <a:pt x="20" y="40"/>
                    </a:lnTo>
                    <a:lnTo>
                      <a:pt x="12" y="38"/>
                    </a:lnTo>
                    <a:lnTo>
                      <a:pt x="6" y="34"/>
                    </a:lnTo>
                    <a:lnTo>
                      <a:pt x="2" y="28"/>
                    </a:lnTo>
                    <a:lnTo>
                      <a:pt x="0" y="20"/>
                    </a:lnTo>
                    <a:lnTo>
                      <a:pt x="2" y="12"/>
                    </a:lnTo>
                    <a:lnTo>
                      <a:pt x="6" y="6"/>
                    </a:lnTo>
                    <a:lnTo>
                      <a:pt x="12" y="2"/>
                    </a:lnTo>
                    <a:lnTo>
                      <a:pt x="20" y="0"/>
                    </a:lnTo>
                    <a:lnTo>
                      <a:pt x="290" y="0"/>
                    </a:lnTo>
                    <a:lnTo>
                      <a:pt x="298" y="2"/>
                    </a:lnTo>
                    <a:lnTo>
                      <a:pt x="304" y="6"/>
                    </a:lnTo>
                    <a:lnTo>
                      <a:pt x="308" y="12"/>
                    </a:lnTo>
                    <a:lnTo>
                      <a:pt x="310" y="20"/>
                    </a:lnTo>
                    <a:lnTo>
                      <a:pt x="308" y="28"/>
                    </a:lnTo>
                    <a:lnTo>
                      <a:pt x="304" y="34"/>
                    </a:lnTo>
                    <a:lnTo>
                      <a:pt x="298" y="38"/>
                    </a:lnTo>
                    <a:lnTo>
                      <a:pt x="290" y="40"/>
                    </a:lnTo>
                    <a:lnTo>
                      <a:pt x="20" y="40"/>
                    </a:lnTo>
                    <a:close/>
                  </a:path>
                </a:pathLst>
              </a:custGeom>
              <a:solidFill>
                <a:srgbClr val="77D1F1"/>
              </a:solidFill>
              <a:ln w="9525">
                <a:noFill/>
                <a:round/>
                <a:headEnd/>
                <a:tailEnd/>
              </a:ln>
            </p:spPr>
            <p:txBody>
              <a:bodyPr/>
              <a:lstStyle/>
              <a:p>
                <a:endParaRPr lang="pt-BR"/>
              </a:p>
            </p:txBody>
          </p:sp>
          <p:sp>
            <p:nvSpPr>
              <p:cNvPr id="6182"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sp>
            <p:nvSpPr>
              <p:cNvPr id="6183" name="CaixaDeTexto 21"/>
              <p:cNvSpPr txBox="1">
                <a:spLocks noChangeArrowheads="1"/>
              </p:cNvSpPr>
              <p:nvPr/>
            </p:nvSpPr>
            <p:spPr bwMode="auto">
              <a:xfrm>
                <a:off x="4337670" y="2123564"/>
                <a:ext cx="915635" cy="369332"/>
              </a:xfrm>
              <a:prstGeom prst="rect">
                <a:avLst/>
              </a:prstGeom>
              <a:noFill/>
              <a:ln w="9525">
                <a:noFill/>
                <a:miter lim="800000"/>
                <a:headEnd/>
                <a:tailEnd/>
              </a:ln>
            </p:spPr>
            <p:txBody>
              <a:bodyPr wrap="none">
                <a:spAutoFit/>
              </a:bodyPr>
              <a:lstStyle/>
              <a:p>
                <a:pPr algn="ctr"/>
                <a:r>
                  <a:rPr lang="pt-BR" dirty="0"/>
                  <a:t>Delega</a:t>
                </a:r>
              </a:p>
            </p:txBody>
          </p:sp>
        </p:grpSp>
      </p:grpSp>
      <p:grpSp>
        <p:nvGrpSpPr>
          <p:cNvPr id="6148" name="Grupo 17"/>
          <p:cNvGrpSpPr>
            <a:grpSpLocks/>
          </p:cNvGrpSpPr>
          <p:nvPr/>
        </p:nvGrpSpPr>
        <p:grpSpPr bwMode="auto">
          <a:xfrm>
            <a:off x="3435350" y="2914650"/>
            <a:ext cx="2917825" cy="809625"/>
            <a:chOff x="3435673" y="2914047"/>
            <a:chExt cx="2917452" cy="810460"/>
          </a:xfrm>
        </p:grpSpPr>
        <p:sp>
          <p:nvSpPr>
            <p:cNvPr id="6175" name="Freeform 10"/>
            <p:cNvSpPr>
              <a:spLocks/>
            </p:cNvSpPr>
            <p:nvPr/>
          </p:nvSpPr>
          <p:spPr bwMode="auto">
            <a:xfrm>
              <a:off x="3435673" y="2914047"/>
              <a:ext cx="469613" cy="810460"/>
            </a:xfrm>
            <a:custGeom>
              <a:avLst/>
              <a:gdLst>
                <a:gd name="T0" fmla="*/ 2147483647 w 124"/>
                <a:gd name="T1" fmla="*/ 2147483647 h 214"/>
                <a:gd name="T2" fmla="*/ 0 w 124"/>
                <a:gd name="T3" fmla="*/ 2147483647 h 214"/>
                <a:gd name="T4" fmla="*/ 2147483647 w 124"/>
                <a:gd name="T5" fmla="*/ 2147483647 h 214"/>
                <a:gd name="T6" fmla="*/ 2147483647 w 124"/>
                <a:gd name="T7" fmla="*/ 2147483647 h 214"/>
                <a:gd name="T8" fmla="*/ 2147483647 w 124"/>
                <a:gd name="T9" fmla="*/ 2147483647 h 214"/>
                <a:gd name="T10" fmla="*/ 2147483647 w 124"/>
                <a:gd name="T11" fmla="*/ 0 h 214"/>
                <a:gd name="T12" fmla="*/ 2147483647 w 124"/>
                <a:gd name="T13" fmla="*/ 0 h 214"/>
                <a:gd name="T14" fmla="*/ 2147483647 w 124"/>
                <a:gd name="T15" fmla="*/ 2147483647 h 214"/>
                <a:gd name="T16" fmla="*/ 2147483647 w 124"/>
                <a:gd name="T17" fmla="*/ 2147483647 h 214"/>
                <a:gd name="T18" fmla="*/ 2147483647 w 124"/>
                <a:gd name="T19" fmla="*/ 2147483647 h 214"/>
                <a:gd name="T20" fmla="*/ 2147483647 w 124"/>
                <a:gd name="T21" fmla="*/ 2147483647 h 214"/>
                <a:gd name="T22" fmla="*/ 2147483647 w 124"/>
                <a:gd name="T23" fmla="*/ 2147483647 h 214"/>
                <a:gd name="T24" fmla="*/ 2147483647 w 124"/>
                <a:gd name="T25" fmla="*/ 2147483647 h 214"/>
                <a:gd name="T26" fmla="*/ 2147483647 w 124"/>
                <a:gd name="T27" fmla="*/ 2147483647 h 214"/>
                <a:gd name="T28" fmla="*/ 2147483647 w 124"/>
                <a:gd name="T29" fmla="*/ 2147483647 h 214"/>
                <a:gd name="T30" fmla="*/ 2147483647 w 124"/>
                <a:gd name="T31" fmla="*/ 2147483647 h 214"/>
                <a:gd name="T32" fmla="*/ 2147483647 w 124"/>
                <a:gd name="T33" fmla="*/ 2147483647 h 214"/>
                <a:gd name="T34" fmla="*/ 2147483647 w 124"/>
                <a:gd name="T35" fmla="*/ 2147483647 h 214"/>
                <a:gd name="T36" fmla="*/ 2147483647 w 124"/>
                <a:gd name="T37" fmla="*/ 2147483647 h 214"/>
                <a:gd name="T38" fmla="*/ 2147483647 w 124"/>
                <a:gd name="T39" fmla="*/ 2147483647 h 214"/>
                <a:gd name="T40" fmla="*/ 2147483647 w 124"/>
                <a:gd name="T41" fmla="*/ 2147483647 h 214"/>
                <a:gd name="T42" fmla="*/ 2147483647 w 124"/>
                <a:gd name="T43" fmla="*/ 2147483647 h 214"/>
                <a:gd name="T44" fmla="*/ 2147483647 w 124"/>
                <a:gd name="T45" fmla="*/ 2147483647 h 214"/>
                <a:gd name="T46" fmla="*/ 2147483647 w 124"/>
                <a:gd name="T47" fmla="*/ 2147483647 h 214"/>
                <a:gd name="T48" fmla="*/ 2147483647 w 124"/>
                <a:gd name="T49" fmla="*/ 2147483647 h 214"/>
                <a:gd name="T50" fmla="*/ 2147483647 w 124"/>
                <a:gd name="T51" fmla="*/ 2147483647 h 214"/>
                <a:gd name="T52" fmla="*/ 2147483647 w 124"/>
                <a:gd name="T53" fmla="*/ 2147483647 h 214"/>
                <a:gd name="T54" fmla="*/ 2147483647 w 124"/>
                <a:gd name="T55" fmla="*/ 2147483647 h 214"/>
                <a:gd name="T56" fmla="*/ 2147483647 w 124"/>
                <a:gd name="T57" fmla="*/ 2147483647 h 214"/>
                <a:gd name="T58" fmla="*/ 2147483647 w 124"/>
                <a:gd name="T59" fmla="*/ 2147483647 h 214"/>
                <a:gd name="T60" fmla="*/ 2147483647 w 124"/>
                <a:gd name="T61" fmla="*/ 2147483647 h 2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4"/>
                <a:gd name="T94" fmla="*/ 0 h 214"/>
                <a:gd name="T95" fmla="*/ 124 w 124"/>
                <a:gd name="T96" fmla="*/ 214 h 2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4" h="214">
                  <a:moveTo>
                    <a:pt x="90" y="208"/>
                  </a:moveTo>
                  <a:lnTo>
                    <a:pt x="0" y="106"/>
                  </a:lnTo>
                  <a:lnTo>
                    <a:pt x="88" y="6"/>
                  </a:lnTo>
                  <a:lnTo>
                    <a:pt x="94" y="2"/>
                  </a:lnTo>
                  <a:lnTo>
                    <a:pt x="100" y="0"/>
                  </a:lnTo>
                  <a:lnTo>
                    <a:pt x="108" y="0"/>
                  </a:lnTo>
                  <a:lnTo>
                    <a:pt x="116" y="4"/>
                  </a:lnTo>
                  <a:lnTo>
                    <a:pt x="120" y="10"/>
                  </a:lnTo>
                  <a:lnTo>
                    <a:pt x="122" y="18"/>
                  </a:lnTo>
                  <a:lnTo>
                    <a:pt x="122" y="26"/>
                  </a:lnTo>
                  <a:lnTo>
                    <a:pt x="118" y="32"/>
                  </a:lnTo>
                  <a:lnTo>
                    <a:pt x="54" y="106"/>
                  </a:lnTo>
                  <a:lnTo>
                    <a:pt x="120" y="182"/>
                  </a:lnTo>
                  <a:lnTo>
                    <a:pt x="124" y="188"/>
                  </a:lnTo>
                  <a:lnTo>
                    <a:pt x="124" y="196"/>
                  </a:lnTo>
                  <a:lnTo>
                    <a:pt x="122" y="204"/>
                  </a:lnTo>
                  <a:lnTo>
                    <a:pt x="118" y="210"/>
                  </a:lnTo>
                  <a:lnTo>
                    <a:pt x="112" y="214"/>
                  </a:lnTo>
                  <a:lnTo>
                    <a:pt x="104" y="214"/>
                  </a:lnTo>
                  <a:lnTo>
                    <a:pt x="96" y="212"/>
                  </a:lnTo>
                  <a:lnTo>
                    <a:pt x="90" y="208"/>
                  </a:lnTo>
                  <a:close/>
                </a:path>
              </a:pathLst>
            </a:custGeom>
            <a:solidFill>
              <a:srgbClr val="77D1F1"/>
            </a:solidFill>
            <a:ln w="9525">
              <a:noFill/>
              <a:round/>
              <a:headEnd/>
              <a:tailEnd/>
            </a:ln>
          </p:spPr>
          <p:txBody>
            <a:bodyPr/>
            <a:lstStyle/>
            <a:p>
              <a:endParaRPr lang="pt-BR"/>
            </a:p>
          </p:txBody>
        </p:sp>
        <p:sp>
          <p:nvSpPr>
            <p:cNvPr id="6176" name="Freeform 13"/>
            <p:cNvSpPr>
              <a:spLocks/>
            </p:cNvSpPr>
            <p:nvPr/>
          </p:nvSpPr>
          <p:spPr bwMode="auto">
            <a:xfrm>
              <a:off x="3518989" y="3224597"/>
              <a:ext cx="2834136" cy="151488"/>
            </a:xfrm>
            <a:custGeom>
              <a:avLst/>
              <a:gdLst>
                <a:gd name="T0" fmla="*/ 2147483647 w 310"/>
                <a:gd name="T1" fmla="*/ 2147483647 h 40"/>
                <a:gd name="T2" fmla="*/ 2147483647 w 310"/>
                <a:gd name="T3" fmla="*/ 2147483647 h 40"/>
                <a:gd name="T4" fmla="*/ 2147483647 w 310"/>
                <a:gd name="T5" fmla="*/ 2147483647 h 40"/>
                <a:gd name="T6" fmla="*/ 2147483647 w 310"/>
                <a:gd name="T7" fmla="*/ 2147483647 h 40"/>
                <a:gd name="T8" fmla="*/ 2147483647 w 310"/>
                <a:gd name="T9" fmla="*/ 2147483647 h 40"/>
                <a:gd name="T10" fmla="*/ 0 w 310"/>
                <a:gd name="T11" fmla="*/ 2147483647 h 40"/>
                <a:gd name="T12" fmla="*/ 0 w 310"/>
                <a:gd name="T13" fmla="*/ 2147483647 h 40"/>
                <a:gd name="T14" fmla="*/ 0 w 310"/>
                <a:gd name="T15" fmla="*/ 2147483647 h 40"/>
                <a:gd name="T16" fmla="*/ 2147483647 w 310"/>
                <a:gd name="T17" fmla="*/ 2147483647 h 40"/>
                <a:gd name="T18" fmla="*/ 2147483647 w 310"/>
                <a:gd name="T19" fmla="*/ 2147483647 h 40"/>
                <a:gd name="T20" fmla="*/ 2147483647 w 310"/>
                <a:gd name="T21" fmla="*/ 2147483647 h 40"/>
                <a:gd name="T22" fmla="*/ 2147483647 w 310"/>
                <a:gd name="T23" fmla="*/ 0 h 40"/>
                <a:gd name="T24" fmla="*/ 2147483647 w 310"/>
                <a:gd name="T25" fmla="*/ 0 h 40"/>
                <a:gd name="T26" fmla="*/ 2147483647 w 310"/>
                <a:gd name="T27" fmla="*/ 0 h 40"/>
                <a:gd name="T28" fmla="*/ 2147483647 w 310"/>
                <a:gd name="T29" fmla="*/ 0 h 40"/>
                <a:gd name="T30" fmla="*/ 2147483647 w 310"/>
                <a:gd name="T31" fmla="*/ 2147483647 h 40"/>
                <a:gd name="T32" fmla="*/ 2147483647 w 310"/>
                <a:gd name="T33" fmla="*/ 2147483647 h 40"/>
                <a:gd name="T34" fmla="*/ 2147483647 w 310"/>
                <a:gd name="T35" fmla="*/ 2147483647 h 40"/>
                <a:gd name="T36" fmla="*/ 2147483647 w 310"/>
                <a:gd name="T37" fmla="*/ 2147483647 h 40"/>
                <a:gd name="T38" fmla="*/ 2147483647 w 310"/>
                <a:gd name="T39" fmla="*/ 2147483647 h 40"/>
                <a:gd name="T40" fmla="*/ 2147483647 w 310"/>
                <a:gd name="T41" fmla="*/ 2147483647 h 40"/>
                <a:gd name="T42" fmla="*/ 2147483647 w 310"/>
                <a:gd name="T43" fmla="*/ 2147483647 h 40"/>
                <a:gd name="T44" fmla="*/ 2147483647 w 310"/>
                <a:gd name="T45" fmla="*/ 2147483647 h 40"/>
                <a:gd name="T46" fmla="*/ 2147483647 w 310"/>
                <a:gd name="T47" fmla="*/ 2147483647 h 40"/>
                <a:gd name="T48" fmla="*/ 2147483647 w 310"/>
                <a:gd name="T49" fmla="*/ 2147483647 h 40"/>
                <a:gd name="T50" fmla="*/ 2147483647 w 310"/>
                <a:gd name="T51" fmla="*/ 2147483647 h 40"/>
                <a:gd name="T52" fmla="*/ 2147483647 w 310"/>
                <a:gd name="T53" fmla="*/ 2147483647 h 40"/>
                <a:gd name="T54" fmla="*/ 2147483647 w 310"/>
                <a:gd name="T55" fmla="*/ 2147483647 h 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0"/>
                <a:gd name="T85" fmla="*/ 0 h 40"/>
                <a:gd name="T86" fmla="*/ 310 w 310"/>
                <a:gd name="T87" fmla="*/ 40 h 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0" h="40">
                  <a:moveTo>
                    <a:pt x="20" y="40"/>
                  </a:moveTo>
                  <a:lnTo>
                    <a:pt x="20" y="40"/>
                  </a:lnTo>
                  <a:lnTo>
                    <a:pt x="12" y="38"/>
                  </a:lnTo>
                  <a:lnTo>
                    <a:pt x="6" y="34"/>
                  </a:lnTo>
                  <a:lnTo>
                    <a:pt x="2" y="28"/>
                  </a:lnTo>
                  <a:lnTo>
                    <a:pt x="0" y="20"/>
                  </a:lnTo>
                  <a:lnTo>
                    <a:pt x="2" y="12"/>
                  </a:lnTo>
                  <a:lnTo>
                    <a:pt x="6" y="6"/>
                  </a:lnTo>
                  <a:lnTo>
                    <a:pt x="12" y="2"/>
                  </a:lnTo>
                  <a:lnTo>
                    <a:pt x="20" y="0"/>
                  </a:lnTo>
                  <a:lnTo>
                    <a:pt x="290" y="0"/>
                  </a:lnTo>
                  <a:lnTo>
                    <a:pt x="298" y="2"/>
                  </a:lnTo>
                  <a:lnTo>
                    <a:pt x="304" y="6"/>
                  </a:lnTo>
                  <a:lnTo>
                    <a:pt x="308" y="12"/>
                  </a:lnTo>
                  <a:lnTo>
                    <a:pt x="310" y="20"/>
                  </a:lnTo>
                  <a:lnTo>
                    <a:pt x="308" y="28"/>
                  </a:lnTo>
                  <a:lnTo>
                    <a:pt x="304" y="34"/>
                  </a:lnTo>
                  <a:lnTo>
                    <a:pt x="298" y="38"/>
                  </a:lnTo>
                  <a:lnTo>
                    <a:pt x="290" y="40"/>
                  </a:lnTo>
                  <a:lnTo>
                    <a:pt x="20" y="40"/>
                  </a:lnTo>
                  <a:close/>
                </a:path>
              </a:pathLst>
            </a:custGeom>
            <a:solidFill>
              <a:srgbClr val="77D1F1"/>
            </a:solidFill>
            <a:ln w="9525">
              <a:noFill/>
              <a:round/>
              <a:headEnd/>
              <a:tailEnd/>
            </a:ln>
          </p:spPr>
          <p:txBody>
            <a:bodyPr/>
            <a:lstStyle/>
            <a:p>
              <a:endParaRPr lang="pt-BR"/>
            </a:p>
          </p:txBody>
        </p:sp>
        <p:sp>
          <p:nvSpPr>
            <p:cNvPr id="6177" name="CaixaDeTexto 22"/>
            <p:cNvSpPr txBox="1">
              <a:spLocks noChangeArrowheads="1"/>
            </p:cNvSpPr>
            <p:nvPr/>
          </p:nvSpPr>
          <p:spPr bwMode="auto">
            <a:xfrm>
              <a:off x="4343627" y="3293039"/>
              <a:ext cx="1018227" cy="369332"/>
            </a:xfrm>
            <a:prstGeom prst="rect">
              <a:avLst/>
            </a:prstGeom>
            <a:noFill/>
            <a:ln w="9525">
              <a:noFill/>
              <a:miter lim="800000"/>
              <a:headEnd/>
              <a:tailEnd/>
            </a:ln>
          </p:spPr>
          <p:txBody>
            <a:bodyPr wrap="none">
              <a:spAutoFit/>
            </a:bodyPr>
            <a:lstStyle/>
            <a:p>
              <a:pPr algn="ctr"/>
              <a:r>
                <a:rPr lang="pt-BR" dirty="0"/>
                <a:t>Executa</a:t>
              </a:r>
            </a:p>
          </p:txBody>
        </p:sp>
      </p:grpSp>
      <p:grpSp>
        <p:nvGrpSpPr>
          <p:cNvPr id="6149" name="Grupo 18"/>
          <p:cNvGrpSpPr>
            <a:grpSpLocks/>
          </p:cNvGrpSpPr>
          <p:nvPr/>
        </p:nvGrpSpPr>
        <p:grpSpPr bwMode="auto">
          <a:xfrm>
            <a:off x="6713538" y="2055813"/>
            <a:ext cx="1819275" cy="1733550"/>
            <a:chOff x="6713165" y="2056542"/>
            <a:chExt cx="1819275" cy="1733550"/>
          </a:xfrm>
        </p:grpSpPr>
        <p:grpSp>
          <p:nvGrpSpPr>
            <p:cNvPr id="6170" name="Grupo 30"/>
            <p:cNvGrpSpPr>
              <a:grpSpLocks/>
            </p:cNvGrpSpPr>
            <p:nvPr/>
          </p:nvGrpSpPr>
          <p:grpSpPr bwMode="auto">
            <a:xfrm rot="5400000" flipH="1">
              <a:off x="6756028" y="2013679"/>
              <a:ext cx="1733550" cy="1819275"/>
              <a:chOff x="1763713" y="1700213"/>
              <a:chExt cx="1733550" cy="1819275"/>
            </a:xfrm>
          </p:grpSpPr>
          <p:sp>
            <p:nvSpPr>
              <p:cNvPr id="6172" name="AutoShape 17"/>
              <p:cNvSpPr>
                <a:spLocks noChangeAspect="1" noChangeArrowheads="1" noTextEdit="1"/>
              </p:cNvSpPr>
              <p:nvPr/>
            </p:nvSpPr>
            <p:spPr bwMode="auto">
              <a:xfrm>
                <a:off x="1763713" y="1700213"/>
                <a:ext cx="1733550" cy="1819275"/>
              </a:xfrm>
              <a:prstGeom prst="rect">
                <a:avLst/>
              </a:prstGeom>
              <a:noFill/>
              <a:ln w="9525">
                <a:noFill/>
                <a:miter lim="800000"/>
                <a:headEnd/>
                <a:tailEnd/>
              </a:ln>
            </p:spPr>
            <p:txBody>
              <a:bodyPr/>
              <a:lstStyle/>
              <a:p>
                <a:endParaRPr lang="pt-BR"/>
              </a:p>
            </p:txBody>
          </p:sp>
          <p:sp>
            <p:nvSpPr>
              <p:cNvPr id="6173" name="Freeform 20"/>
              <p:cNvSpPr>
                <a:spLocks/>
              </p:cNvSpPr>
              <p:nvPr/>
            </p:nvSpPr>
            <p:spPr bwMode="auto">
              <a:xfrm>
                <a:off x="1763713" y="2462213"/>
                <a:ext cx="533400" cy="333375"/>
              </a:xfrm>
              <a:custGeom>
                <a:avLst/>
                <a:gdLst>
                  <a:gd name="T0" fmla="*/ 2147483647 w 336"/>
                  <a:gd name="T1" fmla="*/ 2147483647 h 210"/>
                  <a:gd name="T2" fmla="*/ 2147483647 w 336"/>
                  <a:gd name="T3" fmla="*/ 2147483647 h 210"/>
                  <a:gd name="T4" fmla="*/ 2147483647 w 336"/>
                  <a:gd name="T5" fmla="*/ 2147483647 h 210"/>
                  <a:gd name="T6" fmla="*/ 2147483647 w 336"/>
                  <a:gd name="T7" fmla="*/ 2147483647 h 210"/>
                  <a:gd name="T8" fmla="*/ 2147483647 w 336"/>
                  <a:gd name="T9" fmla="*/ 2147483647 h 210"/>
                  <a:gd name="T10" fmla="*/ 0 w 336"/>
                  <a:gd name="T11" fmla="*/ 2147483647 h 210"/>
                  <a:gd name="T12" fmla="*/ 2147483647 w 336"/>
                  <a:gd name="T13" fmla="*/ 2147483647 h 210"/>
                  <a:gd name="T14" fmla="*/ 2147483647 w 336"/>
                  <a:gd name="T15" fmla="*/ 2147483647 h 210"/>
                  <a:gd name="T16" fmla="*/ 2147483647 w 336"/>
                  <a:gd name="T17" fmla="*/ 2147483647 h 210"/>
                  <a:gd name="T18" fmla="*/ 2147483647 w 336"/>
                  <a:gd name="T19" fmla="*/ 2147483647 h 210"/>
                  <a:gd name="T20" fmla="*/ 2147483647 w 336"/>
                  <a:gd name="T21" fmla="*/ 2147483647 h 210"/>
                  <a:gd name="T22" fmla="*/ 2147483647 w 336"/>
                  <a:gd name="T23" fmla="*/ 2147483647 h 210"/>
                  <a:gd name="T24" fmla="*/ 2147483647 w 336"/>
                  <a:gd name="T25" fmla="*/ 2147483647 h 210"/>
                  <a:gd name="T26" fmla="*/ 2147483647 w 336"/>
                  <a:gd name="T27" fmla="*/ 2147483647 h 210"/>
                  <a:gd name="T28" fmla="*/ 2147483647 w 336"/>
                  <a:gd name="T29" fmla="*/ 2147483647 h 210"/>
                  <a:gd name="T30" fmla="*/ 2147483647 w 336"/>
                  <a:gd name="T31" fmla="*/ 2147483647 h 210"/>
                  <a:gd name="T32" fmla="*/ 2147483647 w 336"/>
                  <a:gd name="T33" fmla="*/ 2147483647 h 210"/>
                  <a:gd name="T34" fmla="*/ 2147483647 w 336"/>
                  <a:gd name="T35" fmla="*/ 2147483647 h 210"/>
                  <a:gd name="T36" fmla="*/ 2147483647 w 336"/>
                  <a:gd name="T37" fmla="*/ 2147483647 h 210"/>
                  <a:gd name="T38" fmla="*/ 2147483647 w 336"/>
                  <a:gd name="T39" fmla="*/ 2147483647 h 210"/>
                  <a:gd name="T40" fmla="*/ 2147483647 w 336"/>
                  <a:gd name="T41" fmla="*/ 2147483647 h 210"/>
                  <a:gd name="T42" fmla="*/ 2147483647 w 336"/>
                  <a:gd name="T43" fmla="*/ 2147483647 h 210"/>
                  <a:gd name="T44" fmla="*/ 2147483647 w 336"/>
                  <a:gd name="T45" fmla="*/ 2147483647 h 210"/>
                  <a:gd name="T46" fmla="*/ 2147483647 w 336"/>
                  <a:gd name="T47" fmla="*/ 0 h 210"/>
                  <a:gd name="T48" fmla="*/ 2147483647 w 336"/>
                  <a:gd name="T49" fmla="*/ 2147483647 h 210"/>
                  <a:gd name="T50" fmla="*/ 2147483647 w 336"/>
                  <a:gd name="T51" fmla="*/ 2147483647 h 210"/>
                  <a:gd name="T52" fmla="*/ 2147483647 w 336"/>
                  <a:gd name="T53" fmla="*/ 2147483647 h 210"/>
                  <a:gd name="T54" fmla="*/ 2147483647 w 336"/>
                  <a:gd name="T55" fmla="*/ 2147483647 h 210"/>
                  <a:gd name="T56" fmla="*/ 2147483647 w 336"/>
                  <a:gd name="T57" fmla="*/ 2147483647 h 210"/>
                  <a:gd name="T58" fmla="*/ 2147483647 w 336"/>
                  <a:gd name="T59" fmla="*/ 2147483647 h 210"/>
                  <a:gd name="T60" fmla="*/ 2147483647 w 336"/>
                  <a:gd name="T61" fmla="*/ 2147483647 h 210"/>
                  <a:gd name="T62" fmla="*/ 2147483647 w 336"/>
                  <a:gd name="T63" fmla="*/ 2147483647 h 210"/>
                  <a:gd name="T64" fmla="*/ 2147483647 w 336"/>
                  <a:gd name="T65" fmla="*/ 2147483647 h 210"/>
                  <a:gd name="T66" fmla="*/ 2147483647 w 336"/>
                  <a:gd name="T67" fmla="*/ 2147483647 h 210"/>
                  <a:gd name="T68" fmla="*/ 2147483647 w 336"/>
                  <a:gd name="T69" fmla="*/ 2147483647 h 210"/>
                  <a:gd name="T70" fmla="*/ 2147483647 w 336"/>
                  <a:gd name="T71" fmla="*/ 2147483647 h 210"/>
                  <a:gd name="T72" fmla="*/ 2147483647 w 336"/>
                  <a:gd name="T73" fmla="*/ 2147483647 h 210"/>
                  <a:gd name="T74" fmla="*/ 2147483647 w 336"/>
                  <a:gd name="T75" fmla="*/ 2147483647 h 210"/>
                  <a:gd name="T76" fmla="*/ 2147483647 w 336"/>
                  <a:gd name="T77" fmla="*/ 2147483647 h 2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6"/>
                  <a:gd name="T118" fmla="*/ 0 h 210"/>
                  <a:gd name="T119" fmla="*/ 336 w 336"/>
                  <a:gd name="T120" fmla="*/ 210 h 2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6" h="210">
                    <a:moveTo>
                      <a:pt x="16" y="108"/>
                    </a:moveTo>
                    <a:lnTo>
                      <a:pt x="16" y="108"/>
                    </a:lnTo>
                    <a:lnTo>
                      <a:pt x="12" y="104"/>
                    </a:lnTo>
                    <a:lnTo>
                      <a:pt x="8" y="100"/>
                    </a:lnTo>
                    <a:lnTo>
                      <a:pt x="2" y="90"/>
                    </a:lnTo>
                    <a:lnTo>
                      <a:pt x="0" y="78"/>
                    </a:lnTo>
                    <a:lnTo>
                      <a:pt x="2" y="72"/>
                    </a:lnTo>
                    <a:lnTo>
                      <a:pt x="4" y="66"/>
                    </a:lnTo>
                    <a:lnTo>
                      <a:pt x="8" y="62"/>
                    </a:lnTo>
                    <a:lnTo>
                      <a:pt x="12" y="58"/>
                    </a:lnTo>
                    <a:lnTo>
                      <a:pt x="22" y="52"/>
                    </a:lnTo>
                    <a:lnTo>
                      <a:pt x="34" y="50"/>
                    </a:lnTo>
                    <a:lnTo>
                      <a:pt x="38" y="52"/>
                    </a:lnTo>
                    <a:lnTo>
                      <a:pt x="44" y="54"/>
                    </a:lnTo>
                    <a:lnTo>
                      <a:pt x="196" y="132"/>
                    </a:lnTo>
                    <a:lnTo>
                      <a:pt x="282" y="12"/>
                    </a:lnTo>
                    <a:lnTo>
                      <a:pt x="286" y="8"/>
                    </a:lnTo>
                    <a:lnTo>
                      <a:pt x="290" y="4"/>
                    </a:lnTo>
                    <a:lnTo>
                      <a:pt x="302" y="0"/>
                    </a:lnTo>
                    <a:lnTo>
                      <a:pt x="312" y="2"/>
                    </a:lnTo>
                    <a:lnTo>
                      <a:pt x="318" y="2"/>
                    </a:lnTo>
                    <a:lnTo>
                      <a:pt x="324" y="6"/>
                    </a:lnTo>
                    <a:lnTo>
                      <a:pt x="328" y="10"/>
                    </a:lnTo>
                    <a:lnTo>
                      <a:pt x="332" y="14"/>
                    </a:lnTo>
                    <a:lnTo>
                      <a:pt x="336" y="26"/>
                    </a:lnTo>
                    <a:lnTo>
                      <a:pt x="336" y="36"/>
                    </a:lnTo>
                    <a:lnTo>
                      <a:pt x="334" y="42"/>
                    </a:lnTo>
                    <a:lnTo>
                      <a:pt x="330" y="48"/>
                    </a:lnTo>
                    <a:lnTo>
                      <a:pt x="216" y="210"/>
                    </a:lnTo>
                    <a:lnTo>
                      <a:pt x="16" y="108"/>
                    </a:lnTo>
                    <a:close/>
                  </a:path>
                </a:pathLst>
              </a:custGeom>
              <a:solidFill>
                <a:srgbClr val="77D1F1"/>
              </a:solidFill>
              <a:ln w="9525">
                <a:noFill/>
                <a:round/>
                <a:headEnd/>
                <a:tailEnd/>
              </a:ln>
            </p:spPr>
            <p:txBody>
              <a:bodyPr/>
              <a:lstStyle/>
              <a:p>
                <a:endParaRPr lang="pt-BR"/>
              </a:p>
            </p:txBody>
          </p:sp>
          <p:sp>
            <p:nvSpPr>
              <p:cNvPr id="6174" name="Freeform 21"/>
              <p:cNvSpPr>
                <a:spLocks/>
              </p:cNvSpPr>
              <p:nvPr/>
            </p:nvSpPr>
            <p:spPr bwMode="auto">
              <a:xfrm>
                <a:off x="1960563" y="1700213"/>
                <a:ext cx="1536700" cy="1139825"/>
              </a:xfrm>
              <a:custGeom>
                <a:avLst/>
                <a:gdLst>
                  <a:gd name="T0" fmla="*/ 2147483647 w 968"/>
                  <a:gd name="T1" fmla="*/ 2147483647 h 718"/>
                  <a:gd name="T2" fmla="*/ 2147483647 w 968"/>
                  <a:gd name="T3" fmla="*/ 2147483647 h 718"/>
                  <a:gd name="T4" fmla="*/ 2147483647 w 968"/>
                  <a:gd name="T5" fmla="*/ 2147483647 h 718"/>
                  <a:gd name="T6" fmla="*/ 2147483647 w 968"/>
                  <a:gd name="T7" fmla="*/ 2147483647 h 718"/>
                  <a:gd name="T8" fmla="*/ 2147483647 w 968"/>
                  <a:gd name="T9" fmla="*/ 2147483647 h 718"/>
                  <a:gd name="T10" fmla="*/ 2147483647 w 968"/>
                  <a:gd name="T11" fmla="*/ 2147483647 h 718"/>
                  <a:gd name="T12" fmla="*/ 2147483647 w 968"/>
                  <a:gd name="T13" fmla="*/ 2147483647 h 718"/>
                  <a:gd name="T14" fmla="*/ 2147483647 w 968"/>
                  <a:gd name="T15" fmla="*/ 2147483647 h 718"/>
                  <a:gd name="T16" fmla="*/ 2147483647 w 968"/>
                  <a:gd name="T17" fmla="*/ 2147483647 h 718"/>
                  <a:gd name="T18" fmla="*/ 2147483647 w 968"/>
                  <a:gd name="T19" fmla="*/ 2147483647 h 718"/>
                  <a:gd name="T20" fmla="*/ 2147483647 w 968"/>
                  <a:gd name="T21" fmla="*/ 2147483647 h 718"/>
                  <a:gd name="T22" fmla="*/ 2147483647 w 968"/>
                  <a:gd name="T23" fmla="*/ 2147483647 h 718"/>
                  <a:gd name="T24" fmla="*/ 2147483647 w 968"/>
                  <a:gd name="T25" fmla="*/ 2147483647 h 718"/>
                  <a:gd name="T26" fmla="*/ 2147483647 w 968"/>
                  <a:gd name="T27" fmla="*/ 2147483647 h 718"/>
                  <a:gd name="T28" fmla="*/ 2147483647 w 968"/>
                  <a:gd name="T29" fmla="*/ 2147483647 h 718"/>
                  <a:gd name="T30" fmla="*/ 2147483647 w 968"/>
                  <a:gd name="T31" fmla="*/ 2147483647 h 718"/>
                  <a:gd name="T32" fmla="*/ 2147483647 w 968"/>
                  <a:gd name="T33" fmla="*/ 2147483647 h 718"/>
                  <a:gd name="T34" fmla="*/ 2147483647 w 968"/>
                  <a:gd name="T35" fmla="*/ 2147483647 h 718"/>
                  <a:gd name="T36" fmla="*/ 2147483647 w 968"/>
                  <a:gd name="T37" fmla="*/ 2147483647 h 718"/>
                  <a:gd name="T38" fmla="*/ 2147483647 w 968"/>
                  <a:gd name="T39" fmla="*/ 2147483647 h 718"/>
                  <a:gd name="T40" fmla="*/ 2147483647 w 968"/>
                  <a:gd name="T41" fmla="*/ 2147483647 h 718"/>
                  <a:gd name="T42" fmla="*/ 2147483647 w 968"/>
                  <a:gd name="T43" fmla="*/ 2147483647 h 718"/>
                  <a:gd name="T44" fmla="*/ 2147483647 w 968"/>
                  <a:gd name="T45" fmla="*/ 2147483647 h 718"/>
                  <a:gd name="T46" fmla="*/ 2147483647 w 968"/>
                  <a:gd name="T47" fmla="*/ 2147483647 h 718"/>
                  <a:gd name="T48" fmla="*/ 2147483647 w 968"/>
                  <a:gd name="T49" fmla="*/ 2147483647 h 718"/>
                  <a:gd name="T50" fmla="*/ 2147483647 w 968"/>
                  <a:gd name="T51" fmla="*/ 2147483647 h 718"/>
                  <a:gd name="T52" fmla="*/ 2147483647 w 968"/>
                  <a:gd name="T53" fmla="*/ 2147483647 h 718"/>
                  <a:gd name="T54" fmla="*/ 2147483647 w 968"/>
                  <a:gd name="T55" fmla="*/ 2147483647 h 718"/>
                  <a:gd name="T56" fmla="*/ 2147483647 w 968"/>
                  <a:gd name="T57" fmla="*/ 2147483647 h 718"/>
                  <a:gd name="T58" fmla="*/ 0 w 968"/>
                  <a:gd name="T59" fmla="*/ 2147483647 h 718"/>
                  <a:gd name="T60" fmla="*/ 2147483647 w 968"/>
                  <a:gd name="T61" fmla="*/ 2147483647 h 718"/>
                  <a:gd name="T62" fmla="*/ 2147483647 w 968"/>
                  <a:gd name="T63" fmla="*/ 2147483647 h 718"/>
                  <a:gd name="T64" fmla="*/ 2147483647 w 968"/>
                  <a:gd name="T65" fmla="*/ 2147483647 h 718"/>
                  <a:gd name="T66" fmla="*/ 2147483647 w 968"/>
                  <a:gd name="T67" fmla="*/ 2147483647 h 718"/>
                  <a:gd name="T68" fmla="*/ 2147483647 w 968"/>
                  <a:gd name="T69" fmla="*/ 2147483647 h 718"/>
                  <a:gd name="T70" fmla="*/ 2147483647 w 968"/>
                  <a:gd name="T71" fmla="*/ 2147483647 h 718"/>
                  <a:gd name="T72" fmla="*/ 2147483647 w 968"/>
                  <a:gd name="T73" fmla="*/ 2147483647 h 718"/>
                  <a:gd name="T74" fmla="*/ 2147483647 w 968"/>
                  <a:gd name="T75" fmla="*/ 0 h 718"/>
                  <a:gd name="T76" fmla="*/ 2147483647 w 968"/>
                  <a:gd name="T77" fmla="*/ 2147483647 h 718"/>
                  <a:gd name="T78" fmla="*/ 2147483647 w 968"/>
                  <a:gd name="T79" fmla="*/ 2147483647 h 718"/>
                  <a:gd name="T80" fmla="*/ 2147483647 w 968"/>
                  <a:gd name="T81" fmla="*/ 2147483647 h 718"/>
                  <a:gd name="T82" fmla="*/ 2147483647 w 968"/>
                  <a:gd name="T83" fmla="*/ 2147483647 h 718"/>
                  <a:gd name="T84" fmla="*/ 2147483647 w 968"/>
                  <a:gd name="T85" fmla="*/ 2147483647 h 718"/>
                  <a:gd name="T86" fmla="*/ 2147483647 w 968"/>
                  <a:gd name="T87" fmla="*/ 2147483647 h 718"/>
                  <a:gd name="T88" fmla="*/ 2147483647 w 968"/>
                  <a:gd name="T89" fmla="*/ 2147483647 h 718"/>
                  <a:gd name="T90" fmla="*/ 2147483647 w 968"/>
                  <a:gd name="T91" fmla="*/ 2147483647 h 718"/>
                  <a:gd name="T92" fmla="*/ 2147483647 w 968"/>
                  <a:gd name="T93" fmla="*/ 2147483647 h 718"/>
                  <a:gd name="T94" fmla="*/ 2147483647 w 968"/>
                  <a:gd name="T95" fmla="*/ 2147483647 h 718"/>
                  <a:gd name="T96" fmla="*/ 2147483647 w 968"/>
                  <a:gd name="T97" fmla="*/ 2147483647 h 718"/>
                  <a:gd name="T98" fmla="*/ 2147483647 w 968"/>
                  <a:gd name="T99" fmla="*/ 2147483647 h 718"/>
                  <a:gd name="T100" fmla="*/ 2147483647 w 968"/>
                  <a:gd name="T101" fmla="*/ 2147483647 h 718"/>
                  <a:gd name="T102" fmla="*/ 2147483647 w 968"/>
                  <a:gd name="T103" fmla="*/ 2147483647 h 718"/>
                  <a:gd name="T104" fmla="*/ 2147483647 w 968"/>
                  <a:gd name="T105" fmla="*/ 2147483647 h 7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68"/>
                  <a:gd name="T160" fmla="*/ 0 h 718"/>
                  <a:gd name="T161" fmla="*/ 968 w 968"/>
                  <a:gd name="T162" fmla="*/ 718 h 7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68" h="718">
                    <a:moveTo>
                      <a:pt x="834" y="712"/>
                    </a:moveTo>
                    <a:lnTo>
                      <a:pt x="834" y="712"/>
                    </a:lnTo>
                    <a:lnTo>
                      <a:pt x="830" y="708"/>
                    </a:lnTo>
                    <a:lnTo>
                      <a:pt x="826" y="704"/>
                    </a:lnTo>
                    <a:lnTo>
                      <a:pt x="824" y="692"/>
                    </a:lnTo>
                    <a:lnTo>
                      <a:pt x="824" y="680"/>
                    </a:lnTo>
                    <a:lnTo>
                      <a:pt x="826" y="676"/>
                    </a:lnTo>
                    <a:lnTo>
                      <a:pt x="830" y="670"/>
                    </a:lnTo>
                    <a:lnTo>
                      <a:pt x="834" y="664"/>
                    </a:lnTo>
                    <a:lnTo>
                      <a:pt x="850" y="640"/>
                    </a:lnTo>
                    <a:lnTo>
                      <a:pt x="866" y="614"/>
                    </a:lnTo>
                    <a:lnTo>
                      <a:pt x="878" y="588"/>
                    </a:lnTo>
                    <a:lnTo>
                      <a:pt x="888" y="562"/>
                    </a:lnTo>
                    <a:lnTo>
                      <a:pt x="896" y="534"/>
                    </a:lnTo>
                    <a:lnTo>
                      <a:pt x="902" y="506"/>
                    </a:lnTo>
                    <a:lnTo>
                      <a:pt x="906" y="476"/>
                    </a:lnTo>
                    <a:lnTo>
                      <a:pt x="908" y="446"/>
                    </a:lnTo>
                    <a:lnTo>
                      <a:pt x="906" y="408"/>
                    </a:lnTo>
                    <a:lnTo>
                      <a:pt x="900" y="368"/>
                    </a:lnTo>
                    <a:lnTo>
                      <a:pt x="888" y="332"/>
                    </a:lnTo>
                    <a:lnTo>
                      <a:pt x="874" y="296"/>
                    </a:lnTo>
                    <a:lnTo>
                      <a:pt x="858" y="264"/>
                    </a:lnTo>
                    <a:lnTo>
                      <a:pt x="836" y="232"/>
                    </a:lnTo>
                    <a:lnTo>
                      <a:pt x="812" y="202"/>
                    </a:lnTo>
                    <a:lnTo>
                      <a:pt x="784" y="174"/>
                    </a:lnTo>
                    <a:lnTo>
                      <a:pt x="754" y="148"/>
                    </a:lnTo>
                    <a:lnTo>
                      <a:pt x="722" y="126"/>
                    </a:lnTo>
                    <a:lnTo>
                      <a:pt x="686" y="108"/>
                    </a:lnTo>
                    <a:lnTo>
                      <a:pt x="650" y="90"/>
                    </a:lnTo>
                    <a:lnTo>
                      <a:pt x="610" y="78"/>
                    </a:lnTo>
                    <a:lnTo>
                      <a:pt x="570" y="68"/>
                    </a:lnTo>
                    <a:lnTo>
                      <a:pt x="528" y="62"/>
                    </a:lnTo>
                    <a:lnTo>
                      <a:pt x="484" y="60"/>
                    </a:lnTo>
                    <a:lnTo>
                      <a:pt x="440" y="62"/>
                    </a:lnTo>
                    <a:lnTo>
                      <a:pt x="398" y="68"/>
                    </a:lnTo>
                    <a:lnTo>
                      <a:pt x="358" y="78"/>
                    </a:lnTo>
                    <a:lnTo>
                      <a:pt x="318" y="90"/>
                    </a:lnTo>
                    <a:lnTo>
                      <a:pt x="282" y="108"/>
                    </a:lnTo>
                    <a:lnTo>
                      <a:pt x="246" y="126"/>
                    </a:lnTo>
                    <a:lnTo>
                      <a:pt x="214" y="148"/>
                    </a:lnTo>
                    <a:lnTo>
                      <a:pt x="184" y="174"/>
                    </a:lnTo>
                    <a:lnTo>
                      <a:pt x="156" y="202"/>
                    </a:lnTo>
                    <a:lnTo>
                      <a:pt x="132" y="232"/>
                    </a:lnTo>
                    <a:lnTo>
                      <a:pt x="112" y="264"/>
                    </a:lnTo>
                    <a:lnTo>
                      <a:pt x="94" y="296"/>
                    </a:lnTo>
                    <a:lnTo>
                      <a:pt x="80" y="332"/>
                    </a:lnTo>
                    <a:lnTo>
                      <a:pt x="70" y="368"/>
                    </a:lnTo>
                    <a:lnTo>
                      <a:pt x="62" y="408"/>
                    </a:lnTo>
                    <a:lnTo>
                      <a:pt x="60" y="446"/>
                    </a:lnTo>
                    <a:lnTo>
                      <a:pt x="62" y="484"/>
                    </a:lnTo>
                    <a:lnTo>
                      <a:pt x="68" y="520"/>
                    </a:lnTo>
                    <a:lnTo>
                      <a:pt x="78" y="556"/>
                    </a:lnTo>
                    <a:lnTo>
                      <a:pt x="90" y="590"/>
                    </a:lnTo>
                    <a:lnTo>
                      <a:pt x="92" y="596"/>
                    </a:lnTo>
                    <a:lnTo>
                      <a:pt x="94" y="602"/>
                    </a:lnTo>
                    <a:lnTo>
                      <a:pt x="92" y="612"/>
                    </a:lnTo>
                    <a:lnTo>
                      <a:pt x="86" y="622"/>
                    </a:lnTo>
                    <a:lnTo>
                      <a:pt x="80" y="626"/>
                    </a:lnTo>
                    <a:lnTo>
                      <a:pt x="76" y="630"/>
                    </a:lnTo>
                    <a:lnTo>
                      <a:pt x="70" y="632"/>
                    </a:lnTo>
                    <a:lnTo>
                      <a:pt x="64" y="632"/>
                    </a:lnTo>
                    <a:lnTo>
                      <a:pt x="52" y="630"/>
                    </a:lnTo>
                    <a:lnTo>
                      <a:pt x="42" y="624"/>
                    </a:lnTo>
                    <a:lnTo>
                      <a:pt x="38" y="620"/>
                    </a:lnTo>
                    <a:lnTo>
                      <a:pt x="36" y="614"/>
                    </a:lnTo>
                    <a:lnTo>
                      <a:pt x="20" y="574"/>
                    </a:lnTo>
                    <a:lnTo>
                      <a:pt x="10" y="534"/>
                    </a:lnTo>
                    <a:lnTo>
                      <a:pt x="2" y="490"/>
                    </a:lnTo>
                    <a:lnTo>
                      <a:pt x="0" y="446"/>
                    </a:lnTo>
                    <a:lnTo>
                      <a:pt x="2" y="424"/>
                    </a:lnTo>
                    <a:lnTo>
                      <a:pt x="4" y="400"/>
                    </a:lnTo>
                    <a:lnTo>
                      <a:pt x="6" y="378"/>
                    </a:lnTo>
                    <a:lnTo>
                      <a:pt x="10" y="356"/>
                    </a:lnTo>
                    <a:lnTo>
                      <a:pt x="16" y="334"/>
                    </a:lnTo>
                    <a:lnTo>
                      <a:pt x="22" y="312"/>
                    </a:lnTo>
                    <a:lnTo>
                      <a:pt x="38" y="272"/>
                    </a:lnTo>
                    <a:lnTo>
                      <a:pt x="60" y="232"/>
                    </a:lnTo>
                    <a:lnTo>
                      <a:pt x="84" y="196"/>
                    </a:lnTo>
                    <a:lnTo>
                      <a:pt x="112" y="162"/>
                    </a:lnTo>
                    <a:lnTo>
                      <a:pt x="144" y="130"/>
                    </a:lnTo>
                    <a:lnTo>
                      <a:pt x="178" y="102"/>
                    </a:lnTo>
                    <a:lnTo>
                      <a:pt x="214" y="76"/>
                    </a:lnTo>
                    <a:lnTo>
                      <a:pt x="254" y="54"/>
                    </a:lnTo>
                    <a:lnTo>
                      <a:pt x="296" y="34"/>
                    </a:lnTo>
                    <a:lnTo>
                      <a:pt x="340" y="20"/>
                    </a:lnTo>
                    <a:lnTo>
                      <a:pt x="388" y="8"/>
                    </a:lnTo>
                    <a:lnTo>
                      <a:pt x="434" y="2"/>
                    </a:lnTo>
                    <a:lnTo>
                      <a:pt x="484" y="0"/>
                    </a:lnTo>
                    <a:lnTo>
                      <a:pt x="534" y="2"/>
                    </a:lnTo>
                    <a:lnTo>
                      <a:pt x="582" y="8"/>
                    </a:lnTo>
                    <a:lnTo>
                      <a:pt x="628" y="20"/>
                    </a:lnTo>
                    <a:lnTo>
                      <a:pt x="672" y="34"/>
                    </a:lnTo>
                    <a:lnTo>
                      <a:pt x="714" y="54"/>
                    </a:lnTo>
                    <a:lnTo>
                      <a:pt x="754" y="76"/>
                    </a:lnTo>
                    <a:lnTo>
                      <a:pt x="790" y="102"/>
                    </a:lnTo>
                    <a:lnTo>
                      <a:pt x="826" y="130"/>
                    </a:lnTo>
                    <a:lnTo>
                      <a:pt x="856" y="162"/>
                    </a:lnTo>
                    <a:lnTo>
                      <a:pt x="884" y="196"/>
                    </a:lnTo>
                    <a:lnTo>
                      <a:pt x="908" y="232"/>
                    </a:lnTo>
                    <a:lnTo>
                      <a:pt x="930" y="272"/>
                    </a:lnTo>
                    <a:lnTo>
                      <a:pt x="946" y="312"/>
                    </a:lnTo>
                    <a:lnTo>
                      <a:pt x="952" y="334"/>
                    </a:lnTo>
                    <a:lnTo>
                      <a:pt x="958" y="356"/>
                    </a:lnTo>
                    <a:lnTo>
                      <a:pt x="962" y="378"/>
                    </a:lnTo>
                    <a:lnTo>
                      <a:pt x="966" y="400"/>
                    </a:lnTo>
                    <a:lnTo>
                      <a:pt x="966" y="424"/>
                    </a:lnTo>
                    <a:lnTo>
                      <a:pt x="968" y="446"/>
                    </a:lnTo>
                    <a:lnTo>
                      <a:pt x="966" y="482"/>
                    </a:lnTo>
                    <a:lnTo>
                      <a:pt x="962" y="516"/>
                    </a:lnTo>
                    <a:lnTo>
                      <a:pt x="954" y="548"/>
                    </a:lnTo>
                    <a:lnTo>
                      <a:pt x="946" y="582"/>
                    </a:lnTo>
                    <a:lnTo>
                      <a:pt x="932" y="612"/>
                    </a:lnTo>
                    <a:lnTo>
                      <a:pt x="918" y="642"/>
                    </a:lnTo>
                    <a:lnTo>
                      <a:pt x="902" y="672"/>
                    </a:lnTo>
                    <a:lnTo>
                      <a:pt x="882" y="700"/>
                    </a:lnTo>
                    <a:lnTo>
                      <a:pt x="876" y="706"/>
                    </a:lnTo>
                    <a:lnTo>
                      <a:pt x="872" y="712"/>
                    </a:lnTo>
                    <a:lnTo>
                      <a:pt x="866" y="716"/>
                    </a:lnTo>
                    <a:lnTo>
                      <a:pt x="860" y="718"/>
                    </a:lnTo>
                    <a:lnTo>
                      <a:pt x="854" y="718"/>
                    </a:lnTo>
                    <a:lnTo>
                      <a:pt x="844" y="716"/>
                    </a:lnTo>
                    <a:lnTo>
                      <a:pt x="834" y="712"/>
                    </a:lnTo>
                    <a:close/>
                  </a:path>
                </a:pathLst>
              </a:custGeom>
              <a:solidFill>
                <a:srgbClr val="77D1F1"/>
              </a:solidFill>
              <a:ln w="9525">
                <a:noFill/>
                <a:round/>
                <a:headEnd/>
                <a:tailEnd/>
              </a:ln>
            </p:spPr>
            <p:txBody>
              <a:bodyPr/>
              <a:lstStyle/>
              <a:p>
                <a:endParaRPr lang="pt-BR"/>
              </a:p>
            </p:txBody>
          </p:sp>
        </p:grpSp>
        <p:sp>
          <p:nvSpPr>
            <p:cNvPr id="6171" name="CaixaDeTexto 23"/>
            <p:cNvSpPr txBox="1">
              <a:spLocks noChangeArrowheads="1"/>
            </p:cNvSpPr>
            <p:nvPr/>
          </p:nvSpPr>
          <p:spPr bwMode="auto">
            <a:xfrm>
              <a:off x="7354222" y="2462352"/>
              <a:ext cx="1133644" cy="646331"/>
            </a:xfrm>
            <a:prstGeom prst="rect">
              <a:avLst/>
            </a:prstGeom>
            <a:noFill/>
            <a:ln w="9525">
              <a:noFill/>
              <a:miter lim="800000"/>
              <a:headEnd/>
              <a:tailEnd/>
            </a:ln>
          </p:spPr>
          <p:txBody>
            <a:bodyPr wrap="none">
              <a:spAutoFit/>
            </a:bodyPr>
            <a:lstStyle/>
            <a:p>
              <a:pPr algn="ctr"/>
              <a:r>
                <a:rPr lang="pt-BR"/>
                <a:t>Interesse</a:t>
              </a:r>
            </a:p>
            <a:p>
              <a:pPr algn="ctr"/>
              <a:r>
                <a:rPr lang="pt-BR"/>
                <a:t>próprio</a:t>
              </a:r>
            </a:p>
          </p:txBody>
        </p:sp>
      </p:grpSp>
      <p:grpSp>
        <p:nvGrpSpPr>
          <p:cNvPr id="6150" name="Grupo 44"/>
          <p:cNvGrpSpPr>
            <a:grpSpLocks/>
          </p:cNvGrpSpPr>
          <p:nvPr/>
        </p:nvGrpSpPr>
        <p:grpSpPr bwMode="auto">
          <a:xfrm>
            <a:off x="0" y="908050"/>
            <a:ext cx="9144000" cy="2919413"/>
            <a:chOff x="0" y="908050"/>
            <a:chExt cx="9144000" cy="2919583"/>
          </a:xfrm>
        </p:grpSpPr>
        <p:sp>
          <p:nvSpPr>
            <p:cNvPr id="6161" name="CaixaDeTexto 19"/>
            <p:cNvSpPr txBox="1">
              <a:spLocks noChangeArrowheads="1"/>
            </p:cNvSpPr>
            <p:nvPr/>
          </p:nvSpPr>
          <p:spPr bwMode="auto">
            <a:xfrm>
              <a:off x="1936719" y="3250853"/>
              <a:ext cx="1367682" cy="461665"/>
            </a:xfrm>
            <a:prstGeom prst="rect">
              <a:avLst/>
            </a:prstGeom>
            <a:noFill/>
            <a:ln w="9525">
              <a:noFill/>
              <a:miter lim="800000"/>
              <a:headEnd/>
              <a:tailEnd/>
            </a:ln>
          </p:spPr>
          <p:txBody>
            <a:bodyPr wrap="none">
              <a:spAutoFit/>
            </a:bodyPr>
            <a:lstStyle/>
            <a:p>
              <a:pPr algn="ctr"/>
              <a:r>
                <a:rPr lang="pt-BR" sz="2400"/>
                <a:t>Principal</a:t>
              </a:r>
            </a:p>
          </p:txBody>
        </p:sp>
        <p:grpSp>
          <p:nvGrpSpPr>
            <p:cNvPr id="6162" name="Grupo 9"/>
            <p:cNvGrpSpPr>
              <a:grpSpLocks/>
            </p:cNvGrpSpPr>
            <p:nvPr/>
          </p:nvGrpSpPr>
          <p:grpSpPr bwMode="auto">
            <a:xfrm>
              <a:off x="0" y="908050"/>
              <a:ext cx="9144000" cy="2919583"/>
              <a:chOff x="0" y="908050"/>
              <a:chExt cx="9144000" cy="2919583"/>
            </a:xfrm>
          </p:grpSpPr>
          <p:sp>
            <p:nvSpPr>
              <p:cNvPr id="15364" name="Retângulo 1"/>
              <p:cNvSpPr>
                <a:spLocks noChangeArrowheads="1"/>
              </p:cNvSpPr>
              <p:nvPr/>
            </p:nvSpPr>
            <p:spPr bwMode="auto">
              <a:xfrm>
                <a:off x="0" y="908050"/>
                <a:ext cx="9144000" cy="830311"/>
              </a:xfrm>
              <a:prstGeom prst="rect">
                <a:avLst/>
              </a:prstGeom>
              <a:noFill/>
              <a:ln>
                <a:noFill/>
              </a:ln>
              <a:extLst/>
            </p:spPr>
            <p:txBody>
              <a:bodyPr>
                <a:spAutoFit/>
              </a:bodyPr>
              <a:lstStyle/>
              <a:p>
                <a:pPr algn="ctr">
                  <a:defRPr/>
                </a:pPr>
                <a:r>
                  <a:rPr lang="pt-BR" sz="3200" b="1" dirty="0">
                    <a:solidFill>
                      <a:schemeClr val="tx2">
                        <a:lumMod val="60000"/>
                        <a:lumOff val="40000"/>
                      </a:schemeClr>
                    </a:solidFill>
                  </a:rPr>
                  <a:t>O problema da agência (agente)</a:t>
                </a:r>
              </a:p>
              <a:p>
                <a:pPr algn="ctr">
                  <a:defRPr/>
                </a:pPr>
                <a:r>
                  <a:rPr lang="pt-BR" sz="1600" b="1" dirty="0">
                    <a:solidFill>
                      <a:schemeClr val="tx2">
                        <a:lumMod val="60000"/>
                        <a:lumOff val="40000"/>
                      </a:schemeClr>
                    </a:solidFill>
                  </a:rPr>
                  <a:t>(público e privado)</a:t>
                </a:r>
              </a:p>
            </p:txBody>
          </p:sp>
          <p:sp>
            <p:nvSpPr>
              <p:cNvPr id="6164" name="Freeform 19"/>
              <p:cNvSpPr>
                <a:spLocks noChangeAspect="1"/>
              </p:cNvSpPr>
              <p:nvPr/>
            </p:nvSpPr>
            <p:spPr bwMode="auto">
              <a:xfrm>
                <a:off x="1888629" y="1954709"/>
                <a:ext cx="1483553" cy="1872924"/>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nvGrpSpPr>
              <p:cNvPr id="6165" name="Grupo 15"/>
              <p:cNvGrpSpPr>
                <a:grpSpLocks/>
              </p:cNvGrpSpPr>
              <p:nvPr/>
            </p:nvGrpSpPr>
            <p:grpSpPr bwMode="auto">
              <a:xfrm rot="-5400000">
                <a:off x="760288" y="2029549"/>
                <a:ext cx="1733550" cy="1819275"/>
                <a:chOff x="1763713" y="1700213"/>
                <a:chExt cx="1733550" cy="1819275"/>
              </a:xfrm>
            </p:grpSpPr>
            <p:sp>
              <p:nvSpPr>
                <p:cNvPr id="6167" name="AutoShape 17"/>
                <p:cNvSpPr>
                  <a:spLocks noChangeAspect="1" noChangeArrowheads="1" noTextEdit="1"/>
                </p:cNvSpPr>
                <p:nvPr/>
              </p:nvSpPr>
              <p:spPr bwMode="auto">
                <a:xfrm>
                  <a:off x="1763713" y="1700213"/>
                  <a:ext cx="1733550" cy="1819275"/>
                </a:xfrm>
                <a:prstGeom prst="rect">
                  <a:avLst/>
                </a:prstGeom>
                <a:noFill/>
                <a:ln w="9525">
                  <a:noFill/>
                  <a:miter lim="800000"/>
                  <a:headEnd/>
                  <a:tailEnd/>
                </a:ln>
              </p:spPr>
              <p:txBody>
                <a:bodyPr/>
                <a:lstStyle/>
                <a:p>
                  <a:endParaRPr lang="pt-BR"/>
                </a:p>
              </p:txBody>
            </p:sp>
            <p:sp>
              <p:nvSpPr>
                <p:cNvPr id="6168" name="Freeform 20"/>
                <p:cNvSpPr>
                  <a:spLocks/>
                </p:cNvSpPr>
                <p:nvPr/>
              </p:nvSpPr>
              <p:spPr bwMode="auto">
                <a:xfrm>
                  <a:off x="1763713" y="2462213"/>
                  <a:ext cx="533400" cy="333375"/>
                </a:xfrm>
                <a:custGeom>
                  <a:avLst/>
                  <a:gdLst>
                    <a:gd name="T0" fmla="*/ 2147483647 w 336"/>
                    <a:gd name="T1" fmla="*/ 2147483647 h 210"/>
                    <a:gd name="T2" fmla="*/ 2147483647 w 336"/>
                    <a:gd name="T3" fmla="*/ 2147483647 h 210"/>
                    <a:gd name="T4" fmla="*/ 2147483647 w 336"/>
                    <a:gd name="T5" fmla="*/ 2147483647 h 210"/>
                    <a:gd name="T6" fmla="*/ 2147483647 w 336"/>
                    <a:gd name="T7" fmla="*/ 2147483647 h 210"/>
                    <a:gd name="T8" fmla="*/ 2147483647 w 336"/>
                    <a:gd name="T9" fmla="*/ 2147483647 h 210"/>
                    <a:gd name="T10" fmla="*/ 0 w 336"/>
                    <a:gd name="T11" fmla="*/ 2147483647 h 210"/>
                    <a:gd name="T12" fmla="*/ 2147483647 w 336"/>
                    <a:gd name="T13" fmla="*/ 2147483647 h 210"/>
                    <a:gd name="T14" fmla="*/ 2147483647 w 336"/>
                    <a:gd name="T15" fmla="*/ 2147483647 h 210"/>
                    <a:gd name="T16" fmla="*/ 2147483647 w 336"/>
                    <a:gd name="T17" fmla="*/ 2147483647 h 210"/>
                    <a:gd name="T18" fmla="*/ 2147483647 w 336"/>
                    <a:gd name="T19" fmla="*/ 2147483647 h 210"/>
                    <a:gd name="T20" fmla="*/ 2147483647 w 336"/>
                    <a:gd name="T21" fmla="*/ 2147483647 h 210"/>
                    <a:gd name="T22" fmla="*/ 2147483647 w 336"/>
                    <a:gd name="T23" fmla="*/ 2147483647 h 210"/>
                    <a:gd name="T24" fmla="*/ 2147483647 w 336"/>
                    <a:gd name="T25" fmla="*/ 2147483647 h 210"/>
                    <a:gd name="T26" fmla="*/ 2147483647 w 336"/>
                    <a:gd name="T27" fmla="*/ 2147483647 h 210"/>
                    <a:gd name="T28" fmla="*/ 2147483647 w 336"/>
                    <a:gd name="T29" fmla="*/ 2147483647 h 210"/>
                    <a:gd name="T30" fmla="*/ 2147483647 w 336"/>
                    <a:gd name="T31" fmla="*/ 2147483647 h 210"/>
                    <a:gd name="T32" fmla="*/ 2147483647 w 336"/>
                    <a:gd name="T33" fmla="*/ 2147483647 h 210"/>
                    <a:gd name="T34" fmla="*/ 2147483647 w 336"/>
                    <a:gd name="T35" fmla="*/ 2147483647 h 210"/>
                    <a:gd name="T36" fmla="*/ 2147483647 w 336"/>
                    <a:gd name="T37" fmla="*/ 2147483647 h 210"/>
                    <a:gd name="T38" fmla="*/ 2147483647 w 336"/>
                    <a:gd name="T39" fmla="*/ 2147483647 h 210"/>
                    <a:gd name="T40" fmla="*/ 2147483647 w 336"/>
                    <a:gd name="T41" fmla="*/ 2147483647 h 210"/>
                    <a:gd name="T42" fmla="*/ 2147483647 w 336"/>
                    <a:gd name="T43" fmla="*/ 2147483647 h 210"/>
                    <a:gd name="T44" fmla="*/ 2147483647 w 336"/>
                    <a:gd name="T45" fmla="*/ 2147483647 h 210"/>
                    <a:gd name="T46" fmla="*/ 2147483647 w 336"/>
                    <a:gd name="T47" fmla="*/ 0 h 210"/>
                    <a:gd name="T48" fmla="*/ 2147483647 w 336"/>
                    <a:gd name="T49" fmla="*/ 2147483647 h 210"/>
                    <a:gd name="T50" fmla="*/ 2147483647 w 336"/>
                    <a:gd name="T51" fmla="*/ 2147483647 h 210"/>
                    <a:gd name="T52" fmla="*/ 2147483647 w 336"/>
                    <a:gd name="T53" fmla="*/ 2147483647 h 210"/>
                    <a:gd name="T54" fmla="*/ 2147483647 w 336"/>
                    <a:gd name="T55" fmla="*/ 2147483647 h 210"/>
                    <a:gd name="T56" fmla="*/ 2147483647 w 336"/>
                    <a:gd name="T57" fmla="*/ 2147483647 h 210"/>
                    <a:gd name="T58" fmla="*/ 2147483647 w 336"/>
                    <a:gd name="T59" fmla="*/ 2147483647 h 210"/>
                    <a:gd name="T60" fmla="*/ 2147483647 w 336"/>
                    <a:gd name="T61" fmla="*/ 2147483647 h 210"/>
                    <a:gd name="T62" fmla="*/ 2147483647 w 336"/>
                    <a:gd name="T63" fmla="*/ 2147483647 h 210"/>
                    <a:gd name="T64" fmla="*/ 2147483647 w 336"/>
                    <a:gd name="T65" fmla="*/ 2147483647 h 210"/>
                    <a:gd name="T66" fmla="*/ 2147483647 w 336"/>
                    <a:gd name="T67" fmla="*/ 2147483647 h 210"/>
                    <a:gd name="T68" fmla="*/ 2147483647 w 336"/>
                    <a:gd name="T69" fmla="*/ 2147483647 h 210"/>
                    <a:gd name="T70" fmla="*/ 2147483647 w 336"/>
                    <a:gd name="T71" fmla="*/ 2147483647 h 210"/>
                    <a:gd name="T72" fmla="*/ 2147483647 w 336"/>
                    <a:gd name="T73" fmla="*/ 2147483647 h 210"/>
                    <a:gd name="T74" fmla="*/ 2147483647 w 336"/>
                    <a:gd name="T75" fmla="*/ 2147483647 h 210"/>
                    <a:gd name="T76" fmla="*/ 2147483647 w 336"/>
                    <a:gd name="T77" fmla="*/ 2147483647 h 2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6"/>
                    <a:gd name="T118" fmla="*/ 0 h 210"/>
                    <a:gd name="T119" fmla="*/ 336 w 336"/>
                    <a:gd name="T120" fmla="*/ 210 h 2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6" h="210">
                      <a:moveTo>
                        <a:pt x="16" y="108"/>
                      </a:moveTo>
                      <a:lnTo>
                        <a:pt x="16" y="108"/>
                      </a:lnTo>
                      <a:lnTo>
                        <a:pt x="12" y="104"/>
                      </a:lnTo>
                      <a:lnTo>
                        <a:pt x="8" y="100"/>
                      </a:lnTo>
                      <a:lnTo>
                        <a:pt x="2" y="90"/>
                      </a:lnTo>
                      <a:lnTo>
                        <a:pt x="0" y="78"/>
                      </a:lnTo>
                      <a:lnTo>
                        <a:pt x="2" y="72"/>
                      </a:lnTo>
                      <a:lnTo>
                        <a:pt x="4" y="66"/>
                      </a:lnTo>
                      <a:lnTo>
                        <a:pt x="8" y="62"/>
                      </a:lnTo>
                      <a:lnTo>
                        <a:pt x="12" y="58"/>
                      </a:lnTo>
                      <a:lnTo>
                        <a:pt x="22" y="52"/>
                      </a:lnTo>
                      <a:lnTo>
                        <a:pt x="34" y="50"/>
                      </a:lnTo>
                      <a:lnTo>
                        <a:pt x="38" y="52"/>
                      </a:lnTo>
                      <a:lnTo>
                        <a:pt x="44" y="54"/>
                      </a:lnTo>
                      <a:lnTo>
                        <a:pt x="196" y="132"/>
                      </a:lnTo>
                      <a:lnTo>
                        <a:pt x="282" y="12"/>
                      </a:lnTo>
                      <a:lnTo>
                        <a:pt x="286" y="8"/>
                      </a:lnTo>
                      <a:lnTo>
                        <a:pt x="290" y="4"/>
                      </a:lnTo>
                      <a:lnTo>
                        <a:pt x="302" y="0"/>
                      </a:lnTo>
                      <a:lnTo>
                        <a:pt x="312" y="2"/>
                      </a:lnTo>
                      <a:lnTo>
                        <a:pt x="318" y="2"/>
                      </a:lnTo>
                      <a:lnTo>
                        <a:pt x="324" y="6"/>
                      </a:lnTo>
                      <a:lnTo>
                        <a:pt x="328" y="10"/>
                      </a:lnTo>
                      <a:lnTo>
                        <a:pt x="332" y="14"/>
                      </a:lnTo>
                      <a:lnTo>
                        <a:pt x="336" y="26"/>
                      </a:lnTo>
                      <a:lnTo>
                        <a:pt x="336" y="36"/>
                      </a:lnTo>
                      <a:lnTo>
                        <a:pt x="334" y="42"/>
                      </a:lnTo>
                      <a:lnTo>
                        <a:pt x="330" y="48"/>
                      </a:lnTo>
                      <a:lnTo>
                        <a:pt x="216" y="210"/>
                      </a:lnTo>
                      <a:lnTo>
                        <a:pt x="16" y="108"/>
                      </a:lnTo>
                      <a:close/>
                    </a:path>
                  </a:pathLst>
                </a:custGeom>
                <a:solidFill>
                  <a:srgbClr val="77D1F1"/>
                </a:solidFill>
                <a:ln w="9525">
                  <a:noFill/>
                  <a:round/>
                  <a:headEnd/>
                  <a:tailEnd/>
                </a:ln>
              </p:spPr>
              <p:txBody>
                <a:bodyPr/>
                <a:lstStyle/>
                <a:p>
                  <a:endParaRPr lang="pt-BR"/>
                </a:p>
              </p:txBody>
            </p:sp>
            <p:sp>
              <p:nvSpPr>
                <p:cNvPr id="6169" name="Freeform 21"/>
                <p:cNvSpPr>
                  <a:spLocks/>
                </p:cNvSpPr>
                <p:nvPr/>
              </p:nvSpPr>
              <p:spPr bwMode="auto">
                <a:xfrm>
                  <a:off x="1960563" y="1700213"/>
                  <a:ext cx="1536700" cy="1139825"/>
                </a:xfrm>
                <a:custGeom>
                  <a:avLst/>
                  <a:gdLst>
                    <a:gd name="T0" fmla="*/ 2147483647 w 968"/>
                    <a:gd name="T1" fmla="*/ 2147483647 h 718"/>
                    <a:gd name="T2" fmla="*/ 2147483647 w 968"/>
                    <a:gd name="T3" fmla="*/ 2147483647 h 718"/>
                    <a:gd name="T4" fmla="*/ 2147483647 w 968"/>
                    <a:gd name="T5" fmla="*/ 2147483647 h 718"/>
                    <a:gd name="T6" fmla="*/ 2147483647 w 968"/>
                    <a:gd name="T7" fmla="*/ 2147483647 h 718"/>
                    <a:gd name="T8" fmla="*/ 2147483647 w 968"/>
                    <a:gd name="T9" fmla="*/ 2147483647 h 718"/>
                    <a:gd name="T10" fmla="*/ 2147483647 w 968"/>
                    <a:gd name="T11" fmla="*/ 2147483647 h 718"/>
                    <a:gd name="T12" fmla="*/ 2147483647 w 968"/>
                    <a:gd name="T13" fmla="*/ 2147483647 h 718"/>
                    <a:gd name="T14" fmla="*/ 2147483647 w 968"/>
                    <a:gd name="T15" fmla="*/ 2147483647 h 718"/>
                    <a:gd name="T16" fmla="*/ 2147483647 w 968"/>
                    <a:gd name="T17" fmla="*/ 2147483647 h 718"/>
                    <a:gd name="T18" fmla="*/ 2147483647 w 968"/>
                    <a:gd name="T19" fmla="*/ 2147483647 h 718"/>
                    <a:gd name="T20" fmla="*/ 2147483647 w 968"/>
                    <a:gd name="T21" fmla="*/ 2147483647 h 718"/>
                    <a:gd name="T22" fmla="*/ 2147483647 w 968"/>
                    <a:gd name="T23" fmla="*/ 2147483647 h 718"/>
                    <a:gd name="T24" fmla="*/ 2147483647 w 968"/>
                    <a:gd name="T25" fmla="*/ 2147483647 h 718"/>
                    <a:gd name="T26" fmla="*/ 2147483647 w 968"/>
                    <a:gd name="T27" fmla="*/ 2147483647 h 718"/>
                    <a:gd name="T28" fmla="*/ 2147483647 w 968"/>
                    <a:gd name="T29" fmla="*/ 2147483647 h 718"/>
                    <a:gd name="T30" fmla="*/ 2147483647 w 968"/>
                    <a:gd name="T31" fmla="*/ 2147483647 h 718"/>
                    <a:gd name="T32" fmla="*/ 2147483647 w 968"/>
                    <a:gd name="T33" fmla="*/ 2147483647 h 718"/>
                    <a:gd name="T34" fmla="*/ 2147483647 w 968"/>
                    <a:gd name="T35" fmla="*/ 2147483647 h 718"/>
                    <a:gd name="T36" fmla="*/ 2147483647 w 968"/>
                    <a:gd name="T37" fmla="*/ 2147483647 h 718"/>
                    <a:gd name="T38" fmla="*/ 2147483647 w 968"/>
                    <a:gd name="T39" fmla="*/ 2147483647 h 718"/>
                    <a:gd name="T40" fmla="*/ 2147483647 w 968"/>
                    <a:gd name="T41" fmla="*/ 2147483647 h 718"/>
                    <a:gd name="T42" fmla="*/ 2147483647 w 968"/>
                    <a:gd name="T43" fmla="*/ 2147483647 h 718"/>
                    <a:gd name="T44" fmla="*/ 2147483647 w 968"/>
                    <a:gd name="T45" fmla="*/ 2147483647 h 718"/>
                    <a:gd name="T46" fmla="*/ 2147483647 w 968"/>
                    <a:gd name="T47" fmla="*/ 2147483647 h 718"/>
                    <a:gd name="T48" fmla="*/ 2147483647 w 968"/>
                    <a:gd name="T49" fmla="*/ 2147483647 h 718"/>
                    <a:gd name="T50" fmla="*/ 2147483647 w 968"/>
                    <a:gd name="T51" fmla="*/ 2147483647 h 718"/>
                    <a:gd name="T52" fmla="*/ 2147483647 w 968"/>
                    <a:gd name="T53" fmla="*/ 2147483647 h 718"/>
                    <a:gd name="T54" fmla="*/ 2147483647 w 968"/>
                    <a:gd name="T55" fmla="*/ 2147483647 h 718"/>
                    <a:gd name="T56" fmla="*/ 2147483647 w 968"/>
                    <a:gd name="T57" fmla="*/ 2147483647 h 718"/>
                    <a:gd name="T58" fmla="*/ 0 w 968"/>
                    <a:gd name="T59" fmla="*/ 2147483647 h 718"/>
                    <a:gd name="T60" fmla="*/ 2147483647 w 968"/>
                    <a:gd name="T61" fmla="*/ 2147483647 h 718"/>
                    <a:gd name="T62" fmla="*/ 2147483647 w 968"/>
                    <a:gd name="T63" fmla="*/ 2147483647 h 718"/>
                    <a:gd name="T64" fmla="*/ 2147483647 w 968"/>
                    <a:gd name="T65" fmla="*/ 2147483647 h 718"/>
                    <a:gd name="T66" fmla="*/ 2147483647 w 968"/>
                    <a:gd name="T67" fmla="*/ 2147483647 h 718"/>
                    <a:gd name="T68" fmla="*/ 2147483647 w 968"/>
                    <a:gd name="T69" fmla="*/ 2147483647 h 718"/>
                    <a:gd name="T70" fmla="*/ 2147483647 w 968"/>
                    <a:gd name="T71" fmla="*/ 2147483647 h 718"/>
                    <a:gd name="T72" fmla="*/ 2147483647 w 968"/>
                    <a:gd name="T73" fmla="*/ 2147483647 h 718"/>
                    <a:gd name="T74" fmla="*/ 2147483647 w 968"/>
                    <a:gd name="T75" fmla="*/ 0 h 718"/>
                    <a:gd name="T76" fmla="*/ 2147483647 w 968"/>
                    <a:gd name="T77" fmla="*/ 2147483647 h 718"/>
                    <a:gd name="T78" fmla="*/ 2147483647 w 968"/>
                    <a:gd name="T79" fmla="*/ 2147483647 h 718"/>
                    <a:gd name="T80" fmla="*/ 2147483647 w 968"/>
                    <a:gd name="T81" fmla="*/ 2147483647 h 718"/>
                    <a:gd name="T82" fmla="*/ 2147483647 w 968"/>
                    <a:gd name="T83" fmla="*/ 2147483647 h 718"/>
                    <a:gd name="T84" fmla="*/ 2147483647 w 968"/>
                    <a:gd name="T85" fmla="*/ 2147483647 h 718"/>
                    <a:gd name="T86" fmla="*/ 2147483647 w 968"/>
                    <a:gd name="T87" fmla="*/ 2147483647 h 718"/>
                    <a:gd name="T88" fmla="*/ 2147483647 w 968"/>
                    <a:gd name="T89" fmla="*/ 2147483647 h 718"/>
                    <a:gd name="T90" fmla="*/ 2147483647 w 968"/>
                    <a:gd name="T91" fmla="*/ 2147483647 h 718"/>
                    <a:gd name="T92" fmla="*/ 2147483647 w 968"/>
                    <a:gd name="T93" fmla="*/ 2147483647 h 718"/>
                    <a:gd name="T94" fmla="*/ 2147483647 w 968"/>
                    <a:gd name="T95" fmla="*/ 2147483647 h 718"/>
                    <a:gd name="T96" fmla="*/ 2147483647 w 968"/>
                    <a:gd name="T97" fmla="*/ 2147483647 h 718"/>
                    <a:gd name="T98" fmla="*/ 2147483647 w 968"/>
                    <a:gd name="T99" fmla="*/ 2147483647 h 718"/>
                    <a:gd name="T100" fmla="*/ 2147483647 w 968"/>
                    <a:gd name="T101" fmla="*/ 2147483647 h 718"/>
                    <a:gd name="T102" fmla="*/ 2147483647 w 968"/>
                    <a:gd name="T103" fmla="*/ 2147483647 h 718"/>
                    <a:gd name="T104" fmla="*/ 2147483647 w 968"/>
                    <a:gd name="T105" fmla="*/ 2147483647 h 7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68"/>
                    <a:gd name="T160" fmla="*/ 0 h 718"/>
                    <a:gd name="T161" fmla="*/ 968 w 968"/>
                    <a:gd name="T162" fmla="*/ 718 h 7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68" h="718">
                      <a:moveTo>
                        <a:pt x="834" y="712"/>
                      </a:moveTo>
                      <a:lnTo>
                        <a:pt x="834" y="712"/>
                      </a:lnTo>
                      <a:lnTo>
                        <a:pt x="830" y="708"/>
                      </a:lnTo>
                      <a:lnTo>
                        <a:pt x="826" y="704"/>
                      </a:lnTo>
                      <a:lnTo>
                        <a:pt x="824" y="692"/>
                      </a:lnTo>
                      <a:lnTo>
                        <a:pt x="824" y="680"/>
                      </a:lnTo>
                      <a:lnTo>
                        <a:pt x="826" y="676"/>
                      </a:lnTo>
                      <a:lnTo>
                        <a:pt x="830" y="670"/>
                      </a:lnTo>
                      <a:lnTo>
                        <a:pt x="834" y="664"/>
                      </a:lnTo>
                      <a:lnTo>
                        <a:pt x="850" y="640"/>
                      </a:lnTo>
                      <a:lnTo>
                        <a:pt x="866" y="614"/>
                      </a:lnTo>
                      <a:lnTo>
                        <a:pt x="878" y="588"/>
                      </a:lnTo>
                      <a:lnTo>
                        <a:pt x="888" y="562"/>
                      </a:lnTo>
                      <a:lnTo>
                        <a:pt x="896" y="534"/>
                      </a:lnTo>
                      <a:lnTo>
                        <a:pt x="902" y="506"/>
                      </a:lnTo>
                      <a:lnTo>
                        <a:pt x="906" y="476"/>
                      </a:lnTo>
                      <a:lnTo>
                        <a:pt x="908" y="446"/>
                      </a:lnTo>
                      <a:lnTo>
                        <a:pt x="906" y="408"/>
                      </a:lnTo>
                      <a:lnTo>
                        <a:pt x="900" y="368"/>
                      </a:lnTo>
                      <a:lnTo>
                        <a:pt x="888" y="332"/>
                      </a:lnTo>
                      <a:lnTo>
                        <a:pt x="874" y="296"/>
                      </a:lnTo>
                      <a:lnTo>
                        <a:pt x="858" y="264"/>
                      </a:lnTo>
                      <a:lnTo>
                        <a:pt x="836" y="232"/>
                      </a:lnTo>
                      <a:lnTo>
                        <a:pt x="812" y="202"/>
                      </a:lnTo>
                      <a:lnTo>
                        <a:pt x="784" y="174"/>
                      </a:lnTo>
                      <a:lnTo>
                        <a:pt x="754" y="148"/>
                      </a:lnTo>
                      <a:lnTo>
                        <a:pt x="722" y="126"/>
                      </a:lnTo>
                      <a:lnTo>
                        <a:pt x="686" y="108"/>
                      </a:lnTo>
                      <a:lnTo>
                        <a:pt x="650" y="90"/>
                      </a:lnTo>
                      <a:lnTo>
                        <a:pt x="610" y="78"/>
                      </a:lnTo>
                      <a:lnTo>
                        <a:pt x="570" y="68"/>
                      </a:lnTo>
                      <a:lnTo>
                        <a:pt x="528" y="62"/>
                      </a:lnTo>
                      <a:lnTo>
                        <a:pt x="484" y="60"/>
                      </a:lnTo>
                      <a:lnTo>
                        <a:pt x="440" y="62"/>
                      </a:lnTo>
                      <a:lnTo>
                        <a:pt x="398" y="68"/>
                      </a:lnTo>
                      <a:lnTo>
                        <a:pt x="358" y="78"/>
                      </a:lnTo>
                      <a:lnTo>
                        <a:pt x="318" y="90"/>
                      </a:lnTo>
                      <a:lnTo>
                        <a:pt x="282" y="108"/>
                      </a:lnTo>
                      <a:lnTo>
                        <a:pt x="246" y="126"/>
                      </a:lnTo>
                      <a:lnTo>
                        <a:pt x="214" y="148"/>
                      </a:lnTo>
                      <a:lnTo>
                        <a:pt x="184" y="174"/>
                      </a:lnTo>
                      <a:lnTo>
                        <a:pt x="156" y="202"/>
                      </a:lnTo>
                      <a:lnTo>
                        <a:pt x="132" y="232"/>
                      </a:lnTo>
                      <a:lnTo>
                        <a:pt x="112" y="264"/>
                      </a:lnTo>
                      <a:lnTo>
                        <a:pt x="94" y="296"/>
                      </a:lnTo>
                      <a:lnTo>
                        <a:pt x="80" y="332"/>
                      </a:lnTo>
                      <a:lnTo>
                        <a:pt x="70" y="368"/>
                      </a:lnTo>
                      <a:lnTo>
                        <a:pt x="62" y="408"/>
                      </a:lnTo>
                      <a:lnTo>
                        <a:pt x="60" y="446"/>
                      </a:lnTo>
                      <a:lnTo>
                        <a:pt x="62" y="484"/>
                      </a:lnTo>
                      <a:lnTo>
                        <a:pt x="68" y="520"/>
                      </a:lnTo>
                      <a:lnTo>
                        <a:pt x="78" y="556"/>
                      </a:lnTo>
                      <a:lnTo>
                        <a:pt x="90" y="590"/>
                      </a:lnTo>
                      <a:lnTo>
                        <a:pt x="92" y="596"/>
                      </a:lnTo>
                      <a:lnTo>
                        <a:pt x="94" y="602"/>
                      </a:lnTo>
                      <a:lnTo>
                        <a:pt x="92" y="612"/>
                      </a:lnTo>
                      <a:lnTo>
                        <a:pt x="86" y="622"/>
                      </a:lnTo>
                      <a:lnTo>
                        <a:pt x="80" y="626"/>
                      </a:lnTo>
                      <a:lnTo>
                        <a:pt x="76" y="630"/>
                      </a:lnTo>
                      <a:lnTo>
                        <a:pt x="70" y="632"/>
                      </a:lnTo>
                      <a:lnTo>
                        <a:pt x="64" y="632"/>
                      </a:lnTo>
                      <a:lnTo>
                        <a:pt x="52" y="630"/>
                      </a:lnTo>
                      <a:lnTo>
                        <a:pt x="42" y="624"/>
                      </a:lnTo>
                      <a:lnTo>
                        <a:pt x="38" y="620"/>
                      </a:lnTo>
                      <a:lnTo>
                        <a:pt x="36" y="614"/>
                      </a:lnTo>
                      <a:lnTo>
                        <a:pt x="20" y="574"/>
                      </a:lnTo>
                      <a:lnTo>
                        <a:pt x="10" y="534"/>
                      </a:lnTo>
                      <a:lnTo>
                        <a:pt x="2" y="490"/>
                      </a:lnTo>
                      <a:lnTo>
                        <a:pt x="0" y="446"/>
                      </a:lnTo>
                      <a:lnTo>
                        <a:pt x="2" y="424"/>
                      </a:lnTo>
                      <a:lnTo>
                        <a:pt x="4" y="400"/>
                      </a:lnTo>
                      <a:lnTo>
                        <a:pt x="6" y="378"/>
                      </a:lnTo>
                      <a:lnTo>
                        <a:pt x="10" y="356"/>
                      </a:lnTo>
                      <a:lnTo>
                        <a:pt x="16" y="334"/>
                      </a:lnTo>
                      <a:lnTo>
                        <a:pt x="22" y="312"/>
                      </a:lnTo>
                      <a:lnTo>
                        <a:pt x="38" y="272"/>
                      </a:lnTo>
                      <a:lnTo>
                        <a:pt x="60" y="232"/>
                      </a:lnTo>
                      <a:lnTo>
                        <a:pt x="84" y="196"/>
                      </a:lnTo>
                      <a:lnTo>
                        <a:pt x="112" y="162"/>
                      </a:lnTo>
                      <a:lnTo>
                        <a:pt x="144" y="130"/>
                      </a:lnTo>
                      <a:lnTo>
                        <a:pt x="178" y="102"/>
                      </a:lnTo>
                      <a:lnTo>
                        <a:pt x="214" y="76"/>
                      </a:lnTo>
                      <a:lnTo>
                        <a:pt x="254" y="54"/>
                      </a:lnTo>
                      <a:lnTo>
                        <a:pt x="296" y="34"/>
                      </a:lnTo>
                      <a:lnTo>
                        <a:pt x="340" y="20"/>
                      </a:lnTo>
                      <a:lnTo>
                        <a:pt x="388" y="8"/>
                      </a:lnTo>
                      <a:lnTo>
                        <a:pt x="434" y="2"/>
                      </a:lnTo>
                      <a:lnTo>
                        <a:pt x="484" y="0"/>
                      </a:lnTo>
                      <a:lnTo>
                        <a:pt x="534" y="2"/>
                      </a:lnTo>
                      <a:lnTo>
                        <a:pt x="582" y="8"/>
                      </a:lnTo>
                      <a:lnTo>
                        <a:pt x="628" y="20"/>
                      </a:lnTo>
                      <a:lnTo>
                        <a:pt x="672" y="34"/>
                      </a:lnTo>
                      <a:lnTo>
                        <a:pt x="714" y="54"/>
                      </a:lnTo>
                      <a:lnTo>
                        <a:pt x="754" y="76"/>
                      </a:lnTo>
                      <a:lnTo>
                        <a:pt x="790" y="102"/>
                      </a:lnTo>
                      <a:lnTo>
                        <a:pt x="826" y="130"/>
                      </a:lnTo>
                      <a:lnTo>
                        <a:pt x="856" y="162"/>
                      </a:lnTo>
                      <a:lnTo>
                        <a:pt x="884" y="196"/>
                      </a:lnTo>
                      <a:lnTo>
                        <a:pt x="908" y="232"/>
                      </a:lnTo>
                      <a:lnTo>
                        <a:pt x="930" y="272"/>
                      </a:lnTo>
                      <a:lnTo>
                        <a:pt x="946" y="312"/>
                      </a:lnTo>
                      <a:lnTo>
                        <a:pt x="952" y="334"/>
                      </a:lnTo>
                      <a:lnTo>
                        <a:pt x="958" y="356"/>
                      </a:lnTo>
                      <a:lnTo>
                        <a:pt x="962" y="378"/>
                      </a:lnTo>
                      <a:lnTo>
                        <a:pt x="966" y="400"/>
                      </a:lnTo>
                      <a:lnTo>
                        <a:pt x="966" y="424"/>
                      </a:lnTo>
                      <a:lnTo>
                        <a:pt x="968" y="446"/>
                      </a:lnTo>
                      <a:lnTo>
                        <a:pt x="966" y="482"/>
                      </a:lnTo>
                      <a:lnTo>
                        <a:pt x="962" y="516"/>
                      </a:lnTo>
                      <a:lnTo>
                        <a:pt x="954" y="548"/>
                      </a:lnTo>
                      <a:lnTo>
                        <a:pt x="946" y="582"/>
                      </a:lnTo>
                      <a:lnTo>
                        <a:pt x="932" y="612"/>
                      </a:lnTo>
                      <a:lnTo>
                        <a:pt x="918" y="642"/>
                      </a:lnTo>
                      <a:lnTo>
                        <a:pt x="902" y="672"/>
                      </a:lnTo>
                      <a:lnTo>
                        <a:pt x="882" y="700"/>
                      </a:lnTo>
                      <a:lnTo>
                        <a:pt x="876" y="706"/>
                      </a:lnTo>
                      <a:lnTo>
                        <a:pt x="872" y="712"/>
                      </a:lnTo>
                      <a:lnTo>
                        <a:pt x="866" y="716"/>
                      </a:lnTo>
                      <a:lnTo>
                        <a:pt x="860" y="718"/>
                      </a:lnTo>
                      <a:lnTo>
                        <a:pt x="854" y="718"/>
                      </a:lnTo>
                      <a:lnTo>
                        <a:pt x="844" y="716"/>
                      </a:lnTo>
                      <a:lnTo>
                        <a:pt x="834" y="712"/>
                      </a:lnTo>
                      <a:close/>
                    </a:path>
                  </a:pathLst>
                </a:custGeom>
                <a:solidFill>
                  <a:srgbClr val="77D1F1"/>
                </a:solidFill>
                <a:ln w="9525">
                  <a:noFill/>
                  <a:round/>
                  <a:headEnd/>
                  <a:tailEnd/>
                </a:ln>
              </p:spPr>
              <p:txBody>
                <a:bodyPr/>
                <a:lstStyle/>
                <a:p>
                  <a:endParaRPr lang="pt-BR"/>
                </a:p>
              </p:txBody>
            </p:sp>
          </p:grpSp>
          <p:sp>
            <p:nvSpPr>
              <p:cNvPr id="6166" name="CaixaDeTexto 40"/>
              <p:cNvSpPr txBox="1">
                <a:spLocks noChangeArrowheads="1"/>
              </p:cNvSpPr>
              <p:nvPr/>
            </p:nvSpPr>
            <p:spPr bwMode="auto">
              <a:xfrm>
                <a:off x="754985" y="2532514"/>
                <a:ext cx="1133644" cy="646331"/>
              </a:xfrm>
              <a:prstGeom prst="rect">
                <a:avLst/>
              </a:prstGeom>
              <a:noFill/>
              <a:ln w="9525">
                <a:noFill/>
                <a:miter lim="800000"/>
                <a:headEnd/>
                <a:tailEnd/>
              </a:ln>
            </p:spPr>
            <p:txBody>
              <a:bodyPr wrap="none">
                <a:spAutoFit/>
              </a:bodyPr>
              <a:lstStyle/>
              <a:p>
                <a:pPr algn="ctr"/>
                <a:r>
                  <a:rPr lang="pt-BR"/>
                  <a:t>Interesse</a:t>
                </a:r>
              </a:p>
              <a:p>
                <a:pPr algn="ctr"/>
                <a:r>
                  <a:rPr lang="pt-BR"/>
                  <a:t>próprio</a:t>
                </a:r>
              </a:p>
            </p:txBody>
          </p:sp>
        </p:grpSp>
      </p:grpSp>
      <p:grpSp>
        <p:nvGrpSpPr>
          <p:cNvPr id="6151" name="Grupo 43"/>
          <p:cNvGrpSpPr>
            <a:grpSpLocks/>
          </p:cNvGrpSpPr>
          <p:nvPr/>
        </p:nvGrpSpPr>
        <p:grpSpPr bwMode="auto">
          <a:xfrm>
            <a:off x="1322388" y="3108325"/>
            <a:ext cx="6599237" cy="3170238"/>
            <a:chOff x="1321807" y="3108682"/>
            <a:chExt cx="6599238" cy="3170440"/>
          </a:xfrm>
        </p:grpSpPr>
        <p:sp>
          <p:nvSpPr>
            <p:cNvPr id="7" name="Explosão 1 6"/>
            <p:cNvSpPr/>
            <p:nvPr/>
          </p:nvSpPr>
          <p:spPr>
            <a:xfrm>
              <a:off x="1888544" y="3932647"/>
              <a:ext cx="5881689" cy="2346475"/>
            </a:xfrm>
            <a:prstGeom prst="irregularSeal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158" name="CaixaDeTexto 37"/>
            <p:cNvSpPr txBox="1">
              <a:spLocks noChangeArrowheads="1"/>
            </p:cNvSpPr>
            <p:nvPr/>
          </p:nvSpPr>
          <p:spPr bwMode="auto">
            <a:xfrm>
              <a:off x="2812576" y="4869160"/>
              <a:ext cx="3919664" cy="584775"/>
            </a:xfrm>
            <a:prstGeom prst="rect">
              <a:avLst/>
            </a:prstGeom>
            <a:noFill/>
            <a:ln w="9525">
              <a:noFill/>
              <a:miter lim="800000"/>
              <a:headEnd/>
              <a:tailEnd/>
            </a:ln>
          </p:spPr>
          <p:txBody>
            <a:bodyPr wrap="none">
              <a:spAutoFit/>
            </a:bodyPr>
            <a:lstStyle/>
            <a:p>
              <a:pPr algn="ctr"/>
              <a:r>
                <a:rPr lang="pt-BR" sz="3200"/>
                <a:t>Conflito de interesse</a:t>
              </a:r>
            </a:p>
          </p:txBody>
        </p:sp>
        <p:cxnSp>
          <p:nvCxnSpPr>
            <p:cNvPr id="6159" name="Conector de seta reta 56"/>
            <p:cNvCxnSpPr>
              <a:cxnSpLocks noChangeShapeType="1"/>
              <a:stCxn id="6166" idx="2"/>
              <a:endCxn id="6158" idx="1"/>
            </p:cNvCxnSpPr>
            <p:nvPr/>
          </p:nvCxnSpPr>
          <p:spPr bwMode="auto">
            <a:xfrm rot="16200000" flipH="1">
              <a:off x="1075840" y="3424811"/>
              <a:ext cx="1982703" cy="1490769"/>
            </a:xfrm>
            <a:prstGeom prst="curvedConnector2">
              <a:avLst/>
            </a:prstGeom>
            <a:noFill/>
            <a:ln w="44450" cap="rnd" algn="ctr">
              <a:solidFill>
                <a:srgbClr val="00FFFF"/>
              </a:solidFill>
              <a:prstDash val="sysDot"/>
              <a:round/>
              <a:headEnd/>
              <a:tailEnd type="arrow" w="med" len="med"/>
            </a:ln>
          </p:spPr>
        </p:cxnSp>
        <p:cxnSp>
          <p:nvCxnSpPr>
            <p:cNvPr id="6160" name="Conector de seta reta 57"/>
            <p:cNvCxnSpPr>
              <a:cxnSpLocks noChangeShapeType="1"/>
              <a:stCxn id="6171" idx="2"/>
              <a:endCxn id="6158" idx="3"/>
            </p:cNvCxnSpPr>
            <p:nvPr/>
          </p:nvCxnSpPr>
          <p:spPr bwMode="auto">
            <a:xfrm rot="5400000">
              <a:off x="6300210" y="3540713"/>
              <a:ext cx="2052865" cy="1188804"/>
            </a:xfrm>
            <a:prstGeom prst="curvedConnector2">
              <a:avLst/>
            </a:prstGeom>
            <a:noFill/>
            <a:ln w="44450" cap="rnd" algn="ctr">
              <a:solidFill>
                <a:srgbClr val="00FFFF"/>
              </a:solidFill>
              <a:prstDash val="sysDot"/>
              <a:round/>
              <a:headEnd/>
              <a:tailEnd type="arrow" w="med" len="med"/>
            </a:ln>
          </p:spPr>
        </p:cxnSp>
      </p:grpSp>
      <p:grpSp>
        <p:nvGrpSpPr>
          <p:cNvPr id="6153" name="Grupo 41"/>
          <p:cNvGrpSpPr>
            <a:grpSpLocks/>
          </p:cNvGrpSpPr>
          <p:nvPr/>
        </p:nvGrpSpPr>
        <p:grpSpPr bwMode="auto">
          <a:xfrm>
            <a:off x="2771775" y="3538538"/>
            <a:ext cx="4141788" cy="1546225"/>
            <a:chOff x="2771800" y="3539260"/>
            <a:chExt cx="4142228" cy="1545924"/>
          </a:xfrm>
        </p:grpSpPr>
        <p:sp>
          <p:nvSpPr>
            <p:cNvPr id="6154" name="CaixaDeTexto 36"/>
            <p:cNvSpPr txBox="1">
              <a:spLocks noChangeArrowheads="1"/>
            </p:cNvSpPr>
            <p:nvPr/>
          </p:nvSpPr>
          <p:spPr bwMode="auto">
            <a:xfrm>
              <a:off x="2915816" y="4592741"/>
              <a:ext cx="3950120" cy="492443"/>
            </a:xfrm>
            <a:prstGeom prst="rect">
              <a:avLst/>
            </a:prstGeom>
            <a:noFill/>
            <a:ln w="9525">
              <a:noFill/>
              <a:miter lim="800000"/>
              <a:headEnd/>
              <a:tailEnd/>
            </a:ln>
          </p:spPr>
          <p:txBody>
            <a:bodyPr wrap="none">
              <a:spAutoFit/>
            </a:bodyPr>
            <a:lstStyle/>
            <a:p>
              <a:pPr algn="ctr"/>
              <a:r>
                <a:rPr lang="pt-BR"/>
                <a:t>Assimetria de informação</a:t>
              </a:r>
            </a:p>
          </p:txBody>
        </p:sp>
        <p:cxnSp>
          <p:nvCxnSpPr>
            <p:cNvPr id="6155" name="Conector de seta reta 39"/>
            <p:cNvCxnSpPr>
              <a:cxnSpLocks noChangeShapeType="1"/>
            </p:cNvCxnSpPr>
            <p:nvPr/>
          </p:nvCxnSpPr>
          <p:spPr bwMode="auto">
            <a:xfrm>
              <a:off x="2771800" y="3933056"/>
              <a:ext cx="1290953" cy="659685"/>
            </a:xfrm>
            <a:prstGeom prst="straightConnector1">
              <a:avLst/>
            </a:prstGeom>
            <a:noFill/>
            <a:ln w="44450" cap="rnd" algn="ctr">
              <a:solidFill>
                <a:srgbClr val="00FFFF"/>
              </a:solidFill>
              <a:prstDash val="sysDot"/>
              <a:round/>
              <a:headEnd/>
              <a:tailEnd type="arrow" w="med" len="med"/>
            </a:ln>
          </p:spPr>
        </p:cxnSp>
        <p:cxnSp>
          <p:nvCxnSpPr>
            <p:cNvPr id="6156" name="Conector de seta reta 42"/>
            <p:cNvCxnSpPr>
              <a:cxnSpLocks noChangeShapeType="1"/>
            </p:cNvCxnSpPr>
            <p:nvPr/>
          </p:nvCxnSpPr>
          <p:spPr bwMode="auto">
            <a:xfrm flipH="1">
              <a:off x="5796136" y="3539260"/>
              <a:ext cx="1117892" cy="1053481"/>
            </a:xfrm>
            <a:prstGeom prst="straightConnector1">
              <a:avLst/>
            </a:prstGeom>
            <a:noFill/>
            <a:ln w="44450" cap="rnd" algn="ctr">
              <a:solidFill>
                <a:srgbClr val="00FFFF"/>
              </a:solidFill>
              <a:prstDash val="sysDot"/>
              <a:round/>
              <a:headEnd/>
              <a:tailEnd type="arrow" w="med" len="med"/>
            </a:ln>
          </p:spPr>
        </p:cxnSp>
      </p:grpSp>
      <p:sp>
        <p:nvSpPr>
          <p:cNvPr id="38" name="Título 1"/>
          <p:cNvSpPr>
            <a:spLocks noGrp="1"/>
          </p:cNvSpPr>
          <p:nvPr>
            <p:ph type="title"/>
          </p:nvPr>
        </p:nvSpPr>
        <p:spPr>
          <a:xfrm>
            <a:off x="323850" y="69850"/>
            <a:ext cx="8569325" cy="873125"/>
          </a:xfrm>
        </p:spPr>
        <p:txBody>
          <a:bodyPr/>
          <a:lstStyle/>
          <a:p>
            <a:pPr eaLnBrk="1" hangingPunct="1"/>
            <a:r>
              <a:rPr lang="pt-BR" dirty="0" smtClean="0"/>
              <a:t>O que é Governança?</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fade">
                                      <p:cBhvr>
                                        <p:cTn id="14" dur="1000"/>
                                        <p:tgtEl>
                                          <p:spTgt spid="6147"/>
                                        </p:tgtEl>
                                      </p:cBhvr>
                                    </p:animEffect>
                                    <p:anim calcmode="lin" valueType="num">
                                      <p:cBhvr>
                                        <p:cTn id="15" dur="1000" fill="hold"/>
                                        <p:tgtEl>
                                          <p:spTgt spid="6147"/>
                                        </p:tgtEl>
                                        <p:attrNameLst>
                                          <p:attrName>ppt_x</p:attrName>
                                        </p:attrNameLst>
                                      </p:cBhvr>
                                      <p:tavLst>
                                        <p:tav tm="0">
                                          <p:val>
                                            <p:strVal val="#ppt_x"/>
                                          </p:val>
                                        </p:tav>
                                        <p:tav tm="100000">
                                          <p:val>
                                            <p:strVal val="#ppt_x"/>
                                          </p:val>
                                        </p:tav>
                                      </p:tavLst>
                                    </p:anim>
                                    <p:anim calcmode="lin" valueType="num">
                                      <p:cBhvr>
                                        <p:cTn id="16" dur="1000" fill="hold"/>
                                        <p:tgtEl>
                                          <p:spTgt spid="614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1000"/>
                                        <p:tgtEl>
                                          <p:spTgt spid="6148"/>
                                        </p:tgtEl>
                                      </p:cBhvr>
                                    </p:animEffect>
                                    <p:anim calcmode="lin" valueType="num">
                                      <p:cBhvr>
                                        <p:cTn id="20" dur="1000" fill="hold"/>
                                        <p:tgtEl>
                                          <p:spTgt spid="6148"/>
                                        </p:tgtEl>
                                        <p:attrNameLst>
                                          <p:attrName>ppt_x</p:attrName>
                                        </p:attrNameLst>
                                      </p:cBhvr>
                                      <p:tavLst>
                                        <p:tav tm="0">
                                          <p:val>
                                            <p:strVal val="#ppt_x"/>
                                          </p:val>
                                        </p:tav>
                                        <p:tav tm="100000">
                                          <p:val>
                                            <p:strVal val="#ppt_x"/>
                                          </p:val>
                                        </p:tav>
                                      </p:tavLst>
                                    </p:anim>
                                    <p:anim calcmode="lin" valueType="num">
                                      <p:cBhvr>
                                        <p:cTn id="21"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fade">
                                      <p:cBhvr>
                                        <p:cTn id="26" dur="1000"/>
                                        <p:tgtEl>
                                          <p:spTgt spid="6149"/>
                                        </p:tgtEl>
                                      </p:cBhvr>
                                    </p:animEffect>
                                    <p:anim calcmode="lin" valueType="num">
                                      <p:cBhvr>
                                        <p:cTn id="27" dur="1000" fill="hold"/>
                                        <p:tgtEl>
                                          <p:spTgt spid="6149"/>
                                        </p:tgtEl>
                                        <p:attrNameLst>
                                          <p:attrName>ppt_x</p:attrName>
                                        </p:attrNameLst>
                                      </p:cBhvr>
                                      <p:tavLst>
                                        <p:tav tm="0">
                                          <p:val>
                                            <p:strVal val="#ppt_x"/>
                                          </p:val>
                                        </p:tav>
                                        <p:tav tm="100000">
                                          <p:val>
                                            <p:strVal val="#ppt_x"/>
                                          </p:val>
                                        </p:tav>
                                      </p:tavLst>
                                    </p:anim>
                                    <p:anim calcmode="lin" valueType="num">
                                      <p:cBhvr>
                                        <p:cTn id="28"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153"/>
                                        </p:tgtEl>
                                        <p:attrNameLst>
                                          <p:attrName>style.visibility</p:attrName>
                                        </p:attrNameLst>
                                      </p:cBhvr>
                                      <p:to>
                                        <p:strVal val="visible"/>
                                      </p:to>
                                    </p:set>
                                    <p:animEffect transition="in" filter="fade">
                                      <p:cBhvr>
                                        <p:cTn id="33" dur="1000"/>
                                        <p:tgtEl>
                                          <p:spTgt spid="6153"/>
                                        </p:tgtEl>
                                      </p:cBhvr>
                                    </p:animEffect>
                                    <p:anim calcmode="lin" valueType="num">
                                      <p:cBhvr>
                                        <p:cTn id="34" dur="1000" fill="hold"/>
                                        <p:tgtEl>
                                          <p:spTgt spid="6153"/>
                                        </p:tgtEl>
                                        <p:attrNameLst>
                                          <p:attrName>ppt_x</p:attrName>
                                        </p:attrNameLst>
                                      </p:cBhvr>
                                      <p:tavLst>
                                        <p:tav tm="0">
                                          <p:val>
                                            <p:strVal val="#ppt_x"/>
                                          </p:val>
                                        </p:tav>
                                        <p:tav tm="100000">
                                          <p:val>
                                            <p:strVal val="#ppt_x"/>
                                          </p:val>
                                        </p:tav>
                                      </p:tavLst>
                                    </p:anim>
                                    <p:anim calcmode="lin" valueType="num">
                                      <p:cBhvr>
                                        <p:cTn id="35" dur="1000" fill="hold"/>
                                        <p:tgtEl>
                                          <p:spTgt spid="615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151"/>
                                        </p:tgtEl>
                                        <p:attrNameLst>
                                          <p:attrName>style.visibility</p:attrName>
                                        </p:attrNameLst>
                                      </p:cBhvr>
                                      <p:to>
                                        <p:strVal val="visible"/>
                                      </p:to>
                                    </p:set>
                                    <p:animEffect transition="in" filter="fade">
                                      <p:cBhvr>
                                        <p:cTn id="38" dur="1000"/>
                                        <p:tgtEl>
                                          <p:spTgt spid="6151"/>
                                        </p:tgtEl>
                                      </p:cBhvr>
                                    </p:animEffect>
                                    <p:anim calcmode="lin" valueType="num">
                                      <p:cBhvr>
                                        <p:cTn id="39" dur="1000" fill="hold"/>
                                        <p:tgtEl>
                                          <p:spTgt spid="6151"/>
                                        </p:tgtEl>
                                        <p:attrNameLst>
                                          <p:attrName>ppt_x</p:attrName>
                                        </p:attrNameLst>
                                      </p:cBhvr>
                                      <p:tavLst>
                                        <p:tav tm="0">
                                          <p:val>
                                            <p:strVal val="#ppt_x"/>
                                          </p:val>
                                        </p:tav>
                                        <p:tav tm="100000">
                                          <p:val>
                                            <p:strVal val="#ppt_x"/>
                                          </p:val>
                                        </p:tav>
                                      </p:tavLst>
                                    </p:anim>
                                    <p:anim calcmode="lin" valueType="num">
                                      <p:cBhvr>
                                        <p:cTn id="40"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pt-BR" dirty="0" smtClean="0"/>
              <a:t>Alta Administração – Gov. </a:t>
            </a:r>
            <a:r>
              <a:rPr lang="pt-BR" dirty="0" err="1" smtClean="0"/>
              <a:t>Corp</a:t>
            </a:r>
            <a:r>
              <a:rPr lang="pt-BR" dirty="0"/>
              <a:t>.</a:t>
            </a:r>
            <a:endParaRPr lang="pt-BR" dirty="0" smtClean="0"/>
          </a:p>
        </p:txBody>
      </p:sp>
      <p:sp>
        <p:nvSpPr>
          <p:cNvPr id="52228" name="Rectangle 3"/>
          <p:cNvSpPr>
            <a:spLocks noGrp="1" noChangeArrowheads="1"/>
          </p:cNvSpPr>
          <p:nvPr>
            <p:ph type="body" idx="1"/>
          </p:nvPr>
        </p:nvSpPr>
        <p:spPr>
          <a:xfrm>
            <a:off x="457200" y="1340768"/>
            <a:ext cx="8229600" cy="4824536"/>
          </a:xfrm>
        </p:spPr>
        <p:txBody>
          <a:bodyPr/>
          <a:lstStyle/>
          <a:p>
            <a:pPr algn="just" eaLnBrk="1" hangingPunct="1"/>
            <a:r>
              <a:rPr lang="pt-BR" sz="2400" dirty="0" smtClean="0"/>
              <a:t>Quais os serviços a oferecer e quais resultados institucionais desejados?</a:t>
            </a:r>
          </a:p>
          <a:p>
            <a:pPr algn="just" eaLnBrk="1" hangingPunct="1"/>
            <a:r>
              <a:rPr lang="pt-BR" sz="2400" dirty="0" smtClean="0"/>
              <a:t>Quais as diretrizes, políticas, indicadores e metas para os serviços oferecidos?</a:t>
            </a:r>
            <a:endParaRPr lang="pt-BR" sz="2400" dirty="0"/>
          </a:p>
          <a:p>
            <a:pPr algn="just" eaLnBrk="1" hangingPunct="1"/>
            <a:r>
              <a:rPr lang="pt-BR" sz="2400" dirty="0" smtClean="0"/>
              <a:t>Que estrutura de gestão será necessária (estratégia, planos, pessoas, informação, conhecimento e processos)?</a:t>
            </a:r>
          </a:p>
        </p:txBody>
      </p:sp>
    </p:spTree>
    <p:extLst>
      <p:ext uri="{BB962C8B-B14F-4D97-AF65-F5344CB8AC3E}">
        <p14:creationId xmlns:p14="http://schemas.microsoft.com/office/powerpoint/2010/main" xmlns="" val="3213110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Effect transition="in" filter="fade">
                                      <p:cBhvr>
                                        <p:cTn id="7" dur="1000"/>
                                        <p:tgtEl>
                                          <p:spTgt spid="52228">
                                            <p:txEl>
                                              <p:pRg st="0" end="0"/>
                                            </p:txEl>
                                          </p:spTgt>
                                        </p:tgtEl>
                                      </p:cBhvr>
                                    </p:animEffect>
                                    <p:anim calcmode="lin" valueType="num">
                                      <p:cBhvr>
                                        <p:cTn id="8" dur="1000" fill="hold"/>
                                        <p:tgtEl>
                                          <p:spTgt spid="522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2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228">
                                            <p:txEl>
                                              <p:pRg st="1" end="1"/>
                                            </p:txEl>
                                          </p:spTgt>
                                        </p:tgtEl>
                                        <p:attrNameLst>
                                          <p:attrName>style.visibility</p:attrName>
                                        </p:attrNameLst>
                                      </p:cBhvr>
                                      <p:to>
                                        <p:strVal val="visible"/>
                                      </p:to>
                                    </p:set>
                                    <p:animEffect transition="in" filter="fade">
                                      <p:cBhvr>
                                        <p:cTn id="14" dur="1000"/>
                                        <p:tgtEl>
                                          <p:spTgt spid="52228">
                                            <p:txEl>
                                              <p:pRg st="1" end="1"/>
                                            </p:txEl>
                                          </p:spTgt>
                                        </p:tgtEl>
                                      </p:cBhvr>
                                    </p:animEffect>
                                    <p:anim calcmode="lin" valueType="num">
                                      <p:cBhvr>
                                        <p:cTn id="15" dur="1000" fill="hold"/>
                                        <p:tgtEl>
                                          <p:spTgt spid="5222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22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2228">
                                            <p:txEl>
                                              <p:pRg st="2" end="2"/>
                                            </p:txEl>
                                          </p:spTgt>
                                        </p:tgtEl>
                                        <p:attrNameLst>
                                          <p:attrName>style.visibility</p:attrName>
                                        </p:attrNameLst>
                                      </p:cBhvr>
                                      <p:to>
                                        <p:strVal val="visible"/>
                                      </p:to>
                                    </p:set>
                                    <p:animEffect transition="in" filter="fade">
                                      <p:cBhvr>
                                        <p:cTn id="21" dur="1000"/>
                                        <p:tgtEl>
                                          <p:spTgt spid="52228">
                                            <p:txEl>
                                              <p:pRg st="2" end="2"/>
                                            </p:txEl>
                                          </p:spTgt>
                                        </p:tgtEl>
                                      </p:cBhvr>
                                    </p:animEffect>
                                    <p:anim calcmode="lin" valueType="num">
                                      <p:cBhvr>
                                        <p:cTn id="22" dur="1000" fill="hold"/>
                                        <p:tgtEl>
                                          <p:spTgt spid="5222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22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tângulo 83"/>
          <p:cNvSpPr/>
          <p:nvPr/>
        </p:nvSpPr>
        <p:spPr bwMode="auto">
          <a:xfrm>
            <a:off x="4211638" y="2276475"/>
            <a:ext cx="4249737" cy="3673475"/>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nvGrpSpPr>
          <p:cNvPr id="51203" name="Grupo 56"/>
          <p:cNvGrpSpPr>
            <a:grpSpLocks/>
          </p:cNvGrpSpPr>
          <p:nvPr/>
        </p:nvGrpSpPr>
        <p:grpSpPr bwMode="auto">
          <a:xfrm>
            <a:off x="1936750" y="1817688"/>
            <a:ext cx="955675" cy="1206500"/>
            <a:chOff x="6425133" y="2242741"/>
            <a:chExt cx="955675" cy="1206500"/>
          </a:xfrm>
        </p:grpSpPr>
        <p:sp>
          <p:nvSpPr>
            <p:cNvPr id="51242" name="CaixaDeTexto 57"/>
            <p:cNvSpPr txBox="1">
              <a:spLocks noChangeArrowheads="1"/>
            </p:cNvSpPr>
            <p:nvPr/>
          </p:nvSpPr>
          <p:spPr bwMode="auto">
            <a:xfrm>
              <a:off x="6611864" y="3025537"/>
              <a:ext cx="604333" cy="282129"/>
            </a:xfrm>
            <a:prstGeom prst="rect">
              <a:avLst/>
            </a:prstGeom>
            <a:noFill/>
            <a:ln w="9525">
              <a:noFill/>
              <a:miter lim="800000"/>
              <a:headEnd/>
              <a:tailEnd/>
            </a:ln>
          </p:spPr>
          <p:txBody>
            <a:bodyPr wrap="none" lIns="0" tIns="0" rIns="0" bIns="0">
              <a:spAutoFit/>
            </a:bodyPr>
            <a:lstStyle/>
            <a:p>
              <a:pPr algn="ctr">
                <a:lnSpc>
                  <a:spcPts val="1100"/>
                </a:lnSpc>
              </a:pPr>
              <a:r>
                <a:rPr lang="pt-BR" sz="1200" dirty="0" smtClean="0"/>
                <a:t>Auditoria</a:t>
              </a:r>
              <a:endParaRPr lang="pt-BR" sz="1200" dirty="0"/>
            </a:p>
            <a:p>
              <a:pPr algn="ctr">
                <a:lnSpc>
                  <a:spcPts val="1100"/>
                </a:lnSpc>
              </a:pPr>
              <a:r>
                <a:rPr lang="pt-BR" sz="1200" dirty="0" smtClean="0"/>
                <a:t>Externa</a:t>
              </a:r>
              <a:endParaRPr lang="pt-BR" sz="1200" dirty="0"/>
            </a:p>
          </p:txBody>
        </p:sp>
        <p:sp>
          <p:nvSpPr>
            <p:cNvPr id="51243"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sp>
        <p:nvSpPr>
          <p:cNvPr id="83" name="Retângulo 82"/>
          <p:cNvSpPr/>
          <p:nvPr/>
        </p:nvSpPr>
        <p:spPr bwMode="auto">
          <a:xfrm>
            <a:off x="4138613" y="2349500"/>
            <a:ext cx="4249737" cy="3671888"/>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6" name="Retângulo 75"/>
          <p:cNvSpPr/>
          <p:nvPr/>
        </p:nvSpPr>
        <p:spPr bwMode="auto">
          <a:xfrm>
            <a:off x="4067175" y="2420938"/>
            <a:ext cx="4249738" cy="367188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 name="Elipse 1"/>
          <p:cNvSpPr/>
          <p:nvPr/>
        </p:nvSpPr>
        <p:spPr>
          <a:xfrm>
            <a:off x="4163722" y="2636912"/>
            <a:ext cx="1488398" cy="1748595"/>
          </a:xfrm>
          <a:prstGeom prst="ellipse">
            <a:avLst/>
          </a:prstGeom>
          <a:solidFill>
            <a:srgbClr val="FCD5B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1219" name="Grupo 21"/>
          <p:cNvGrpSpPr>
            <a:grpSpLocks/>
          </p:cNvGrpSpPr>
          <p:nvPr/>
        </p:nvGrpSpPr>
        <p:grpSpPr bwMode="auto">
          <a:xfrm>
            <a:off x="5699791" y="2493137"/>
            <a:ext cx="955883" cy="1206415"/>
            <a:chOff x="6425133" y="2242741"/>
            <a:chExt cx="955675" cy="1206500"/>
          </a:xfrm>
        </p:grpSpPr>
        <p:sp>
          <p:nvSpPr>
            <p:cNvPr id="5" name="CaixaDeTexto 4"/>
            <p:cNvSpPr txBox="1"/>
            <p:nvPr/>
          </p:nvSpPr>
          <p:spPr>
            <a:xfrm>
              <a:off x="6546679" y="3024672"/>
              <a:ext cx="734852" cy="282595"/>
            </a:xfrm>
            <a:prstGeom prst="rect">
              <a:avLst/>
            </a:prstGeom>
            <a:noFill/>
          </p:spPr>
          <p:txBody>
            <a:bodyPr wrap="none" lIns="0" tIns="0" rIns="0" bIns="0">
              <a:spAutoFit/>
            </a:bodyPr>
            <a:lstStyle/>
            <a:p>
              <a:pPr algn="ctr">
                <a:lnSpc>
                  <a:spcPts val="1100"/>
                </a:lnSpc>
                <a:defRPr/>
              </a:pPr>
              <a:r>
                <a:rPr lang="pt-BR" sz="1200" dirty="0" err="1"/>
                <a:t>Dirig</a:t>
              </a:r>
              <a:r>
                <a:rPr lang="pt-BR" sz="1200" dirty="0"/>
                <a:t>. máx.</a:t>
              </a:r>
            </a:p>
            <a:p>
              <a:pPr algn="ctr">
                <a:lnSpc>
                  <a:spcPts val="1100"/>
                </a:lnSpc>
                <a:defRPr/>
              </a:pPr>
              <a:r>
                <a:rPr lang="pt-BR" sz="1050" dirty="0"/>
                <a:t>(Agente)</a:t>
              </a:r>
              <a:endParaRPr lang="pt-BR" sz="1200" dirty="0"/>
            </a:p>
          </p:txBody>
        </p:sp>
        <p:sp>
          <p:nvSpPr>
            <p:cNvPr id="51241"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grpSp>
        <p:nvGrpSpPr>
          <p:cNvPr id="51220" name="Grupo 49"/>
          <p:cNvGrpSpPr>
            <a:grpSpLocks/>
          </p:cNvGrpSpPr>
          <p:nvPr/>
        </p:nvGrpSpPr>
        <p:grpSpPr bwMode="auto">
          <a:xfrm>
            <a:off x="4211393" y="4741314"/>
            <a:ext cx="3961301" cy="1207963"/>
            <a:chOff x="2987824" y="4723596"/>
            <a:chExt cx="3960440" cy="1208048"/>
          </a:xfrm>
        </p:grpSpPr>
        <p:grpSp>
          <p:nvGrpSpPr>
            <p:cNvPr id="51228" name="Grupo 34"/>
            <p:cNvGrpSpPr>
              <a:grpSpLocks/>
            </p:cNvGrpSpPr>
            <p:nvPr/>
          </p:nvGrpSpPr>
          <p:grpSpPr bwMode="auto">
            <a:xfrm>
              <a:off x="3989412" y="4725144"/>
              <a:ext cx="955675" cy="1206500"/>
              <a:chOff x="6425133" y="2242741"/>
              <a:chExt cx="955675" cy="1206500"/>
            </a:xfrm>
          </p:grpSpPr>
          <p:sp>
            <p:nvSpPr>
              <p:cNvPr id="51238" name="CaixaDeTexto 35"/>
              <p:cNvSpPr txBox="1">
                <a:spLocks noChangeArrowheads="1"/>
              </p:cNvSpPr>
              <p:nvPr/>
            </p:nvSpPr>
            <p:spPr bwMode="auto">
              <a:xfrm>
                <a:off x="6563771" y="3025537"/>
                <a:ext cx="700513" cy="282129"/>
              </a:xfrm>
              <a:prstGeom prst="rect">
                <a:avLst/>
              </a:prstGeom>
              <a:noFill/>
              <a:ln w="9525">
                <a:noFill/>
                <a:miter lim="800000"/>
                <a:headEnd/>
                <a:tailEnd/>
              </a:ln>
            </p:spPr>
            <p:txBody>
              <a:bodyPr wrap="none" lIns="0" tIns="0" rIns="0" bIns="0">
                <a:spAutoFit/>
              </a:bodyPr>
              <a:lstStyle/>
              <a:p>
                <a:pPr algn="ctr">
                  <a:lnSpc>
                    <a:spcPts val="1100"/>
                  </a:lnSpc>
                </a:pPr>
                <a:r>
                  <a:rPr lang="pt-BR" sz="1200"/>
                  <a:t>Gestor</a:t>
                </a:r>
              </a:p>
              <a:p>
                <a:pPr algn="ctr">
                  <a:lnSpc>
                    <a:spcPts val="1100"/>
                  </a:lnSpc>
                </a:pPr>
                <a:r>
                  <a:rPr lang="pt-BR" sz="1000"/>
                  <a:t>subordinado</a:t>
                </a:r>
              </a:p>
            </p:txBody>
          </p:sp>
          <p:sp>
            <p:nvSpPr>
              <p:cNvPr id="51239"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grpSp>
          <p:nvGrpSpPr>
            <p:cNvPr id="51229" name="Grupo 22"/>
            <p:cNvGrpSpPr>
              <a:grpSpLocks/>
            </p:cNvGrpSpPr>
            <p:nvPr/>
          </p:nvGrpSpPr>
          <p:grpSpPr bwMode="auto">
            <a:xfrm>
              <a:off x="2987824" y="4725144"/>
              <a:ext cx="955675" cy="1206500"/>
              <a:chOff x="6425133" y="2242741"/>
              <a:chExt cx="955675" cy="1206500"/>
            </a:xfrm>
          </p:grpSpPr>
          <p:sp>
            <p:nvSpPr>
              <p:cNvPr id="51236" name="CaixaDeTexto 23"/>
              <p:cNvSpPr txBox="1">
                <a:spLocks noChangeArrowheads="1"/>
              </p:cNvSpPr>
              <p:nvPr/>
            </p:nvSpPr>
            <p:spPr bwMode="auto">
              <a:xfrm>
                <a:off x="6563771" y="3025537"/>
                <a:ext cx="700513" cy="282129"/>
              </a:xfrm>
              <a:prstGeom prst="rect">
                <a:avLst/>
              </a:prstGeom>
              <a:noFill/>
              <a:ln w="9525">
                <a:noFill/>
                <a:miter lim="800000"/>
                <a:headEnd/>
                <a:tailEnd/>
              </a:ln>
            </p:spPr>
            <p:txBody>
              <a:bodyPr wrap="none" lIns="0" tIns="0" rIns="0" bIns="0">
                <a:spAutoFit/>
              </a:bodyPr>
              <a:lstStyle/>
              <a:p>
                <a:pPr algn="ctr">
                  <a:lnSpc>
                    <a:spcPts val="1100"/>
                  </a:lnSpc>
                </a:pPr>
                <a:r>
                  <a:rPr lang="pt-BR" sz="1200"/>
                  <a:t>Gestor</a:t>
                </a:r>
              </a:p>
              <a:p>
                <a:pPr algn="ctr">
                  <a:lnSpc>
                    <a:spcPts val="1100"/>
                  </a:lnSpc>
                </a:pPr>
                <a:r>
                  <a:rPr lang="pt-BR" sz="1000"/>
                  <a:t>subordinado</a:t>
                </a:r>
              </a:p>
            </p:txBody>
          </p:sp>
          <p:sp>
            <p:nvSpPr>
              <p:cNvPr id="51237"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grpSp>
          <p:nvGrpSpPr>
            <p:cNvPr id="51230" name="Grupo 43"/>
            <p:cNvGrpSpPr>
              <a:grpSpLocks/>
            </p:cNvGrpSpPr>
            <p:nvPr/>
          </p:nvGrpSpPr>
          <p:grpSpPr bwMode="auto">
            <a:xfrm>
              <a:off x="4991000" y="4723596"/>
              <a:ext cx="955675" cy="1206500"/>
              <a:chOff x="6425133" y="2242741"/>
              <a:chExt cx="955675" cy="1206500"/>
            </a:xfrm>
          </p:grpSpPr>
          <p:sp>
            <p:nvSpPr>
              <p:cNvPr id="51234" name="CaixaDeTexto 44"/>
              <p:cNvSpPr txBox="1">
                <a:spLocks noChangeArrowheads="1"/>
              </p:cNvSpPr>
              <p:nvPr/>
            </p:nvSpPr>
            <p:spPr bwMode="auto">
              <a:xfrm>
                <a:off x="6563771" y="3025537"/>
                <a:ext cx="700513" cy="282129"/>
              </a:xfrm>
              <a:prstGeom prst="rect">
                <a:avLst/>
              </a:prstGeom>
              <a:noFill/>
              <a:ln w="9525">
                <a:noFill/>
                <a:miter lim="800000"/>
                <a:headEnd/>
                <a:tailEnd/>
              </a:ln>
            </p:spPr>
            <p:txBody>
              <a:bodyPr wrap="none" lIns="0" tIns="0" rIns="0" bIns="0">
                <a:spAutoFit/>
              </a:bodyPr>
              <a:lstStyle/>
              <a:p>
                <a:pPr algn="ctr">
                  <a:lnSpc>
                    <a:spcPts val="1100"/>
                  </a:lnSpc>
                </a:pPr>
                <a:r>
                  <a:rPr lang="pt-BR" sz="1200"/>
                  <a:t>Gestor</a:t>
                </a:r>
              </a:p>
              <a:p>
                <a:pPr algn="ctr">
                  <a:lnSpc>
                    <a:spcPts val="1100"/>
                  </a:lnSpc>
                </a:pPr>
                <a:r>
                  <a:rPr lang="pt-BR" sz="1000"/>
                  <a:t>subordinado</a:t>
                </a:r>
              </a:p>
            </p:txBody>
          </p:sp>
          <p:sp>
            <p:nvSpPr>
              <p:cNvPr id="51235"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grpSp>
          <p:nvGrpSpPr>
            <p:cNvPr id="51231" name="Grupo 46"/>
            <p:cNvGrpSpPr>
              <a:grpSpLocks/>
            </p:cNvGrpSpPr>
            <p:nvPr/>
          </p:nvGrpSpPr>
          <p:grpSpPr bwMode="auto">
            <a:xfrm>
              <a:off x="5992589" y="4723596"/>
              <a:ext cx="955675" cy="1206500"/>
              <a:chOff x="6425133" y="2242741"/>
              <a:chExt cx="955675" cy="1206500"/>
            </a:xfrm>
          </p:grpSpPr>
          <p:sp>
            <p:nvSpPr>
              <p:cNvPr id="51232" name="CaixaDeTexto 47"/>
              <p:cNvSpPr txBox="1">
                <a:spLocks noChangeArrowheads="1"/>
              </p:cNvSpPr>
              <p:nvPr/>
            </p:nvSpPr>
            <p:spPr bwMode="auto">
              <a:xfrm>
                <a:off x="6563771" y="3025537"/>
                <a:ext cx="700513" cy="282129"/>
              </a:xfrm>
              <a:prstGeom prst="rect">
                <a:avLst/>
              </a:prstGeom>
              <a:noFill/>
              <a:ln w="9525">
                <a:noFill/>
                <a:miter lim="800000"/>
                <a:headEnd/>
                <a:tailEnd/>
              </a:ln>
            </p:spPr>
            <p:txBody>
              <a:bodyPr wrap="none" lIns="0" tIns="0" rIns="0" bIns="0">
                <a:spAutoFit/>
              </a:bodyPr>
              <a:lstStyle/>
              <a:p>
                <a:pPr algn="ctr">
                  <a:lnSpc>
                    <a:spcPts val="1100"/>
                  </a:lnSpc>
                </a:pPr>
                <a:r>
                  <a:rPr lang="pt-BR" sz="1200"/>
                  <a:t>Gestor</a:t>
                </a:r>
              </a:p>
              <a:p>
                <a:pPr algn="ctr">
                  <a:lnSpc>
                    <a:spcPts val="1100"/>
                  </a:lnSpc>
                </a:pPr>
                <a:r>
                  <a:rPr lang="pt-BR" sz="1000"/>
                  <a:t>subordinado</a:t>
                </a:r>
              </a:p>
            </p:txBody>
          </p:sp>
          <p:sp>
            <p:nvSpPr>
              <p:cNvPr id="51233" name="Freeform 19"/>
              <p:cNvSpPr>
                <a:spLocks noChangeAspect="1"/>
              </p:cNvSpPr>
              <p:nvPr/>
            </p:nvSpPr>
            <p:spPr bwMode="auto">
              <a:xfrm>
                <a:off x="6425133" y="2242741"/>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grpSp>
      <p:grpSp>
        <p:nvGrpSpPr>
          <p:cNvPr id="51221" name="Grupo 50"/>
          <p:cNvGrpSpPr>
            <a:grpSpLocks/>
          </p:cNvGrpSpPr>
          <p:nvPr/>
        </p:nvGrpSpPr>
        <p:grpSpPr bwMode="auto">
          <a:xfrm>
            <a:off x="4427464" y="2853151"/>
            <a:ext cx="955883" cy="1206415"/>
            <a:chOff x="3975592" y="1819985"/>
            <a:chExt cx="955675" cy="1206500"/>
          </a:xfrm>
        </p:grpSpPr>
        <p:sp>
          <p:nvSpPr>
            <p:cNvPr id="51226" name="CaixaDeTexto 51"/>
            <p:cNvSpPr txBox="1">
              <a:spLocks noChangeArrowheads="1"/>
            </p:cNvSpPr>
            <p:nvPr/>
          </p:nvSpPr>
          <p:spPr bwMode="auto">
            <a:xfrm>
              <a:off x="4163348" y="2627268"/>
              <a:ext cx="604332" cy="282129"/>
            </a:xfrm>
            <a:prstGeom prst="rect">
              <a:avLst/>
            </a:prstGeom>
            <a:noFill/>
            <a:ln w="9525">
              <a:noFill/>
              <a:miter lim="800000"/>
              <a:headEnd/>
              <a:tailEnd/>
            </a:ln>
          </p:spPr>
          <p:txBody>
            <a:bodyPr wrap="none" lIns="0" tIns="0" rIns="0" bIns="0">
              <a:spAutoFit/>
            </a:bodyPr>
            <a:lstStyle/>
            <a:p>
              <a:pPr algn="ctr">
                <a:lnSpc>
                  <a:spcPts val="1100"/>
                </a:lnSpc>
              </a:pPr>
              <a:r>
                <a:rPr lang="pt-BR" sz="1200"/>
                <a:t>Auditoria</a:t>
              </a:r>
            </a:p>
            <a:p>
              <a:pPr algn="ctr">
                <a:lnSpc>
                  <a:spcPts val="1100"/>
                </a:lnSpc>
              </a:pPr>
              <a:r>
                <a:rPr lang="pt-BR" sz="1200"/>
                <a:t>Interna</a:t>
              </a:r>
            </a:p>
          </p:txBody>
        </p:sp>
        <p:sp>
          <p:nvSpPr>
            <p:cNvPr id="51227" name="Freeform 19"/>
            <p:cNvSpPr>
              <a:spLocks noChangeAspect="1"/>
            </p:cNvSpPr>
            <p:nvPr/>
          </p:nvSpPr>
          <p:spPr bwMode="auto">
            <a:xfrm>
              <a:off x="3975592" y="1819985"/>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cxnSp>
        <p:nvCxnSpPr>
          <p:cNvPr id="63" name="Conector angulado 62"/>
          <p:cNvCxnSpPr>
            <a:stCxn id="5" idx="2"/>
            <a:endCxn id="51237" idx="41"/>
          </p:cNvCxnSpPr>
          <p:nvPr/>
        </p:nvCxnSpPr>
        <p:spPr bwMode="auto">
          <a:xfrm rot="5400000">
            <a:off x="4845051" y="3400425"/>
            <a:ext cx="1185862" cy="150018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5" name="Conector angulado 64"/>
          <p:cNvCxnSpPr>
            <a:stCxn id="5" idx="2"/>
            <a:endCxn id="51233" idx="41"/>
          </p:cNvCxnSpPr>
          <p:nvPr/>
        </p:nvCxnSpPr>
        <p:spPr bwMode="auto">
          <a:xfrm rot="16200000" flipH="1">
            <a:off x="6348412" y="3397251"/>
            <a:ext cx="1184275" cy="1504950"/>
          </a:xfrm>
          <a:prstGeom prst="bentConnector4">
            <a:avLst>
              <a:gd name="adj1" fmla="val 100224"/>
              <a:gd name="adj2" fmla="val 81213"/>
            </a:avLst>
          </a:prstGeom>
        </p:spPr>
        <p:style>
          <a:lnRef idx="1">
            <a:schemeClr val="accent1"/>
          </a:lnRef>
          <a:fillRef idx="0">
            <a:schemeClr val="accent1"/>
          </a:fillRef>
          <a:effectRef idx="0">
            <a:schemeClr val="accent1"/>
          </a:effectRef>
          <a:fontRef idx="minor">
            <a:schemeClr val="tx1"/>
          </a:fontRef>
        </p:style>
      </p:cxnSp>
      <p:sp>
        <p:nvSpPr>
          <p:cNvPr id="78" name="Retângulo 77"/>
          <p:cNvSpPr/>
          <p:nvPr/>
        </p:nvSpPr>
        <p:spPr bwMode="auto">
          <a:xfrm>
            <a:off x="3851275" y="981075"/>
            <a:ext cx="4681538" cy="5256213"/>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cxnSp>
        <p:nvCxnSpPr>
          <p:cNvPr id="69" name="Conector angulado 68"/>
          <p:cNvCxnSpPr>
            <a:stCxn id="5" idx="2"/>
            <a:endCxn id="51227" idx="53"/>
          </p:cNvCxnSpPr>
          <p:nvPr/>
        </p:nvCxnSpPr>
        <p:spPr bwMode="auto">
          <a:xfrm rot="5400000">
            <a:off x="5576094" y="3352007"/>
            <a:ext cx="406400" cy="817562"/>
          </a:xfrm>
          <a:prstGeom prst="bentConnector2">
            <a:avLst/>
          </a:prstGeom>
        </p:spPr>
        <p:style>
          <a:lnRef idx="1">
            <a:schemeClr val="accent1"/>
          </a:lnRef>
          <a:fillRef idx="0">
            <a:schemeClr val="accent1"/>
          </a:fillRef>
          <a:effectRef idx="0">
            <a:schemeClr val="accent1"/>
          </a:effectRef>
          <a:fontRef idx="minor">
            <a:schemeClr val="tx1"/>
          </a:fontRef>
        </p:style>
      </p:cxnSp>
      <p:grpSp>
        <p:nvGrpSpPr>
          <p:cNvPr id="51205" name="Grupo 80"/>
          <p:cNvGrpSpPr>
            <a:grpSpLocks/>
          </p:cNvGrpSpPr>
          <p:nvPr/>
        </p:nvGrpSpPr>
        <p:grpSpPr bwMode="auto">
          <a:xfrm>
            <a:off x="5678488" y="1052513"/>
            <a:ext cx="955675" cy="1206500"/>
            <a:chOff x="5272509" y="1124744"/>
            <a:chExt cx="955675" cy="1206500"/>
          </a:xfrm>
        </p:grpSpPr>
        <p:sp>
          <p:nvSpPr>
            <p:cNvPr id="51214" name="Freeform 19"/>
            <p:cNvSpPr>
              <a:spLocks noChangeAspect="1"/>
            </p:cNvSpPr>
            <p:nvPr/>
          </p:nvSpPr>
          <p:spPr bwMode="auto">
            <a:xfrm>
              <a:off x="5272509" y="1124744"/>
              <a:ext cx="955675" cy="1206500"/>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sp>
          <p:nvSpPr>
            <p:cNvPr id="51215" name="CaixaDeTexto 79"/>
            <p:cNvSpPr txBox="1">
              <a:spLocks noChangeArrowheads="1"/>
            </p:cNvSpPr>
            <p:nvPr/>
          </p:nvSpPr>
          <p:spPr bwMode="auto">
            <a:xfrm>
              <a:off x="5404899" y="1948954"/>
              <a:ext cx="690895" cy="282129"/>
            </a:xfrm>
            <a:prstGeom prst="rect">
              <a:avLst/>
            </a:prstGeom>
            <a:noFill/>
            <a:ln w="9525">
              <a:noFill/>
              <a:miter lim="800000"/>
              <a:headEnd/>
              <a:tailEnd/>
            </a:ln>
          </p:spPr>
          <p:txBody>
            <a:bodyPr wrap="none" lIns="0" tIns="0" rIns="0" bIns="0">
              <a:spAutoFit/>
            </a:bodyPr>
            <a:lstStyle/>
            <a:p>
              <a:pPr algn="ctr">
                <a:lnSpc>
                  <a:spcPts val="1100"/>
                </a:lnSpc>
              </a:pPr>
              <a:r>
                <a:rPr lang="pt-BR" sz="1200"/>
                <a:t>Ch. Poder</a:t>
              </a:r>
            </a:p>
            <a:p>
              <a:pPr algn="ctr">
                <a:lnSpc>
                  <a:spcPts val="1100"/>
                </a:lnSpc>
              </a:pPr>
              <a:r>
                <a:rPr lang="pt-BR" sz="1100"/>
                <a:t>(Agente)</a:t>
              </a:r>
              <a:endParaRPr lang="pt-BR" sz="1200"/>
            </a:p>
          </p:txBody>
        </p:sp>
      </p:grpSp>
      <p:cxnSp>
        <p:nvCxnSpPr>
          <p:cNvPr id="86" name="Conector de seta reta 85"/>
          <p:cNvCxnSpPr>
            <a:stCxn id="51245" idx="45"/>
            <a:endCxn id="51214" idx="38"/>
          </p:cNvCxnSpPr>
          <p:nvPr/>
        </p:nvCxnSpPr>
        <p:spPr>
          <a:xfrm>
            <a:off x="1295400" y="636588"/>
            <a:ext cx="4570413" cy="676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Conector de seta reta 89"/>
          <p:cNvCxnSpPr>
            <a:stCxn id="51245" idx="45"/>
            <a:endCxn id="51243" idx="40"/>
          </p:cNvCxnSpPr>
          <p:nvPr/>
        </p:nvCxnSpPr>
        <p:spPr>
          <a:xfrm>
            <a:off x="1295400" y="636588"/>
            <a:ext cx="977900" cy="1216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Conector de seta reta 91"/>
          <p:cNvCxnSpPr>
            <a:endCxn id="51241" idx="38"/>
          </p:cNvCxnSpPr>
          <p:nvPr/>
        </p:nvCxnSpPr>
        <p:spPr>
          <a:xfrm>
            <a:off x="1295400" y="636588"/>
            <a:ext cx="4592638" cy="2116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211" name="Título 1"/>
          <p:cNvSpPr txBox="1">
            <a:spLocks/>
          </p:cNvSpPr>
          <p:nvPr/>
        </p:nvSpPr>
        <p:spPr bwMode="auto">
          <a:xfrm>
            <a:off x="457200" y="44450"/>
            <a:ext cx="8229600" cy="1143000"/>
          </a:xfrm>
          <a:prstGeom prst="rect">
            <a:avLst/>
          </a:prstGeom>
          <a:noFill/>
          <a:ln w="9525">
            <a:noFill/>
            <a:miter lim="800000"/>
            <a:headEnd/>
            <a:tailEnd/>
          </a:ln>
        </p:spPr>
        <p:txBody>
          <a:bodyPr/>
          <a:lstStyle/>
          <a:p>
            <a:pPr algn="r"/>
            <a:r>
              <a:rPr lang="pt-BR" sz="3600">
                <a:latin typeface="Calibri" pitchFamily="34" charset="0"/>
              </a:rPr>
              <a:t>Atores relevantes em Governança</a:t>
            </a:r>
          </a:p>
        </p:txBody>
      </p:sp>
      <p:cxnSp>
        <p:nvCxnSpPr>
          <p:cNvPr id="98" name="Conector de seta reta 97"/>
          <p:cNvCxnSpPr>
            <a:stCxn id="51243" idx="45"/>
            <a:endCxn id="51214" idx="38"/>
          </p:cNvCxnSpPr>
          <p:nvPr/>
        </p:nvCxnSpPr>
        <p:spPr>
          <a:xfrm flipV="1">
            <a:off x="2701925" y="1312863"/>
            <a:ext cx="3163888" cy="793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Conector de seta reta 104"/>
          <p:cNvCxnSpPr>
            <a:stCxn id="51243" idx="45"/>
            <a:endCxn id="51241" idx="38"/>
          </p:cNvCxnSpPr>
          <p:nvPr/>
        </p:nvCxnSpPr>
        <p:spPr>
          <a:xfrm>
            <a:off x="2701925" y="2106613"/>
            <a:ext cx="3186113" cy="646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Conector de seta reta 110"/>
          <p:cNvCxnSpPr>
            <a:stCxn id="51243" idx="45"/>
            <a:endCxn id="51227" idx="38"/>
          </p:cNvCxnSpPr>
          <p:nvPr/>
        </p:nvCxnSpPr>
        <p:spPr>
          <a:xfrm>
            <a:off x="2701925" y="2106613"/>
            <a:ext cx="1912938" cy="1006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Conector de seta reta 113"/>
          <p:cNvCxnSpPr>
            <a:stCxn id="51227" idx="44"/>
            <a:endCxn id="51241" idx="38"/>
          </p:cNvCxnSpPr>
          <p:nvPr/>
        </p:nvCxnSpPr>
        <p:spPr>
          <a:xfrm flipV="1">
            <a:off x="5180013" y="2752725"/>
            <a:ext cx="708025" cy="303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1202" name="Grupo 20"/>
          <p:cNvGrpSpPr>
            <a:grpSpLocks/>
          </p:cNvGrpSpPr>
          <p:nvPr/>
        </p:nvGrpSpPr>
        <p:grpSpPr bwMode="auto">
          <a:xfrm>
            <a:off x="107950" y="188913"/>
            <a:ext cx="1482725" cy="1873250"/>
            <a:chOff x="1888629" y="1954709"/>
            <a:chExt cx="1483553" cy="1872924"/>
          </a:xfrm>
        </p:grpSpPr>
        <p:sp>
          <p:nvSpPr>
            <p:cNvPr id="51244" name="CaixaDeTexto 11"/>
            <p:cNvSpPr txBox="1">
              <a:spLocks noChangeArrowheads="1"/>
            </p:cNvSpPr>
            <p:nvPr/>
          </p:nvSpPr>
          <p:spPr bwMode="auto">
            <a:xfrm>
              <a:off x="2022291" y="3212976"/>
              <a:ext cx="1213473" cy="462371"/>
            </a:xfrm>
            <a:prstGeom prst="rect">
              <a:avLst/>
            </a:prstGeom>
            <a:noFill/>
            <a:ln w="9525">
              <a:noFill/>
              <a:miter lim="800000"/>
              <a:headEnd/>
              <a:tailEnd/>
            </a:ln>
          </p:spPr>
          <p:txBody>
            <a:bodyPr wrap="none" lIns="0" tIns="0" rIns="0" bIns="0">
              <a:spAutoFit/>
            </a:bodyPr>
            <a:lstStyle/>
            <a:p>
              <a:pPr algn="ctr">
                <a:lnSpc>
                  <a:spcPts val="1800"/>
                </a:lnSpc>
              </a:pPr>
              <a:r>
                <a:rPr lang="pt-BR" sz="2000"/>
                <a:t>Sociedade</a:t>
              </a:r>
              <a:endParaRPr lang="pt-BR" sz="1600"/>
            </a:p>
            <a:p>
              <a:pPr algn="ctr">
                <a:lnSpc>
                  <a:spcPts val="1800"/>
                </a:lnSpc>
              </a:pPr>
              <a:r>
                <a:rPr lang="pt-BR" sz="1600"/>
                <a:t>(principal)</a:t>
              </a:r>
              <a:endParaRPr lang="pt-BR" sz="2000"/>
            </a:p>
          </p:txBody>
        </p:sp>
        <p:sp>
          <p:nvSpPr>
            <p:cNvPr id="51245" name="Freeform 19"/>
            <p:cNvSpPr>
              <a:spLocks noChangeAspect="1"/>
            </p:cNvSpPr>
            <p:nvPr/>
          </p:nvSpPr>
          <p:spPr bwMode="auto">
            <a:xfrm>
              <a:off x="1888629" y="1954709"/>
              <a:ext cx="1483553" cy="1872924"/>
            </a:xfrm>
            <a:custGeom>
              <a:avLst/>
              <a:gdLst>
                <a:gd name="T0" fmla="*/ 2147483647 w 602"/>
                <a:gd name="T1" fmla="*/ 2147483647 h 760"/>
                <a:gd name="T2" fmla="*/ 0 w 602"/>
                <a:gd name="T3" fmla="*/ 2147483647 h 760"/>
                <a:gd name="T4" fmla="*/ 2147483647 w 602"/>
                <a:gd name="T5" fmla="*/ 2147483647 h 760"/>
                <a:gd name="T6" fmla="*/ 2147483647 w 602"/>
                <a:gd name="T7" fmla="*/ 2147483647 h 760"/>
                <a:gd name="T8" fmla="*/ 2147483647 w 602"/>
                <a:gd name="T9" fmla="*/ 2147483647 h 760"/>
                <a:gd name="T10" fmla="*/ 2147483647 w 602"/>
                <a:gd name="T11" fmla="*/ 2147483647 h 760"/>
                <a:gd name="T12" fmla="*/ 2147483647 w 602"/>
                <a:gd name="T13" fmla="*/ 2147483647 h 760"/>
                <a:gd name="T14" fmla="*/ 2147483647 w 602"/>
                <a:gd name="T15" fmla="*/ 2147483647 h 760"/>
                <a:gd name="T16" fmla="*/ 2147483647 w 602"/>
                <a:gd name="T17" fmla="*/ 2147483647 h 760"/>
                <a:gd name="T18" fmla="*/ 2147483647 w 602"/>
                <a:gd name="T19" fmla="*/ 2147483647 h 760"/>
                <a:gd name="T20" fmla="*/ 2147483647 w 602"/>
                <a:gd name="T21" fmla="*/ 2147483647 h 760"/>
                <a:gd name="T22" fmla="*/ 2147483647 w 602"/>
                <a:gd name="T23" fmla="*/ 2147483647 h 760"/>
                <a:gd name="T24" fmla="*/ 2147483647 w 602"/>
                <a:gd name="T25" fmla="*/ 2147483647 h 760"/>
                <a:gd name="T26" fmla="*/ 2147483647 w 602"/>
                <a:gd name="T27" fmla="*/ 2147483647 h 760"/>
                <a:gd name="T28" fmla="*/ 2147483647 w 602"/>
                <a:gd name="T29" fmla="*/ 2147483647 h 760"/>
                <a:gd name="T30" fmla="*/ 2147483647 w 602"/>
                <a:gd name="T31" fmla="*/ 2147483647 h 760"/>
                <a:gd name="T32" fmla="*/ 2147483647 w 602"/>
                <a:gd name="T33" fmla="*/ 2147483647 h 760"/>
                <a:gd name="T34" fmla="*/ 2147483647 w 602"/>
                <a:gd name="T35" fmla="*/ 2147483647 h 760"/>
                <a:gd name="T36" fmla="*/ 2147483647 w 602"/>
                <a:gd name="T37" fmla="*/ 2147483647 h 760"/>
                <a:gd name="T38" fmla="*/ 2147483647 w 602"/>
                <a:gd name="T39" fmla="*/ 2147483647 h 760"/>
                <a:gd name="T40" fmla="*/ 2147483647 w 602"/>
                <a:gd name="T41" fmla="*/ 2147483647 h 760"/>
                <a:gd name="T42" fmla="*/ 2147483647 w 602"/>
                <a:gd name="T43" fmla="*/ 2147483647 h 760"/>
                <a:gd name="T44" fmla="*/ 2147483647 w 602"/>
                <a:gd name="T45" fmla="*/ 2147483647 h 760"/>
                <a:gd name="T46" fmla="*/ 2147483647 w 602"/>
                <a:gd name="T47" fmla="*/ 2147483647 h 760"/>
                <a:gd name="T48" fmla="*/ 2147483647 w 602"/>
                <a:gd name="T49" fmla="*/ 2147483647 h 760"/>
                <a:gd name="T50" fmla="*/ 2147483647 w 602"/>
                <a:gd name="T51" fmla="*/ 2147483647 h 760"/>
                <a:gd name="T52" fmla="*/ 2147483647 w 602"/>
                <a:gd name="T53" fmla="*/ 2147483647 h 760"/>
                <a:gd name="T54" fmla="*/ 2147483647 w 602"/>
                <a:gd name="T55" fmla="*/ 2147483647 h 760"/>
                <a:gd name="T56" fmla="*/ 2147483647 w 602"/>
                <a:gd name="T57" fmla="*/ 2147483647 h 760"/>
                <a:gd name="T58" fmla="*/ 2147483647 w 602"/>
                <a:gd name="T59" fmla="*/ 2147483647 h 760"/>
                <a:gd name="T60" fmla="*/ 2147483647 w 602"/>
                <a:gd name="T61" fmla="*/ 2147483647 h 760"/>
                <a:gd name="T62" fmla="*/ 2147483647 w 602"/>
                <a:gd name="T63" fmla="*/ 2147483647 h 760"/>
                <a:gd name="T64" fmla="*/ 2147483647 w 602"/>
                <a:gd name="T65" fmla="*/ 2147483647 h 760"/>
                <a:gd name="T66" fmla="*/ 2147483647 w 602"/>
                <a:gd name="T67" fmla="*/ 2147483647 h 760"/>
                <a:gd name="T68" fmla="*/ 2147483647 w 602"/>
                <a:gd name="T69" fmla="*/ 2147483647 h 760"/>
                <a:gd name="T70" fmla="*/ 2147483647 w 602"/>
                <a:gd name="T71" fmla="*/ 2147483647 h 760"/>
                <a:gd name="T72" fmla="*/ 2147483647 w 602"/>
                <a:gd name="T73" fmla="*/ 2147483647 h 760"/>
                <a:gd name="T74" fmla="*/ 2147483647 w 602"/>
                <a:gd name="T75" fmla="*/ 2147483647 h 760"/>
                <a:gd name="T76" fmla="*/ 2147483647 w 602"/>
                <a:gd name="T77" fmla="*/ 2147483647 h 760"/>
                <a:gd name="T78" fmla="*/ 2147483647 w 602"/>
                <a:gd name="T79" fmla="*/ 2147483647 h 760"/>
                <a:gd name="T80" fmla="*/ 2147483647 w 602"/>
                <a:gd name="T81" fmla="*/ 2147483647 h 760"/>
                <a:gd name="T82" fmla="*/ 2147483647 w 602"/>
                <a:gd name="T83" fmla="*/ 0 h 760"/>
                <a:gd name="T84" fmla="*/ 2147483647 w 602"/>
                <a:gd name="T85" fmla="*/ 2147483647 h 760"/>
                <a:gd name="T86" fmla="*/ 2147483647 w 602"/>
                <a:gd name="T87" fmla="*/ 2147483647 h 760"/>
                <a:gd name="T88" fmla="*/ 2147483647 w 602"/>
                <a:gd name="T89" fmla="*/ 2147483647 h 760"/>
                <a:gd name="T90" fmla="*/ 2147483647 w 602"/>
                <a:gd name="T91" fmla="*/ 2147483647 h 760"/>
                <a:gd name="T92" fmla="*/ 2147483647 w 602"/>
                <a:gd name="T93" fmla="*/ 2147483647 h 760"/>
                <a:gd name="T94" fmla="*/ 2147483647 w 602"/>
                <a:gd name="T95" fmla="*/ 2147483647 h 760"/>
                <a:gd name="T96" fmla="*/ 2147483647 w 602"/>
                <a:gd name="T97" fmla="*/ 2147483647 h 760"/>
                <a:gd name="T98" fmla="*/ 2147483647 w 602"/>
                <a:gd name="T99" fmla="*/ 2147483647 h 760"/>
                <a:gd name="T100" fmla="*/ 2147483647 w 602"/>
                <a:gd name="T101" fmla="*/ 2147483647 h 760"/>
                <a:gd name="T102" fmla="*/ 2147483647 w 602"/>
                <a:gd name="T103" fmla="*/ 2147483647 h 760"/>
                <a:gd name="T104" fmla="*/ 2147483647 w 602"/>
                <a:gd name="T105" fmla="*/ 2147483647 h 760"/>
                <a:gd name="T106" fmla="*/ 2147483647 w 602"/>
                <a:gd name="T107" fmla="*/ 2147483647 h 760"/>
                <a:gd name="T108" fmla="*/ 2147483647 w 602"/>
                <a:gd name="T109" fmla="*/ 2147483647 h 7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760"/>
                <a:gd name="T167" fmla="*/ 602 w 602"/>
                <a:gd name="T168" fmla="*/ 760 h 7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760">
                  <a:moveTo>
                    <a:pt x="96" y="760"/>
                  </a:moveTo>
                  <a:lnTo>
                    <a:pt x="96" y="760"/>
                  </a:lnTo>
                  <a:lnTo>
                    <a:pt x="76" y="758"/>
                  </a:lnTo>
                  <a:lnTo>
                    <a:pt x="58" y="752"/>
                  </a:lnTo>
                  <a:lnTo>
                    <a:pt x="42" y="744"/>
                  </a:lnTo>
                  <a:lnTo>
                    <a:pt x="28" y="732"/>
                  </a:lnTo>
                  <a:lnTo>
                    <a:pt x="16" y="718"/>
                  </a:lnTo>
                  <a:lnTo>
                    <a:pt x="8" y="700"/>
                  </a:lnTo>
                  <a:lnTo>
                    <a:pt x="2" y="682"/>
                  </a:lnTo>
                  <a:lnTo>
                    <a:pt x="0" y="664"/>
                  </a:lnTo>
                  <a:lnTo>
                    <a:pt x="0" y="520"/>
                  </a:lnTo>
                  <a:lnTo>
                    <a:pt x="2" y="506"/>
                  </a:lnTo>
                  <a:lnTo>
                    <a:pt x="4" y="492"/>
                  </a:lnTo>
                  <a:lnTo>
                    <a:pt x="8" y="478"/>
                  </a:lnTo>
                  <a:lnTo>
                    <a:pt x="14" y="464"/>
                  </a:lnTo>
                  <a:lnTo>
                    <a:pt x="22" y="450"/>
                  </a:lnTo>
                  <a:lnTo>
                    <a:pt x="30" y="438"/>
                  </a:lnTo>
                  <a:lnTo>
                    <a:pt x="40" y="428"/>
                  </a:lnTo>
                  <a:lnTo>
                    <a:pt x="52" y="418"/>
                  </a:lnTo>
                  <a:lnTo>
                    <a:pt x="62" y="412"/>
                  </a:lnTo>
                  <a:lnTo>
                    <a:pt x="72" y="408"/>
                  </a:lnTo>
                  <a:lnTo>
                    <a:pt x="82" y="406"/>
                  </a:lnTo>
                  <a:lnTo>
                    <a:pt x="94" y="404"/>
                  </a:lnTo>
                  <a:lnTo>
                    <a:pt x="158" y="404"/>
                  </a:lnTo>
                  <a:lnTo>
                    <a:pt x="164" y="404"/>
                  </a:lnTo>
                  <a:lnTo>
                    <a:pt x="168" y="406"/>
                  </a:lnTo>
                  <a:lnTo>
                    <a:pt x="178" y="414"/>
                  </a:lnTo>
                  <a:lnTo>
                    <a:pt x="184" y="422"/>
                  </a:lnTo>
                  <a:lnTo>
                    <a:pt x="186" y="428"/>
                  </a:lnTo>
                  <a:lnTo>
                    <a:pt x="188" y="434"/>
                  </a:lnTo>
                  <a:lnTo>
                    <a:pt x="186" y="440"/>
                  </a:lnTo>
                  <a:lnTo>
                    <a:pt x="184" y="446"/>
                  </a:lnTo>
                  <a:lnTo>
                    <a:pt x="178" y="456"/>
                  </a:lnTo>
                  <a:lnTo>
                    <a:pt x="168" y="462"/>
                  </a:lnTo>
                  <a:lnTo>
                    <a:pt x="164" y="464"/>
                  </a:lnTo>
                  <a:lnTo>
                    <a:pt x="158" y="464"/>
                  </a:lnTo>
                  <a:lnTo>
                    <a:pt x="94" y="464"/>
                  </a:lnTo>
                  <a:lnTo>
                    <a:pt x="90" y="464"/>
                  </a:lnTo>
                  <a:lnTo>
                    <a:pt x="86" y="468"/>
                  </a:lnTo>
                  <a:lnTo>
                    <a:pt x="80" y="472"/>
                  </a:lnTo>
                  <a:lnTo>
                    <a:pt x="74" y="480"/>
                  </a:lnTo>
                  <a:lnTo>
                    <a:pt x="68" y="490"/>
                  </a:lnTo>
                  <a:lnTo>
                    <a:pt x="64" y="500"/>
                  </a:lnTo>
                  <a:lnTo>
                    <a:pt x="60" y="512"/>
                  </a:lnTo>
                  <a:lnTo>
                    <a:pt x="60" y="520"/>
                  </a:lnTo>
                  <a:lnTo>
                    <a:pt x="60" y="664"/>
                  </a:lnTo>
                  <a:lnTo>
                    <a:pt x="60" y="670"/>
                  </a:lnTo>
                  <a:lnTo>
                    <a:pt x="62" y="678"/>
                  </a:lnTo>
                  <a:lnTo>
                    <a:pt x="66" y="684"/>
                  </a:lnTo>
                  <a:lnTo>
                    <a:pt x="70" y="688"/>
                  </a:lnTo>
                  <a:lnTo>
                    <a:pt x="76" y="694"/>
                  </a:lnTo>
                  <a:lnTo>
                    <a:pt x="82" y="696"/>
                  </a:lnTo>
                  <a:lnTo>
                    <a:pt x="88" y="698"/>
                  </a:lnTo>
                  <a:lnTo>
                    <a:pt x="96" y="700"/>
                  </a:lnTo>
                  <a:lnTo>
                    <a:pt x="506" y="700"/>
                  </a:lnTo>
                  <a:lnTo>
                    <a:pt x="514" y="698"/>
                  </a:lnTo>
                  <a:lnTo>
                    <a:pt x="520" y="696"/>
                  </a:lnTo>
                  <a:lnTo>
                    <a:pt x="526" y="694"/>
                  </a:lnTo>
                  <a:lnTo>
                    <a:pt x="532" y="688"/>
                  </a:lnTo>
                  <a:lnTo>
                    <a:pt x="536" y="684"/>
                  </a:lnTo>
                  <a:lnTo>
                    <a:pt x="540" y="678"/>
                  </a:lnTo>
                  <a:lnTo>
                    <a:pt x="542" y="670"/>
                  </a:lnTo>
                  <a:lnTo>
                    <a:pt x="542" y="664"/>
                  </a:lnTo>
                  <a:lnTo>
                    <a:pt x="542" y="502"/>
                  </a:lnTo>
                  <a:lnTo>
                    <a:pt x="542" y="494"/>
                  </a:lnTo>
                  <a:lnTo>
                    <a:pt x="540" y="488"/>
                  </a:lnTo>
                  <a:lnTo>
                    <a:pt x="536" y="482"/>
                  </a:lnTo>
                  <a:lnTo>
                    <a:pt x="532" y="476"/>
                  </a:lnTo>
                  <a:lnTo>
                    <a:pt x="526" y="472"/>
                  </a:lnTo>
                  <a:lnTo>
                    <a:pt x="520" y="468"/>
                  </a:lnTo>
                  <a:lnTo>
                    <a:pt x="514" y="466"/>
                  </a:lnTo>
                  <a:lnTo>
                    <a:pt x="506" y="466"/>
                  </a:lnTo>
                  <a:lnTo>
                    <a:pt x="444" y="466"/>
                  </a:lnTo>
                  <a:lnTo>
                    <a:pt x="428" y="464"/>
                  </a:lnTo>
                  <a:lnTo>
                    <a:pt x="410" y="460"/>
                  </a:lnTo>
                  <a:lnTo>
                    <a:pt x="394" y="454"/>
                  </a:lnTo>
                  <a:lnTo>
                    <a:pt x="378" y="444"/>
                  </a:lnTo>
                  <a:lnTo>
                    <a:pt x="366" y="430"/>
                  </a:lnTo>
                  <a:lnTo>
                    <a:pt x="356" y="414"/>
                  </a:lnTo>
                  <a:lnTo>
                    <a:pt x="350" y="396"/>
                  </a:lnTo>
                  <a:lnTo>
                    <a:pt x="348" y="376"/>
                  </a:lnTo>
                  <a:lnTo>
                    <a:pt x="348" y="296"/>
                  </a:lnTo>
                  <a:lnTo>
                    <a:pt x="364" y="288"/>
                  </a:lnTo>
                  <a:lnTo>
                    <a:pt x="366" y="286"/>
                  </a:lnTo>
                  <a:lnTo>
                    <a:pt x="372" y="282"/>
                  </a:lnTo>
                  <a:lnTo>
                    <a:pt x="382" y="274"/>
                  </a:lnTo>
                  <a:lnTo>
                    <a:pt x="392" y="262"/>
                  </a:lnTo>
                  <a:lnTo>
                    <a:pt x="404" y="248"/>
                  </a:lnTo>
                  <a:lnTo>
                    <a:pt x="412" y="230"/>
                  </a:lnTo>
                  <a:lnTo>
                    <a:pt x="420" y="208"/>
                  </a:lnTo>
                  <a:lnTo>
                    <a:pt x="420" y="196"/>
                  </a:lnTo>
                  <a:lnTo>
                    <a:pt x="422" y="182"/>
                  </a:lnTo>
                  <a:lnTo>
                    <a:pt x="420" y="170"/>
                  </a:lnTo>
                  <a:lnTo>
                    <a:pt x="420" y="158"/>
                  </a:lnTo>
                  <a:lnTo>
                    <a:pt x="416" y="146"/>
                  </a:lnTo>
                  <a:lnTo>
                    <a:pt x="412" y="134"/>
                  </a:lnTo>
                  <a:lnTo>
                    <a:pt x="400" y="114"/>
                  </a:lnTo>
                  <a:lnTo>
                    <a:pt x="386" y="96"/>
                  </a:lnTo>
                  <a:lnTo>
                    <a:pt x="368" y="80"/>
                  </a:lnTo>
                  <a:lnTo>
                    <a:pt x="348" y="70"/>
                  </a:lnTo>
                  <a:lnTo>
                    <a:pt x="324" y="62"/>
                  </a:lnTo>
                  <a:lnTo>
                    <a:pt x="312" y="60"/>
                  </a:lnTo>
                  <a:lnTo>
                    <a:pt x="300" y="60"/>
                  </a:lnTo>
                  <a:lnTo>
                    <a:pt x="288" y="60"/>
                  </a:lnTo>
                  <a:lnTo>
                    <a:pt x="276" y="62"/>
                  </a:lnTo>
                  <a:lnTo>
                    <a:pt x="252" y="70"/>
                  </a:lnTo>
                  <a:lnTo>
                    <a:pt x="232" y="80"/>
                  </a:lnTo>
                  <a:lnTo>
                    <a:pt x="214" y="96"/>
                  </a:lnTo>
                  <a:lnTo>
                    <a:pt x="198" y="114"/>
                  </a:lnTo>
                  <a:lnTo>
                    <a:pt x="188" y="134"/>
                  </a:lnTo>
                  <a:lnTo>
                    <a:pt x="180" y="158"/>
                  </a:lnTo>
                  <a:lnTo>
                    <a:pt x="178" y="170"/>
                  </a:lnTo>
                  <a:lnTo>
                    <a:pt x="178" y="182"/>
                  </a:lnTo>
                  <a:lnTo>
                    <a:pt x="178" y="196"/>
                  </a:lnTo>
                  <a:lnTo>
                    <a:pt x="180" y="210"/>
                  </a:lnTo>
                  <a:lnTo>
                    <a:pt x="184" y="222"/>
                  </a:lnTo>
                  <a:lnTo>
                    <a:pt x="190" y="236"/>
                  </a:lnTo>
                  <a:lnTo>
                    <a:pt x="196" y="248"/>
                  </a:lnTo>
                  <a:lnTo>
                    <a:pt x="204" y="258"/>
                  </a:lnTo>
                  <a:lnTo>
                    <a:pt x="214" y="268"/>
                  </a:lnTo>
                  <a:lnTo>
                    <a:pt x="224" y="276"/>
                  </a:lnTo>
                  <a:lnTo>
                    <a:pt x="228" y="282"/>
                  </a:lnTo>
                  <a:lnTo>
                    <a:pt x="230" y="286"/>
                  </a:lnTo>
                  <a:lnTo>
                    <a:pt x="234" y="298"/>
                  </a:lnTo>
                  <a:lnTo>
                    <a:pt x="234" y="308"/>
                  </a:lnTo>
                  <a:lnTo>
                    <a:pt x="232" y="314"/>
                  </a:lnTo>
                  <a:lnTo>
                    <a:pt x="228" y="320"/>
                  </a:lnTo>
                  <a:lnTo>
                    <a:pt x="224" y="324"/>
                  </a:lnTo>
                  <a:lnTo>
                    <a:pt x="218" y="326"/>
                  </a:lnTo>
                  <a:lnTo>
                    <a:pt x="208" y="330"/>
                  </a:lnTo>
                  <a:lnTo>
                    <a:pt x="196" y="330"/>
                  </a:lnTo>
                  <a:lnTo>
                    <a:pt x="190" y="326"/>
                  </a:lnTo>
                  <a:lnTo>
                    <a:pt x="186" y="324"/>
                  </a:lnTo>
                  <a:lnTo>
                    <a:pt x="170" y="310"/>
                  </a:lnTo>
                  <a:lnTo>
                    <a:pt x="158" y="296"/>
                  </a:lnTo>
                  <a:lnTo>
                    <a:pt x="146" y="280"/>
                  </a:lnTo>
                  <a:lnTo>
                    <a:pt x="136" y="262"/>
                  </a:lnTo>
                  <a:lnTo>
                    <a:pt x="128" y="244"/>
                  </a:lnTo>
                  <a:lnTo>
                    <a:pt x="122" y="224"/>
                  </a:lnTo>
                  <a:lnTo>
                    <a:pt x="120" y="204"/>
                  </a:lnTo>
                  <a:lnTo>
                    <a:pt x="118" y="182"/>
                  </a:lnTo>
                  <a:lnTo>
                    <a:pt x="118" y="164"/>
                  </a:lnTo>
                  <a:lnTo>
                    <a:pt x="122" y="146"/>
                  </a:lnTo>
                  <a:lnTo>
                    <a:pt x="126" y="128"/>
                  </a:lnTo>
                  <a:lnTo>
                    <a:pt x="132" y="112"/>
                  </a:lnTo>
                  <a:lnTo>
                    <a:pt x="140" y="96"/>
                  </a:lnTo>
                  <a:lnTo>
                    <a:pt x="148" y="80"/>
                  </a:lnTo>
                  <a:lnTo>
                    <a:pt x="160" y="66"/>
                  </a:lnTo>
                  <a:lnTo>
                    <a:pt x="172" y="54"/>
                  </a:lnTo>
                  <a:lnTo>
                    <a:pt x="184" y="42"/>
                  </a:lnTo>
                  <a:lnTo>
                    <a:pt x="198" y="32"/>
                  </a:lnTo>
                  <a:lnTo>
                    <a:pt x="212" y="22"/>
                  </a:lnTo>
                  <a:lnTo>
                    <a:pt x="228" y="14"/>
                  </a:lnTo>
                  <a:lnTo>
                    <a:pt x="246" y="8"/>
                  </a:lnTo>
                  <a:lnTo>
                    <a:pt x="264" y="4"/>
                  </a:lnTo>
                  <a:lnTo>
                    <a:pt x="282" y="0"/>
                  </a:lnTo>
                  <a:lnTo>
                    <a:pt x="300" y="0"/>
                  </a:lnTo>
                  <a:lnTo>
                    <a:pt x="318" y="0"/>
                  </a:lnTo>
                  <a:lnTo>
                    <a:pt x="336" y="4"/>
                  </a:lnTo>
                  <a:lnTo>
                    <a:pt x="354" y="8"/>
                  </a:lnTo>
                  <a:lnTo>
                    <a:pt x="370" y="14"/>
                  </a:lnTo>
                  <a:lnTo>
                    <a:pt x="386" y="22"/>
                  </a:lnTo>
                  <a:lnTo>
                    <a:pt x="402" y="32"/>
                  </a:lnTo>
                  <a:lnTo>
                    <a:pt x="416" y="42"/>
                  </a:lnTo>
                  <a:lnTo>
                    <a:pt x="428" y="54"/>
                  </a:lnTo>
                  <a:lnTo>
                    <a:pt x="440" y="66"/>
                  </a:lnTo>
                  <a:lnTo>
                    <a:pt x="450" y="80"/>
                  </a:lnTo>
                  <a:lnTo>
                    <a:pt x="460" y="96"/>
                  </a:lnTo>
                  <a:lnTo>
                    <a:pt x="468" y="112"/>
                  </a:lnTo>
                  <a:lnTo>
                    <a:pt x="474" y="128"/>
                  </a:lnTo>
                  <a:lnTo>
                    <a:pt x="478" y="146"/>
                  </a:lnTo>
                  <a:lnTo>
                    <a:pt x="480" y="164"/>
                  </a:lnTo>
                  <a:lnTo>
                    <a:pt x="482" y="182"/>
                  </a:lnTo>
                  <a:lnTo>
                    <a:pt x="480" y="202"/>
                  </a:lnTo>
                  <a:lnTo>
                    <a:pt x="478" y="220"/>
                  </a:lnTo>
                  <a:lnTo>
                    <a:pt x="474" y="238"/>
                  </a:lnTo>
                  <a:lnTo>
                    <a:pt x="468" y="252"/>
                  </a:lnTo>
                  <a:lnTo>
                    <a:pt x="462" y="268"/>
                  </a:lnTo>
                  <a:lnTo>
                    <a:pt x="454" y="280"/>
                  </a:lnTo>
                  <a:lnTo>
                    <a:pt x="438" y="302"/>
                  </a:lnTo>
                  <a:lnTo>
                    <a:pt x="422" y="318"/>
                  </a:lnTo>
                  <a:lnTo>
                    <a:pt x="408" y="330"/>
                  </a:lnTo>
                  <a:lnTo>
                    <a:pt x="408" y="376"/>
                  </a:lnTo>
                  <a:lnTo>
                    <a:pt x="410" y="384"/>
                  </a:lnTo>
                  <a:lnTo>
                    <a:pt x="412" y="390"/>
                  </a:lnTo>
                  <a:lnTo>
                    <a:pt x="414" y="394"/>
                  </a:lnTo>
                  <a:lnTo>
                    <a:pt x="418" y="398"/>
                  </a:lnTo>
                  <a:lnTo>
                    <a:pt x="422" y="400"/>
                  </a:lnTo>
                  <a:lnTo>
                    <a:pt x="428" y="402"/>
                  </a:lnTo>
                  <a:lnTo>
                    <a:pt x="436" y="404"/>
                  </a:lnTo>
                  <a:lnTo>
                    <a:pt x="444" y="406"/>
                  </a:lnTo>
                  <a:lnTo>
                    <a:pt x="506" y="406"/>
                  </a:lnTo>
                  <a:lnTo>
                    <a:pt x="526" y="408"/>
                  </a:lnTo>
                  <a:lnTo>
                    <a:pt x="544" y="412"/>
                  </a:lnTo>
                  <a:lnTo>
                    <a:pt x="560" y="422"/>
                  </a:lnTo>
                  <a:lnTo>
                    <a:pt x="574" y="434"/>
                  </a:lnTo>
                  <a:lnTo>
                    <a:pt x="586" y="448"/>
                  </a:lnTo>
                  <a:lnTo>
                    <a:pt x="594" y="464"/>
                  </a:lnTo>
                  <a:lnTo>
                    <a:pt x="600" y="482"/>
                  </a:lnTo>
                  <a:lnTo>
                    <a:pt x="602" y="502"/>
                  </a:lnTo>
                  <a:lnTo>
                    <a:pt x="602" y="664"/>
                  </a:lnTo>
                  <a:lnTo>
                    <a:pt x="600" y="682"/>
                  </a:lnTo>
                  <a:lnTo>
                    <a:pt x="594" y="700"/>
                  </a:lnTo>
                  <a:lnTo>
                    <a:pt x="586" y="718"/>
                  </a:lnTo>
                  <a:lnTo>
                    <a:pt x="574" y="732"/>
                  </a:lnTo>
                  <a:lnTo>
                    <a:pt x="560" y="744"/>
                  </a:lnTo>
                  <a:lnTo>
                    <a:pt x="544" y="752"/>
                  </a:lnTo>
                  <a:lnTo>
                    <a:pt x="526" y="758"/>
                  </a:lnTo>
                  <a:lnTo>
                    <a:pt x="506" y="760"/>
                  </a:lnTo>
                  <a:lnTo>
                    <a:pt x="96" y="760"/>
                  </a:lnTo>
                  <a:close/>
                </a:path>
              </a:pathLst>
            </a:custGeom>
            <a:solidFill>
              <a:srgbClr val="0065A7"/>
            </a:solidFill>
            <a:ln w="9525">
              <a:noFill/>
              <a:round/>
              <a:headEnd/>
              <a:tailEnd/>
            </a:ln>
          </p:spPr>
          <p:txBody>
            <a:bodyPr/>
            <a:lstStyle/>
            <a:p>
              <a:endParaRPr lang="pt-BR"/>
            </a:p>
          </p:txBody>
        </p:sp>
      </p:grpSp>
      <p:sp>
        <p:nvSpPr>
          <p:cNvPr id="46" name="CaixaDeTexto 45"/>
          <p:cNvSpPr txBox="1"/>
          <p:nvPr/>
        </p:nvSpPr>
        <p:spPr>
          <a:xfrm>
            <a:off x="6634163" y="1483281"/>
            <a:ext cx="1544012" cy="369332"/>
          </a:xfrm>
          <a:prstGeom prst="rect">
            <a:avLst/>
          </a:prstGeom>
          <a:noFill/>
        </p:spPr>
        <p:txBody>
          <a:bodyPr wrap="none" rtlCol="0">
            <a:spAutoFit/>
          </a:bodyPr>
          <a:lstStyle/>
          <a:p>
            <a:r>
              <a:rPr lang="pt-BR" dirty="0" smtClean="0"/>
              <a:t>p.ex. Prefeito</a:t>
            </a:r>
            <a:endParaRPr lang="pt-BR" dirty="0"/>
          </a:p>
        </p:txBody>
      </p:sp>
    </p:spTree>
    <p:extLst>
      <p:ext uri="{BB962C8B-B14F-4D97-AF65-F5344CB8AC3E}">
        <p14:creationId xmlns:p14="http://schemas.microsoft.com/office/powerpoint/2010/main" xmlns="" val="6121250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p:cNvSpPr>
            <a:spLocks noGrp="1"/>
          </p:cNvSpPr>
          <p:nvPr>
            <p:ph type="title"/>
          </p:nvPr>
        </p:nvSpPr>
        <p:spPr/>
        <p:txBody>
          <a:bodyPr/>
          <a:lstStyle/>
          <a:p>
            <a:pPr eaLnBrk="1" hangingPunct="1"/>
            <a:r>
              <a:rPr lang="pt-BR" smtClean="0"/>
              <a:t>Auditores x gestores</a:t>
            </a:r>
          </a:p>
        </p:txBody>
      </p:sp>
      <p:sp>
        <p:nvSpPr>
          <p:cNvPr id="53251" name="Espaço Reservado para Conteúdo 2"/>
          <p:cNvSpPr>
            <a:spLocks noGrp="1"/>
          </p:cNvSpPr>
          <p:nvPr>
            <p:ph idx="1"/>
          </p:nvPr>
        </p:nvSpPr>
        <p:spPr>
          <a:xfrm>
            <a:off x="457200" y="1600200"/>
            <a:ext cx="8363272" cy="4525963"/>
          </a:xfrm>
        </p:spPr>
        <p:txBody>
          <a:bodyPr/>
          <a:lstStyle/>
          <a:p>
            <a:pPr algn="just" eaLnBrk="1" hangingPunct="1"/>
            <a:r>
              <a:rPr lang="pt-BR" b="1" i="1" dirty="0" smtClean="0"/>
              <a:t>Auditores</a:t>
            </a:r>
            <a:r>
              <a:rPr lang="pt-BR" i="1" dirty="0" smtClean="0"/>
              <a:t> são parte do modelo governamental de controle interno, mas eles </a:t>
            </a:r>
            <a:r>
              <a:rPr lang="pt-BR" b="1" i="1" dirty="0" smtClean="0"/>
              <a:t>não são responsáveis pela implementação dos procedimentos de controle numa organização. Este trabalho é específico do gestor</a:t>
            </a:r>
            <a:r>
              <a:rPr lang="pt-BR" i="1" dirty="0" smtClean="0"/>
              <a:t>. </a:t>
            </a:r>
            <a:r>
              <a:rPr lang="pt-BR" sz="2400" dirty="0" smtClean="0"/>
              <a:t>(INTOSAI -Padrões de Controle Interno, tradução livre)</a:t>
            </a:r>
          </a:p>
          <a:p>
            <a:pPr algn="just" eaLnBrk="1" hangingPunct="1"/>
            <a:endParaRPr lang="pt-BR"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Número de Slide 3"/>
          <p:cNvSpPr>
            <a:spLocks noGrp="1"/>
          </p:cNvSpPr>
          <p:nvPr>
            <p:ph type="sldNum" sz="quarter" idx="12"/>
          </p:nvPr>
        </p:nvSpPr>
        <p:spPr>
          <a:xfrm>
            <a:off x="457200" y="6356350"/>
            <a:ext cx="2133600" cy="365125"/>
          </a:xfrm>
        </p:spPr>
        <p:txBody>
          <a:bodyPr/>
          <a:lstStyle/>
          <a:p>
            <a:pPr algn="l">
              <a:defRPr/>
            </a:pPr>
            <a:fld id="{3C44BF24-E3F8-40A8-B7E4-E6B8E6A1EC68}" type="slidenum">
              <a:rPr lang="en-US" smtClean="0"/>
              <a:pPr algn="l">
                <a:defRPr/>
              </a:pPr>
              <a:t>33</a:t>
            </a:fld>
            <a:endParaRPr lang="en-US" smtClean="0"/>
          </a:p>
        </p:txBody>
      </p:sp>
      <p:sp>
        <p:nvSpPr>
          <p:cNvPr id="54275" name="Rectangle 2"/>
          <p:cNvSpPr>
            <a:spLocks noGrp="1" noChangeArrowheads="1"/>
          </p:cNvSpPr>
          <p:nvPr>
            <p:ph type="title"/>
          </p:nvPr>
        </p:nvSpPr>
        <p:spPr/>
        <p:txBody>
          <a:bodyPr/>
          <a:lstStyle/>
          <a:p>
            <a:pPr eaLnBrk="1" hangingPunct="1"/>
            <a:r>
              <a:rPr lang="pt-BR" smtClean="0"/>
              <a:t>Auditoria Interna</a:t>
            </a:r>
          </a:p>
        </p:txBody>
      </p:sp>
      <p:sp>
        <p:nvSpPr>
          <p:cNvPr id="54276" name="Rectangle 3"/>
          <p:cNvSpPr>
            <a:spLocks noGrp="1" noChangeArrowheads="1"/>
          </p:cNvSpPr>
          <p:nvPr>
            <p:ph type="body" idx="1"/>
          </p:nvPr>
        </p:nvSpPr>
        <p:spPr/>
        <p:txBody>
          <a:bodyPr/>
          <a:lstStyle/>
          <a:p>
            <a:pPr algn="just" eaLnBrk="1" hangingPunct="1"/>
            <a:r>
              <a:rPr lang="pt-BR" sz="2600" i="1" dirty="0" smtClean="0"/>
              <a:t>A auditoria interna é uma atividade independente e objetiva que presta serviços de avaliação e de consultoria com o objetivo de adicionar valor e melhorar as operações de uma organização. A auditoria auxilia a organização a alcançar seus objetivos através de uma abordagem sistemática e disciplinada para a </a:t>
            </a:r>
            <a:r>
              <a:rPr lang="pt-BR" sz="2600" b="1" i="1" dirty="0" smtClean="0"/>
              <a:t>avaliação</a:t>
            </a:r>
            <a:r>
              <a:rPr lang="pt-BR" sz="2600" i="1" dirty="0" smtClean="0"/>
              <a:t> e melhoria da eficácia dos </a:t>
            </a:r>
            <a:r>
              <a:rPr lang="pt-BR" sz="2600" b="1" i="1" dirty="0" smtClean="0"/>
              <a:t>processos de gerenciamento de risco, controle e governança corporativa</a:t>
            </a:r>
            <a:r>
              <a:rPr lang="pt-BR" sz="2600" i="1" dirty="0" smtClean="0"/>
              <a:t>. </a:t>
            </a:r>
            <a:r>
              <a:rPr lang="pt-BR" sz="1600" dirty="0" smtClean="0"/>
              <a:t>(IIA IPPF, tradução livre)</a:t>
            </a:r>
            <a:endParaRPr lang="pt-BR" sz="2400"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692696"/>
            <a:ext cx="9144000" cy="2462213"/>
          </a:xfrm>
          <a:prstGeom prst="rect">
            <a:avLst/>
          </a:prstGeom>
          <a:noFill/>
        </p:spPr>
        <p:txBody>
          <a:bodyPr wrap="square">
            <a:spAutoFit/>
          </a:bodyPr>
          <a:lstStyle/>
          <a:p>
            <a:pPr algn="ctr" fontAlgn="auto">
              <a:spcBef>
                <a:spcPts val="0"/>
              </a:spcBef>
              <a:spcAft>
                <a:spcPts val="0"/>
              </a:spcAft>
              <a:defRPr/>
            </a:pPr>
            <a:r>
              <a:rPr lang="pt-BR" sz="4800" b="1" dirty="0" smtClean="0">
                <a:solidFill>
                  <a:srgbClr val="002060"/>
                </a:solidFill>
                <a:latin typeface="+mj-lt"/>
              </a:rPr>
              <a:t>Obrigado!</a:t>
            </a:r>
          </a:p>
          <a:p>
            <a:pPr algn="ctr" fontAlgn="auto">
              <a:spcBef>
                <a:spcPts val="0"/>
              </a:spcBef>
              <a:spcAft>
                <a:spcPts val="0"/>
              </a:spcAft>
              <a:defRPr/>
            </a:pPr>
            <a:endParaRPr lang="pt-BR" sz="2400" b="1" dirty="0" smtClean="0">
              <a:solidFill>
                <a:schemeClr val="accent6">
                  <a:lumMod val="50000"/>
                </a:schemeClr>
              </a:solidFill>
              <a:latin typeface="+mj-lt"/>
            </a:endParaRPr>
          </a:p>
          <a:p>
            <a:pPr algn="ctr" fontAlgn="auto">
              <a:spcBef>
                <a:spcPts val="0"/>
              </a:spcBef>
              <a:spcAft>
                <a:spcPts val="0"/>
              </a:spcAft>
              <a:defRPr/>
            </a:pPr>
            <a:r>
              <a:rPr lang="pt-BR" sz="2400" b="1" dirty="0" smtClean="0">
                <a:solidFill>
                  <a:schemeClr val="accent6">
                    <a:lumMod val="50000"/>
                  </a:schemeClr>
                </a:solidFill>
                <a:latin typeface="+mj-lt"/>
              </a:rPr>
              <a:t>Marcelo Eira</a:t>
            </a:r>
            <a:endParaRPr lang="pt-BR" sz="2400" b="1" dirty="0" smtClean="0">
              <a:solidFill>
                <a:schemeClr val="accent6">
                  <a:lumMod val="50000"/>
                </a:schemeClr>
              </a:solidFill>
              <a:latin typeface="+mj-lt"/>
            </a:endParaRPr>
          </a:p>
          <a:p>
            <a:pPr algn="ctr" fontAlgn="auto">
              <a:spcBef>
                <a:spcPts val="0"/>
              </a:spcBef>
              <a:spcAft>
                <a:spcPts val="0"/>
              </a:spcAft>
              <a:defRPr/>
            </a:pPr>
            <a:r>
              <a:rPr lang="pt-BR" sz="2400" b="1" dirty="0" smtClean="0">
                <a:solidFill>
                  <a:schemeClr val="accent6">
                    <a:lumMod val="50000"/>
                  </a:schemeClr>
                </a:solidFill>
                <a:latin typeface="+mj-lt"/>
              </a:rPr>
              <a:t>Secretário de Fiscalização de TI</a:t>
            </a:r>
            <a:endParaRPr lang="pt-BR" sz="2400" b="1" dirty="0" smtClean="0">
              <a:solidFill>
                <a:schemeClr val="accent6">
                  <a:lumMod val="50000"/>
                </a:schemeClr>
              </a:solidFill>
              <a:latin typeface="+mj-lt"/>
            </a:endParaRPr>
          </a:p>
          <a:p>
            <a:pPr algn="ctr" fontAlgn="auto">
              <a:spcBef>
                <a:spcPts val="0"/>
              </a:spcBef>
              <a:spcAft>
                <a:spcPts val="0"/>
              </a:spcAft>
              <a:defRPr/>
            </a:pPr>
            <a:r>
              <a:rPr lang="pt-BR" sz="1400" b="1" dirty="0" smtClean="0">
                <a:solidFill>
                  <a:schemeClr val="accent6">
                    <a:lumMod val="50000"/>
                  </a:schemeClr>
                </a:solidFill>
              </a:rPr>
              <a:t>E-mail</a:t>
            </a:r>
            <a:r>
              <a:rPr lang="pt-BR" sz="1400" b="1" dirty="0">
                <a:solidFill>
                  <a:schemeClr val="accent6">
                    <a:lumMod val="50000"/>
                  </a:schemeClr>
                </a:solidFill>
              </a:rPr>
              <a:t>: </a:t>
            </a:r>
            <a:r>
              <a:rPr lang="pt-BR" sz="1400" b="1" dirty="0" smtClean="0">
                <a:solidFill>
                  <a:schemeClr val="accent6">
                    <a:lumMod val="50000"/>
                  </a:schemeClr>
                </a:solidFill>
                <a:hlinkClick r:id="rId3"/>
              </a:rPr>
              <a:t>sefti@tcu.gov.br</a:t>
            </a:r>
            <a:endParaRPr lang="pt-BR" sz="1400" b="1" dirty="0">
              <a:solidFill>
                <a:schemeClr val="accent6">
                  <a:lumMod val="50000"/>
                </a:schemeClr>
              </a:solidFill>
            </a:endParaRPr>
          </a:p>
          <a:p>
            <a:pPr algn="ctr" fontAlgn="auto">
              <a:spcBef>
                <a:spcPts val="0"/>
              </a:spcBef>
              <a:spcAft>
                <a:spcPts val="0"/>
              </a:spcAft>
              <a:defRPr/>
            </a:pPr>
            <a:endParaRPr lang="pt-BR" sz="2000" b="1" dirty="0">
              <a:solidFill>
                <a:schemeClr val="accent6">
                  <a:lumMod val="50000"/>
                </a:schemeClr>
              </a:solidFill>
              <a:latin typeface="+mj-lt"/>
            </a:endParaRPr>
          </a:p>
        </p:txBody>
      </p:sp>
      <p:sp>
        <p:nvSpPr>
          <p:cNvPr id="3" name="CaixaDeTexto 2"/>
          <p:cNvSpPr txBox="1"/>
          <p:nvPr/>
        </p:nvSpPr>
        <p:spPr>
          <a:xfrm>
            <a:off x="107504" y="5733256"/>
            <a:ext cx="8784976" cy="369332"/>
          </a:xfrm>
          <a:prstGeom prst="rect">
            <a:avLst/>
          </a:prstGeom>
          <a:noFill/>
        </p:spPr>
        <p:txBody>
          <a:bodyPr wrap="square">
            <a:spAutoFit/>
          </a:bodyPr>
          <a:lstStyle/>
          <a:p>
            <a:pPr algn="r" fontAlgn="auto">
              <a:spcBef>
                <a:spcPts val="0"/>
              </a:spcBef>
              <a:spcAft>
                <a:spcPts val="0"/>
              </a:spcAft>
              <a:defRPr/>
            </a:pPr>
            <a:r>
              <a:rPr lang="pt-BR" b="1" dirty="0" smtClean="0">
                <a:solidFill>
                  <a:srgbClr val="002060"/>
                </a:solidFill>
              </a:rPr>
              <a:t>Belém/PA, 26 </a:t>
            </a:r>
            <a:r>
              <a:rPr lang="pt-BR" b="1" dirty="0">
                <a:solidFill>
                  <a:srgbClr val="002060"/>
                </a:solidFill>
              </a:rPr>
              <a:t>de setembro de </a:t>
            </a:r>
            <a:r>
              <a:rPr lang="pt-BR" b="1" dirty="0" smtClean="0">
                <a:solidFill>
                  <a:srgbClr val="002060"/>
                </a:solidFill>
              </a:rPr>
              <a:t>2013</a:t>
            </a:r>
            <a:endParaRPr lang="pt-BR" b="1" dirty="0">
              <a:solidFill>
                <a:schemeClr val="accent1">
                  <a:lumMod val="75000"/>
                </a:schemeClr>
              </a:solidFill>
            </a:endParaRPr>
          </a:p>
        </p:txBody>
      </p:sp>
      <p:pic>
        <p:nvPicPr>
          <p:cNvPr id="6" name="Picture 2" descr="D:\Users\x01680490150\Desktop\a fazer\redes-sociais.png"/>
          <p:cNvPicPr>
            <a:picLocks noChangeAspect="1" noChangeArrowheads="1"/>
          </p:cNvPicPr>
          <p:nvPr/>
        </p:nvPicPr>
        <p:blipFill>
          <a:blip r:embed="rId4" cstate="print"/>
          <a:srcRect/>
          <a:stretch>
            <a:fillRect/>
          </a:stretch>
        </p:blipFill>
        <p:spPr bwMode="auto">
          <a:xfrm>
            <a:off x="0" y="3701973"/>
            <a:ext cx="4248472" cy="2579888"/>
          </a:xfrm>
          <a:prstGeom prst="rect">
            <a:avLst/>
          </a:prstGeom>
          <a:noFill/>
        </p:spPr>
      </p:pic>
    </p:spTree>
    <p:extLst>
      <p:ext uri="{BB962C8B-B14F-4D97-AF65-F5344CB8AC3E}">
        <p14:creationId xmlns:p14="http://schemas.microsoft.com/office/powerpoint/2010/main" xmlns="" val="35832267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323850" y="69850"/>
            <a:ext cx="8569325" cy="873125"/>
          </a:xfrm>
        </p:spPr>
        <p:txBody>
          <a:bodyPr/>
          <a:lstStyle/>
          <a:p>
            <a:pPr eaLnBrk="1" hangingPunct="1"/>
            <a:r>
              <a:rPr lang="pt-BR" dirty="0" smtClean="0"/>
              <a:t>O que é Governança?</a:t>
            </a:r>
          </a:p>
        </p:txBody>
      </p:sp>
      <p:sp>
        <p:nvSpPr>
          <p:cNvPr id="7171" name="Retângulo 1"/>
          <p:cNvSpPr>
            <a:spLocks noChangeArrowheads="1"/>
          </p:cNvSpPr>
          <p:nvPr/>
        </p:nvSpPr>
        <p:spPr bwMode="auto">
          <a:xfrm>
            <a:off x="0" y="908050"/>
            <a:ext cx="9144000" cy="585788"/>
          </a:xfrm>
          <a:prstGeom prst="rect">
            <a:avLst/>
          </a:prstGeom>
          <a:noFill/>
          <a:ln w="9525">
            <a:noFill/>
            <a:miter lim="800000"/>
            <a:headEnd/>
            <a:tailEnd/>
          </a:ln>
        </p:spPr>
        <p:txBody>
          <a:bodyPr>
            <a:spAutoFit/>
          </a:bodyPr>
          <a:lstStyle/>
          <a:p>
            <a:pPr algn="ctr"/>
            <a:r>
              <a:rPr lang="pt-BR" sz="3200" b="1">
                <a:solidFill>
                  <a:schemeClr val="bg1"/>
                </a:solidFill>
              </a:rPr>
              <a:t>O problema de agência</a:t>
            </a:r>
          </a:p>
        </p:txBody>
      </p:sp>
      <p:sp>
        <p:nvSpPr>
          <p:cNvPr id="7173" name="CaixaDeTexto 1"/>
          <p:cNvSpPr txBox="1">
            <a:spLocks noChangeArrowheads="1"/>
          </p:cNvSpPr>
          <p:nvPr/>
        </p:nvSpPr>
        <p:spPr bwMode="auto">
          <a:xfrm>
            <a:off x="179388" y="1052513"/>
            <a:ext cx="8785225" cy="954087"/>
          </a:xfrm>
          <a:prstGeom prst="rect">
            <a:avLst/>
          </a:prstGeom>
          <a:noFill/>
          <a:ln w="9525">
            <a:noFill/>
            <a:miter lim="800000"/>
            <a:headEnd/>
            <a:tailEnd/>
          </a:ln>
        </p:spPr>
        <p:txBody>
          <a:bodyPr>
            <a:spAutoFit/>
          </a:bodyPr>
          <a:lstStyle/>
          <a:p>
            <a:pPr algn="just"/>
            <a:r>
              <a:rPr lang="pt-BR" sz="2800" dirty="0"/>
              <a:t>O desenvolvimento das teorias sobre governança visa encontrar melhores respostas à seguinte pergunta:</a:t>
            </a:r>
          </a:p>
        </p:txBody>
      </p:sp>
      <p:sp>
        <p:nvSpPr>
          <p:cNvPr id="4" name="Retângulo 3"/>
          <p:cNvSpPr/>
          <p:nvPr/>
        </p:nvSpPr>
        <p:spPr>
          <a:xfrm>
            <a:off x="323528" y="2356212"/>
            <a:ext cx="7632848" cy="3449052"/>
          </a:xfrm>
          <a:prstGeom prst="rect">
            <a:avLst/>
          </a:prstGeom>
          <a:solidFill>
            <a:schemeClr val="accent6">
              <a:lumMod val="20000"/>
              <a:lumOff val="80000"/>
            </a:schemeClr>
          </a:solidFill>
          <a:scene3d>
            <a:camera prst="isometricRightUp">
              <a:rot lat="1200000" lon="20400000" rev="0"/>
            </a:camera>
            <a:lightRig rig="balanced" dir="t"/>
          </a:scene3d>
          <a:sp3d extrusionH="127000" prstMaterial="metal">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3200" b="1" dirty="0">
                <a:solidFill>
                  <a:srgbClr val="C00000"/>
                </a:solidFill>
              </a:rPr>
              <a:t>Como maximizar a probabilidade de que o comportamento (ações) do Agente (altos administradores) seja dirigido pelo atendimento dos </a:t>
            </a:r>
            <a:r>
              <a:rPr lang="pt-BR" sz="3200" b="1" u="sng" dirty="0">
                <a:solidFill>
                  <a:srgbClr val="C00000"/>
                </a:solidFill>
              </a:rPr>
              <a:t>interesses do Principal</a:t>
            </a:r>
            <a:r>
              <a:rPr lang="pt-BR" sz="3200" b="1" dirty="0">
                <a:solidFill>
                  <a:srgbClr val="C00000"/>
                </a:solidFill>
              </a:rPr>
              <a:t>, e não pelos seus próprios interesses ou de outrem?</a:t>
            </a:r>
          </a:p>
          <a:p>
            <a:pPr algn="ctr">
              <a:defRPr/>
            </a:pPr>
            <a:endParaRPr lang="pt-BR" sz="3200" b="1" dirty="0">
              <a:solidFill>
                <a:srgbClr val="C00000"/>
              </a:solidFill>
            </a:endParaRPr>
          </a:p>
        </p:txBody>
      </p:sp>
      <p:pic>
        <p:nvPicPr>
          <p:cNvPr id="7175" name="Picture 5" descr="C:\Users\Claudio\AppData\Local\Microsoft\Windows\Temporary Internet Files\Content.IE5\DDEY02HF\MC900078711[1].wmf"/>
          <p:cNvPicPr>
            <a:picLocks noChangeAspect="1" noChangeArrowheads="1"/>
          </p:cNvPicPr>
          <p:nvPr/>
        </p:nvPicPr>
        <p:blipFill>
          <a:blip r:embed="rId3" cstate="print"/>
          <a:srcRect/>
          <a:stretch>
            <a:fillRect/>
          </a:stretch>
        </p:blipFill>
        <p:spPr bwMode="auto">
          <a:xfrm>
            <a:off x="6011863" y="4581525"/>
            <a:ext cx="920750" cy="22320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pt-BR" smtClean="0"/>
              <a:t>Conceito de Governança</a:t>
            </a:r>
          </a:p>
        </p:txBody>
      </p:sp>
      <p:sp>
        <p:nvSpPr>
          <p:cNvPr id="9219" name="Rectangle 3"/>
          <p:cNvSpPr>
            <a:spLocks noGrp="1" noChangeArrowheads="1"/>
          </p:cNvSpPr>
          <p:nvPr>
            <p:ph idx="1"/>
          </p:nvPr>
        </p:nvSpPr>
        <p:spPr>
          <a:xfrm>
            <a:off x="457200" y="1268413"/>
            <a:ext cx="8229600" cy="4525962"/>
          </a:xfrm>
        </p:spPr>
        <p:txBody>
          <a:bodyPr/>
          <a:lstStyle/>
          <a:p>
            <a:pPr algn="just" eaLnBrk="1" hangingPunct="1"/>
            <a:r>
              <a:rPr lang="pt-BR" sz="2800" dirty="0" smtClean="0"/>
              <a:t>Consiste no </a:t>
            </a:r>
            <a:r>
              <a:rPr lang="pt-BR" sz="2800" b="1" dirty="0" smtClean="0"/>
              <a:t>conjunto de diretrizes, estruturas organizacionais, processos e mecanismos de controle</a:t>
            </a:r>
            <a:r>
              <a:rPr lang="pt-BR" sz="2800" dirty="0" smtClean="0"/>
              <a:t> que visam assegurar que as decisões e ações relativas à gestão e ao uso dos recursos da organização estejam alinhadas às </a:t>
            </a:r>
            <a:r>
              <a:rPr lang="pt-BR" sz="2800" b="1" dirty="0" smtClean="0"/>
              <a:t>necessidades</a:t>
            </a:r>
            <a:r>
              <a:rPr lang="pt-BR" sz="2800" dirty="0" smtClean="0"/>
              <a:t> institucionais e contribuam para o alcance das </a:t>
            </a:r>
            <a:r>
              <a:rPr lang="pt-BR" sz="2800" b="1" dirty="0" smtClean="0"/>
              <a:t>metas</a:t>
            </a:r>
            <a:r>
              <a:rPr lang="pt-BR" sz="2800" dirty="0" smtClean="0"/>
              <a:t> organizacionais. </a:t>
            </a:r>
            <a:r>
              <a:rPr lang="pt-BR" sz="1800" dirty="0" smtClean="0"/>
              <a:t>(adaptado de </a:t>
            </a:r>
            <a:r>
              <a:rPr lang="pt-BR" sz="1800" dirty="0" err="1" smtClean="0"/>
              <a:t>Res-TCU</a:t>
            </a:r>
            <a:r>
              <a:rPr lang="pt-BR" sz="1800" dirty="0" smtClean="0"/>
              <a:t> 247/2011 (PGTI-TCU), art. 2º, II)</a:t>
            </a:r>
            <a:r>
              <a:rPr lang="pt-BR" sz="2800" dirty="0" smtClean="0"/>
              <a:t>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4"/>
          <p:cNvSpPr>
            <a:spLocks noGrp="1"/>
          </p:cNvSpPr>
          <p:nvPr>
            <p:ph type="title"/>
          </p:nvPr>
        </p:nvSpPr>
        <p:spPr>
          <a:xfrm>
            <a:off x="0" y="-13394"/>
            <a:ext cx="9144000" cy="562074"/>
          </a:xfrm>
          <a:solidFill>
            <a:schemeClr val="bg1"/>
          </a:solidFill>
        </p:spPr>
        <p:txBody>
          <a:bodyPr lIns="0" tIns="0" rIns="0" bIns="0"/>
          <a:lstStyle/>
          <a:p>
            <a:pPr eaLnBrk="1" hangingPunct="1"/>
            <a:r>
              <a:rPr lang="pt-BR" dirty="0" smtClean="0"/>
              <a:t>Sistema de Governança Corporativa</a:t>
            </a:r>
          </a:p>
        </p:txBody>
      </p:sp>
      <p:sp>
        <p:nvSpPr>
          <p:cNvPr id="7" name="Triângulo isósceles 6"/>
          <p:cNvSpPr/>
          <p:nvPr/>
        </p:nvSpPr>
        <p:spPr>
          <a:xfrm rot="10800000">
            <a:off x="79615" y="984836"/>
            <a:ext cx="9064385" cy="29221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p>
        </p:txBody>
      </p:sp>
      <p:sp>
        <p:nvSpPr>
          <p:cNvPr id="8" name="Retângulo de cantos arredondados 7"/>
          <p:cNvSpPr/>
          <p:nvPr/>
        </p:nvSpPr>
        <p:spPr>
          <a:xfrm>
            <a:off x="694821" y="1855072"/>
            <a:ext cx="2644793" cy="614773"/>
          </a:xfrm>
          <a:prstGeom prst="roundRect">
            <a:avLst/>
          </a:prstGeom>
          <a:solidFill>
            <a:schemeClr val="bg2">
              <a:lumMod val="50000"/>
              <a:alpha val="27059"/>
            </a:schemeClr>
          </a:solidFill>
          <a:ln>
            <a:solidFill>
              <a:schemeClr val="bg1">
                <a:alpha val="2784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b="1" dirty="0">
              <a:ln>
                <a:solidFill>
                  <a:schemeClr val="accent6"/>
                </a:solidFill>
              </a:ln>
              <a:effectLst>
                <a:outerShdw blurRad="38100" dist="38100" dir="2700000" algn="tl">
                  <a:srgbClr val="000000">
                    <a:alpha val="43137"/>
                  </a:srgbClr>
                </a:outerShdw>
              </a:effectLst>
            </a:endParaRPr>
          </a:p>
        </p:txBody>
      </p:sp>
      <p:sp>
        <p:nvSpPr>
          <p:cNvPr id="11" name="Retângulo de cantos arredondados 10"/>
          <p:cNvSpPr/>
          <p:nvPr/>
        </p:nvSpPr>
        <p:spPr>
          <a:xfrm>
            <a:off x="1908394" y="2597922"/>
            <a:ext cx="6997069" cy="614773"/>
          </a:xfrm>
          <a:prstGeom prst="roundRect">
            <a:avLst/>
          </a:prstGeom>
          <a:solidFill>
            <a:schemeClr val="bg2">
              <a:lumMod val="50000"/>
              <a:alpha val="27059"/>
            </a:schemeClr>
          </a:solidFill>
          <a:ln>
            <a:solidFill>
              <a:schemeClr val="bg1">
                <a:alpha val="2784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b="1" dirty="0">
              <a:ln>
                <a:solidFill>
                  <a:schemeClr val="accent6"/>
                </a:solidFill>
              </a:ln>
              <a:effectLst>
                <a:outerShdw blurRad="38100" dist="38100" dir="2700000" algn="tl">
                  <a:srgbClr val="000000">
                    <a:alpha val="43137"/>
                  </a:srgbClr>
                </a:outerShdw>
              </a:effectLst>
            </a:endParaRPr>
          </a:p>
        </p:txBody>
      </p:sp>
      <p:sp>
        <p:nvSpPr>
          <p:cNvPr id="12" name="Retângulo de cantos arredondados 11"/>
          <p:cNvSpPr/>
          <p:nvPr/>
        </p:nvSpPr>
        <p:spPr>
          <a:xfrm>
            <a:off x="3498637" y="1855072"/>
            <a:ext cx="5406826" cy="614773"/>
          </a:xfrm>
          <a:prstGeom prst="roundRect">
            <a:avLst/>
          </a:prstGeom>
          <a:solidFill>
            <a:schemeClr val="bg2">
              <a:lumMod val="50000"/>
              <a:alpha val="27059"/>
            </a:schemeClr>
          </a:solidFill>
          <a:ln>
            <a:solidFill>
              <a:schemeClr val="bg1">
                <a:alpha val="2784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b="1" dirty="0">
              <a:ln>
                <a:solidFill>
                  <a:schemeClr val="accent6"/>
                </a:solidFill>
              </a:ln>
              <a:effectLst>
                <a:outerShdw blurRad="38100" dist="38100" dir="2700000" algn="tl">
                  <a:srgbClr val="000000">
                    <a:alpha val="43137"/>
                  </a:srgbClr>
                </a:outerShdw>
              </a:effectLst>
            </a:endParaRPr>
          </a:p>
        </p:txBody>
      </p:sp>
      <p:sp>
        <p:nvSpPr>
          <p:cNvPr id="15" name="Retângulo de cantos arredondados 14"/>
          <p:cNvSpPr/>
          <p:nvPr/>
        </p:nvSpPr>
        <p:spPr>
          <a:xfrm>
            <a:off x="3657662" y="1929842"/>
            <a:ext cx="1908292" cy="436156"/>
          </a:xfrm>
          <a:prstGeom prst="round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smtClean="0">
                <a:solidFill>
                  <a:schemeClr val="tx1"/>
                </a:solidFill>
              </a:rPr>
              <a:t>Conselho de administração</a:t>
            </a:r>
            <a:endParaRPr lang="pt-BR" sz="800" b="1" dirty="0">
              <a:solidFill>
                <a:schemeClr val="tx1"/>
              </a:solidFill>
            </a:endParaRPr>
          </a:p>
        </p:txBody>
      </p:sp>
      <p:sp>
        <p:nvSpPr>
          <p:cNvPr id="16" name="Retângulo de cantos arredondados 15"/>
          <p:cNvSpPr/>
          <p:nvPr/>
        </p:nvSpPr>
        <p:spPr>
          <a:xfrm>
            <a:off x="6202050" y="1929842"/>
            <a:ext cx="1272194" cy="436156"/>
          </a:xfrm>
          <a:prstGeom prst="round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smtClean="0">
                <a:solidFill>
                  <a:schemeClr val="tx1"/>
                </a:solidFill>
              </a:rPr>
              <a:t>Conselho fiscal</a:t>
            </a:r>
            <a:endParaRPr lang="pt-BR" sz="800" b="1" dirty="0">
              <a:solidFill>
                <a:schemeClr val="tx1"/>
              </a:solidFill>
            </a:endParaRPr>
          </a:p>
        </p:txBody>
      </p:sp>
      <p:sp>
        <p:nvSpPr>
          <p:cNvPr id="17" name="Retângulo de cantos arredondados 16"/>
          <p:cNvSpPr/>
          <p:nvPr/>
        </p:nvSpPr>
        <p:spPr>
          <a:xfrm>
            <a:off x="2146931" y="1929842"/>
            <a:ext cx="1113170" cy="436156"/>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smtClean="0">
                <a:effectLst>
                  <a:outerShdw blurRad="38100" dist="38100" dir="2700000" algn="tl">
                    <a:srgbClr val="000000">
                      <a:alpha val="43137"/>
                    </a:srgbClr>
                  </a:outerShdw>
                </a:effectLst>
              </a:rPr>
              <a:t>Auditoria</a:t>
            </a:r>
            <a:r>
              <a:rPr lang="pt-BR" sz="800" b="1" dirty="0" smtClean="0">
                <a:solidFill>
                  <a:schemeClr val="bg1"/>
                </a:solidFill>
              </a:rPr>
              <a:t> </a:t>
            </a:r>
            <a:r>
              <a:rPr lang="pt-BR" sz="800" b="1" dirty="0" smtClean="0">
                <a:effectLst>
                  <a:outerShdw blurRad="38100" dist="38100" dir="2700000" algn="tl">
                    <a:srgbClr val="000000">
                      <a:alpha val="43137"/>
                    </a:srgbClr>
                  </a:outerShdw>
                </a:effectLst>
              </a:rPr>
              <a:t>independente</a:t>
            </a:r>
            <a:endParaRPr lang="pt-BR" sz="800" b="1" dirty="0">
              <a:effectLst>
                <a:outerShdw blurRad="38100" dist="38100" dir="2700000" algn="tl">
                  <a:srgbClr val="000000">
                    <a:alpha val="43137"/>
                  </a:srgbClr>
                </a:outerShdw>
              </a:effectLst>
            </a:endParaRPr>
          </a:p>
        </p:txBody>
      </p:sp>
      <p:sp>
        <p:nvSpPr>
          <p:cNvPr id="18" name="Retângulo de cantos arredondados 17"/>
          <p:cNvSpPr/>
          <p:nvPr/>
        </p:nvSpPr>
        <p:spPr>
          <a:xfrm>
            <a:off x="2146931" y="2697260"/>
            <a:ext cx="1113170" cy="43615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smtClean="0">
                <a:effectLst>
                  <a:outerShdw blurRad="38100" dist="38100" dir="2700000" algn="tl">
                    <a:srgbClr val="000000">
                      <a:alpha val="43137"/>
                    </a:srgbClr>
                  </a:outerShdw>
                </a:effectLst>
              </a:rPr>
              <a:t>Auditoria interna</a:t>
            </a:r>
            <a:endParaRPr lang="pt-BR" sz="800" b="1" dirty="0">
              <a:effectLst>
                <a:outerShdw blurRad="38100" dist="38100" dir="2700000" algn="tl">
                  <a:srgbClr val="000000">
                    <a:alpha val="43137"/>
                  </a:srgbClr>
                </a:outerShdw>
              </a:effectLst>
            </a:endParaRPr>
          </a:p>
        </p:txBody>
      </p:sp>
      <p:sp>
        <p:nvSpPr>
          <p:cNvPr id="19" name="Retângulo de cantos arredondados 18"/>
          <p:cNvSpPr/>
          <p:nvPr/>
        </p:nvSpPr>
        <p:spPr>
          <a:xfrm>
            <a:off x="4691320" y="2729461"/>
            <a:ext cx="1024400" cy="363463"/>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smtClean="0">
                <a:effectLst>
                  <a:outerShdw blurRad="38100" dist="38100" dir="2700000" algn="tl">
                    <a:srgbClr val="000000">
                      <a:alpha val="43137"/>
                    </a:srgbClr>
                  </a:outerShdw>
                </a:effectLst>
              </a:rPr>
              <a:t>Comitês</a:t>
            </a:r>
            <a:endParaRPr lang="pt-BR" sz="800" b="1" dirty="0">
              <a:effectLst>
                <a:outerShdw blurRad="38100" dist="38100" dir="2700000" algn="tl">
                  <a:srgbClr val="000000">
                    <a:alpha val="43137"/>
                  </a:srgbClr>
                </a:outerShdw>
              </a:effectLst>
            </a:endParaRPr>
          </a:p>
        </p:txBody>
      </p:sp>
      <p:sp>
        <p:nvSpPr>
          <p:cNvPr id="20" name="Retângulo de cantos arredondados 19"/>
          <p:cNvSpPr/>
          <p:nvPr/>
        </p:nvSpPr>
        <p:spPr>
          <a:xfrm>
            <a:off x="3498637" y="2729461"/>
            <a:ext cx="1024400" cy="363463"/>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smtClean="0">
                <a:effectLst>
                  <a:outerShdw blurRad="38100" dist="38100" dir="2700000" algn="tl">
                    <a:srgbClr val="000000">
                      <a:alpha val="43137"/>
                    </a:srgbClr>
                  </a:outerShdw>
                </a:effectLst>
              </a:rPr>
              <a:t>Comitê de auditoria</a:t>
            </a:r>
            <a:endParaRPr lang="pt-BR" sz="800" b="1" dirty="0">
              <a:effectLst>
                <a:outerShdw blurRad="38100" dist="38100" dir="2700000" algn="tl">
                  <a:srgbClr val="000000">
                    <a:alpha val="43137"/>
                  </a:srgbClr>
                </a:outerShdw>
              </a:effectLst>
            </a:endParaRPr>
          </a:p>
        </p:txBody>
      </p:sp>
      <p:cxnSp>
        <p:nvCxnSpPr>
          <p:cNvPr id="21" name="Conector de seta reta 20"/>
          <p:cNvCxnSpPr/>
          <p:nvPr/>
        </p:nvCxnSpPr>
        <p:spPr>
          <a:xfrm>
            <a:off x="4134735" y="2365998"/>
            <a:ext cx="0" cy="3634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a:xfrm>
            <a:off x="5168393" y="2365998"/>
            <a:ext cx="0" cy="3634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a:xfrm>
            <a:off x="4611808" y="1566378"/>
            <a:ext cx="0" cy="3634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ctor de seta reta 24"/>
          <p:cNvCxnSpPr/>
          <p:nvPr/>
        </p:nvCxnSpPr>
        <p:spPr>
          <a:xfrm>
            <a:off x="6917660" y="1566378"/>
            <a:ext cx="0" cy="3634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ector de seta reta 25"/>
          <p:cNvCxnSpPr>
            <a:stCxn id="15" idx="2"/>
          </p:cNvCxnSpPr>
          <p:nvPr/>
        </p:nvCxnSpPr>
        <p:spPr>
          <a:xfrm>
            <a:off x="4611808" y="2365998"/>
            <a:ext cx="0" cy="109039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ector de seta reta 26"/>
          <p:cNvCxnSpPr/>
          <p:nvPr/>
        </p:nvCxnSpPr>
        <p:spPr>
          <a:xfrm>
            <a:off x="2862540" y="839451"/>
            <a:ext cx="0" cy="3634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p:nvPr/>
        </p:nvCxnSpPr>
        <p:spPr>
          <a:xfrm flipH="1" flipV="1">
            <a:off x="3260101" y="2392999"/>
            <a:ext cx="238536" cy="304261"/>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Conector de seta reta 28"/>
          <p:cNvCxnSpPr>
            <a:stCxn id="20" idx="1"/>
            <a:endCxn id="18" idx="3"/>
          </p:cNvCxnSpPr>
          <p:nvPr/>
        </p:nvCxnSpPr>
        <p:spPr>
          <a:xfrm flipH="1">
            <a:off x="3260101" y="2911193"/>
            <a:ext cx="238536" cy="41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tângulo de cantos arredondados 31"/>
          <p:cNvSpPr/>
          <p:nvPr/>
        </p:nvSpPr>
        <p:spPr>
          <a:xfrm>
            <a:off x="2226443" y="548680"/>
            <a:ext cx="1272194" cy="436156"/>
          </a:xfrm>
          <a:prstGeom prst="roundRect">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smtClean="0">
                <a:effectLst>
                  <a:outerShdw blurRad="38100" dist="38100" dir="2700000" algn="tl">
                    <a:srgbClr val="000000">
                      <a:alpha val="43137"/>
                    </a:srgbClr>
                  </a:outerShdw>
                </a:effectLst>
              </a:rPr>
              <a:t>Conselho de família</a:t>
            </a:r>
            <a:endParaRPr lang="pt-BR" sz="800" b="1" dirty="0">
              <a:effectLst>
                <a:outerShdw blurRad="38100" dist="38100" dir="2700000" algn="tl">
                  <a:srgbClr val="000000">
                    <a:alpha val="43137"/>
                  </a:srgbClr>
                </a:outerShdw>
              </a:effectLst>
            </a:endParaRPr>
          </a:p>
        </p:txBody>
      </p:sp>
      <p:sp>
        <p:nvSpPr>
          <p:cNvPr id="33" name="Retângulo de cantos arredondados 32"/>
          <p:cNvSpPr/>
          <p:nvPr/>
        </p:nvSpPr>
        <p:spPr>
          <a:xfrm>
            <a:off x="2146931" y="1202914"/>
            <a:ext cx="4929753" cy="436156"/>
          </a:xfrm>
          <a:prstGeom prst="roundRect">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smtClean="0">
                <a:effectLst>
                  <a:outerShdw blurRad="38100" dist="38100" dir="2700000" algn="tl">
                    <a:srgbClr val="000000">
                      <a:alpha val="43137"/>
                    </a:srgbClr>
                  </a:outerShdw>
                </a:effectLst>
              </a:rPr>
              <a:t>Sócios</a:t>
            </a:r>
            <a:endParaRPr lang="pt-BR" sz="800" b="1" dirty="0">
              <a:effectLst>
                <a:outerShdw blurRad="38100" dist="38100" dir="2700000" algn="tl">
                  <a:srgbClr val="000000">
                    <a:alpha val="43137"/>
                  </a:srgbClr>
                </a:outerShdw>
              </a:effectLst>
            </a:endParaRPr>
          </a:p>
        </p:txBody>
      </p:sp>
      <p:sp>
        <p:nvSpPr>
          <p:cNvPr id="34" name="CaixaDeTexto 33"/>
          <p:cNvSpPr txBox="1"/>
          <p:nvPr/>
        </p:nvSpPr>
        <p:spPr>
          <a:xfrm>
            <a:off x="7967810" y="2646233"/>
            <a:ext cx="938484" cy="492687"/>
          </a:xfrm>
          <a:prstGeom prst="rect">
            <a:avLst/>
          </a:prstGeom>
          <a:noFill/>
        </p:spPr>
        <p:txBody>
          <a:bodyPr wrap="none" rtlCol="0">
            <a:spAutoFit/>
          </a:bodyPr>
          <a:lstStyle/>
          <a:p>
            <a:pPr algn="r"/>
            <a:r>
              <a:rPr lang="pt-BR" sz="800" b="1" dirty="0" smtClean="0"/>
              <a:t>Unidades </a:t>
            </a:r>
            <a:br>
              <a:rPr lang="pt-BR" sz="800" b="1" dirty="0" smtClean="0"/>
            </a:br>
            <a:r>
              <a:rPr lang="pt-BR" sz="800" b="1" dirty="0" smtClean="0"/>
              <a:t>de  apoio </a:t>
            </a:r>
            <a:br>
              <a:rPr lang="pt-BR" sz="800" b="1" dirty="0" smtClean="0"/>
            </a:br>
            <a:r>
              <a:rPr lang="pt-BR" sz="800" b="1" dirty="0" smtClean="0"/>
              <a:t>à governança</a:t>
            </a:r>
            <a:endParaRPr lang="pt-BR" sz="800" b="1" dirty="0"/>
          </a:p>
        </p:txBody>
      </p:sp>
      <p:sp>
        <p:nvSpPr>
          <p:cNvPr id="35" name="CaixaDeTexto 34"/>
          <p:cNvSpPr txBox="1"/>
          <p:nvPr/>
        </p:nvSpPr>
        <p:spPr>
          <a:xfrm>
            <a:off x="8063322" y="1974723"/>
            <a:ext cx="842971" cy="361303"/>
          </a:xfrm>
          <a:prstGeom prst="rect">
            <a:avLst/>
          </a:prstGeom>
          <a:noFill/>
        </p:spPr>
        <p:txBody>
          <a:bodyPr wrap="square" rtlCol="0">
            <a:spAutoFit/>
          </a:bodyPr>
          <a:lstStyle/>
          <a:p>
            <a:pPr algn="r"/>
            <a:r>
              <a:rPr lang="pt-BR" sz="800" b="1" dirty="0" smtClean="0"/>
              <a:t>Órgãos de </a:t>
            </a:r>
            <a:br>
              <a:rPr lang="pt-BR" sz="800" b="1" dirty="0" smtClean="0"/>
            </a:br>
            <a:r>
              <a:rPr lang="pt-BR" sz="800" b="1" dirty="0" smtClean="0"/>
              <a:t>governança</a:t>
            </a:r>
          </a:p>
        </p:txBody>
      </p:sp>
      <p:sp>
        <p:nvSpPr>
          <p:cNvPr id="38" name="CaixaDeTexto 37"/>
          <p:cNvSpPr txBox="1"/>
          <p:nvPr/>
        </p:nvSpPr>
        <p:spPr>
          <a:xfrm>
            <a:off x="694821" y="1916115"/>
            <a:ext cx="938484" cy="492687"/>
          </a:xfrm>
          <a:prstGeom prst="rect">
            <a:avLst/>
          </a:prstGeom>
          <a:noFill/>
        </p:spPr>
        <p:txBody>
          <a:bodyPr wrap="none" rtlCol="0">
            <a:spAutoFit/>
          </a:bodyPr>
          <a:lstStyle/>
          <a:p>
            <a:pPr algn="r"/>
            <a:r>
              <a:rPr lang="pt-BR" sz="800" b="1" dirty="0" smtClean="0"/>
              <a:t>Entidades</a:t>
            </a:r>
            <a:br>
              <a:rPr lang="pt-BR" sz="800" b="1" dirty="0" smtClean="0"/>
            </a:br>
            <a:r>
              <a:rPr lang="pt-BR" sz="800" b="1" dirty="0" smtClean="0"/>
              <a:t>de  apoio </a:t>
            </a:r>
            <a:br>
              <a:rPr lang="pt-BR" sz="800" b="1" dirty="0" smtClean="0"/>
            </a:br>
            <a:r>
              <a:rPr lang="pt-BR" sz="800" b="1" dirty="0" smtClean="0"/>
              <a:t>à governança</a:t>
            </a:r>
            <a:endParaRPr lang="pt-BR" sz="800" b="1" dirty="0"/>
          </a:p>
        </p:txBody>
      </p:sp>
      <p:sp>
        <p:nvSpPr>
          <p:cNvPr id="39" name="CaixaDeTexto 38"/>
          <p:cNvSpPr txBox="1"/>
          <p:nvPr/>
        </p:nvSpPr>
        <p:spPr>
          <a:xfrm>
            <a:off x="410319" y="908720"/>
            <a:ext cx="1713161" cy="461665"/>
          </a:xfrm>
          <a:prstGeom prst="rect">
            <a:avLst/>
          </a:prstGeom>
          <a:noFill/>
        </p:spPr>
        <p:txBody>
          <a:bodyPr wrap="none" rtlCol="0">
            <a:spAutoFit/>
          </a:bodyPr>
          <a:lstStyle/>
          <a:p>
            <a:r>
              <a:rPr lang="pt-BR" sz="2400" b="1" dirty="0" smtClean="0">
                <a:latin typeface="+mn-lt"/>
              </a:rPr>
              <a:t>Governança</a:t>
            </a:r>
            <a:endParaRPr lang="pt-BR" sz="2400" b="1" dirty="0">
              <a:latin typeface="+mn-lt"/>
            </a:endParaRPr>
          </a:p>
        </p:txBody>
      </p:sp>
      <p:sp>
        <p:nvSpPr>
          <p:cNvPr id="6" name="Triângulo isósceles 5"/>
          <p:cNvSpPr/>
          <p:nvPr/>
        </p:nvSpPr>
        <p:spPr>
          <a:xfrm>
            <a:off x="72346" y="3315148"/>
            <a:ext cx="9064385" cy="29221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p>
        </p:txBody>
      </p:sp>
      <p:sp>
        <p:nvSpPr>
          <p:cNvPr id="9" name="Retângulo de cantos arredondados 8"/>
          <p:cNvSpPr/>
          <p:nvPr/>
        </p:nvSpPr>
        <p:spPr>
          <a:xfrm>
            <a:off x="3498637" y="4083623"/>
            <a:ext cx="5406826" cy="614773"/>
          </a:xfrm>
          <a:prstGeom prst="roundRect">
            <a:avLst/>
          </a:prstGeom>
          <a:solidFill>
            <a:schemeClr val="bg2">
              <a:lumMod val="50000"/>
              <a:alpha val="27059"/>
            </a:schemeClr>
          </a:solidFill>
          <a:ln>
            <a:solidFill>
              <a:schemeClr val="bg1">
                <a:alpha val="2784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b="1" dirty="0">
              <a:ln>
                <a:solidFill>
                  <a:schemeClr val="accent6"/>
                </a:solidFill>
              </a:ln>
              <a:effectLst>
                <a:outerShdw blurRad="38100" dist="38100" dir="2700000" algn="tl">
                  <a:srgbClr val="000000">
                    <a:alpha val="43137"/>
                  </a:srgbClr>
                </a:outerShdw>
              </a:effectLst>
            </a:endParaRPr>
          </a:p>
        </p:txBody>
      </p:sp>
      <p:sp>
        <p:nvSpPr>
          <p:cNvPr id="10" name="Retângulo de cantos arredondados 9"/>
          <p:cNvSpPr/>
          <p:nvPr/>
        </p:nvSpPr>
        <p:spPr>
          <a:xfrm>
            <a:off x="3498637" y="3340772"/>
            <a:ext cx="5406826" cy="614773"/>
          </a:xfrm>
          <a:prstGeom prst="roundRect">
            <a:avLst/>
          </a:prstGeom>
          <a:solidFill>
            <a:schemeClr val="bg2">
              <a:lumMod val="50000"/>
              <a:alpha val="27059"/>
            </a:schemeClr>
          </a:solidFill>
          <a:ln>
            <a:solidFill>
              <a:schemeClr val="bg1">
                <a:alpha val="2784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b="1" dirty="0">
              <a:ln>
                <a:solidFill>
                  <a:schemeClr val="accent6"/>
                </a:solidFill>
              </a:ln>
              <a:effectLst>
                <a:outerShdw blurRad="38100" dist="38100" dir="2700000" algn="tl">
                  <a:srgbClr val="000000">
                    <a:alpha val="43137"/>
                  </a:srgbClr>
                </a:outerShdw>
              </a:effectLst>
            </a:endParaRPr>
          </a:p>
        </p:txBody>
      </p:sp>
      <p:sp>
        <p:nvSpPr>
          <p:cNvPr id="13" name="Retângulo de cantos arredondados 12"/>
          <p:cNvSpPr/>
          <p:nvPr/>
        </p:nvSpPr>
        <p:spPr>
          <a:xfrm>
            <a:off x="3975710" y="4183317"/>
            <a:ext cx="1272194" cy="436156"/>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smtClean="0">
                <a:solidFill>
                  <a:schemeClr val="tx1"/>
                </a:solidFill>
              </a:rPr>
              <a:t>Diretores</a:t>
            </a:r>
            <a:endParaRPr lang="pt-BR" sz="800" b="1" dirty="0">
              <a:solidFill>
                <a:schemeClr val="tx1"/>
              </a:solidFill>
            </a:endParaRPr>
          </a:p>
        </p:txBody>
      </p:sp>
      <p:sp>
        <p:nvSpPr>
          <p:cNvPr id="14" name="Retângulo de cantos arredondados 13"/>
          <p:cNvSpPr/>
          <p:nvPr/>
        </p:nvSpPr>
        <p:spPr>
          <a:xfrm>
            <a:off x="3975710" y="3456389"/>
            <a:ext cx="1272194" cy="436156"/>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smtClean="0">
                <a:solidFill>
                  <a:schemeClr val="tx1"/>
                </a:solidFill>
              </a:rPr>
              <a:t>Diretor Presidente</a:t>
            </a:r>
            <a:endParaRPr lang="pt-BR" sz="800" b="1" dirty="0">
              <a:solidFill>
                <a:schemeClr val="tx1"/>
              </a:solidFill>
            </a:endParaRPr>
          </a:p>
        </p:txBody>
      </p:sp>
      <p:cxnSp>
        <p:nvCxnSpPr>
          <p:cNvPr id="24" name="Conector de seta reta 23"/>
          <p:cNvCxnSpPr>
            <a:stCxn id="14" idx="2"/>
          </p:cNvCxnSpPr>
          <p:nvPr/>
        </p:nvCxnSpPr>
        <p:spPr>
          <a:xfrm>
            <a:off x="4611808" y="3892545"/>
            <a:ext cx="0" cy="29077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CaixaDeTexto 30"/>
          <p:cNvSpPr txBox="1"/>
          <p:nvPr/>
        </p:nvSpPr>
        <p:spPr>
          <a:xfrm>
            <a:off x="4532295" y="4754913"/>
            <a:ext cx="993355" cy="229921"/>
          </a:xfrm>
          <a:prstGeom prst="rect">
            <a:avLst/>
          </a:prstGeom>
          <a:noFill/>
        </p:spPr>
        <p:txBody>
          <a:bodyPr wrap="none" rtlCol="0">
            <a:spAutoFit/>
          </a:bodyPr>
          <a:lstStyle/>
          <a:p>
            <a:r>
              <a:rPr lang="pt-BR" sz="800" b="1" dirty="0" smtClean="0"/>
              <a:t>Administração</a:t>
            </a:r>
            <a:endParaRPr lang="pt-BR" sz="800" b="1" dirty="0"/>
          </a:p>
        </p:txBody>
      </p:sp>
      <p:sp>
        <p:nvSpPr>
          <p:cNvPr id="36" name="CaixaDeTexto 35"/>
          <p:cNvSpPr txBox="1"/>
          <p:nvPr/>
        </p:nvSpPr>
        <p:spPr>
          <a:xfrm>
            <a:off x="7769073" y="3448741"/>
            <a:ext cx="1025216" cy="361303"/>
          </a:xfrm>
          <a:prstGeom prst="rect">
            <a:avLst/>
          </a:prstGeom>
          <a:noFill/>
        </p:spPr>
        <p:txBody>
          <a:bodyPr wrap="none" rtlCol="0">
            <a:spAutoFit/>
          </a:bodyPr>
          <a:lstStyle/>
          <a:p>
            <a:pPr algn="r"/>
            <a:r>
              <a:rPr lang="pt-BR" sz="800" b="1" dirty="0" smtClean="0"/>
              <a:t>Administração </a:t>
            </a:r>
          </a:p>
          <a:p>
            <a:pPr algn="r"/>
            <a:r>
              <a:rPr lang="pt-BR" sz="800" b="1" dirty="0" smtClean="0"/>
              <a:t>executiva</a:t>
            </a:r>
          </a:p>
        </p:txBody>
      </p:sp>
      <p:sp>
        <p:nvSpPr>
          <p:cNvPr id="37" name="CaixaDeTexto 36"/>
          <p:cNvSpPr txBox="1"/>
          <p:nvPr/>
        </p:nvSpPr>
        <p:spPr>
          <a:xfrm>
            <a:off x="7951390" y="4160470"/>
            <a:ext cx="842900" cy="361303"/>
          </a:xfrm>
          <a:prstGeom prst="rect">
            <a:avLst/>
          </a:prstGeom>
          <a:noFill/>
        </p:spPr>
        <p:txBody>
          <a:bodyPr wrap="none" rtlCol="0">
            <a:spAutoFit/>
          </a:bodyPr>
          <a:lstStyle/>
          <a:p>
            <a:pPr algn="r"/>
            <a:r>
              <a:rPr lang="pt-BR" sz="800" b="1" dirty="0" smtClean="0"/>
              <a:t>Gestão </a:t>
            </a:r>
            <a:br>
              <a:rPr lang="pt-BR" sz="800" b="1" dirty="0" smtClean="0"/>
            </a:br>
            <a:r>
              <a:rPr lang="pt-BR" sz="800" b="1" dirty="0" smtClean="0"/>
              <a:t>operacional</a:t>
            </a:r>
          </a:p>
        </p:txBody>
      </p:sp>
      <p:sp>
        <p:nvSpPr>
          <p:cNvPr id="40" name="CaixaDeTexto 39"/>
          <p:cNvSpPr txBox="1"/>
          <p:nvPr/>
        </p:nvSpPr>
        <p:spPr>
          <a:xfrm>
            <a:off x="410319" y="5847655"/>
            <a:ext cx="1077474" cy="461665"/>
          </a:xfrm>
          <a:prstGeom prst="rect">
            <a:avLst/>
          </a:prstGeom>
          <a:noFill/>
        </p:spPr>
        <p:txBody>
          <a:bodyPr wrap="none" rtlCol="0">
            <a:spAutoFit/>
          </a:bodyPr>
          <a:lstStyle/>
          <a:p>
            <a:r>
              <a:rPr lang="pt-BR" sz="2400" b="1" dirty="0" smtClean="0">
                <a:latin typeface="+mn-lt"/>
              </a:rPr>
              <a:t>Gestão</a:t>
            </a:r>
            <a:endParaRPr lang="pt-BR" sz="2400" b="1" dirty="0">
              <a:latin typeface="+mn-lt"/>
            </a:endParaRPr>
          </a:p>
        </p:txBody>
      </p:sp>
      <p:sp>
        <p:nvSpPr>
          <p:cNvPr id="12292" name="CaixaDeTexto 5"/>
          <p:cNvSpPr txBox="1">
            <a:spLocks noChangeArrowheads="1"/>
          </p:cNvSpPr>
          <p:nvPr/>
        </p:nvSpPr>
        <p:spPr bwMode="auto">
          <a:xfrm>
            <a:off x="1129214" y="6587549"/>
            <a:ext cx="6113341" cy="461665"/>
          </a:xfrm>
          <a:prstGeom prst="rect">
            <a:avLst/>
          </a:prstGeom>
          <a:noFill/>
          <a:ln w="9525">
            <a:noFill/>
            <a:miter lim="800000"/>
            <a:headEnd/>
            <a:tailEnd/>
          </a:ln>
        </p:spPr>
        <p:txBody>
          <a:bodyPr wrap="none">
            <a:spAutoFit/>
          </a:bodyPr>
          <a:lstStyle/>
          <a:p>
            <a:pPr lvl="1" algn="ctr">
              <a:defRPr/>
            </a:pPr>
            <a:r>
              <a:rPr lang="pt-BR" sz="1200" dirty="0" smtClean="0">
                <a:latin typeface="+mn-lt"/>
              </a:rPr>
              <a:t>Fonte: adapt. do “Código de melhores práticas de </a:t>
            </a:r>
            <a:r>
              <a:rPr lang="pt-BR" sz="1200" dirty="0">
                <a:latin typeface="+mn-lt"/>
              </a:rPr>
              <a:t>governança </a:t>
            </a:r>
            <a:r>
              <a:rPr lang="pt-BR" sz="1200" dirty="0" smtClean="0">
                <a:latin typeface="+mn-lt"/>
              </a:rPr>
              <a:t>corporativa” </a:t>
            </a:r>
            <a:r>
              <a:rPr lang="pt-BR" sz="1200" dirty="0">
                <a:latin typeface="+mn-lt"/>
              </a:rPr>
              <a:t>(IBGC, 2009)</a:t>
            </a:r>
          </a:p>
          <a:p>
            <a:pPr lvl="1" algn="ctr">
              <a:defRPr/>
            </a:pPr>
            <a:r>
              <a:rPr lang="pt-BR" sz="1200" dirty="0" smtClean="0">
                <a:latin typeface="+mn-lt"/>
              </a:rPr>
              <a:t> </a:t>
            </a:r>
            <a:endParaRPr lang="pt-BR" sz="1200" dirty="0">
              <a:latin typeface="+mn-lt"/>
            </a:endParaRPr>
          </a:p>
        </p:txBody>
      </p:sp>
      <p:sp>
        <p:nvSpPr>
          <p:cNvPr id="30" name="Retângulo de cantos arredondados 29"/>
          <p:cNvSpPr/>
          <p:nvPr/>
        </p:nvSpPr>
        <p:spPr>
          <a:xfrm>
            <a:off x="3419125" y="1784456"/>
            <a:ext cx="2385364" cy="319848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6727043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ço Reservado para Conteúdo 1"/>
          <p:cNvSpPr>
            <a:spLocks noGrp="1"/>
          </p:cNvSpPr>
          <p:nvPr>
            <p:ph idx="1"/>
          </p:nvPr>
        </p:nvSpPr>
        <p:spPr>
          <a:xfrm>
            <a:off x="0" y="1125538"/>
            <a:ext cx="9144000" cy="4032250"/>
          </a:xfrm>
        </p:spPr>
        <p:txBody>
          <a:bodyPr/>
          <a:lstStyle/>
          <a:p>
            <a:pPr lvl="1" eaLnBrk="1" hangingPunct="1"/>
            <a:endParaRPr lang="pt-BR" sz="4000" dirty="0" smtClean="0"/>
          </a:p>
          <a:p>
            <a:pPr lvl="1" eaLnBrk="1" hangingPunct="1"/>
            <a:r>
              <a:rPr lang="pt-BR" sz="4000" dirty="0" smtClean="0"/>
              <a:t>Transparência</a:t>
            </a:r>
            <a:endParaRPr lang="pt-BR" sz="4000" dirty="0" smtClean="0"/>
          </a:p>
          <a:p>
            <a:pPr lvl="1" eaLnBrk="1" hangingPunct="1"/>
            <a:r>
              <a:rPr lang="pt-BR" sz="4000" dirty="0" smtClean="0"/>
              <a:t>Equidade</a:t>
            </a:r>
          </a:p>
          <a:p>
            <a:pPr lvl="1" eaLnBrk="1" hangingPunct="1"/>
            <a:r>
              <a:rPr lang="pt-BR" sz="4000" dirty="0" smtClean="0"/>
              <a:t>Prestação de contas (</a:t>
            </a:r>
            <a:r>
              <a:rPr lang="pt-BR" sz="4000" i="1" dirty="0" err="1" smtClean="0"/>
              <a:t>accountability</a:t>
            </a:r>
            <a:r>
              <a:rPr lang="pt-BR" sz="4000" dirty="0" smtClean="0"/>
              <a:t>)</a:t>
            </a:r>
          </a:p>
          <a:p>
            <a:pPr lvl="1" eaLnBrk="1" hangingPunct="1"/>
            <a:r>
              <a:rPr lang="pt-BR" sz="4000" dirty="0" smtClean="0"/>
              <a:t>Responsabilidade corporativa</a:t>
            </a:r>
          </a:p>
        </p:txBody>
      </p:sp>
      <p:sp>
        <p:nvSpPr>
          <p:cNvPr id="10243" name="Título 2"/>
          <p:cNvSpPr>
            <a:spLocks noGrp="1"/>
          </p:cNvSpPr>
          <p:nvPr>
            <p:ph type="title"/>
          </p:nvPr>
        </p:nvSpPr>
        <p:spPr/>
        <p:txBody>
          <a:bodyPr/>
          <a:lstStyle/>
          <a:p>
            <a:pPr eaLnBrk="1" hangingPunct="1"/>
            <a:r>
              <a:rPr lang="pt-BR" dirty="0" smtClean="0"/>
              <a:t>Princípios Básicos da Boa Governança</a:t>
            </a:r>
            <a:endParaRPr lang="pt-BR" dirty="0" smtClean="0"/>
          </a:p>
        </p:txBody>
      </p:sp>
      <p:sp>
        <p:nvSpPr>
          <p:cNvPr id="10245" name="CaixaDeTexto 5"/>
          <p:cNvSpPr txBox="1">
            <a:spLocks noChangeArrowheads="1"/>
          </p:cNvSpPr>
          <p:nvPr/>
        </p:nvSpPr>
        <p:spPr bwMode="auto">
          <a:xfrm>
            <a:off x="4356100" y="5526088"/>
            <a:ext cx="1189038" cy="307975"/>
          </a:xfrm>
          <a:prstGeom prst="rect">
            <a:avLst/>
          </a:prstGeom>
          <a:noFill/>
          <a:ln w="9525">
            <a:noFill/>
            <a:miter lim="800000"/>
            <a:headEnd/>
            <a:tailEnd/>
          </a:ln>
        </p:spPr>
        <p:txBody>
          <a:bodyPr wrap="none">
            <a:spAutoFit/>
          </a:bodyPr>
          <a:lstStyle/>
          <a:p>
            <a:r>
              <a:rPr lang="pt-BR" sz="1400">
                <a:hlinkClick r:id="rId3"/>
              </a:rPr>
              <a:t>IBGC (2009)</a:t>
            </a:r>
            <a:endParaRPr lang="pt-BR" sz="1400"/>
          </a:p>
        </p:txBody>
      </p:sp>
    </p:spTree>
    <p:extLst>
      <p:ext uri="{BB962C8B-B14F-4D97-AF65-F5344CB8AC3E}">
        <p14:creationId xmlns:p14="http://schemas.microsoft.com/office/powerpoint/2010/main" xmlns="" val="347302767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0" y="1773238"/>
            <a:ext cx="9144000" cy="4248150"/>
          </a:xfrm>
        </p:spPr>
        <p:txBody>
          <a:bodyPr/>
          <a:lstStyle/>
          <a:p>
            <a:pPr eaLnBrk="1" hangingPunct="1">
              <a:defRPr/>
            </a:pPr>
            <a:r>
              <a:rPr lang="pt-BR" sz="4000" dirty="0" smtClean="0"/>
              <a:t>Qualquer mandatário é um </a:t>
            </a:r>
            <a:r>
              <a:rPr lang="pt-BR" sz="4000" dirty="0" smtClean="0">
                <a:solidFill>
                  <a:schemeClr val="tx2">
                    <a:lumMod val="60000"/>
                    <a:lumOff val="40000"/>
                  </a:schemeClr>
                </a:solidFill>
              </a:rPr>
              <a:t>Agente.</a:t>
            </a:r>
          </a:p>
          <a:p>
            <a:pPr eaLnBrk="1" hangingPunct="1">
              <a:defRPr/>
            </a:pPr>
            <a:r>
              <a:rPr lang="pt-BR" sz="4000" dirty="0" smtClean="0"/>
              <a:t>O </a:t>
            </a:r>
            <a:r>
              <a:rPr lang="pt-BR" sz="4000" dirty="0" smtClean="0">
                <a:solidFill>
                  <a:schemeClr val="tx2">
                    <a:lumMod val="60000"/>
                    <a:lumOff val="40000"/>
                  </a:schemeClr>
                </a:solidFill>
              </a:rPr>
              <a:t>Principal</a:t>
            </a:r>
            <a:r>
              <a:rPr lang="pt-BR" sz="4000" dirty="0" smtClean="0">
                <a:solidFill>
                  <a:srgbClr val="FF0000"/>
                </a:solidFill>
              </a:rPr>
              <a:t> </a:t>
            </a:r>
            <a:r>
              <a:rPr lang="pt-BR" sz="4000" dirty="0" smtClean="0"/>
              <a:t>é a </a:t>
            </a:r>
            <a:r>
              <a:rPr lang="pt-BR" sz="4000" u="sng" dirty="0" smtClean="0"/>
              <a:t>sociedade brasileira,</a:t>
            </a:r>
            <a:r>
              <a:rPr lang="pt-BR" sz="4000" dirty="0" smtClean="0"/>
              <a:t> que concede mandato por meio do voto e do sustento da estrutura do Estado para agir em seu nome.</a:t>
            </a:r>
            <a:endParaRPr lang="pt-BR" sz="4000" dirty="0"/>
          </a:p>
        </p:txBody>
      </p:sp>
      <p:sp>
        <p:nvSpPr>
          <p:cNvPr id="12291" name="Título 2"/>
          <p:cNvSpPr>
            <a:spLocks noGrp="1"/>
          </p:cNvSpPr>
          <p:nvPr>
            <p:ph type="title"/>
          </p:nvPr>
        </p:nvSpPr>
        <p:spPr/>
        <p:txBody>
          <a:bodyPr/>
          <a:lstStyle/>
          <a:p>
            <a:pPr eaLnBrk="1" hangingPunct="1"/>
            <a:r>
              <a:rPr lang="pt-BR" smtClean="0"/>
              <a:t>E a Governança no setor público?</a:t>
            </a:r>
          </a:p>
        </p:txBody>
      </p:sp>
    </p:spTree>
    <p:extLst>
      <p:ext uri="{BB962C8B-B14F-4D97-AF65-F5344CB8AC3E}">
        <p14:creationId xmlns:p14="http://schemas.microsoft.com/office/powerpoint/2010/main" xmlns="" val="104896841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0" y="1557338"/>
            <a:ext cx="9144000" cy="792162"/>
          </a:xfrm>
        </p:spPr>
        <p:txBody>
          <a:bodyPr/>
          <a:lstStyle/>
          <a:p>
            <a:pPr eaLnBrk="1" hangingPunct="1">
              <a:defRPr/>
            </a:pPr>
            <a:r>
              <a:rPr lang="pt-BR" sz="4000" dirty="0" smtClean="0"/>
              <a:t>Há conflito de interesse?</a:t>
            </a:r>
          </a:p>
          <a:p>
            <a:pPr lvl="1" eaLnBrk="1" hangingPunct="1">
              <a:defRPr/>
            </a:pPr>
            <a:r>
              <a:rPr lang="pt-BR" sz="3600" dirty="0" smtClean="0"/>
              <a:t>Pode haver!</a:t>
            </a:r>
          </a:p>
          <a:p>
            <a:pPr lvl="1" eaLnBrk="1" hangingPunct="1">
              <a:defRPr/>
            </a:pPr>
            <a:r>
              <a:rPr lang="pt-BR" sz="3600" dirty="0" smtClean="0"/>
              <a:t>É necessário identificar com clareza os </a:t>
            </a:r>
            <a:r>
              <a:rPr lang="pt-BR" sz="3600" dirty="0" smtClean="0">
                <a:solidFill>
                  <a:schemeClr val="tx2">
                    <a:lumMod val="60000"/>
                    <a:lumOff val="40000"/>
                  </a:schemeClr>
                </a:solidFill>
              </a:rPr>
              <a:t>interesses </a:t>
            </a:r>
            <a:r>
              <a:rPr lang="pt-BR" sz="3600" dirty="0" smtClean="0"/>
              <a:t>e as </a:t>
            </a:r>
            <a:r>
              <a:rPr lang="pt-BR" sz="3600" dirty="0" smtClean="0">
                <a:solidFill>
                  <a:schemeClr val="tx2">
                    <a:lumMod val="60000"/>
                    <a:lumOff val="40000"/>
                  </a:schemeClr>
                </a:solidFill>
              </a:rPr>
              <a:t>expectativas </a:t>
            </a:r>
            <a:r>
              <a:rPr lang="pt-BR" sz="3600" dirty="0" smtClean="0"/>
              <a:t>da sociedade mandante na concessão do mandato a seus representantes. </a:t>
            </a:r>
          </a:p>
        </p:txBody>
      </p:sp>
      <p:sp>
        <p:nvSpPr>
          <p:cNvPr id="13315" name="Título 2"/>
          <p:cNvSpPr>
            <a:spLocks noGrp="1"/>
          </p:cNvSpPr>
          <p:nvPr>
            <p:ph type="title"/>
          </p:nvPr>
        </p:nvSpPr>
        <p:spPr/>
        <p:txBody>
          <a:bodyPr/>
          <a:lstStyle/>
          <a:p>
            <a:pPr eaLnBrk="1" hangingPunct="1"/>
            <a:r>
              <a:rPr lang="pt-BR" dirty="0" smtClean="0"/>
              <a:t>Governança </a:t>
            </a:r>
            <a:r>
              <a:rPr lang="pt-BR" dirty="0" smtClean="0"/>
              <a:t>no setor </a:t>
            </a:r>
            <a:r>
              <a:rPr lang="pt-BR" dirty="0" smtClean="0"/>
              <a:t>público</a:t>
            </a:r>
            <a:endParaRPr lang="pt-BR" dirty="0" smtClean="0"/>
          </a:p>
        </p:txBody>
      </p:sp>
    </p:spTree>
    <p:extLst>
      <p:ext uri="{BB962C8B-B14F-4D97-AF65-F5344CB8AC3E}">
        <p14:creationId xmlns:p14="http://schemas.microsoft.com/office/powerpoint/2010/main" xmlns="" val="223734332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9022</TotalTime>
  <Words>1916</Words>
  <Application>Microsoft Office PowerPoint</Application>
  <PresentationFormat>Apresentação na tela (4:3)</PresentationFormat>
  <Paragraphs>312</Paragraphs>
  <Slides>34</Slides>
  <Notes>21</Notes>
  <HiddenSlides>0</HiddenSlides>
  <MMClips>0</MMClips>
  <ScaleCrop>false</ScaleCrop>
  <HeadingPairs>
    <vt:vector size="4" baseType="variant">
      <vt:variant>
        <vt:lpstr>Tema</vt:lpstr>
      </vt:variant>
      <vt:variant>
        <vt:i4>1</vt:i4>
      </vt:variant>
      <vt:variant>
        <vt:lpstr>Títulos de slides</vt:lpstr>
      </vt:variant>
      <vt:variant>
        <vt:i4>34</vt:i4>
      </vt:variant>
    </vt:vector>
  </HeadingPairs>
  <TitlesOfParts>
    <vt:vector size="35" baseType="lpstr">
      <vt:lpstr>Tema do Office</vt:lpstr>
      <vt:lpstr>Slide 1</vt:lpstr>
      <vt:lpstr>Slide 2</vt:lpstr>
      <vt:lpstr>O que é Governança?</vt:lpstr>
      <vt:lpstr>O que é Governança?</vt:lpstr>
      <vt:lpstr>Conceito de Governança</vt:lpstr>
      <vt:lpstr>Sistema de Governança Corporativa</vt:lpstr>
      <vt:lpstr>Princípios Básicos da Boa Governança</vt:lpstr>
      <vt:lpstr>E a Governança no setor público?</vt:lpstr>
      <vt:lpstr>Governança no setor público</vt:lpstr>
      <vt:lpstr>O que é Governança no setor público?</vt:lpstr>
      <vt:lpstr>Princípios da Governança</vt:lpstr>
      <vt:lpstr>Práticas de Governança no Setor Público (principais)</vt:lpstr>
      <vt:lpstr>Slide 13</vt:lpstr>
      <vt:lpstr>Práticas de Governança no Setor Público (principais)</vt:lpstr>
      <vt:lpstr>Práticas de Governança no Setor Público (principais)</vt:lpstr>
      <vt:lpstr>Slide 16</vt:lpstr>
      <vt:lpstr>Slide 17</vt:lpstr>
      <vt:lpstr>Slide 18</vt:lpstr>
      <vt:lpstr>Slide 19</vt:lpstr>
      <vt:lpstr>Slide 20</vt:lpstr>
      <vt:lpstr>Slide 21</vt:lpstr>
      <vt:lpstr>Slide 22</vt:lpstr>
      <vt:lpstr>Slide 23</vt:lpstr>
      <vt:lpstr>Slide 24</vt:lpstr>
      <vt:lpstr>Auditoria TMS 6/2010 – gestão e uso de TI na APF Acórdão TCU – Plenário 1233/2012 Relator:  Ministro Aroldo Cedraz</vt:lpstr>
      <vt:lpstr>Slide 26</vt:lpstr>
      <vt:lpstr>Slide 27</vt:lpstr>
      <vt:lpstr>Slide 28</vt:lpstr>
      <vt:lpstr>Alta Administração</vt:lpstr>
      <vt:lpstr>Alta Administração – Gov. Corp.</vt:lpstr>
      <vt:lpstr>Slide 31</vt:lpstr>
      <vt:lpstr>Auditores x gestores</vt:lpstr>
      <vt:lpstr>Auditoria Interna</vt:lpstr>
      <vt:lpstr>Slide 34</vt:lpstr>
    </vt:vector>
  </TitlesOfParts>
  <Company>TCU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malvim</dc:creator>
  <cp:lastModifiedBy>marcelose</cp:lastModifiedBy>
  <cp:revision>293</cp:revision>
  <dcterms:created xsi:type="dcterms:W3CDTF">2012-01-19T13:05:04Z</dcterms:created>
  <dcterms:modified xsi:type="dcterms:W3CDTF">2013-09-25T21:17:22Z</dcterms:modified>
</cp:coreProperties>
</file>