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86652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2564904"/>
            <a:ext cx="8352928" cy="3960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3613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5345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D6768D-C079-4562-972C-45DD7278FB73}" type="datetimeFigureOut">
              <a:rPr lang="pt-BR" smtClean="0"/>
              <a:t>26/03/2015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5CF92-B946-40E2-80B2-20F0BAC31D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351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D6768D-C079-4562-972C-45DD7278FB73}" type="datetimeFigureOut">
              <a:rPr lang="pt-BR" smtClean="0"/>
              <a:t>26/03/2015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5CF92-B946-40E2-80B2-20F0BAC31D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4144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23528" y="13407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1520" y="2852936"/>
            <a:ext cx="8435280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087" y="-2302"/>
            <a:ext cx="4760913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457" y="-2303"/>
            <a:ext cx="4176713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19" y="0"/>
            <a:ext cx="963613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525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rcelo.zenkner@secont.es.gov.br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23215" y="1600200"/>
            <a:ext cx="8568690" cy="5069205"/>
          </a:xfrm>
        </p:spPr>
        <p:txBody>
          <a:bodyPr wrap="square" lIns="91440" tIns="45720" rIns="91440" bIns="45720" anchor="t">
            <a:normAutofit/>
          </a:bodyPr>
          <a:lstStyle/>
          <a:p>
            <a:pPr marL="0" indent="0" algn="ctr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1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</a:rPr>
              <a:t>LEI FEDERAL Nº 12.846/2013</a:t>
            </a:r>
            <a:br>
              <a:rPr lang="en-US" altLang="ko-KR" sz="4400" b="1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</a:rPr>
            </a:br>
            <a:r>
              <a:rPr lang="en-US" altLang="ko-KR" sz="1000" dirty="0" smtClean="0">
                <a:solidFill>
                  <a:srgbClr val="000000"/>
                </a:solidFill>
                <a:latin typeface="Times New Roman" charset="0"/>
              </a:rPr>
              <a:t/>
            </a:r>
            <a:br>
              <a:rPr lang="en-US" altLang="ko-KR" sz="1000" dirty="0" smtClean="0">
                <a:solidFill>
                  <a:srgbClr val="000000"/>
                </a:solidFill>
                <a:latin typeface="Times New Roman" charset="0"/>
              </a:rPr>
            </a:br>
            <a:r>
              <a:rPr lang="en-US" altLang="ko-KR" sz="4400" b="1" i="1" dirty="0" smtClean="0">
                <a:solidFill>
                  <a:srgbClr val="404040"/>
                </a:solidFill>
                <a:latin typeface="Calibri" charset="0"/>
              </a:rPr>
              <a:t>PAINEL: “Regulamentação da Lei no Estado do Espírito Santo”</a:t>
            </a:r>
            <a:endParaRPr lang="ko-KR" altLang="en-US" sz="4400" b="1" i="1" dirty="0" smtClean="0">
              <a:latin typeface="Calibri" charset="0"/>
            </a:endParaRPr>
          </a:p>
          <a:p>
            <a:pPr marL="0" indent="0" algn="ctr" defTabSz="914400" latinLnBrk="0">
              <a:lnSpc>
                <a:spcPct val="102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endParaRPr lang="ko-KR" altLang="en-US" sz="4400" b="1" i="1" dirty="0" smtClean="0">
              <a:latin typeface="Calibri" charset="0"/>
            </a:endParaRPr>
          </a:p>
          <a:p>
            <a:pPr marL="0" indent="0" algn="r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1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</a:rPr>
              <a:t>MARCELO ALTOÉ</a:t>
            </a:r>
            <a:endParaRPr lang="ko-KR" altLang="en-US" sz="2400" b="1" dirty="0" smtClean="0">
              <a:latin typeface="Calibri" charset="0"/>
            </a:endParaRPr>
          </a:p>
          <a:p>
            <a:pPr marL="0" indent="0" algn="r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1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</a:rPr>
              <a:t>Secretaria de Estado de Controle e Transparência – ES</a:t>
            </a:r>
            <a:endParaRPr lang="ko-KR" altLang="en-US" sz="2400" b="1" dirty="0" smtClean="0">
              <a:latin typeface="Calibri" charset="0"/>
            </a:endParaRPr>
          </a:p>
          <a:p>
            <a:pPr marL="0" indent="0" algn="r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1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</a:rPr>
              <a:t>Subsecretaria de Integridade  Governamental e Empresarial</a:t>
            </a:r>
            <a:endParaRPr lang="ko-KR" altLang="en-US" sz="2400" b="1" dirty="0" smtClean="0">
              <a:latin typeface="Calibri" charset="0"/>
            </a:endParaRPr>
          </a:p>
          <a:p>
            <a:pPr marL="0" indent="0" algn="r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hlinkClick r:id="rId2"/>
              </a:rPr>
              <a:t>marcelo.altoe@secont.es.gov.br</a:t>
            </a:r>
            <a:r>
              <a:rPr lang="en-US" altLang="ko-KR" sz="2400" b="1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</a:rPr>
              <a:t> </a:t>
            </a:r>
            <a:endParaRPr lang="ko-KR" altLang="en-US" sz="2400" b="1" dirty="0" smtClean="0">
              <a:latin typeface="Calibri" charset="0"/>
            </a:endParaRPr>
          </a:p>
        </p:txBody>
      </p:sp>
      <p:sp>
        <p:nvSpPr>
          <p:cNvPr id="67" name="Rect 3"/>
          <p:cNvSpPr>
            <a:spLocks noGrp="1" noChangeArrowheads="1"/>
          </p:cNvSpPr>
          <p:nvPr/>
        </p:nvSpPr>
        <p:spPr>
          <a:xfrm>
            <a:off x="3695065" y="4359910"/>
            <a:ext cx="414655" cy="389255"/>
          </a:xfrm>
          <a:prstGeom prst="rect">
            <a:avLst/>
          </a:prstGeom>
          <a:noFill/>
          <a:ln w="0" cap="flat" cmpd="sng">
            <a:noFill/>
            <a:prstDash/>
          </a:ln>
        </p:spPr>
        <p:txBody>
          <a:bodyPr wrap="square" lIns="89535" tIns="46355" rIns="89535" bIns="46355" anchor="t">
            <a:spAutoFit/>
          </a:bodyPr>
          <a:lstStyle/>
          <a:p>
            <a:pPr marL="0" indent="0" algn="l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619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099494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627983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CGU E CONTROLADORIAS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MINISTÉRIO PÚBLICO</a:t>
                      </a:r>
                      <a:endParaRPr lang="pt-BR" dirty="0"/>
                    </a:p>
                  </a:txBody>
                  <a:tcPr/>
                </a:tc>
              </a:tr>
              <a:tr h="12126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Acordo de leniência previsto na Lei nº 12.529/2011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Acordo de leniência previsto </a:t>
                      </a:r>
                      <a:r>
                        <a:rPr lang="pt-BR" baseline="0" dirty="0" smtClean="0"/>
                        <a:t>na Lei nº 12.846/2013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Colaboração premiada prevista na </a:t>
                      </a:r>
                      <a:r>
                        <a:rPr lang="pt-BR" dirty="0" smtClean="0"/>
                        <a:t>Lei nº 12.850/2013, </a:t>
                      </a:r>
                      <a:r>
                        <a:rPr lang="pt-BR" smtClean="0"/>
                        <a:t>mas </a:t>
                      </a:r>
                      <a:r>
                        <a:rPr lang="pt-BR" u="none" smtClean="0"/>
                        <a:t>apenas em caso de </a:t>
                      </a:r>
                      <a:r>
                        <a:rPr lang="pt-BR" u="none" dirty="0" smtClean="0"/>
                        <a:t>organização criminosa</a:t>
                      </a:r>
                      <a:endParaRPr lang="pt-BR" u="none" dirty="0"/>
                    </a:p>
                  </a:txBody>
                  <a:tcPr/>
                </a:tc>
              </a:tr>
              <a:tr h="835326"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Importa em confissão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Importa</a:t>
                      </a:r>
                      <a:r>
                        <a:rPr lang="pt-BR" baseline="0" dirty="0" smtClean="0"/>
                        <a:t> em confissão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Importa em confissão</a:t>
                      </a:r>
                      <a:endParaRPr lang="pt-BR" dirty="0"/>
                    </a:p>
                  </a:txBody>
                  <a:tcPr/>
                </a:tc>
              </a:tr>
              <a:tr h="14847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Pode</a:t>
                      </a:r>
                      <a:r>
                        <a:rPr lang="pt-BR" baseline="0" dirty="0" smtClean="0"/>
                        <a:t> ser celebrado por pessoas físicas ou jurídicas, que devem tomar a iniciativa</a:t>
                      </a:r>
                      <a:endParaRPr lang="pt-BR" dirty="0" smtClean="0"/>
                    </a:p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Pode</a:t>
                      </a:r>
                      <a:r>
                        <a:rPr lang="pt-BR" baseline="0" dirty="0" smtClean="0"/>
                        <a:t> ser celebrado por pessoas jurídicas, que devem tomar a iniciativa</a:t>
                      </a:r>
                      <a:endParaRPr lang="pt-BR" dirty="0" smtClean="0"/>
                    </a:p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mtClean="0"/>
                    </a:p>
                    <a:p>
                      <a:pPr algn="ctr"/>
                      <a:r>
                        <a:rPr lang="pt-BR" smtClean="0"/>
                        <a:t>Pode ser celebrado por</a:t>
                      </a:r>
                      <a:r>
                        <a:rPr lang="pt-BR" baseline="0" smtClean="0"/>
                        <a:t> pessoas físicas por proposta do próprio MP</a:t>
                      </a:r>
                      <a:endParaRPr lang="pt-BR"/>
                    </a:p>
                  </a:txBody>
                  <a:tcPr/>
                </a:tc>
              </a:tr>
              <a:tr h="121264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Apenas quem</a:t>
                      </a:r>
                      <a:r>
                        <a:rPr lang="pt-BR" baseline="0" dirty="0" smtClean="0"/>
                        <a:t> procura a autoridade em primeiro lugar pode se beneficiar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Todos os envolvidos podem se beneficiar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Todos</a:t>
                      </a:r>
                      <a:r>
                        <a:rPr lang="pt-BR" baseline="0" dirty="0" smtClean="0"/>
                        <a:t> os envolvidos podem se beneficiar</a:t>
                      </a:r>
                      <a:endParaRPr lang="pt-BR" dirty="0"/>
                    </a:p>
                  </a:txBody>
                  <a:tcPr/>
                </a:tc>
              </a:tr>
              <a:tr h="1484701"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Benefícios expressos</a:t>
                      </a:r>
                      <a:r>
                        <a:rPr lang="pt-BR" baseline="0" dirty="0" smtClean="0"/>
                        <a:t> em lei, com repercussão nos campos administrativo e penal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Benefícios</a:t>
                      </a:r>
                      <a:r>
                        <a:rPr lang="pt-BR" baseline="0" dirty="0" smtClean="0"/>
                        <a:t> expressos em lei apenas no campo administrativo </a:t>
                      </a:r>
                    </a:p>
                    <a:p>
                      <a:pPr algn="ctr"/>
                      <a:r>
                        <a:rPr lang="pt-BR" baseline="0" dirty="0" smtClean="0"/>
                        <a:t>(sanções judiciais e penais poderão ser aplicadas)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Benefícios expressos em lei apenas no</a:t>
                      </a:r>
                      <a:r>
                        <a:rPr lang="pt-BR" baseline="0" dirty="0" smtClean="0"/>
                        <a:t> campo penal, com vedação na Lei nº 8429/92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3319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460" y="1143635"/>
            <a:ext cx="8703310" cy="4949825"/>
          </a:xfrm>
        </p:spPr>
        <p:txBody>
          <a:bodyPr wrap="square" lIns="91440" tIns="45720" rIns="91440" bIns="45720" anchor="t">
            <a:normAutofit/>
          </a:bodyPr>
          <a:lstStyle/>
          <a:p>
            <a:pPr marL="0" indent="0" algn="ctr" defTabSz="914400" latinLnBrk="0">
              <a:lnSpc>
                <a:spcPct val="15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charset="0"/>
              </a:rPr>
              <a:t>Lei n. 12.846, de 01.08.13 (vigência 01.02.14)</a:t>
            </a:r>
            <a:endParaRPr lang="ko-KR" altLang="en-US" sz="3600" dirty="0" smtClean="0">
              <a:latin typeface="Calibri" charset="0"/>
            </a:endParaRPr>
          </a:p>
          <a:p>
            <a:pPr marL="0" indent="0" algn="ctr" defTabSz="914400" latinLnBrk="0">
              <a:lnSpc>
                <a:spcPct val="15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charset="0"/>
              </a:rPr>
              <a:t>Decreto Estadual n. 3727-R, de 11.12.14</a:t>
            </a:r>
            <a:endParaRPr lang="ko-KR" altLang="en-US" sz="3600" dirty="0" smtClean="0">
              <a:latin typeface="Calibri" charset="0"/>
            </a:endParaRPr>
          </a:p>
          <a:p>
            <a:pPr marL="0" indent="0" algn="ctr" defTabSz="914400" latinLnBrk="0">
              <a:lnSpc>
                <a:spcPct val="15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charset="0"/>
              </a:rPr>
              <a:t>Decreto Estadual n. 3774-R, de 29.01.15</a:t>
            </a:r>
            <a:endParaRPr lang="ko-KR" altLang="en-US" sz="3600" dirty="0" smtClean="0">
              <a:latin typeface="Calibri" charset="0"/>
            </a:endParaRPr>
          </a:p>
          <a:p>
            <a:pPr marL="0" indent="0" algn="ctr" defTabSz="914400" latinLnBrk="0">
              <a:lnSpc>
                <a:spcPct val="15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charset="0"/>
              </a:rPr>
              <a:t>Decreto Federal  n. 8.420, de 19.03.15</a:t>
            </a:r>
            <a:endParaRPr lang="ko-KR" altLang="en-US" sz="3600" dirty="0" smtClean="0">
              <a:latin typeface="Calibri" charset="0"/>
            </a:endParaRPr>
          </a:p>
          <a:p>
            <a:pPr marL="0" indent="0" algn="ctr" defTabSz="914400" latinLnBrk="0">
              <a:lnSpc>
                <a:spcPct val="15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Calibri" charset="0"/>
              </a:rPr>
              <a:t>Novo Decreto Estadual em elaboração</a:t>
            </a:r>
            <a:endParaRPr lang="ko-KR" altLang="en-US" sz="3600" dirty="0" smtClean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80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/data/data/com.infraware.PolarisOfficeStdForTablet/files/.polaris_temp/fImage820377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330" y="855345"/>
            <a:ext cx="8874125" cy="6002020"/>
          </a:xfrm>
          <a:prstGeom prst="rect">
            <a:avLst/>
          </a:prstGeom>
          <a:noFill/>
          <a:ln w="3175" cap="flat" cmpd="sng"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291884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 3"/>
          <p:cNvSpPr>
            <a:spLocks noGrp="1" noChangeArrowheads="1"/>
          </p:cNvSpPr>
          <p:nvPr/>
        </p:nvSpPr>
        <p:spPr>
          <a:xfrm>
            <a:off x="4413250" y="3234690"/>
            <a:ext cx="414655" cy="389255"/>
          </a:xfrm>
          <a:prstGeom prst="rect">
            <a:avLst/>
          </a:prstGeom>
          <a:noFill/>
          <a:ln w="0" cap="flat" cmpd="sng">
            <a:noFill/>
            <a:prstDash/>
          </a:ln>
        </p:spPr>
        <p:txBody>
          <a:bodyPr wrap="square" lIns="89535" tIns="46355" rIns="89535" bIns="46355" anchor="t">
            <a:spAutoFit/>
          </a:bodyPr>
          <a:lstStyle/>
          <a:p>
            <a:pPr marL="0" indent="0" algn="l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charset="0"/>
            </a:endParaRPr>
          </a:p>
        </p:txBody>
      </p:sp>
      <p:sp>
        <p:nvSpPr>
          <p:cNvPr id="131" name="Rect 3"/>
          <p:cNvSpPr>
            <a:spLocks noGrp="1" noChangeArrowheads="1"/>
          </p:cNvSpPr>
          <p:nvPr/>
        </p:nvSpPr>
        <p:spPr>
          <a:xfrm>
            <a:off x="494030" y="1343025"/>
            <a:ext cx="7866380" cy="5514975"/>
          </a:xfrm>
          <a:prstGeom prst="rect">
            <a:avLst/>
          </a:prstGeom>
          <a:noFill/>
          <a:ln w="0" cap="flat" cmpd="sng">
            <a:noFill/>
            <a:prstDash/>
          </a:ln>
        </p:spPr>
        <p:txBody>
          <a:bodyPr wrap="square" lIns="89535" tIns="46355" rIns="89535" bIns="46355" anchor="t">
            <a:spAutoFit/>
          </a:bodyPr>
          <a:lstStyle/>
          <a:p>
            <a:pPr marL="0" indent="0" algn="l" defTabSz="508000" latinLnBrk="0">
              <a:lnSpc>
                <a:spcPct val="13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>
                <a:solidFill>
                  <a:srgbClr val="000000"/>
                </a:solidFill>
                <a:latin typeface="Times New Roman" charset="0"/>
              </a:rPr>
              <a:t>• 1º: Competências</a:t>
            </a:r>
            <a:endParaRPr lang="ko-KR" altLang="en-US" sz="1800" dirty="0" smtClean="0">
              <a:latin typeface="Times New Roman" charset="0"/>
            </a:endParaRPr>
          </a:p>
          <a:p>
            <a:pPr marL="0" indent="0" algn="l" defTabSz="508000" latinLnBrk="0">
              <a:lnSpc>
                <a:spcPct val="13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charset="0"/>
            </a:endParaRPr>
          </a:p>
          <a:p>
            <a:pPr marL="0" indent="0" algn="l" defTabSz="508000" latinLnBrk="0">
              <a:lnSpc>
                <a:spcPct val="13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>
                <a:solidFill>
                  <a:srgbClr val="000000"/>
                </a:solidFill>
                <a:latin typeface="Times New Roman" charset="0"/>
              </a:rPr>
              <a:t>&gt; Competência para instaurar e julgar o PAR (art. 3 do Decreto Federal): SUBINT</a:t>
            </a:r>
            <a:endParaRPr lang="ko-KR" altLang="en-US" sz="1800" dirty="0" smtClean="0">
              <a:latin typeface="Times New Roman" charset="0"/>
            </a:endParaRPr>
          </a:p>
          <a:p>
            <a:pPr marL="0" indent="0" algn="l" defTabSz="508000" latinLnBrk="0">
              <a:lnSpc>
                <a:spcPct val="13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charset="0"/>
            </a:endParaRPr>
          </a:p>
          <a:p>
            <a:pPr marL="0" indent="0" algn="l" defTabSz="508000" latinLnBrk="0">
              <a:lnSpc>
                <a:spcPct val="13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>
                <a:solidFill>
                  <a:srgbClr val="000000"/>
                </a:solidFill>
                <a:latin typeface="Times New Roman" charset="0"/>
              </a:rPr>
              <a:t>&gt; Competência concorrente para instaurar e julgar o PAR (artigo 13, inciso I, do Decreto n. 8.420</a:t>
            </a:r>
            <a:endParaRPr lang="ko-KR" altLang="en-US" sz="1800" dirty="0" smtClean="0">
              <a:latin typeface="Times New Roman" charset="0"/>
            </a:endParaRPr>
          </a:p>
          <a:p>
            <a:pPr marL="0" indent="0" algn="l" defTabSz="508000" latinLnBrk="0">
              <a:lnSpc>
                <a:spcPct val="13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charset="0"/>
            </a:endParaRPr>
          </a:p>
          <a:p>
            <a:pPr marL="0" indent="0" algn="l" defTabSz="508000" latinLnBrk="0">
              <a:lnSpc>
                <a:spcPct val="13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019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 3"/>
          <p:cNvSpPr>
            <a:spLocks noGrp="1" noChangeArrowheads="1"/>
          </p:cNvSpPr>
          <p:nvPr/>
        </p:nvSpPr>
        <p:spPr>
          <a:xfrm>
            <a:off x="4413250" y="3234690"/>
            <a:ext cx="414655" cy="389255"/>
          </a:xfrm>
          <a:prstGeom prst="rect">
            <a:avLst/>
          </a:prstGeom>
          <a:noFill/>
          <a:ln w="0" cap="flat" cmpd="sng">
            <a:noFill/>
            <a:prstDash/>
          </a:ln>
        </p:spPr>
        <p:txBody>
          <a:bodyPr wrap="square" lIns="89535" tIns="46355" rIns="89535" bIns="46355" anchor="t">
            <a:spAutoFit/>
          </a:bodyPr>
          <a:lstStyle/>
          <a:p>
            <a:pPr marL="0" indent="0" algn="l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charset="0"/>
            </a:endParaRPr>
          </a:p>
        </p:txBody>
      </p:sp>
      <p:sp>
        <p:nvSpPr>
          <p:cNvPr id="131" name="Rect 3"/>
          <p:cNvSpPr>
            <a:spLocks noGrp="1" noChangeArrowheads="1"/>
          </p:cNvSpPr>
          <p:nvPr/>
        </p:nvSpPr>
        <p:spPr>
          <a:xfrm>
            <a:off x="374650" y="1675765"/>
            <a:ext cx="8604250" cy="5081270"/>
          </a:xfrm>
          <a:prstGeom prst="rect">
            <a:avLst/>
          </a:prstGeom>
          <a:noFill/>
          <a:ln w="0" cap="flat" cmpd="sng">
            <a:noFill/>
            <a:prstDash/>
          </a:ln>
        </p:spPr>
        <p:txBody>
          <a:bodyPr wrap="square" lIns="89535" tIns="46355" rIns="89535" bIns="46355" anchor="t">
            <a:spAutoFit/>
          </a:bodyPr>
          <a:lstStyle/>
          <a:p>
            <a:pPr marL="0" indent="0" algn="l" defTabSz="508000" latinLnBrk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>
                <a:solidFill>
                  <a:srgbClr val="000000"/>
                </a:solidFill>
                <a:latin typeface="Times New Roman" charset="0"/>
              </a:rPr>
              <a:t>●2º: Investigação Preliminar</a:t>
            </a:r>
            <a:endParaRPr lang="ko-KR" altLang="en-US" sz="1800" dirty="0" smtClean="0">
              <a:latin typeface="Times New Roman" charset="0"/>
            </a:endParaRPr>
          </a:p>
          <a:p>
            <a:pPr marL="0" indent="0" algn="l" defTabSz="508000" latinLnBrk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charset="0"/>
            </a:endParaRPr>
          </a:p>
          <a:p>
            <a:pPr marL="0" indent="0" algn="l" defTabSz="508000" latinLnBrk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>
                <a:solidFill>
                  <a:srgbClr val="000000"/>
                </a:solidFill>
                <a:latin typeface="Times New Roman" charset="0"/>
              </a:rPr>
              <a:t>&gt; Caráter sigiloso</a:t>
            </a:r>
            <a:endParaRPr lang="ko-KR" altLang="en-US" sz="1800" dirty="0" smtClean="0">
              <a:latin typeface="Times New Roman" charset="0"/>
            </a:endParaRPr>
          </a:p>
          <a:p>
            <a:pPr marL="0" indent="0" algn="l" defTabSz="508000" latinLnBrk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charset="0"/>
            </a:endParaRPr>
          </a:p>
          <a:p>
            <a:pPr marL="0" indent="0" algn="l" defTabSz="508000" latinLnBrk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charset="0"/>
            </a:endParaRPr>
          </a:p>
          <a:p>
            <a:pPr marL="0" indent="0" algn="l" defTabSz="508000" latinLnBrk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>
                <a:solidFill>
                  <a:srgbClr val="000000"/>
                </a:solidFill>
                <a:latin typeface="Times New Roman" charset="0"/>
              </a:rPr>
              <a:t>● 3º: Programa de Integridade</a:t>
            </a:r>
            <a:endParaRPr lang="ko-KR" altLang="en-US" sz="1800" dirty="0" smtClean="0">
              <a:latin typeface="Times New Roman" charset="0"/>
            </a:endParaRPr>
          </a:p>
          <a:p>
            <a:pPr marL="0" indent="0" algn="l" defTabSz="508000" latinLnBrk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charset="0"/>
            </a:endParaRPr>
          </a:p>
          <a:p>
            <a:pPr marL="0" indent="0" algn="l" defTabSz="508000" latinLnBrk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>
                <a:solidFill>
                  <a:srgbClr val="000000"/>
                </a:solidFill>
                <a:latin typeface="Times New Roman" charset="0"/>
              </a:rPr>
              <a:t>- Certificação</a:t>
            </a:r>
            <a:endParaRPr lang="ko-KR" altLang="en-US" sz="1800" dirty="0" smtClean="0">
              <a:latin typeface="Times New Roman" charset="0"/>
            </a:endParaRPr>
          </a:p>
          <a:p>
            <a:pPr marL="0" indent="0" algn="l" defTabSz="508000" latinLnBrk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charset="0"/>
            </a:endParaRPr>
          </a:p>
          <a:p>
            <a:pPr marL="0" indent="0" algn="l" defTabSz="508000" latinLnBrk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charset="0"/>
            </a:endParaRPr>
          </a:p>
          <a:p>
            <a:pPr marL="0" indent="0" algn="l" defTabSz="508000" latinLnBrk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019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 3"/>
          <p:cNvSpPr>
            <a:spLocks noGrp="1" noChangeArrowheads="1"/>
          </p:cNvSpPr>
          <p:nvPr/>
        </p:nvSpPr>
        <p:spPr>
          <a:xfrm>
            <a:off x="4413250" y="3234690"/>
            <a:ext cx="414655" cy="389255"/>
          </a:xfrm>
          <a:prstGeom prst="rect">
            <a:avLst/>
          </a:prstGeom>
          <a:noFill/>
          <a:ln w="0" cap="flat" cmpd="sng">
            <a:noFill/>
            <a:prstDash/>
          </a:ln>
        </p:spPr>
        <p:txBody>
          <a:bodyPr wrap="square" lIns="89535" tIns="46355" rIns="89535" bIns="46355" anchor="t">
            <a:spAutoFit/>
          </a:bodyPr>
          <a:lstStyle/>
          <a:p>
            <a:pPr marL="0" indent="0" algn="l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charset="0"/>
            </a:endParaRPr>
          </a:p>
        </p:txBody>
      </p:sp>
      <p:sp>
        <p:nvSpPr>
          <p:cNvPr id="131" name="Rect 3"/>
          <p:cNvSpPr>
            <a:spLocks noGrp="1" noChangeArrowheads="1"/>
          </p:cNvSpPr>
          <p:nvPr/>
        </p:nvSpPr>
        <p:spPr>
          <a:xfrm>
            <a:off x="374650" y="1675765"/>
            <a:ext cx="8604250" cy="4428490"/>
          </a:xfrm>
          <a:prstGeom prst="rect">
            <a:avLst/>
          </a:prstGeom>
          <a:noFill/>
          <a:ln w="0" cap="flat" cmpd="sng">
            <a:noFill/>
            <a:prstDash/>
          </a:ln>
        </p:spPr>
        <p:txBody>
          <a:bodyPr wrap="square" lIns="89535" tIns="46355" rIns="89535" bIns="46355" anchor="t">
            <a:spAutoFit/>
          </a:bodyPr>
          <a:lstStyle/>
          <a:p>
            <a:pPr marL="0" indent="0" algn="l" defTabSz="508000" latinLnBrk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>
                <a:solidFill>
                  <a:srgbClr val="000000"/>
                </a:solidFill>
                <a:latin typeface="Times New Roman" charset="0"/>
              </a:rPr>
              <a:t>●4º: Participação da PGE no PAR (art. 9º, parágrafo 4º)</a:t>
            </a:r>
            <a:endParaRPr lang="ko-KR" altLang="en-US" sz="1800" dirty="0" smtClean="0">
              <a:latin typeface="Times New Roman" charset="0"/>
            </a:endParaRPr>
          </a:p>
          <a:p>
            <a:pPr marL="0" indent="0" algn="l" defTabSz="508000" latinLnBrk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charset="0"/>
            </a:endParaRPr>
          </a:p>
          <a:p>
            <a:pPr marL="0" indent="0" algn="l" defTabSz="508000" latinLnBrk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charset="0"/>
            </a:endParaRPr>
          </a:p>
          <a:p>
            <a:pPr marL="0" indent="0" algn="l" defTabSz="508000" latinLnBrk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>
                <a:solidFill>
                  <a:srgbClr val="000000"/>
                </a:solidFill>
                <a:latin typeface="Times New Roman" charset="0"/>
              </a:rPr>
              <a:t>● 5º: Momento para encaminhamento ao MP (art. 9º, parágrafo 5º)</a:t>
            </a:r>
            <a:endParaRPr lang="ko-KR" altLang="en-US" sz="1800" dirty="0" smtClean="0">
              <a:latin typeface="Times New Roman" charset="0"/>
            </a:endParaRPr>
          </a:p>
          <a:p>
            <a:pPr marL="0" indent="0" algn="l" defTabSz="508000" latinLnBrk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charset="0"/>
            </a:endParaRPr>
          </a:p>
          <a:p>
            <a:pPr marL="0" indent="0" algn="l" defTabSz="508000" latinLnBrk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charset="0"/>
            </a:endParaRPr>
          </a:p>
          <a:p>
            <a:pPr marL="0" indent="0" algn="l" defTabSz="508000" latinLnBrk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dirty="0" smtClean="0">
                <a:solidFill>
                  <a:srgbClr val="000000"/>
                </a:solidFill>
                <a:latin typeface="Times New Roman" charset="0"/>
              </a:rPr>
              <a:t>● 6º: Sanções do artigo 87 da Lei nº 8.666/93</a:t>
            </a:r>
            <a:endParaRPr lang="ko-KR" altLang="en-US" sz="1800" dirty="0" smtClean="0">
              <a:latin typeface="Times New Roman" charset="0"/>
            </a:endParaRPr>
          </a:p>
          <a:p>
            <a:pPr marL="0" indent="0" algn="l" defTabSz="508000" latinLnBrk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charset="0"/>
            </a:endParaRPr>
          </a:p>
          <a:p>
            <a:pPr marL="0" indent="0" algn="l" defTabSz="508000" latinLnBrk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charset="0"/>
            </a:endParaRPr>
          </a:p>
          <a:p>
            <a:pPr marL="0" indent="0" algn="l" defTabSz="508000" latinLnBrk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charset="0"/>
            </a:endParaRPr>
          </a:p>
          <a:p>
            <a:pPr marL="0" indent="0" algn="l" defTabSz="508000" latinLnBrk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charset="0"/>
            </a:endParaRPr>
          </a:p>
          <a:p>
            <a:pPr marL="0" indent="0" algn="l" defTabSz="508000" latinLnBrk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019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136905" cy="1224136"/>
          </a:xfrm>
        </p:spPr>
        <p:txBody>
          <a:bodyPr>
            <a:noAutofit/>
          </a:bodyPr>
          <a:lstStyle/>
          <a:p>
            <a:pPr algn="ctr"/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PROBLEMA CENTRAL  DO ACORDO DE LENIÊNCIA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07504" y="3212976"/>
            <a:ext cx="8856984" cy="19442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dirty="0" smtClean="0"/>
              <a:t>Não há no Brasil uma tradição ou uma cultura no sentido de as empresas realizarem investigações internas e entregarem o trabalho pronto às autoridades públicas </a:t>
            </a:r>
          </a:p>
          <a:p>
            <a:pPr marL="0" indent="0" algn="ctr">
              <a:buNone/>
            </a:pPr>
            <a:r>
              <a:rPr lang="pt-BR" dirty="0" smtClean="0"/>
              <a:t>(</a:t>
            </a:r>
            <a:r>
              <a:rPr lang="pt-BR" b="1" dirty="0" smtClean="0"/>
              <a:t>falta de confiança nas instituições públicas</a:t>
            </a:r>
            <a:r>
              <a:rPr lang="pt-BR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4614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136905" cy="165618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OBSTÁCULO À CELEBRAÇÃO DOS ACORDOS DE LENIÊNCIA NA CGU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1520" y="3140968"/>
            <a:ext cx="8568952" cy="3168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dirty="0" smtClean="0"/>
              <a:t>A ausência previsão na Lei Anticorrupção Empresarial de causa de extinção da punibilidade e de imunidade para a Lei nº 8.429/92 deixa as empresas expostas, pois os membros do Ministério Público poderão requisitar a documentação e usar o acordo de leniência, que funcionaria como uma “</a:t>
            </a:r>
            <a:r>
              <a:rPr lang="pt-BR" b="1" dirty="0" smtClean="0">
                <a:solidFill>
                  <a:srgbClr val="FF0000"/>
                </a:solidFill>
              </a:rPr>
              <a:t>confissão</a:t>
            </a:r>
            <a:r>
              <a:rPr lang="pt-BR" dirty="0" smtClean="0"/>
              <a:t>”, </a:t>
            </a:r>
            <a:r>
              <a:rPr lang="pt-BR" dirty="0"/>
              <a:t>para promover ações penais e por ato de improbidade administrativa</a:t>
            </a: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1835488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229600" cy="1359024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PROJETO DE LEI Nº 105/2015</a:t>
            </a:r>
            <a:b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(Senador Ricardo Ferraço)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b="1" dirty="0"/>
              <a:t>Art. 1º </a:t>
            </a:r>
            <a:r>
              <a:rPr lang="pt-BR" sz="2800" dirty="0"/>
              <a:t>O art. 16 da Lei nº 12.846, de 1º de agosto de 2013, passa a </a:t>
            </a:r>
            <a:r>
              <a:rPr lang="pt-BR" sz="2800" dirty="0" smtClean="0"/>
              <a:t>vigorar acrescido </a:t>
            </a:r>
            <a:r>
              <a:rPr lang="pt-BR" sz="2800" dirty="0"/>
              <a:t>do seguinte parágrafo</a:t>
            </a:r>
            <a:r>
              <a:rPr lang="pt-BR" sz="2800" dirty="0" smtClean="0"/>
              <a:t>:</a:t>
            </a:r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r>
              <a:rPr lang="pt-BR" sz="2800" dirty="0"/>
              <a:t>"</a:t>
            </a:r>
            <a:r>
              <a:rPr lang="pt-BR" sz="2800" b="1" dirty="0" smtClean="0"/>
              <a:t>Art. 16. [...] § 11</a:t>
            </a:r>
            <a:r>
              <a:rPr lang="pt-BR" sz="2800" dirty="0" smtClean="0"/>
              <a:t>. </a:t>
            </a:r>
            <a:r>
              <a:rPr lang="pt-BR" sz="2800" dirty="0"/>
              <a:t>A celebração do acordo de leniência ficará condicionada </a:t>
            </a:r>
            <a:r>
              <a:rPr lang="pt-BR" sz="2800" dirty="0" smtClean="0"/>
              <a:t>à apreciação </a:t>
            </a:r>
            <a:r>
              <a:rPr lang="pt-BR" sz="2800" dirty="0"/>
              <a:t>do Ministério Público que procederá ao exame </a:t>
            </a:r>
            <a:r>
              <a:rPr lang="pt-BR" sz="2800" dirty="0" smtClean="0"/>
              <a:t>de legalidade</a:t>
            </a:r>
            <a:r>
              <a:rPr lang="pt-BR" sz="2800" dirty="0"/>
              <a:t>, moralidade, razoabilidade e proporcionalidade de </a:t>
            </a:r>
            <a:r>
              <a:rPr lang="pt-BR" sz="2800" dirty="0" smtClean="0"/>
              <a:t>seus termos</a:t>
            </a:r>
            <a:r>
              <a:rPr lang="pt-BR" sz="2800" dirty="0"/>
              <a:t>, homologando-o ou não</a:t>
            </a:r>
            <a:r>
              <a:rPr lang="pt-BR" sz="2800" dirty="0" smtClean="0"/>
              <a:t>.”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459496771"/>
      </p:ext>
    </p:extLst>
  </p:cSld>
  <p:clrMapOvr>
    <a:masterClrMapping/>
  </p:clrMapOvr>
</p:sld>
</file>

<file path=ppt/theme/theme1.xml><?xml version="1.0" encoding="utf-8"?>
<a:theme xmlns:a="http://schemas.openxmlformats.org/drawingml/2006/main" name="SLIDE MESTRE - SECONT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 MESTRE - SECONT</Template>
  <TotalTime>215</TotalTime>
  <Words>477</Words>
  <Application>Microsoft Office PowerPoint</Application>
  <PresentationFormat>Apresentação na tela (4:3)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맑은 고딕</vt:lpstr>
      <vt:lpstr>Arial</vt:lpstr>
      <vt:lpstr>Calibri</vt:lpstr>
      <vt:lpstr>Times New Roman</vt:lpstr>
      <vt:lpstr>SLIDE MESTRE - SECONT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PROBLEMA CENTRAL  DO ACORDO DE LENIÊNCIA</vt:lpstr>
      <vt:lpstr>OBSTÁCULO À CELEBRAÇÃO DOS ACORDOS DE LENIÊNCIA NA CGU</vt:lpstr>
      <vt:lpstr>PROJETO DE LEI Nº 105/2015 (Senador Ricardo Ferraço)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Marcelo Zenkner</dc:creator>
  <cp:lastModifiedBy>PETRUCIO CAVALCANTE</cp:lastModifiedBy>
  <cp:revision>27</cp:revision>
  <dcterms:created xsi:type="dcterms:W3CDTF">2015-02-27T13:43:32Z</dcterms:created>
  <dcterms:modified xsi:type="dcterms:W3CDTF">2015-03-26T18:14:31Z</dcterms:modified>
</cp:coreProperties>
</file>