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73" r:id="rId2"/>
    <p:sldId id="280" r:id="rId3"/>
    <p:sldId id="256" r:id="rId4"/>
    <p:sldId id="258" r:id="rId5"/>
    <p:sldId id="259" r:id="rId6"/>
    <p:sldId id="260" r:id="rId7"/>
    <p:sldId id="262" r:id="rId8"/>
    <p:sldId id="263" r:id="rId9"/>
    <p:sldId id="264" r:id="rId10"/>
    <p:sldId id="265" r:id="rId11"/>
    <p:sldId id="266" r:id="rId12"/>
    <p:sldId id="267" r:id="rId13"/>
    <p:sldId id="268" r:id="rId14"/>
    <p:sldId id="279" r:id="rId15"/>
    <p:sldId id="282" r:id="rId16"/>
    <p:sldId id="281" r:id="rId17"/>
    <p:sldId id="283" r:id="rId18"/>
    <p:sldId id="272" r:id="rId19"/>
    <p:sldId id="269" r:id="rId20"/>
    <p:sldId id="271" r:id="rId2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9489" autoAdjust="0"/>
  </p:normalViewPr>
  <p:slideViewPr>
    <p:cSldViewPr>
      <p:cViewPr varScale="1">
        <p:scale>
          <a:sx n="77" d="100"/>
          <a:sy n="77" d="100"/>
        </p:scale>
        <p:origin x="-102" y="-13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ink/ink1.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0-10-22T17:48:59.296"/>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82,'0'0,"24"0,-24 0,24 0,24 0,-25 0,25 0,-24 0,23 0,1 0,0 0,-25 0,25 0,0 0,23 0,-23 0,-1 0,1 0,0 0,-1 0,1 0,23 0,-23 0,71 0,-24 0,0 0,1 0,-1 0,0 0,-24 0,1 0,-25 0,25 0,-48 0,23 0,1 0,-1 0,1 0,-24-22,24 22,-1 0,1 0,-1-21,-23 21,0 0,24 0,-25 0,1-22,24 22,-24 0,-1 0,1 0,48 0,-49 0,25 0,0 0,-25 0,49 0,-1 0,-23 0,-24 0,23 0,-23 0,0 0,24 0,-25 0,1 0,24 0,-48 0,47 0,-23 0,0 0,24 0,-25 0,25 0,-24 0,-24 0,47 0,1 0,-24 0,0 0,23 0,1 0,0 0,-25 0,1 0,24 0,-1 0,1 0,0 0,-1 0,1 0,23 0,-47 0,24 0,-25 0,25 0,0 0,23 0,-47 0,0 0,0 0,23 0,1 0,-1 22,1-22,0 0,-1 0,1 0,-24 0,-1 0,1 0,0 0,0 0,23 0,-23 0,0 0,0 0,23 21,-23-21,0 0,24 0,-24 0,47 0,-47 0,23 0,25 22,-25-22,-23 22,0-22,47 0,-23 0,0 0,-1 22,1-22,-1 22,25-22,-25 0,-23 0,24 22,-24-22,47 0,-47 0,0 0,0 0,23 0,1 0,-24 0,-1 0,25 0,-24 22,0-22,23 0,-23 0,0 0,23 0,1 0,0 0,-25 0,25 0,0 0,-1 0,-47 0,48 0,0 0,-1 0,1 0,-24 0,-1 0,25 0,-24 0,0 0,23 0,1 0,-1 0,-23 0,0 0,0 0,47 0,-47 0,0 0,24 22,-25-22,-23 0,48 0,0 0,-25 0,1 0,24 0,-1 0,1 0,0 0,-25 0,25 0,0 0,-1 0,-23 0,24 0,-25 0,25 0,0 0,-25 0,1 0,24 0,-24 0,23 0,1 0,0 0,-1 0,1 0,-24 0,23 0,1 0,-1 0,-23 0,24 0,-1 0,-23 0,48 0,-49 0,1 0,24 0,0 0,-1 0,25 0,-25 0,1 0,23 0,-23 0,-1 0,-23 0,48 0,-49 0,25-22,0 22,-25 0,49 0,-72 0,48 0,-25 0,25 0,-24-22,0 22,-1 0,1 0,0 0,24 0,-1 0,-23 0,0 0,0 0,-1 0,1 0,0 0,0 0,0 0,-1 0,1-22,24 22,-24 0,-24 0,23 0,1 0,0 0,0 0,0 0,-1 0,1 0,0 0,0 0,0 0,0 0,-1 0,-23 0,24 0,24 0,-48 0,47 0,-47 0,24 0,-24 0,24 0,0 0,-24 0,24 0,-24 0,23 0,-23 0,24 0,0 0,-24 0,24 0,0 0,-24 0,23 0,1 0,-24 0,24 0,-24-22,24 22,0 0,-1 0,1 0,-24 0,24 0</inkml:trace>
</inkml:ink>
</file>

<file path=ppt/ink/ink2.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0-10-22T17:49:03.554"/>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0 113,'0'0,"24"0,23 0,-23 0,24 0,23-23,48 23,0 0,24 0,0 0,47 0,-47 0,24 0,0 0,-1 0,25 0,-72 0,24 0,-48 0,24 0,24 0,0 0,23 0,-47 0,24 0,-48 0,24 0,24 0,-24 0,-24 0,48 0,-47 0,-1 0,-24 0,1 0,-1 0,24 0,0 0,-47 0,47 0,-47 0,0 0,-1 0,48 0,-47 0,0 0,-1 0,-23 0,47 0,-47 0,24 0,0 0,23 0,-23 0,-1 0,1-22,-1 0,1 22,0-22,-1 22,25 0,-1 0,-47 0,24 0,23 0,-47 0,23 0,25 0,-25 0,-23 0,24 0,-24 0,47 0,-47 0,0 0,-1 0,49 0,-24 0,-48 0,47 0,1 0,-1 0,-23 0,24 0,-24 0,23 0,-47 0,48 0,-24 0,23 0,1 0,-24 0,23 22,1-22,0 0,-1 22,1-22,23 0,1 22,-1 23,24-45,-23 0,-25 22,1-22,-24 0,23 0,1 0,-24 0,0 0,-1 0,25 0,-24 22,47-22,-47 0,47 0,1 23,-1-23,-23 0,-24 0,23 0,1 0,0 0,-1 22,-23-22,24 0,-1 22,25-22,-25 0,-23 0,0 0,23 0,-23 0,0 0,0 22,24-22,-25 0,25 0,-24 0,23 0,-23 0,24 0,-24 0,23 0,-23 0,0 0,23 0,-23 0,0 0,24 0,-25 0,1 0,0 0,-24 0,24 0,24 0,-25 0,-23 0,48 23,0-23,-25 0,1 0,0 0,0 0,23 0,-47 0,24-23,-24 23,24 0,-24 0,24 0,0-22,-1 22,-23 0,24 0,-24 0,24 0,0 0,-24 0,24 0,-1 0,1 0,-24 0,24 0,-24 0,24 0,-24 0,24 0,0 0,-24 0,23 0,-23 0,24 0,-24 0,24 0,-24 0,24 0,0-22</inkml:trace>
</inkml:ink>
</file>

<file path=ppt/ink/ink3.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0-10-22T17:49:45.154"/>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1,'0'0,"24"0,0 0,-24 0,24 0,0 0,23 22,-47-22,24 0,0 0,0 0,-1 0,25 0,-48 0,24 0,23 0,1 0,-24 23,24-23,-1 0,1 0,-24 0,-1 0,49 0,-25 0,-23 0,24 0,0 0,-25 0,49 0,-48 0,-1 0,1 0,24 0,-1 0,-23 21,24-21,0 0,-25 0,25 0,0 0,-25 0,49 0,-48 0,23 0,-23 0,24 0,-1 0,1 0,0 0,-1 0,1 0,-1 0,1 0,-24 0,0 0,23 0,-23 0,0 0,0 0,47 0,-47 0,24 0,-25 0,25 0,24 0,-49 0,25 0,0-21,-1 21,1 0,-24 0,23 0,-23 0,0 0,24 0,-25 0,25 0,0 0,-1 0,1 0,23 0,-23 0,-24 0,23 0,1 0,0 0,-1 0,1 0,-1 0,1 0,0 0,-1 0,-23 0,24 0,-1 0,-23 0,24 0,-1 0,-23 0,24 0,0 0,-1 0,-23 0,24 0,-1 0,1 0,-24 0,23 0,1 0,-24 0,47 0,-23 0,-1 0,-23 0,24 0,-1 0,25 0,-24 0,-25 0,25 0,-24 0,47 0,-23 0,-24 0,23 0,-23-23,48 23,-49 0,25 0,-24 0,23 0,-23 0,24-22,-24 22,-1 0,1 0,0 0,48 0,-49 0,-23 0,48 22,0-22,-25 0,1 0,24 0,-1 0,1 0,-24 0,24 0,-48 0,23 0,25 23,0-23,-25 0,1 0,24 0,-24 0,23 0,-23 0,24 21,-24-21,-1 0,25 0,0 0,-25 0,1 0,0 0,47 0,-47 23,0-23,24 0,-24 0,-1 0,1 0,24 0,-1 0,-23 0,24 0,-24 0,-1 0,1 0,24 0,-24 0,-24 0,47 0,-23 0,-24 0,48 0,-1 21,-23-21,0-21,24 21,-25-23,1 23,24 0,-24 0,0 0,-1 0,25 0,-48 0,48 0,-25 0,1 0,0 0,24 0,-25 0,1 0,0 0,0 0,0 23,0-23,-1 0,1 0,-24 0,24 0,0 0,0 0,-1 0,-23 0,24 0,-24 0,24 0,0 0,-24-23,24 23,-24 0,23 0,-23 0,0 0,24 0,0 0,-24 0,24 0,-24 0,24 0,-24 0,24 0,-1 0,-23 0,0-21,24 21,-24-23</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1440" tIns="45720" rIns="91440" bIns="45720" rtlCol="0"/>
          <a:lstStyle>
            <a:lvl1pPr algn="r">
              <a:defRPr sz="1200"/>
            </a:lvl1pPr>
          </a:lstStyle>
          <a:p>
            <a:fld id="{34DB2CA4-611F-4B54-8677-E9242FB28A5A}" type="datetimeFigureOut">
              <a:rPr lang="en-US" smtClean="0"/>
              <a:pPr/>
              <a:t>8/22/2012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1440" tIns="45720" rIns="91440" bIns="45720" rtlCol="0" anchor="b"/>
          <a:lstStyle>
            <a:lvl1pPr algn="r">
              <a:defRPr sz="1200"/>
            </a:lvl1pPr>
          </a:lstStyle>
          <a:p>
            <a:fld id="{B4F2309A-476F-4AA6-B1D3-4A21F3D50A85}" type="slidenum">
              <a:rPr lang="en-US" smtClean="0"/>
              <a:pPr/>
              <a:t>‹nº›</a:t>
            </a:fld>
            <a:endParaRPr lang="en-US"/>
          </a:p>
        </p:txBody>
      </p:sp>
    </p:spTree>
    <p:extLst>
      <p:ext uri="{BB962C8B-B14F-4D97-AF65-F5344CB8AC3E}">
        <p14:creationId xmlns:p14="http://schemas.microsoft.com/office/powerpoint/2010/main" val="35190726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Welcome interruptions and questions.</a:t>
            </a:r>
          </a:p>
          <a:p>
            <a:endParaRPr lang="en-US" dirty="0" smtClean="0"/>
          </a:p>
          <a:p>
            <a:r>
              <a:rPr lang="en-US" dirty="0" smtClean="0"/>
              <a:t>Slides</a:t>
            </a:r>
            <a:r>
              <a:rPr lang="en-US" baseline="0" dirty="0" smtClean="0"/>
              <a:t>, but presentation is better with input and questions.</a:t>
            </a:r>
            <a:endParaRPr lang="en-US" dirty="0"/>
          </a:p>
        </p:txBody>
      </p:sp>
      <p:sp>
        <p:nvSpPr>
          <p:cNvPr id="4" name="Slide Number Placeholder 3"/>
          <p:cNvSpPr>
            <a:spLocks noGrp="1"/>
          </p:cNvSpPr>
          <p:nvPr>
            <p:ph type="sldNum" sz="quarter" idx="10"/>
          </p:nvPr>
        </p:nvSpPr>
        <p:spPr/>
        <p:txBody>
          <a:bodyPr/>
          <a:lstStyle/>
          <a:p>
            <a:fld id="{B4F2309A-476F-4AA6-B1D3-4A21F3D50A85}"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after looking at Charity not mentioned in email…</a:t>
            </a:r>
          </a:p>
          <a:p>
            <a:endParaRPr lang="en-US" dirty="0" smtClean="0"/>
          </a:p>
          <a:p>
            <a:r>
              <a:rPr lang="en-US" dirty="0" smtClean="0"/>
              <a:t>Golf, drinking, and smoking </a:t>
            </a:r>
            <a:r>
              <a:rPr lang="en-US" dirty="0" err="1" smtClean="0"/>
              <a:t>cuban</a:t>
            </a:r>
            <a:r>
              <a:rPr lang="en-US" dirty="0" smtClean="0"/>
              <a:t> cigars = activities on the trip.</a:t>
            </a:r>
            <a:endParaRPr lang="en-US" dirty="0"/>
          </a:p>
        </p:txBody>
      </p:sp>
      <p:sp>
        <p:nvSpPr>
          <p:cNvPr id="4" name="Slide Number Placeholder 3"/>
          <p:cNvSpPr>
            <a:spLocks noGrp="1"/>
          </p:cNvSpPr>
          <p:nvPr>
            <p:ph type="sldNum" sz="quarter" idx="10"/>
          </p:nvPr>
        </p:nvSpPr>
        <p:spPr/>
        <p:txBody>
          <a:bodyPr/>
          <a:lstStyle/>
          <a:p>
            <a:fld id="{B4F2309A-476F-4AA6-B1D3-4A21F3D50A85}" type="slidenum">
              <a:rPr lang="en-US" smtClean="0"/>
              <a:pPr/>
              <a:t>16</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Circumstantial evidence that trip was given in exchange for official action of inserting</a:t>
            </a:r>
            <a:r>
              <a:rPr lang="en-US" baseline="0" dirty="0" smtClean="0"/>
              <a:t> gambling amendment.  Ney’s false statements to the press are part of circumstantial evidence.</a:t>
            </a:r>
          </a:p>
          <a:p>
            <a:endParaRPr lang="en-US" baseline="0" dirty="0" smtClean="0"/>
          </a:p>
          <a:p>
            <a:r>
              <a:rPr lang="en-US" baseline="0" dirty="0" smtClean="0"/>
              <a:t>Here’s another great source of circumstantial evidence: timing.</a:t>
            </a:r>
          </a:p>
          <a:p>
            <a:endParaRPr lang="en-US" baseline="0" dirty="0" smtClean="0"/>
          </a:p>
          <a:p>
            <a:r>
              <a:rPr lang="en-US" baseline="0" dirty="0" smtClean="0"/>
              <a:t>August: about six months after </a:t>
            </a:r>
            <a:r>
              <a:rPr lang="en-US" baseline="0" dirty="0" err="1" smtClean="0"/>
              <a:t>Volz</a:t>
            </a:r>
            <a:r>
              <a:rPr lang="en-US" baseline="0" dirty="0" smtClean="0"/>
              <a:t> left Ney’s office and started working for JA.  Anyone want to wager whether </a:t>
            </a:r>
            <a:r>
              <a:rPr lang="en-US" baseline="0" dirty="0" err="1" smtClean="0"/>
              <a:t>Volz</a:t>
            </a:r>
            <a:r>
              <a:rPr lang="en-US" baseline="0" dirty="0" smtClean="0"/>
              <a:t> talked with Ney about business during the trip?</a:t>
            </a:r>
            <a:endParaRPr lang="en-US" dirty="0"/>
          </a:p>
        </p:txBody>
      </p:sp>
      <p:sp>
        <p:nvSpPr>
          <p:cNvPr id="4" name="Slide Number Placeholder 3"/>
          <p:cNvSpPr>
            <a:spLocks noGrp="1"/>
          </p:cNvSpPr>
          <p:nvPr>
            <p:ph type="sldNum" sz="quarter" idx="10"/>
          </p:nvPr>
        </p:nvSpPr>
        <p:spPr/>
        <p:txBody>
          <a:bodyPr/>
          <a:lstStyle/>
          <a:p>
            <a:fld id="{B4F2309A-476F-4AA6-B1D3-4A21F3D50A85}" type="slidenum">
              <a:rPr lang="en-US" smtClean="0"/>
              <a:pPr/>
              <a:t>17</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u="sng" dirty="0" smtClean="0"/>
              <a:t>Bribery</a:t>
            </a:r>
            <a:endParaRPr lang="en-US" b="0" u="sng" dirty="0" smtClean="0"/>
          </a:p>
          <a:p>
            <a:r>
              <a:rPr lang="en-US" b="0" u="none" dirty="0" smtClean="0"/>
              <a:t>Our</a:t>
            </a:r>
            <a:r>
              <a:rPr lang="en-US" b="0" u="none" baseline="0" dirty="0" smtClean="0"/>
              <a:t> law = 15 years</a:t>
            </a:r>
          </a:p>
          <a:p>
            <a:endParaRPr lang="en-US" b="0" u="none" baseline="0" dirty="0" smtClean="0"/>
          </a:p>
          <a:p>
            <a:r>
              <a:rPr lang="en-US" b="1" u="sng" baseline="0" dirty="0" smtClean="0"/>
              <a:t>False financial disclosure</a:t>
            </a:r>
            <a:endParaRPr lang="en-US" b="0" u="none" baseline="0" dirty="0" smtClean="0"/>
          </a:p>
          <a:p>
            <a:r>
              <a:rPr lang="en-US" b="0" u="none" baseline="0" dirty="0" smtClean="0"/>
              <a:t>Our law = 5 years</a:t>
            </a:r>
          </a:p>
          <a:p>
            <a:endParaRPr lang="en-US" b="0" u="none" baseline="0" dirty="0" smtClean="0"/>
          </a:p>
          <a:p>
            <a:r>
              <a:rPr lang="en-US" b="1" u="sng" baseline="0" dirty="0" smtClean="0"/>
              <a:t>Tax Evasion</a:t>
            </a:r>
            <a:endParaRPr lang="en-US" b="0" u="none" baseline="0" dirty="0" smtClean="0"/>
          </a:p>
          <a:p>
            <a:r>
              <a:rPr lang="en-US" b="0" u="none" baseline="0" dirty="0" smtClean="0"/>
              <a:t>Our law = 5 years</a:t>
            </a:r>
          </a:p>
          <a:p>
            <a:endParaRPr lang="en-US" b="0" u="none" baseline="0" dirty="0" smtClean="0"/>
          </a:p>
          <a:p>
            <a:r>
              <a:rPr lang="en-US" b="1" u="sng" baseline="0" dirty="0" smtClean="0"/>
              <a:t>One-year ban</a:t>
            </a:r>
            <a:endParaRPr lang="en-US" b="0" u="none" baseline="0" dirty="0" smtClean="0"/>
          </a:p>
          <a:p>
            <a:r>
              <a:rPr lang="en-US" b="0" u="none" baseline="0" dirty="0" smtClean="0"/>
              <a:t>Our law = 5 years</a:t>
            </a:r>
          </a:p>
          <a:p>
            <a:endParaRPr lang="en-US" b="0" u="none" baseline="0" dirty="0" smtClean="0"/>
          </a:p>
          <a:p>
            <a:r>
              <a:rPr lang="en-US" b="1" u="sng" baseline="0" dirty="0" smtClean="0"/>
              <a:t>False campaign report or </a:t>
            </a:r>
            <a:r>
              <a:rPr lang="en-US" b="1" u="sng" baseline="0" dirty="0" err="1" smtClean="0"/>
              <a:t>laudering</a:t>
            </a:r>
            <a:r>
              <a:rPr lang="en-US" b="1" u="sng" baseline="0" dirty="0" smtClean="0"/>
              <a:t> campaign contribution</a:t>
            </a:r>
            <a:endParaRPr lang="en-US" b="1" u="sng" dirty="0" smtClean="0"/>
          </a:p>
          <a:p>
            <a:r>
              <a:rPr lang="en-US" dirty="0" smtClean="0"/>
              <a:t>Our</a:t>
            </a:r>
            <a:r>
              <a:rPr lang="en-US" baseline="0" dirty="0" smtClean="0"/>
              <a:t> law: conduit contributions = laundering contribution.  5 years (for more than $25,000)</a:t>
            </a:r>
          </a:p>
        </p:txBody>
      </p:sp>
      <p:sp>
        <p:nvSpPr>
          <p:cNvPr id="4" name="Slide Number Placeholder 3"/>
          <p:cNvSpPr>
            <a:spLocks noGrp="1"/>
          </p:cNvSpPr>
          <p:nvPr>
            <p:ph type="sldNum" sz="quarter" idx="10"/>
          </p:nvPr>
        </p:nvSpPr>
        <p:spPr/>
        <p:txBody>
          <a:bodyPr/>
          <a:lstStyle/>
          <a:p>
            <a:fld id="{B4F2309A-476F-4AA6-B1D3-4A21F3D50A85}" type="slidenum">
              <a:rPr lang="en-US" smtClean="0"/>
              <a:pPr/>
              <a:t>18</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b="1" dirty="0" smtClean="0"/>
              <a:t>Results matter</a:t>
            </a:r>
            <a:endParaRPr lang="en-US" b="0" dirty="0" smtClean="0"/>
          </a:p>
          <a:p>
            <a:endParaRPr lang="en-US" b="0" dirty="0" smtClean="0"/>
          </a:p>
          <a:p>
            <a:r>
              <a:rPr lang="en-US" b="0" dirty="0" smtClean="0"/>
              <a:t>Abramoff: 	Bribery, one-year ban, tax evasion,</a:t>
            </a:r>
            <a:r>
              <a:rPr lang="en-US" b="0" baseline="0" dirty="0" smtClean="0"/>
              <a:t> and fraud</a:t>
            </a:r>
          </a:p>
          <a:p>
            <a:r>
              <a:rPr lang="en-US" b="0" baseline="0" dirty="0" smtClean="0"/>
              <a:t>	Witness collaborator.  Credited with helping prosecutions of many other figures.</a:t>
            </a:r>
          </a:p>
          <a:p>
            <a:r>
              <a:rPr lang="en-US" b="0" baseline="0" dirty="0" smtClean="0"/>
              <a:t>	44 months in jail.</a:t>
            </a:r>
          </a:p>
          <a:p>
            <a:endParaRPr lang="en-US" b="0" baseline="0" dirty="0" smtClean="0"/>
          </a:p>
          <a:p>
            <a:r>
              <a:rPr lang="en-US" b="0" baseline="0" dirty="0" smtClean="0"/>
              <a:t>Rudy:	Bribery.</a:t>
            </a:r>
          </a:p>
          <a:p>
            <a:r>
              <a:rPr lang="en-US" b="0" baseline="0" dirty="0" smtClean="0"/>
              <a:t>	5 months in a halfway house</a:t>
            </a:r>
          </a:p>
          <a:p>
            <a:endParaRPr lang="en-US" b="0" baseline="0" dirty="0" smtClean="0"/>
          </a:p>
          <a:p>
            <a:r>
              <a:rPr lang="en-US" b="0" baseline="0" dirty="0" smtClean="0"/>
              <a:t>Heaton: 	Bribery.</a:t>
            </a:r>
          </a:p>
          <a:p>
            <a:r>
              <a:rPr lang="en-US" b="0" baseline="0" dirty="0" smtClean="0"/>
              <a:t>	Extraordinary cooperation – wore a wire with boss, Ney.</a:t>
            </a:r>
          </a:p>
          <a:p>
            <a:r>
              <a:rPr lang="en-US" b="0" baseline="0" dirty="0" smtClean="0"/>
              <a:t>	Recommended halfway house.</a:t>
            </a:r>
          </a:p>
          <a:p>
            <a:r>
              <a:rPr lang="en-US" b="0" baseline="0" dirty="0" smtClean="0"/>
              <a:t>	Judge ordered probation.</a:t>
            </a:r>
          </a:p>
          <a:p>
            <a:endParaRPr lang="en-US" b="0" baseline="0" dirty="0" smtClean="0"/>
          </a:p>
          <a:p>
            <a:r>
              <a:rPr lang="en-US" b="0" baseline="0" dirty="0" err="1" smtClean="0"/>
              <a:t>Volz</a:t>
            </a:r>
            <a:r>
              <a:rPr lang="en-US" b="0" baseline="0" dirty="0" smtClean="0"/>
              <a:t>:	Bribery, one-year ban.</a:t>
            </a:r>
          </a:p>
          <a:p>
            <a:r>
              <a:rPr lang="en-US" b="0" baseline="0" dirty="0" smtClean="0"/>
              <a:t>	extraordinary cooperation: testified as </a:t>
            </a:r>
            <a:r>
              <a:rPr lang="en-US" b="0" baseline="0" dirty="0" err="1" smtClean="0"/>
              <a:t>gov’t</a:t>
            </a:r>
            <a:r>
              <a:rPr lang="en-US" b="0" baseline="0" dirty="0" smtClean="0"/>
              <a:t> witness in 4 trials involving other defendants.</a:t>
            </a:r>
          </a:p>
          <a:p>
            <a:r>
              <a:rPr lang="en-US" b="0" baseline="0" dirty="0" smtClean="0"/>
              <a:t>	recommended home detention.</a:t>
            </a:r>
          </a:p>
          <a:p>
            <a:r>
              <a:rPr lang="en-US" b="0" baseline="0" dirty="0" smtClean="0"/>
              <a:t>	Judge ordered probation.</a:t>
            </a:r>
          </a:p>
          <a:p>
            <a:endParaRPr lang="en-US" b="0" baseline="0" dirty="0" smtClean="0"/>
          </a:p>
          <a:p>
            <a:r>
              <a:rPr lang="en-US" b="0" baseline="0" dirty="0" smtClean="0"/>
              <a:t>Ney:	Bribery, one-year ban, false financial disclosure</a:t>
            </a:r>
          </a:p>
          <a:p>
            <a:r>
              <a:rPr lang="en-US" b="0" baseline="0" dirty="0" smtClean="0"/>
              <a:t>	27 months prison.</a:t>
            </a:r>
          </a:p>
        </p:txBody>
      </p:sp>
      <p:sp>
        <p:nvSpPr>
          <p:cNvPr id="4" name="Slide Number Placeholder 3"/>
          <p:cNvSpPr>
            <a:spLocks noGrp="1"/>
          </p:cNvSpPr>
          <p:nvPr>
            <p:ph type="sldNum" sz="quarter" idx="10"/>
          </p:nvPr>
        </p:nvSpPr>
        <p:spPr/>
        <p:txBody>
          <a:bodyPr/>
          <a:lstStyle/>
          <a:p>
            <a:fld id="{B4F2309A-476F-4AA6-B1D3-4A21F3D50A85}" type="slidenum">
              <a:rPr lang="en-US" smtClean="0"/>
              <a:pPr/>
              <a:t>19</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Questions?</a:t>
            </a:r>
            <a:endParaRPr lang="en-US" dirty="0"/>
          </a:p>
        </p:txBody>
      </p:sp>
      <p:sp>
        <p:nvSpPr>
          <p:cNvPr id="4" name="Slide Number Placeholder 3"/>
          <p:cNvSpPr>
            <a:spLocks noGrp="1"/>
          </p:cNvSpPr>
          <p:nvPr>
            <p:ph type="sldNum" sz="quarter" idx="10"/>
          </p:nvPr>
        </p:nvSpPr>
        <p:spPr/>
        <p:txBody>
          <a:bodyPr/>
          <a:lstStyle/>
          <a:p>
            <a:fld id="{B4F2309A-476F-4AA6-B1D3-4A21F3D50A85}" type="slidenum">
              <a:rPr lang="en-US" smtClean="0"/>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  </a:t>
            </a:r>
          </a:p>
          <a:p>
            <a:endParaRPr lang="en-US" baseline="0" dirty="0" smtClean="0"/>
          </a:p>
          <a:p>
            <a:r>
              <a:rPr lang="en-US" baseline="0" dirty="0" smtClean="0"/>
              <a:t>Public Integrity Section </a:t>
            </a:r>
          </a:p>
          <a:p>
            <a:r>
              <a:rPr lang="en-US" baseline="0" dirty="0" smtClean="0"/>
              <a:t>*Est. 1976</a:t>
            </a:r>
          </a:p>
          <a:p>
            <a:r>
              <a:rPr lang="en-US" baseline="0" dirty="0" smtClean="0"/>
              <a:t>*Consolidate oversight of PC cases</a:t>
            </a:r>
          </a:p>
          <a:p>
            <a:r>
              <a:rPr lang="en-US" baseline="0" dirty="0" smtClean="0"/>
              <a:t>*Prosecute select, important cases.  Many recusals</a:t>
            </a:r>
          </a:p>
          <a:p>
            <a:r>
              <a:rPr lang="en-US" baseline="0" dirty="0" smtClean="0"/>
              <a:t>*give advice to prosecutors in the field</a:t>
            </a:r>
          </a:p>
          <a:p>
            <a:r>
              <a:rPr lang="en-US" baseline="0" dirty="0" smtClean="0"/>
              <a:t>*report to Congress and public on PC cases after they have become public</a:t>
            </a:r>
          </a:p>
          <a:p>
            <a:r>
              <a:rPr lang="en-US" baseline="0" dirty="0" smtClean="0"/>
              <a:t>*</a:t>
            </a:r>
          </a:p>
          <a:p>
            <a:endParaRPr lang="en-US" dirty="0"/>
          </a:p>
        </p:txBody>
      </p:sp>
      <p:sp>
        <p:nvSpPr>
          <p:cNvPr id="4" name="Slide Number Placeholder 3"/>
          <p:cNvSpPr>
            <a:spLocks noGrp="1"/>
          </p:cNvSpPr>
          <p:nvPr>
            <p:ph type="sldNum" sz="quarter" idx="10"/>
          </p:nvPr>
        </p:nvSpPr>
        <p:spPr/>
        <p:txBody>
          <a:bodyPr/>
          <a:lstStyle/>
          <a:p>
            <a:fld id="{67CB0C29-EEAA-4310-B2B4-5DA57681990B}"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Use case study to give</a:t>
            </a:r>
            <a:r>
              <a:rPr lang="en-US" baseline="0" dirty="0" smtClean="0"/>
              <a:t> overview of US practice.  Part of discussion will focus on transparency – what types of laws and regulations require public reporting of certain activities.  Part of discussion will focus on how – when the rules of transparency are broken – that fact can be powerful evidence in a corruption prosecution.</a:t>
            </a:r>
          </a:p>
          <a:p>
            <a:endParaRPr lang="en-US" baseline="0" dirty="0" smtClean="0"/>
          </a:p>
          <a:p>
            <a:pPr marL="228600" indent="-228600">
              <a:buAutoNum type="arabicParenR"/>
            </a:pPr>
            <a:r>
              <a:rPr lang="en-US" baseline="0" dirty="0" smtClean="0"/>
              <a:t>Lobbyist defined.</a:t>
            </a:r>
          </a:p>
          <a:p>
            <a:pPr marL="228600" indent="-228600">
              <a:buAutoNum type="arabicParenR"/>
            </a:pPr>
            <a:endParaRPr lang="en-US" baseline="0" dirty="0" smtClean="0"/>
          </a:p>
          <a:p>
            <a:pPr marL="228600" indent="-228600">
              <a:buAutoNum type="arabicParenR"/>
            </a:pPr>
            <a:r>
              <a:rPr lang="en-US" baseline="0" dirty="0" smtClean="0"/>
              <a:t>Lobbying disclosure act.  Potential for corruption.  People who make a certain amount of money as paid lobbyists are required to file quarterly reports explaining: (a) who they are; (b) who their clients are; © how much the clients pay; (d) the issues they lobby for; (e) and who they lobby</a:t>
            </a:r>
          </a:p>
          <a:p>
            <a:pPr marL="228600" indent="-228600">
              <a:buAutoNum type="arabicParenR"/>
            </a:pPr>
            <a:endParaRPr lang="en-US" baseline="0" dirty="0" smtClean="0"/>
          </a:p>
          <a:p>
            <a:pPr marL="228600" indent="-228600">
              <a:buAutoNum type="arabicParenR"/>
            </a:pPr>
            <a:r>
              <a:rPr lang="en-US" baseline="0" dirty="0" smtClean="0"/>
              <a:t>Particular lobbyist = Abramoff.  Powerful.  </a:t>
            </a:r>
          </a:p>
          <a:p>
            <a:pPr marL="685800" lvl="1" indent="-228600">
              <a:buNone/>
            </a:pPr>
            <a:r>
              <a:rPr lang="en-US" baseline="0" dirty="0" smtClean="0"/>
              <a:t>a) Ordinarily, lobbyists work in </a:t>
            </a:r>
            <a:r>
              <a:rPr lang="en-US" baseline="0" dirty="0" err="1" smtClean="0"/>
              <a:t>gov’t</a:t>
            </a:r>
            <a:r>
              <a:rPr lang="en-US" baseline="0" dirty="0" smtClean="0"/>
              <a:t>, then leave </a:t>
            </a:r>
            <a:r>
              <a:rPr lang="en-US" baseline="0" dirty="0" err="1" smtClean="0"/>
              <a:t>gov’t</a:t>
            </a:r>
            <a:r>
              <a:rPr lang="en-US" baseline="0" dirty="0" smtClean="0"/>
              <a:t> and are hired to lobby the public officials they previously worked with.</a:t>
            </a:r>
          </a:p>
          <a:p>
            <a:pPr marL="228600" indent="-228600">
              <a:buAutoNum type="arabicParenR"/>
            </a:pPr>
            <a:endParaRPr lang="en-US" baseline="0" dirty="0" smtClean="0"/>
          </a:p>
          <a:p>
            <a:pPr marL="228600" indent="-228600">
              <a:buAutoNum type="arabicParenR"/>
            </a:pPr>
            <a:endParaRPr lang="en-US" dirty="0"/>
          </a:p>
        </p:txBody>
      </p:sp>
      <p:sp>
        <p:nvSpPr>
          <p:cNvPr id="4" name="Slide Number Placeholder 3"/>
          <p:cNvSpPr>
            <a:spLocks noGrp="1"/>
          </p:cNvSpPr>
          <p:nvPr>
            <p:ph type="sldNum" sz="quarter" idx="10"/>
          </p:nvPr>
        </p:nvSpPr>
        <p:spPr/>
        <p:txBody>
          <a:bodyPr/>
          <a:lstStyle/>
          <a:p>
            <a:fld id="{B4F2309A-476F-4AA6-B1D3-4A21F3D50A85}"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arenR"/>
            </a:pPr>
            <a:r>
              <a:rPr lang="en-US" dirty="0" smtClean="0"/>
              <a:t>Clients =</a:t>
            </a:r>
            <a:r>
              <a:rPr lang="en-US" baseline="0" dirty="0" smtClean="0"/>
              <a:t> native </a:t>
            </a:r>
            <a:r>
              <a:rPr lang="en-US" baseline="0" dirty="0" err="1" smtClean="0"/>
              <a:t>american</a:t>
            </a:r>
            <a:r>
              <a:rPr lang="en-US" baseline="0" dirty="0" smtClean="0"/>
              <a:t> </a:t>
            </a:r>
            <a:r>
              <a:rPr lang="en-US" baseline="0" dirty="0" err="1" smtClean="0"/>
              <a:t>triabes</a:t>
            </a:r>
            <a:endParaRPr lang="en-US" baseline="0" dirty="0" smtClean="0"/>
          </a:p>
          <a:p>
            <a:pPr marL="228600" indent="-228600">
              <a:buAutoNum type="arabicParenR"/>
            </a:pPr>
            <a:endParaRPr lang="en-US" baseline="0" dirty="0" smtClean="0"/>
          </a:p>
          <a:p>
            <a:pPr marL="228600" indent="-228600">
              <a:buAutoNum type="arabicParenR"/>
            </a:pPr>
            <a:r>
              <a:rPr lang="en-US" baseline="0" dirty="0" smtClean="0"/>
              <a:t>Tribes may operate casinos. </a:t>
            </a:r>
          </a:p>
          <a:p>
            <a:pPr marL="685800" lvl="1" indent="-228600">
              <a:buAutoNum type="alphaLcParenR"/>
            </a:pPr>
            <a:r>
              <a:rPr lang="en-US" baseline="0" dirty="0" smtClean="0"/>
              <a:t>Las Vegas = exception</a:t>
            </a:r>
          </a:p>
          <a:p>
            <a:pPr marL="685800" lvl="1" indent="-228600">
              <a:buAutoNum type="alphaLcParenR"/>
            </a:pPr>
            <a:r>
              <a:rPr lang="en-US" dirty="0" smtClean="0"/>
              <a:t>Law allows</a:t>
            </a:r>
            <a:r>
              <a:rPr lang="en-US" baseline="0" dirty="0" smtClean="0"/>
              <a:t> tribes to open casinos if first granted certain status by the national </a:t>
            </a:r>
            <a:r>
              <a:rPr lang="en-US" baseline="0" dirty="0" err="1" smtClean="0"/>
              <a:t>gov’t</a:t>
            </a:r>
            <a:endParaRPr lang="en-US" baseline="0" dirty="0" smtClean="0"/>
          </a:p>
          <a:p>
            <a:pPr marL="685800" lvl="1" indent="-228600">
              <a:buAutoNum type="alphaLcParenR"/>
            </a:pPr>
            <a:r>
              <a:rPr lang="en-US" baseline="0" dirty="0" smtClean="0"/>
              <a:t>Casinos are huge money makers</a:t>
            </a:r>
            <a:endParaRPr lang="en-US" dirty="0" smtClean="0"/>
          </a:p>
          <a:p>
            <a:endParaRPr lang="en-US" dirty="0" smtClean="0"/>
          </a:p>
          <a:p>
            <a:r>
              <a:rPr lang="en-US" dirty="0" smtClean="0"/>
              <a:t>3)</a:t>
            </a:r>
            <a:r>
              <a:rPr lang="en-US" baseline="0" dirty="0" smtClean="0"/>
              <a:t> Clients wanted to open casinos or prevent competing casinos</a:t>
            </a:r>
            <a:endParaRPr lang="en-US" dirty="0" smtClean="0"/>
          </a:p>
        </p:txBody>
      </p:sp>
      <p:sp>
        <p:nvSpPr>
          <p:cNvPr id="4" name="Slide Number Placeholder 3"/>
          <p:cNvSpPr>
            <a:spLocks noGrp="1"/>
          </p:cNvSpPr>
          <p:nvPr>
            <p:ph type="sldNum" sz="quarter" idx="10"/>
          </p:nvPr>
        </p:nvSpPr>
        <p:spPr/>
        <p:txBody>
          <a:bodyPr/>
          <a:lstStyle/>
          <a:p>
            <a:fld id="{B4F2309A-476F-4AA6-B1D3-4A21F3D50A85}"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Ney: 56; chair of</a:t>
            </a:r>
            <a:r>
              <a:rPr lang="en-US" baseline="0" dirty="0" smtClean="0"/>
              <a:t> committee with jurisdiction over HAVA</a:t>
            </a:r>
          </a:p>
          <a:p>
            <a:endParaRPr lang="en-US" baseline="0" dirty="0" smtClean="0"/>
          </a:p>
          <a:p>
            <a:r>
              <a:rPr lang="en-US" baseline="0" dirty="0" err="1" smtClean="0"/>
              <a:t>Volz</a:t>
            </a:r>
            <a:r>
              <a:rPr lang="en-US" baseline="0" dirty="0" smtClean="0"/>
              <a:t>: 39; Ney’s COS for many years; 2/02, left to work for JA as a lobbyist</a:t>
            </a:r>
          </a:p>
          <a:p>
            <a:endParaRPr lang="en-US" baseline="0" dirty="0" smtClean="0"/>
          </a:p>
          <a:p>
            <a:r>
              <a:rPr lang="en-US" baseline="0" dirty="0" smtClean="0"/>
              <a:t>Heaton: Ney’s COS; 25 in picture; started at 23; Ney’s decision to pick Heaton b/c young and inexperienced</a:t>
            </a:r>
          </a:p>
          <a:p>
            <a:r>
              <a:rPr lang="en-US" baseline="0" dirty="0" smtClean="0"/>
              <a:t>	Systemic problem – no pay, long hours, no training</a:t>
            </a:r>
          </a:p>
          <a:p>
            <a:r>
              <a:rPr lang="en-US" baseline="0" dirty="0" smtClean="0"/>
              <a:t>	Tip – look for systemic problems because you’ll find corruption</a:t>
            </a:r>
            <a:endParaRPr lang="en-US" dirty="0"/>
          </a:p>
        </p:txBody>
      </p:sp>
      <p:sp>
        <p:nvSpPr>
          <p:cNvPr id="4" name="Slide Number Placeholder 3"/>
          <p:cNvSpPr>
            <a:spLocks noGrp="1"/>
          </p:cNvSpPr>
          <p:nvPr>
            <p:ph type="sldNum" sz="quarter" idx="10"/>
          </p:nvPr>
        </p:nvSpPr>
        <p:spPr/>
        <p:txBody>
          <a:bodyPr/>
          <a:lstStyle/>
          <a:p>
            <a:fld id="{B4F2309A-476F-4AA6-B1D3-4A21F3D50A85}"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Background: 1978</a:t>
            </a:r>
            <a:r>
              <a:rPr lang="en-US" baseline="0" dirty="0" smtClean="0"/>
              <a:t> as post-Water Gate reform</a:t>
            </a:r>
          </a:p>
          <a:p>
            <a:endParaRPr lang="en-US" baseline="0" dirty="0" smtClean="0"/>
          </a:p>
          <a:p>
            <a:r>
              <a:rPr lang="en-US" baseline="0" dirty="0" smtClean="0"/>
              <a:t>Resolve questions: advisory opinions.</a:t>
            </a:r>
          </a:p>
          <a:p>
            <a:endParaRPr lang="en-US" baseline="0" dirty="0" smtClean="0"/>
          </a:p>
          <a:p>
            <a:r>
              <a:rPr lang="en-US" baseline="0" dirty="0" smtClean="0"/>
              <a:t>Receive, review and publish: maintain confidential forms, too.</a:t>
            </a:r>
            <a:endParaRPr lang="en-US" dirty="0"/>
          </a:p>
        </p:txBody>
      </p:sp>
      <p:sp>
        <p:nvSpPr>
          <p:cNvPr id="4" name="Slide Number Placeholder 3"/>
          <p:cNvSpPr>
            <a:spLocks noGrp="1"/>
          </p:cNvSpPr>
          <p:nvPr>
            <p:ph type="sldNum" sz="quarter" idx="10"/>
          </p:nvPr>
        </p:nvSpPr>
        <p:spPr/>
        <p:txBody>
          <a:bodyPr/>
          <a:lstStyle/>
          <a:p>
            <a:fld id="{B4F2309A-476F-4AA6-B1D3-4A21F3D50A85}"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4F2309A-476F-4AA6-B1D3-4A21F3D50A85}" type="slidenum">
              <a:rPr lang="en-US" smtClean="0"/>
              <a:pPr/>
              <a:t>10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4F2309A-476F-4AA6-B1D3-4A21F3D50A85}" type="slidenum">
              <a:rPr lang="en-US" smtClean="0"/>
              <a:pPr/>
              <a:t>11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a:ln/>
        </p:spPr>
        <p:txBody>
          <a:bodyPr/>
          <a:lstStyle/>
          <a:p>
            <a:r>
              <a:rPr lang="en-US" dirty="0" smtClean="0"/>
              <a:t>Opportunities</a:t>
            </a:r>
            <a:r>
              <a:rPr lang="en-US" baseline="0" dirty="0" smtClean="0"/>
              <a:t> presented by public officials – lots of false public statements that are helpful to show criminal intent.</a:t>
            </a:r>
          </a:p>
          <a:p>
            <a:endParaRPr lang="en-US" baseline="0" dirty="0" smtClean="0"/>
          </a:p>
          <a:p>
            <a:r>
              <a:rPr lang="en-US" baseline="0" dirty="0" smtClean="0"/>
              <a:t>Point: rarely see evidence of bribery agreement written down.  </a:t>
            </a:r>
          </a:p>
          <a:p>
            <a:r>
              <a:rPr lang="en-US" baseline="0" dirty="0" smtClean="0"/>
              <a:t>***Usually have to ask the judge to infer that a bribe was meant to influence official action from other facts.  One helpful fact is when public official tries to hide or misrepresent what took place. </a:t>
            </a:r>
          </a:p>
          <a:p>
            <a:r>
              <a:rPr lang="en-US" baseline="0" dirty="0" smtClean="0"/>
              <a:t>***Guilty conscience evidence.  Only reason to try and hide is because official has a guilty conscience </a:t>
            </a:r>
          </a:p>
          <a:p>
            <a:r>
              <a:rPr lang="en-US" baseline="0" dirty="0" smtClean="0"/>
              <a:t>***Not a crime to lie to the press.  But, it can be helpful to us in criminal case as we can argue that the purpose of lying to the press (and to voters) is to conceal a corrupt relationship.</a:t>
            </a:r>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3406BB7-4508-4A44-B30D-6B69105384C7}" type="datetimeFigureOut">
              <a:rPr lang="en-US" smtClean="0"/>
              <a:pPr/>
              <a:t>8/22/2012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064B6E-DAC5-495F-9E93-A78DF1184D92}"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406BB7-4508-4A44-B30D-6B69105384C7}" type="datetimeFigureOut">
              <a:rPr lang="en-US" smtClean="0"/>
              <a:pPr/>
              <a:t>8/22/2012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064B6E-DAC5-495F-9E93-A78DF1184D92}"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406BB7-4508-4A44-B30D-6B69105384C7}" type="datetimeFigureOut">
              <a:rPr lang="en-US" smtClean="0"/>
              <a:pPr/>
              <a:t>8/22/2012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064B6E-DAC5-495F-9E93-A78DF1184D92}"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406BB7-4508-4A44-B30D-6B69105384C7}" type="datetimeFigureOut">
              <a:rPr lang="en-US" smtClean="0"/>
              <a:pPr/>
              <a:t>8/22/2012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064B6E-DAC5-495F-9E93-A78DF1184D92}"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3406BB7-4508-4A44-B30D-6B69105384C7}" type="datetimeFigureOut">
              <a:rPr lang="en-US" smtClean="0"/>
              <a:pPr/>
              <a:t>8/22/2012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064B6E-DAC5-495F-9E93-A78DF1184D92}"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3406BB7-4508-4A44-B30D-6B69105384C7}" type="datetimeFigureOut">
              <a:rPr lang="en-US" smtClean="0"/>
              <a:pPr/>
              <a:t>8/22/2012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064B6E-DAC5-495F-9E93-A78DF1184D92}"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3406BB7-4508-4A44-B30D-6B69105384C7}" type="datetimeFigureOut">
              <a:rPr lang="en-US" smtClean="0"/>
              <a:pPr/>
              <a:t>8/22/2012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064B6E-DAC5-495F-9E93-A78DF1184D92}"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3406BB7-4508-4A44-B30D-6B69105384C7}" type="datetimeFigureOut">
              <a:rPr lang="en-US" smtClean="0"/>
              <a:pPr/>
              <a:t>8/22/2012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064B6E-DAC5-495F-9E93-A78DF1184D92}"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406BB7-4508-4A44-B30D-6B69105384C7}" type="datetimeFigureOut">
              <a:rPr lang="en-US" smtClean="0"/>
              <a:pPr/>
              <a:t>8/22/2012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F064B6E-DAC5-495F-9E93-A78DF1184D92}"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406BB7-4508-4A44-B30D-6B69105384C7}" type="datetimeFigureOut">
              <a:rPr lang="en-US" smtClean="0"/>
              <a:pPr/>
              <a:t>8/22/2012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064B6E-DAC5-495F-9E93-A78DF1184D92}"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406BB7-4508-4A44-B30D-6B69105384C7}" type="datetimeFigureOut">
              <a:rPr lang="en-US" smtClean="0"/>
              <a:pPr/>
              <a:t>8/22/2012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064B6E-DAC5-495F-9E93-A78DF1184D92}"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406BB7-4508-4A44-B30D-6B69105384C7}" type="datetimeFigureOut">
              <a:rPr lang="en-US" smtClean="0"/>
              <a:pPr/>
              <a:t>8/22/2012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064B6E-DAC5-495F-9E93-A78DF1184D92}"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mailto:m.kendall.day@usdoj.gov"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4.jpeg"/><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hyperlink" Target="mailto:m.kendall.day@usdoj.gov"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4.emf"/><Relationship Id="rId5" Type="http://schemas.openxmlformats.org/officeDocument/2006/relationships/customXml" Target="../ink/ink2.xml"/><Relationship Id="rId4" Type="http://schemas.openxmlformats.org/officeDocument/2006/relationships/image" Target="../media/image13.emf"/></Relationships>
</file>

<file path=ppt/slides/_rels/slide9.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DOS seal.bmp"/>
          <p:cNvPicPr>
            <a:picLocks noChangeAspect="1"/>
          </p:cNvPicPr>
          <p:nvPr/>
        </p:nvPicPr>
        <p:blipFill>
          <a:blip r:embed="rId3" cstate="print"/>
          <a:stretch>
            <a:fillRect/>
          </a:stretch>
        </p:blipFill>
        <p:spPr>
          <a:xfrm>
            <a:off x="1" y="0"/>
            <a:ext cx="2438400" cy="2441668"/>
          </a:xfrm>
          <a:prstGeom prst="rect">
            <a:avLst/>
          </a:prstGeom>
        </p:spPr>
      </p:pic>
      <p:sp>
        <p:nvSpPr>
          <p:cNvPr id="4" name="Title 3"/>
          <p:cNvSpPr>
            <a:spLocks noGrp="1"/>
          </p:cNvSpPr>
          <p:nvPr>
            <p:ph type="ctrTitle"/>
          </p:nvPr>
        </p:nvSpPr>
        <p:spPr>
          <a:xfrm>
            <a:off x="76200" y="2568575"/>
            <a:ext cx="8915400" cy="1470025"/>
          </a:xfrm>
        </p:spPr>
        <p:txBody>
          <a:bodyPr>
            <a:normAutofit fontScale="90000"/>
          </a:bodyPr>
          <a:lstStyle/>
          <a:p>
            <a:r>
              <a:rPr lang="pt-BR" sz="4400" b="0" i="0" dirty="0" smtClean="0">
                <a:solidFill>
                  <a:srgbClr val="000000"/>
                </a:solidFill>
              </a:rPr>
              <a:t>Ferramentas de transparência para prevenir e processar criminalmente a corrupção na esfera pública</a:t>
            </a:r>
          </a:p>
        </p:txBody>
      </p:sp>
      <p:sp>
        <p:nvSpPr>
          <p:cNvPr id="5" name="Subtitle 4"/>
          <p:cNvSpPr>
            <a:spLocks noGrp="1"/>
          </p:cNvSpPr>
          <p:nvPr>
            <p:ph type="subTitle" idx="1"/>
          </p:nvPr>
        </p:nvSpPr>
        <p:spPr>
          <a:xfrm>
            <a:off x="838200" y="4343400"/>
            <a:ext cx="6400800" cy="1752600"/>
          </a:xfrm>
        </p:spPr>
        <p:txBody>
          <a:bodyPr>
            <a:noAutofit/>
          </a:bodyPr>
          <a:lstStyle/>
          <a:p>
            <a:pPr algn="l">
              <a:spcBef>
                <a:spcPts val="0"/>
              </a:spcBef>
            </a:pPr>
            <a:r>
              <a:rPr lang="pt-BR" sz="1800" b="0" i="0" dirty="0" smtClean="0">
                <a:solidFill>
                  <a:srgbClr val="000000"/>
                </a:solidFill>
              </a:rPr>
              <a:t>M. Kendall Day</a:t>
            </a:r>
          </a:p>
          <a:p>
            <a:pPr algn="l">
              <a:spcBef>
                <a:spcPts val="0"/>
              </a:spcBef>
            </a:pPr>
            <a:r>
              <a:rPr lang="pt-BR" sz="1800" b="0" i="0" dirty="0" smtClean="0">
                <a:solidFill>
                  <a:srgbClr val="000000"/>
                </a:solidFill>
              </a:rPr>
              <a:t>Chefe adjunto</a:t>
            </a:r>
          </a:p>
          <a:p>
            <a:pPr algn="l">
              <a:spcBef>
                <a:spcPts val="0"/>
              </a:spcBef>
            </a:pPr>
            <a:r>
              <a:rPr lang="pt-BR" sz="1800" b="0" i="0" dirty="0" smtClean="0">
                <a:solidFill>
                  <a:srgbClr val="000000"/>
                </a:solidFill>
              </a:rPr>
              <a:t>Seção de Integridade Pública</a:t>
            </a:r>
          </a:p>
          <a:p>
            <a:pPr algn="l">
              <a:spcBef>
                <a:spcPts val="0"/>
              </a:spcBef>
            </a:pPr>
            <a:r>
              <a:rPr lang="pt-BR" sz="1800" b="0" i="0" dirty="0" smtClean="0">
                <a:solidFill>
                  <a:srgbClr val="000000"/>
                </a:solidFill>
              </a:rPr>
              <a:t>Departamento de Justiça dos EUA</a:t>
            </a:r>
          </a:p>
          <a:p>
            <a:pPr algn="l">
              <a:spcBef>
                <a:spcPts val="0"/>
              </a:spcBef>
            </a:pPr>
            <a:r>
              <a:rPr lang="en-US" sz="1800" dirty="0" smtClean="0">
                <a:solidFill>
                  <a:schemeClr val="tx1"/>
                </a:solidFill>
              </a:rPr>
              <a:t>+1-202-353-2248</a:t>
            </a:r>
          </a:p>
          <a:p>
            <a:pPr algn="l">
              <a:spcBef>
                <a:spcPts val="0"/>
              </a:spcBef>
            </a:pPr>
            <a:r>
              <a:rPr lang="pt-BR" sz="1800" b="0" i="0" dirty="0" smtClean="0">
                <a:solidFill>
                  <a:srgbClr val="000000"/>
                </a:solidFill>
                <a:hlinkClick r:id="rId4"/>
              </a:rPr>
              <a:t>m.kendall.day@usdoj.gov</a:t>
            </a:r>
            <a:r>
              <a:rPr lang="pt-BR" sz="1800" b="0" i="0" dirty="0" smtClean="0">
                <a:solidFill>
                  <a:srgbClr val="000000"/>
                </a:solidFill>
              </a:rPr>
              <a:t> </a:t>
            </a:r>
          </a:p>
        </p:txBody>
      </p:sp>
      <p:pic>
        <p:nvPicPr>
          <p:cNvPr id="7" name="Picture 6" descr="DOJ seal.png"/>
          <p:cNvPicPr>
            <a:picLocks noChangeAspect="1"/>
          </p:cNvPicPr>
          <p:nvPr/>
        </p:nvPicPr>
        <p:blipFill>
          <a:blip r:embed="rId5" cstate="print"/>
          <a:stretch>
            <a:fillRect/>
          </a:stretch>
        </p:blipFill>
        <p:spPr>
          <a:xfrm>
            <a:off x="6705600" y="0"/>
            <a:ext cx="2438400" cy="24384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sz="4400" b="0" i="0" dirty="0" smtClean="0">
                <a:solidFill>
                  <a:srgbClr val="000000"/>
                </a:solidFill>
              </a:rPr>
              <a:t>Comissão Eleitoral Federal:</a:t>
            </a:r>
            <a:r>
              <a:rPr lang="en" sz="4400" dirty="0" smtClean="0"/>
              <a:t/>
            </a:r>
            <a:br>
              <a:rPr lang="en" sz="4400" dirty="0" smtClean="0"/>
            </a:br>
            <a:r>
              <a:rPr lang="pt-BR" sz="3600" b="0" i="0" dirty="0" smtClean="0">
                <a:solidFill>
                  <a:srgbClr val="000000"/>
                </a:solidFill>
              </a:rPr>
              <a:t>Campanha Declaração Financeira</a:t>
            </a:r>
          </a:p>
        </p:txBody>
      </p:sp>
      <p:sp>
        <p:nvSpPr>
          <p:cNvPr id="3" name="Content Placeholder 2"/>
          <p:cNvSpPr>
            <a:spLocks noGrp="1"/>
          </p:cNvSpPr>
          <p:nvPr>
            <p:ph idx="1"/>
          </p:nvPr>
        </p:nvSpPr>
        <p:spPr/>
        <p:txBody>
          <a:bodyPr>
            <a:normAutofit lnSpcReduction="10000"/>
          </a:bodyPr>
          <a:lstStyle/>
          <a:p>
            <a:r>
              <a:rPr lang="pt-BR" sz="3200" b="0" i="0" dirty="0" smtClean="0">
                <a:solidFill>
                  <a:srgbClr val="000000"/>
                </a:solidFill>
              </a:rPr>
              <a:t>Histórico</a:t>
            </a:r>
          </a:p>
          <a:p>
            <a:pPr lvl="1"/>
            <a:r>
              <a:rPr lang="pt-BR" sz="2800" b="0" i="0" dirty="0" smtClean="0">
                <a:solidFill>
                  <a:srgbClr val="000000"/>
                </a:solidFill>
              </a:rPr>
              <a:t>É preciso informar (1) fonte de contribuição; (2) valores; e (3) data</a:t>
            </a:r>
          </a:p>
          <a:p>
            <a:r>
              <a:rPr lang="pt-BR" sz="3200" b="0" i="0" dirty="0" smtClean="0">
                <a:solidFill>
                  <a:srgbClr val="000000"/>
                </a:solidFill>
              </a:rPr>
              <a:t>Funções</a:t>
            </a:r>
          </a:p>
          <a:p>
            <a:pPr lvl="1"/>
            <a:r>
              <a:rPr lang="pt-BR" sz="2800" b="0" i="0" dirty="0" smtClean="0">
                <a:solidFill>
                  <a:srgbClr val="000000"/>
                </a:solidFill>
              </a:rPr>
              <a:t>Receber e publicar relatórios de declaração de bens</a:t>
            </a:r>
          </a:p>
          <a:p>
            <a:r>
              <a:rPr lang="pt-BR" sz="3200" b="0" i="0" dirty="0" smtClean="0">
                <a:solidFill>
                  <a:srgbClr val="000000"/>
                </a:solidFill>
              </a:rPr>
              <a:t>Cooperação</a:t>
            </a:r>
          </a:p>
          <a:p>
            <a:pPr lvl="1"/>
            <a:r>
              <a:rPr lang="pt-BR" sz="2800" b="0" i="0" dirty="0" smtClean="0">
                <a:solidFill>
                  <a:srgbClr val="000000"/>
                </a:solidFill>
              </a:rPr>
              <a:t>Obter provas</a:t>
            </a:r>
          </a:p>
          <a:p>
            <a:pPr lvl="1"/>
            <a:r>
              <a:rPr lang="pt-BR" sz="2800" b="0" i="0" dirty="0" smtClean="0">
                <a:solidFill>
                  <a:srgbClr val="000000"/>
                </a:solidFill>
              </a:rPr>
              <a:t>Obter testemunhas</a:t>
            </a:r>
          </a:p>
        </p:txBody>
      </p:sp>
      <p:pic>
        <p:nvPicPr>
          <p:cNvPr id="4" name="Picture 3" descr="fec.png"/>
          <p:cNvPicPr>
            <a:picLocks noChangeAspect="1"/>
          </p:cNvPicPr>
          <p:nvPr/>
        </p:nvPicPr>
        <p:blipFill>
          <a:blip r:embed="rId3" cstate="print"/>
          <a:srcRect/>
          <a:stretch>
            <a:fillRect/>
          </a:stretch>
        </p:blipFill>
        <p:spPr bwMode="auto">
          <a:xfrm>
            <a:off x="6477000" y="4343400"/>
            <a:ext cx="1714500" cy="17145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3" cstate="print"/>
          <a:srcRect l="2158" r="6474" b="17230"/>
          <a:stretch>
            <a:fillRect/>
          </a:stretch>
        </p:blipFill>
        <p:spPr bwMode="auto">
          <a:xfrm>
            <a:off x="0" y="228600"/>
            <a:ext cx="8915400" cy="6248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sz="4400" b="0" i="0" dirty="0" smtClean="0">
                <a:solidFill>
                  <a:srgbClr val="000000"/>
                </a:solidFill>
              </a:rPr>
              <a:t>Receita Federal:</a:t>
            </a:r>
            <a:r>
              <a:rPr lang="en" sz="4400" dirty="0" smtClean="0"/>
              <a:t/>
            </a:r>
            <a:br>
              <a:rPr lang="en" sz="4400" dirty="0" smtClean="0"/>
            </a:br>
            <a:r>
              <a:rPr lang="pt-BR" sz="3600" b="0" i="0" dirty="0" smtClean="0">
                <a:solidFill>
                  <a:srgbClr val="000000"/>
                </a:solidFill>
              </a:rPr>
              <a:t>Análise financeira</a:t>
            </a:r>
          </a:p>
        </p:txBody>
      </p:sp>
      <p:sp>
        <p:nvSpPr>
          <p:cNvPr id="3" name="Content Placeholder 2"/>
          <p:cNvSpPr>
            <a:spLocks noGrp="1"/>
          </p:cNvSpPr>
          <p:nvPr>
            <p:ph idx="1"/>
          </p:nvPr>
        </p:nvSpPr>
        <p:spPr/>
        <p:txBody>
          <a:bodyPr/>
          <a:lstStyle/>
          <a:p>
            <a:r>
              <a:rPr lang="pt-BR" sz="3200" b="0" i="0" dirty="0" smtClean="0">
                <a:solidFill>
                  <a:srgbClr val="000000"/>
                </a:solidFill>
              </a:rPr>
              <a:t>Histórico</a:t>
            </a:r>
          </a:p>
          <a:p>
            <a:r>
              <a:rPr lang="pt-BR" sz="3200" b="0" i="0" dirty="0" smtClean="0">
                <a:solidFill>
                  <a:srgbClr val="000000"/>
                </a:solidFill>
              </a:rPr>
              <a:t>Função</a:t>
            </a:r>
          </a:p>
          <a:p>
            <a:r>
              <a:rPr lang="pt-BR" sz="3200" b="0" i="0" dirty="0" smtClean="0">
                <a:solidFill>
                  <a:srgbClr val="000000"/>
                </a:solidFill>
              </a:rPr>
              <a:t>Cooperação</a:t>
            </a:r>
          </a:p>
          <a:p>
            <a:pPr lvl="1"/>
            <a:r>
              <a:rPr lang="pt-BR" sz="2800" b="0" i="0" dirty="0" smtClean="0">
                <a:solidFill>
                  <a:srgbClr val="000000"/>
                </a:solidFill>
              </a:rPr>
              <a:t>Obter provas</a:t>
            </a:r>
          </a:p>
          <a:p>
            <a:pPr lvl="1"/>
            <a:r>
              <a:rPr lang="pt-BR" sz="2800" b="0" i="0" dirty="0" smtClean="0">
                <a:solidFill>
                  <a:srgbClr val="000000"/>
                </a:solidFill>
              </a:rPr>
              <a:t>Obter testemunhas</a:t>
            </a:r>
          </a:p>
          <a:p>
            <a:pPr lvl="1"/>
            <a:r>
              <a:rPr lang="pt-BR" sz="2800" b="0" i="0" dirty="0" smtClean="0">
                <a:solidFill>
                  <a:srgbClr val="000000"/>
                </a:solidFill>
              </a:rPr>
              <a:t>Investigadores adicionais especialmente treinados</a:t>
            </a:r>
          </a:p>
        </p:txBody>
      </p:sp>
      <p:pic>
        <p:nvPicPr>
          <p:cNvPr id="4" name="Picture 4" descr="IRS.png"/>
          <p:cNvPicPr>
            <a:picLocks noChangeAspect="1"/>
          </p:cNvPicPr>
          <p:nvPr/>
        </p:nvPicPr>
        <p:blipFill>
          <a:blip r:embed="rId2" cstate="print"/>
          <a:srcRect/>
          <a:stretch>
            <a:fillRect/>
          </a:stretch>
        </p:blipFill>
        <p:spPr bwMode="auto">
          <a:xfrm>
            <a:off x="6248400" y="1828800"/>
            <a:ext cx="1962150" cy="19621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Jackchart"/>
          <p:cNvPicPr>
            <a:picLocks noChangeAspect="1" noChangeArrowheads="1"/>
          </p:cNvPicPr>
          <p:nvPr/>
        </p:nvPicPr>
        <p:blipFill>
          <a:blip r:embed="rId2" cstate="print"/>
          <a:srcRect/>
          <a:stretch>
            <a:fillRect/>
          </a:stretch>
        </p:blipFill>
        <p:spPr bwMode="auto">
          <a:xfrm>
            <a:off x="1066800" y="304800"/>
            <a:ext cx="7239000" cy="6296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6"/>
          <p:cNvPicPr>
            <a:picLocks noChangeAspect="1" noChangeArrowheads="1"/>
          </p:cNvPicPr>
          <p:nvPr/>
        </p:nvPicPr>
        <p:blipFill>
          <a:blip r:embed="rId2" cstate="print"/>
          <a:srcRect l="15741" t="15558" r="6482" b="41360"/>
          <a:stretch>
            <a:fillRect/>
          </a:stretch>
        </p:blipFill>
        <p:spPr bwMode="auto">
          <a:xfrm>
            <a:off x="1371600" y="0"/>
            <a:ext cx="6400800" cy="2743200"/>
          </a:xfrm>
          <a:prstGeom prst="rect">
            <a:avLst/>
          </a:prstGeom>
          <a:noFill/>
          <a:ln w="9525">
            <a:noFill/>
            <a:miter lim="800000"/>
            <a:headEnd/>
            <a:tailEnd/>
          </a:ln>
        </p:spPr>
      </p:pic>
      <p:pic>
        <p:nvPicPr>
          <p:cNvPr id="28675" name="Picture 7"/>
          <p:cNvPicPr>
            <a:picLocks noChangeAspect="1" noChangeArrowheads="1"/>
          </p:cNvPicPr>
          <p:nvPr/>
        </p:nvPicPr>
        <p:blipFill>
          <a:blip r:embed="rId3" cstate="print"/>
          <a:srcRect l="43871" t="23349" r="31613" b="32454"/>
          <a:stretch>
            <a:fillRect/>
          </a:stretch>
        </p:blipFill>
        <p:spPr bwMode="auto">
          <a:xfrm>
            <a:off x="3276600" y="2819400"/>
            <a:ext cx="2895600" cy="4038600"/>
          </a:xfrm>
          <a:prstGeom prst="rect">
            <a:avLst/>
          </a:prstGeom>
          <a:noFill/>
          <a:ln w="9525">
            <a:noFill/>
            <a:miter lim="800000"/>
            <a:headEnd/>
            <a:tailEnd/>
          </a:ln>
        </p:spPr>
      </p:pic>
      <p:sp>
        <p:nvSpPr>
          <p:cNvPr id="28676" name="Rectangle 8"/>
          <p:cNvSpPr>
            <a:spLocks noChangeArrowheads="1"/>
          </p:cNvSpPr>
          <p:nvPr/>
        </p:nvSpPr>
        <p:spPr bwMode="auto">
          <a:xfrm>
            <a:off x="1371600" y="1981200"/>
            <a:ext cx="6248400" cy="609600"/>
          </a:xfrm>
          <a:prstGeom prst="rect">
            <a:avLst/>
          </a:prstGeom>
          <a:solidFill>
            <a:srgbClr val="FFFF00">
              <a:alpha val="39999"/>
            </a:srgbClr>
          </a:solidFill>
          <a:ln w="9525">
            <a:solidFill>
              <a:schemeClr val="tx1"/>
            </a:solidFill>
            <a:miter lim="800000"/>
            <a:headEnd/>
            <a:tailEnd/>
          </a:ln>
        </p:spPr>
        <p:txBody>
          <a:bodyPr wrap="none" anchor="ctr"/>
          <a:lstStyle/>
          <a:p>
            <a:endParaRPr lang="en-US"/>
          </a:p>
        </p:txBody>
      </p:sp>
      <p:sp>
        <p:nvSpPr>
          <p:cNvPr id="28677" name="Rectangle 9"/>
          <p:cNvSpPr>
            <a:spLocks noChangeArrowheads="1"/>
          </p:cNvSpPr>
          <p:nvPr/>
        </p:nvSpPr>
        <p:spPr bwMode="auto">
          <a:xfrm>
            <a:off x="3352800" y="3810000"/>
            <a:ext cx="2743200" cy="381000"/>
          </a:xfrm>
          <a:prstGeom prst="rect">
            <a:avLst/>
          </a:prstGeom>
          <a:solidFill>
            <a:srgbClr val="FFFF00">
              <a:alpha val="39999"/>
            </a:srgbClr>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p:cNvPicPr>
            <a:picLocks noChangeAspect="1" noChangeArrowheads="1"/>
          </p:cNvPicPr>
          <p:nvPr/>
        </p:nvPicPr>
        <p:blipFill>
          <a:blip r:embed="rId3" cstate="print"/>
          <a:srcRect l="8612" t="7777" r="16747" b="21605"/>
          <a:stretch>
            <a:fillRect/>
          </a:stretch>
        </p:blipFill>
        <p:spPr bwMode="auto">
          <a:xfrm>
            <a:off x="3048000" y="0"/>
            <a:ext cx="2743200" cy="3352800"/>
          </a:xfrm>
          <a:prstGeom prst="rect">
            <a:avLst/>
          </a:prstGeom>
          <a:noFill/>
          <a:ln w="9525">
            <a:noFill/>
            <a:miter lim="800000"/>
            <a:headEnd/>
            <a:tailEnd/>
          </a:ln>
        </p:spPr>
      </p:pic>
      <p:pic>
        <p:nvPicPr>
          <p:cNvPr id="17411" name="Picture 5"/>
          <p:cNvPicPr>
            <a:picLocks noChangeAspect="1" noChangeArrowheads="1"/>
          </p:cNvPicPr>
          <p:nvPr/>
        </p:nvPicPr>
        <p:blipFill>
          <a:blip r:embed="rId3" cstate="print"/>
          <a:srcRect l="14832" t="58971" r="20894" b="21605"/>
          <a:stretch>
            <a:fillRect/>
          </a:stretch>
        </p:blipFill>
        <p:spPr bwMode="auto">
          <a:xfrm>
            <a:off x="228600" y="3376613"/>
            <a:ext cx="8915400" cy="3481387"/>
          </a:xfrm>
          <a:prstGeom prst="rect">
            <a:avLst/>
          </a:prstGeom>
          <a:noFill/>
          <a:ln w="9525">
            <a:noFill/>
            <a:miter lim="800000"/>
            <a:headEnd/>
            <a:tailEnd/>
          </a:ln>
        </p:spPr>
      </p:pic>
      <p:sp>
        <p:nvSpPr>
          <p:cNvPr id="17412" name="Rectangle 6"/>
          <p:cNvSpPr>
            <a:spLocks noChangeArrowheads="1"/>
          </p:cNvSpPr>
          <p:nvPr/>
        </p:nvSpPr>
        <p:spPr bwMode="auto">
          <a:xfrm>
            <a:off x="838200" y="4495800"/>
            <a:ext cx="5029200" cy="381000"/>
          </a:xfrm>
          <a:prstGeom prst="rect">
            <a:avLst/>
          </a:prstGeom>
          <a:solidFill>
            <a:srgbClr val="FFFF00">
              <a:alpha val="39999"/>
            </a:srgbClr>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3" cstate="print"/>
          <a:srcRect l="6686" t="10179" r="12102" b="20360"/>
          <a:stretch>
            <a:fillRect/>
          </a:stretch>
        </p:blipFill>
        <p:spPr bwMode="auto">
          <a:xfrm>
            <a:off x="609600" y="0"/>
            <a:ext cx="7656513"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ched Right Arrow 4"/>
          <p:cNvSpPr/>
          <p:nvPr/>
        </p:nvSpPr>
        <p:spPr>
          <a:xfrm>
            <a:off x="0" y="2057400"/>
            <a:ext cx="9144000" cy="2743200"/>
          </a:xfrm>
          <a:prstGeom prst="notchedRightArrow">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6" name="Freeform 5"/>
          <p:cNvSpPr/>
          <p:nvPr/>
        </p:nvSpPr>
        <p:spPr>
          <a:xfrm>
            <a:off x="3616" y="0"/>
            <a:ext cx="1581224" cy="2743200"/>
          </a:xfrm>
          <a:custGeom>
            <a:avLst/>
            <a:gdLst>
              <a:gd name="connsiteX0" fmla="*/ 0 w 1581224"/>
              <a:gd name="connsiteY0" fmla="*/ 0 h 2743200"/>
              <a:gd name="connsiteX1" fmla="*/ 1581224 w 1581224"/>
              <a:gd name="connsiteY1" fmla="*/ 0 h 2743200"/>
              <a:gd name="connsiteX2" fmla="*/ 1581224 w 1581224"/>
              <a:gd name="connsiteY2" fmla="*/ 2743200 h 2743200"/>
              <a:gd name="connsiteX3" fmla="*/ 0 w 1581224"/>
              <a:gd name="connsiteY3" fmla="*/ 2743200 h 2743200"/>
              <a:gd name="connsiteX4" fmla="*/ 0 w 1581224"/>
              <a:gd name="connsiteY4" fmla="*/ 0 h 274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1224" h="2743200">
                <a:moveTo>
                  <a:pt x="0" y="0"/>
                </a:moveTo>
                <a:lnTo>
                  <a:pt x="1581224" y="0"/>
                </a:lnTo>
                <a:lnTo>
                  <a:pt x="1581224" y="2743200"/>
                </a:lnTo>
                <a:lnTo>
                  <a:pt x="0" y="27432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42240" tIns="142240" rIns="142240" bIns="142240" numCol="1" spcCol="1270" anchor="b" anchorCtr="0">
            <a:noAutofit/>
          </a:bodyPr>
          <a:lstStyle/>
          <a:p>
            <a:pPr lvl="0" algn="ctr" defTabSz="889000">
              <a:lnSpc>
                <a:spcPct val="90000"/>
              </a:lnSpc>
              <a:spcBef>
                <a:spcPct val="0"/>
              </a:spcBef>
              <a:spcAft>
                <a:spcPct val="35000"/>
              </a:spcAft>
            </a:pPr>
            <a:r>
              <a:rPr lang="pt-BR" sz="2000" b="0" i="0" dirty="0" smtClean="0">
                <a:solidFill>
                  <a:srgbClr val="000000"/>
                </a:solidFill>
              </a:rPr>
              <a:t>Fevereiro – Volz deixa escritório de Ney</a:t>
            </a:r>
          </a:p>
        </p:txBody>
      </p:sp>
      <p:sp>
        <p:nvSpPr>
          <p:cNvPr id="7" name="Oval 6"/>
          <p:cNvSpPr/>
          <p:nvPr/>
        </p:nvSpPr>
        <p:spPr>
          <a:xfrm>
            <a:off x="451328" y="3086099"/>
            <a:ext cx="685800" cy="685800"/>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Freeform 7"/>
          <p:cNvSpPr/>
          <p:nvPr/>
        </p:nvSpPr>
        <p:spPr>
          <a:xfrm>
            <a:off x="1663902" y="4114800"/>
            <a:ext cx="1581224" cy="2743200"/>
          </a:xfrm>
          <a:custGeom>
            <a:avLst/>
            <a:gdLst>
              <a:gd name="connsiteX0" fmla="*/ 0 w 1581224"/>
              <a:gd name="connsiteY0" fmla="*/ 0 h 2743200"/>
              <a:gd name="connsiteX1" fmla="*/ 1581224 w 1581224"/>
              <a:gd name="connsiteY1" fmla="*/ 0 h 2743200"/>
              <a:gd name="connsiteX2" fmla="*/ 1581224 w 1581224"/>
              <a:gd name="connsiteY2" fmla="*/ 2743200 h 2743200"/>
              <a:gd name="connsiteX3" fmla="*/ 0 w 1581224"/>
              <a:gd name="connsiteY3" fmla="*/ 2743200 h 2743200"/>
              <a:gd name="connsiteX4" fmla="*/ 0 w 1581224"/>
              <a:gd name="connsiteY4" fmla="*/ 0 h 274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1224" h="2743200">
                <a:moveTo>
                  <a:pt x="0" y="0"/>
                </a:moveTo>
                <a:lnTo>
                  <a:pt x="1581224" y="0"/>
                </a:lnTo>
                <a:lnTo>
                  <a:pt x="1581224" y="2743200"/>
                </a:lnTo>
                <a:lnTo>
                  <a:pt x="0" y="27432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42240" tIns="142240" rIns="142240" bIns="142240" numCol="1" spcCol="1270" anchor="t" anchorCtr="0">
            <a:noAutofit/>
          </a:bodyPr>
          <a:lstStyle/>
          <a:p>
            <a:pPr lvl="0" algn="ctr" defTabSz="889000">
              <a:lnSpc>
                <a:spcPct val="90000"/>
              </a:lnSpc>
              <a:spcBef>
                <a:spcPct val="0"/>
              </a:spcBef>
              <a:spcAft>
                <a:spcPct val="35000"/>
              </a:spcAft>
            </a:pPr>
            <a:r>
              <a:rPr lang="pt-BR" sz="2000" b="0" i="0" dirty="0" smtClean="0">
                <a:solidFill>
                  <a:srgbClr val="000000"/>
                </a:solidFill>
              </a:rPr>
              <a:t>Maio – Ney convidado para ir à Escócia</a:t>
            </a:r>
          </a:p>
        </p:txBody>
      </p:sp>
      <p:sp>
        <p:nvSpPr>
          <p:cNvPr id="9" name="Oval 8"/>
          <p:cNvSpPr/>
          <p:nvPr/>
        </p:nvSpPr>
        <p:spPr>
          <a:xfrm>
            <a:off x="2111614" y="3086099"/>
            <a:ext cx="685800" cy="685800"/>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Freeform 9"/>
          <p:cNvSpPr/>
          <p:nvPr/>
        </p:nvSpPr>
        <p:spPr>
          <a:xfrm>
            <a:off x="3324187" y="0"/>
            <a:ext cx="1581224" cy="2743200"/>
          </a:xfrm>
          <a:custGeom>
            <a:avLst/>
            <a:gdLst>
              <a:gd name="connsiteX0" fmla="*/ 0 w 1581224"/>
              <a:gd name="connsiteY0" fmla="*/ 0 h 2743200"/>
              <a:gd name="connsiteX1" fmla="*/ 1581224 w 1581224"/>
              <a:gd name="connsiteY1" fmla="*/ 0 h 2743200"/>
              <a:gd name="connsiteX2" fmla="*/ 1581224 w 1581224"/>
              <a:gd name="connsiteY2" fmla="*/ 2743200 h 2743200"/>
              <a:gd name="connsiteX3" fmla="*/ 0 w 1581224"/>
              <a:gd name="connsiteY3" fmla="*/ 2743200 h 2743200"/>
              <a:gd name="connsiteX4" fmla="*/ 0 w 1581224"/>
              <a:gd name="connsiteY4" fmla="*/ 0 h 274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1224" h="2743200">
                <a:moveTo>
                  <a:pt x="0" y="0"/>
                </a:moveTo>
                <a:lnTo>
                  <a:pt x="1581224" y="0"/>
                </a:lnTo>
                <a:lnTo>
                  <a:pt x="1581224" y="2743200"/>
                </a:lnTo>
                <a:lnTo>
                  <a:pt x="0" y="27432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42240" tIns="142240" rIns="142240" bIns="142240" numCol="1" spcCol="1270" anchor="b" anchorCtr="0">
            <a:noAutofit/>
          </a:bodyPr>
          <a:lstStyle/>
          <a:p>
            <a:pPr lvl="0" algn="ctr" defTabSz="889000">
              <a:lnSpc>
                <a:spcPct val="90000"/>
              </a:lnSpc>
              <a:spcBef>
                <a:spcPct val="0"/>
              </a:spcBef>
              <a:spcAft>
                <a:spcPct val="35000"/>
              </a:spcAft>
            </a:pPr>
            <a:r>
              <a:rPr lang="pt-BR" sz="2000" b="0" i="0" dirty="0" smtClean="0">
                <a:solidFill>
                  <a:srgbClr val="000000"/>
                </a:solidFill>
              </a:rPr>
              <a:t>Julho – Assistente de Ney tenta inserir emenda de jogo</a:t>
            </a:r>
          </a:p>
        </p:txBody>
      </p:sp>
      <p:sp>
        <p:nvSpPr>
          <p:cNvPr id="11" name="Oval 10"/>
          <p:cNvSpPr/>
          <p:nvPr/>
        </p:nvSpPr>
        <p:spPr>
          <a:xfrm>
            <a:off x="3771900" y="3086099"/>
            <a:ext cx="685800" cy="685800"/>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Freeform 11"/>
          <p:cNvSpPr/>
          <p:nvPr/>
        </p:nvSpPr>
        <p:spPr>
          <a:xfrm>
            <a:off x="4984473" y="4114800"/>
            <a:ext cx="1581224" cy="2743200"/>
          </a:xfrm>
          <a:custGeom>
            <a:avLst/>
            <a:gdLst>
              <a:gd name="connsiteX0" fmla="*/ 0 w 1581224"/>
              <a:gd name="connsiteY0" fmla="*/ 0 h 2743200"/>
              <a:gd name="connsiteX1" fmla="*/ 1581224 w 1581224"/>
              <a:gd name="connsiteY1" fmla="*/ 0 h 2743200"/>
              <a:gd name="connsiteX2" fmla="*/ 1581224 w 1581224"/>
              <a:gd name="connsiteY2" fmla="*/ 2743200 h 2743200"/>
              <a:gd name="connsiteX3" fmla="*/ 0 w 1581224"/>
              <a:gd name="connsiteY3" fmla="*/ 2743200 h 2743200"/>
              <a:gd name="connsiteX4" fmla="*/ 0 w 1581224"/>
              <a:gd name="connsiteY4" fmla="*/ 0 h 274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1224" h="2743200">
                <a:moveTo>
                  <a:pt x="0" y="0"/>
                </a:moveTo>
                <a:lnTo>
                  <a:pt x="1581224" y="0"/>
                </a:lnTo>
                <a:lnTo>
                  <a:pt x="1581224" y="2743200"/>
                </a:lnTo>
                <a:lnTo>
                  <a:pt x="0" y="27432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42240" tIns="142240" rIns="142240" bIns="142240" numCol="1" spcCol="1270" anchor="t" anchorCtr="0">
            <a:noAutofit/>
          </a:bodyPr>
          <a:lstStyle/>
          <a:p>
            <a:pPr lvl="0" algn="ctr" defTabSz="889000">
              <a:lnSpc>
                <a:spcPct val="90000"/>
              </a:lnSpc>
              <a:spcBef>
                <a:spcPct val="0"/>
              </a:spcBef>
              <a:spcAft>
                <a:spcPct val="35000"/>
              </a:spcAft>
            </a:pPr>
            <a:r>
              <a:rPr lang="pt-BR" sz="2000" b="0" i="0" dirty="0" smtClean="0">
                <a:solidFill>
                  <a:srgbClr val="000000"/>
                </a:solidFill>
              </a:rPr>
              <a:t>Agosto – Viagem à Escócia</a:t>
            </a:r>
          </a:p>
        </p:txBody>
      </p:sp>
      <p:sp>
        <p:nvSpPr>
          <p:cNvPr id="13" name="Oval 12"/>
          <p:cNvSpPr/>
          <p:nvPr/>
        </p:nvSpPr>
        <p:spPr>
          <a:xfrm>
            <a:off x="5432185" y="3086099"/>
            <a:ext cx="685800" cy="685800"/>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Freeform 13"/>
          <p:cNvSpPr/>
          <p:nvPr/>
        </p:nvSpPr>
        <p:spPr>
          <a:xfrm>
            <a:off x="6644759" y="0"/>
            <a:ext cx="1581224" cy="2743200"/>
          </a:xfrm>
          <a:custGeom>
            <a:avLst/>
            <a:gdLst>
              <a:gd name="connsiteX0" fmla="*/ 0 w 1581224"/>
              <a:gd name="connsiteY0" fmla="*/ 0 h 2743200"/>
              <a:gd name="connsiteX1" fmla="*/ 1581224 w 1581224"/>
              <a:gd name="connsiteY1" fmla="*/ 0 h 2743200"/>
              <a:gd name="connsiteX2" fmla="*/ 1581224 w 1581224"/>
              <a:gd name="connsiteY2" fmla="*/ 2743200 h 2743200"/>
              <a:gd name="connsiteX3" fmla="*/ 0 w 1581224"/>
              <a:gd name="connsiteY3" fmla="*/ 2743200 h 2743200"/>
              <a:gd name="connsiteX4" fmla="*/ 0 w 1581224"/>
              <a:gd name="connsiteY4" fmla="*/ 0 h 274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1224" h="2743200">
                <a:moveTo>
                  <a:pt x="0" y="0"/>
                </a:moveTo>
                <a:lnTo>
                  <a:pt x="1581224" y="0"/>
                </a:lnTo>
                <a:lnTo>
                  <a:pt x="1581224" y="2743200"/>
                </a:lnTo>
                <a:lnTo>
                  <a:pt x="0" y="27432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42240" tIns="142240" rIns="142240" bIns="142240" numCol="1" spcCol="1270" anchor="b" anchorCtr="0">
            <a:noAutofit/>
          </a:bodyPr>
          <a:lstStyle/>
          <a:p>
            <a:pPr lvl="0" algn="ctr" defTabSz="889000">
              <a:lnSpc>
                <a:spcPct val="90000"/>
              </a:lnSpc>
              <a:spcBef>
                <a:spcPct val="0"/>
              </a:spcBef>
              <a:spcAft>
                <a:spcPct val="35000"/>
              </a:spcAft>
            </a:pPr>
            <a:r>
              <a:rPr lang="pt-BR" sz="2000" b="0" i="0" dirty="0" smtClean="0">
                <a:solidFill>
                  <a:srgbClr val="000000"/>
                </a:solidFill>
              </a:rPr>
              <a:t>Setembro – Assistente de Ney tenta novamente inserir emenda de jogo</a:t>
            </a:r>
          </a:p>
        </p:txBody>
      </p:sp>
      <p:sp>
        <p:nvSpPr>
          <p:cNvPr id="15" name="Oval 14"/>
          <p:cNvSpPr/>
          <p:nvPr/>
        </p:nvSpPr>
        <p:spPr>
          <a:xfrm>
            <a:off x="7092471" y="3086099"/>
            <a:ext cx="685800" cy="685800"/>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P spid="12" grpId="0"/>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z="4400" b="0" i="0" dirty="0" smtClean="0">
                <a:solidFill>
                  <a:srgbClr val="000000"/>
                </a:solidFill>
              </a:rPr>
              <a:t>Possíveis acusações</a:t>
            </a:r>
          </a:p>
        </p:txBody>
      </p:sp>
      <p:sp>
        <p:nvSpPr>
          <p:cNvPr id="4" name="Content Placeholder 3"/>
          <p:cNvSpPr>
            <a:spLocks noGrp="1"/>
          </p:cNvSpPr>
          <p:nvPr>
            <p:ph idx="1"/>
          </p:nvPr>
        </p:nvSpPr>
        <p:spPr/>
        <p:txBody>
          <a:bodyPr>
            <a:normAutofit/>
          </a:bodyPr>
          <a:lstStyle/>
          <a:p>
            <a:r>
              <a:rPr lang="pt-BR" sz="3200" b="0" i="0" dirty="0" smtClean="0">
                <a:solidFill>
                  <a:srgbClr val="000000"/>
                </a:solidFill>
              </a:rPr>
              <a:t>Suborno</a:t>
            </a:r>
          </a:p>
          <a:p>
            <a:r>
              <a:rPr lang="pt-BR" sz="3200" b="0" i="0" dirty="0" smtClean="0">
                <a:solidFill>
                  <a:srgbClr val="000000"/>
                </a:solidFill>
              </a:rPr>
              <a:t>Declaração financeira falsa</a:t>
            </a:r>
          </a:p>
          <a:p>
            <a:r>
              <a:rPr lang="pt-BR" sz="3200" b="0" i="0" dirty="0" smtClean="0">
                <a:solidFill>
                  <a:srgbClr val="000000"/>
                </a:solidFill>
              </a:rPr>
              <a:t>Evasão fiscal</a:t>
            </a:r>
          </a:p>
          <a:p>
            <a:r>
              <a:rPr lang="pt-BR" sz="3200" b="0" i="0" dirty="0" smtClean="0">
                <a:solidFill>
                  <a:srgbClr val="000000"/>
                </a:solidFill>
              </a:rPr>
              <a:t>Veto de um ano</a:t>
            </a:r>
          </a:p>
          <a:p>
            <a:r>
              <a:rPr lang="pt-BR" sz="3200" b="0" i="0" dirty="0" smtClean="0">
                <a:solidFill>
                  <a:srgbClr val="000000"/>
                </a:solidFill>
              </a:rPr>
              <a:t>Relatório falso de campanha ou lavagem de contribuição</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1" descr="ney"/>
          <p:cNvPicPr>
            <a:picLocks noChangeAspect="1" noChangeArrowheads="1"/>
          </p:cNvPicPr>
          <p:nvPr/>
        </p:nvPicPr>
        <p:blipFill>
          <a:blip r:embed="rId3" cstate="print"/>
          <a:srcRect l="11504" r="10844" b="29730"/>
          <a:stretch>
            <a:fillRect/>
          </a:stretch>
        </p:blipFill>
        <p:spPr bwMode="auto">
          <a:xfrm>
            <a:off x="6295292" y="4114800"/>
            <a:ext cx="2848708" cy="2743200"/>
          </a:xfrm>
          <a:prstGeom prst="rect">
            <a:avLst/>
          </a:prstGeom>
          <a:noFill/>
          <a:ln w="9525">
            <a:noFill/>
            <a:miter lim="800000"/>
            <a:headEnd/>
            <a:tailEnd/>
          </a:ln>
        </p:spPr>
      </p:pic>
      <p:pic>
        <p:nvPicPr>
          <p:cNvPr id="4" name="Picture 7" descr="ap_rudy_tony_061031_nr"/>
          <p:cNvPicPr>
            <a:picLocks noChangeAspect="1" noChangeArrowheads="1"/>
          </p:cNvPicPr>
          <p:nvPr/>
        </p:nvPicPr>
        <p:blipFill>
          <a:blip r:embed="rId4" cstate="print"/>
          <a:srcRect/>
          <a:stretch>
            <a:fillRect/>
          </a:stretch>
        </p:blipFill>
        <p:spPr bwMode="auto">
          <a:xfrm>
            <a:off x="0" y="0"/>
            <a:ext cx="2971800" cy="2247900"/>
          </a:xfrm>
          <a:prstGeom prst="rect">
            <a:avLst/>
          </a:prstGeom>
          <a:noFill/>
          <a:ln w="9525">
            <a:noFill/>
            <a:miter lim="800000"/>
            <a:headEnd/>
            <a:tailEnd/>
          </a:ln>
        </p:spPr>
      </p:pic>
      <p:pic>
        <p:nvPicPr>
          <p:cNvPr id="7" name="Picture 5" descr="Jack Abramoff and Abbe Lowell"/>
          <p:cNvPicPr>
            <a:picLocks noChangeAspect="1" noChangeArrowheads="1"/>
          </p:cNvPicPr>
          <p:nvPr/>
        </p:nvPicPr>
        <p:blipFill>
          <a:blip r:embed="rId5" cstate="print"/>
          <a:srcRect l="19200" r="36096"/>
          <a:stretch>
            <a:fillRect/>
          </a:stretch>
        </p:blipFill>
        <p:spPr bwMode="auto">
          <a:xfrm>
            <a:off x="3276600" y="1145546"/>
            <a:ext cx="2895600" cy="4793756"/>
          </a:xfrm>
          <a:prstGeom prst="rect">
            <a:avLst/>
          </a:prstGeom>
          <a:noFill/>
          <a:ln w="9525">
            <a:noFill/>
            <a:miter lim="800000"/>
            <a:headEnd/>
            <a:tailEnd/>
          </a:ln>
        </p:spPr>
      </p:pic>
      <p:pic>
        <p:nvPicPr>
          <p:cNvPr id="8" name="Picture 12" descr="Wheatonpic"/>
          <p:cNvPicPr>
            <a:picLocks noChangeAspect="1" noChangeArrowheads="1"/>
          </p:cNvPicPr>
          <p:nvPr/>
        </p:nvPicPr>
        <p:blipFill>
          <a:blip r:embed="rId6" cstate="print"/>
          <a:srcRect l="25023" t="17857" r="23207" b="19328"/>
          <a:stretch>
            <a:fillRect/>
          </a:stretch>
        </p:blipFill>
        <p:spPr bwMode="auto">
          <a:xfrm>
            <a:off x="0" y="3355196"/>
            <a:ext cx="2514600" cy="3502804"/>
          </a:xfrm>
          <a:prstGeom prst="rect">
            <a:avLst/>
          </a:prstGeom>
          <a:noFill/>
          <a:ln w="9525">
            <a:noFill/>
            <a:miter lim="800000"/>
            <a:headEnd/>
            <a:tailEnd/>
          </a:ln>
        </p:spPr>
      </p:pic>
      <p:pic>
        <p:nvPicPr>
          <p:cNvPr id="9" name="Picture 13" descr="NVolz"/>
          <p:cNvPicPr>
            <a:picLocks noChangeAspect="1" noChangeArrowheads="1"/>
          </p:cNvPicPr>
          <p:nvPr/>
        </p:nvPicPr>
        <p:blipFill>
          <a:blip r:embed="rId7" cstate="print"/>
          <a:srcRect/>
          <a:stretch>
            <a:fillRect/>
          </a:stretch>
        </p:blipFill>
        <p:spPr bwMode="auto">
          <a:xfrm>
            <a:off x="6629401" y="0"/>
            <a:ext cx="2514600" cy="376666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z="4400" b="0" i="0" dirty="0" smtClean="0">
                <a:solidFill>
                  <a:srgbClr val="000000"/>
                </a:solidFill>
              </a:rPr>
              <a:t>Introdução</a:t>
            </a:r>
          </a:p>
        </p:txBody>
      </p:sp>
      <p:sp>
        <p:nvSpPr>
          <p:cNvPr id="3" name="Content Placeholder 2"/>
          <p:cNvSpPr>
            <a:spLocks noGrp="1"/>
          </p:cNvSpPr>
          <p:nvPr>
            <p:ph sz="half" idx="1"/>
          </p:nvPr>
        </p:nvSpPr>
        <p:spPr>
          <a:xfrm>
            <a:off x="457200" y="1600200"/>
            <a:ext cx="4876800" cy="4525963"/>
          </a:xfrm>
        </p:spPr>
        <p:txBody>
          <a:bodyPr/>
          <a:lstStyle/>
          <a:p>
            <a:r>
              <a:rPr lang="pt-BR" sz="2800" b="0" i="0" dirty="0" smtClean="0">
                <a:solidFill>
                  <a:srgbClr val="000000"/>
                </a:solidFill>
              </a:rPr>
              <a:t>Seção de Integridade Pública</a:t>
            </a:r>
          </a:p>
          <a:p>
            <a:pPr lvl="1"/>
            <a:r>
              <a:rPr lang="pt-BR" sz="2400" b="0" i="0" dirty="0" smtClean="0">
                <a:solidFill>
                  <a:srgbClr val="000000"/>
                </a:solidFill>
              </a:rPr>
              <a:t>Criada em 1976</a:t>
            </a:r>
          </a:p>
          <a:p>
            <a:pPr lvl="1"/>
            <a:r>
              <a:rPr lang="pt-BR" sz="2400" b="0" i="0" dirty="0" smtClean="0">
                <a:solidFill>
                  <a:srgbClr val="000000"/>
                </a:solidFill>
              </a:rPr>
              <a:t>Processar criminalmente</a:t>
            </a:r>
          </a:p>
          <a:p>
            <a:pPr lvl="1"/>
            <a:r>
              <a:rPr lang="pt-BR" sz="2400" b="0" i="0" dirty="0" smtClean="0">
                <a:solidFill>
                  <a:srgbClr val="000000"/>
                </a:solidFill>
              </a:rPr>
              <a:t>Assessorar e assistir</a:t>
            </a:r>
          </a:p>
          <a:p>
            <a:pPr lvl="1"/>
            <a:r>
              <a:rPr lang="pt-BR" sz="2400" b="0" i="0" dirty="0" smtClean="0">
                <a:solidFill>
                  <a:srgbClr val="000000"/>
                </a:solidFill>
              </a:rPr>
              <a:t>Informar</a:t>
            </a:r>
          </a:p>
          <a:p>
            <a:pPr lvl="1"/>
            <a:endParaRPr lang="en-US" dirty="0" smtClean="0"/>
          </a:p>
        </p:txBody>
      </p:sp>
      <p:pic>
        <p:nvPicPr>
          <p:cNvPr id="5" name="Content Placeholder 4" descr="nixon-v.jpg"/>
          <p:cNvPicPr>
            <a:picLocks noGrp="1" noChangeAspect="1"/>
          </p:cNvPicPr>
          <p:nvPr>
            <p:ph sz="half" idx="2"/>
          </p:nvPr>
        </p:nvPicPr>
        <p:blipFill>
          <a:blip r:embed="rId3" cstate="print"/>
          <a:stretch>
            <a:fillRect/>
          </a:stretch>
        </p:blipFill>
        <p:spPr>
          <a:xfrm>
            <a:off x="4495800" y="3047588"/>
            <a:ext cx="4328742" cy="3252406"/>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47800" y="1676400"/>
            <a:ext cx="6324600" cy="2308324"/>
          </a:xfrm>
          <a:prstGeom prst="rect">
            <a:avLst/>
          </a:prstGeom>
          <a:noFill/>
        </p:spPr>
        <p:txBody>
          <a:bodyPr wrap="square" rtlCol="0">
            <a:spAutoFit/>
          </a:bodyPr>
          <a:lstStyle/>
          <a:p>
            <a:pPr algn="ctr"/>
            <a:r>
              <a:rPr lang="pt-BR" sz="2400" b="0" i="0" dirty="0" smtClean="0">
                <a:solidFill>
                  <a:srgbClr val="000000"/>
                </a:solidFill>
              </a:rPr>
              <a:t>M. Kendall Day</a:t>
            </a:r>
          </a:p>
          <a:p>
            <a:pPr algn="ctr"/>
            <a:r>
              <a:rPr lang="pt-BR" sz="2400" b="0" i="0" dirty="0" smtClean="0">
                <a:solidFill>
                  <a:srgbClr val="000000"/>
                </a:solidFill>
              </a:rPr>
              <a:t>Chefe adjunto</a:t>
            </a:r>
          </a:p>
          <a:p>
            <a:pPr algn="ctr"/>
            <a:r>
              <a:rPr lang="pt-BR" sz="2400" b="0" i="0" dirty="0" smtClean="0">
                <a:solidFill>
                  <a:srgbClr val="000000"/>
                </a:solidFill>
              </a:rPr>
              <a:t>Seção de Integridade Pública</a:t>
            </a:r>
          </a:p>
          <a:p>
            <a:pPr algn="ctr"/>
            <a:r>
              <a:rPr lang="pt-BR" sz="2400" b="0" i="0" dirty="0" smtClean="0">
                <a:solidFill>
                  <a:srgbClr val="000000"/>
                </a:solidFill>
              </a:rPr>
              <a:t>Departamento de Justiça dos EUA</a:t>
            </a:r>
          </a:p>
          <a:p>
            <a:pPr algn="ctr"/>
            <a:r>
              <a:rPr lang="en-US" sz="2400" dirty="0" smtClean="0"/>
              <a:t>+1-202-353-2248</a:t>
            </a:r>
          </a:p>
          <a:p>
            <a:pPr algn="ctr"/>
            <a:r>
              <a:rPr lang="pt-BR" sz="2400" b="0" i="0" dirty="0" smtClean="0">
                <a:solidFill>
                  <a:srgbClr val="000000"/>
                </a:solidFill>
                <a:hlinkClick r:id="rId3"/>
              </a:rPr>
              <a:t>m.kendall.day@usdoj.gov</a:t>
            </a:r>
            <a:r>
              <a:rPr lang="pt-BR" sz="2400" b="0" i="0" dirty="0" smtClean="0">
                <a:solidFill>
                  <a:srgbClr val="000000"/>
                </a:solidFill>
              </a:rPr>
              <a:t> </a:t>
            </a:r>
          </a:p>
        </p:txBody>
      </p:sp>
      <p:pic>
        <p:nvPicPr>
          <p:cNvPr id="3" name="Picture 6" descr="DOJ seal.png"/>
          <p:cNvPicPr>
            <a:picLocks noChangeAspect="1"/>
          </p:cNvPicPr>
          <p:nvPr/>
        </p:nvPicPr>
        <p:blipFill>
          <a:blip r:embed="rId4" cstate="print"/>
          <a:srcRect/>
          <a:stretch>
            <a:fillRect/>
          </a:stretch>
        </p:blipFill>
        <p:spPr bwMode="auto">
          <a:xfrm>
            <a:off x="6705600" y="4419600"/>
            <a:ext cx="2438400" cy="2438400"/>
          </a:xfrm>
          <a:prstGeom prst="rect">
            <a:avLst/>
          </a:prstGeom>
          <a:noFill/>
          <a:ln w="9525">
            <a:noFill/>
            <a:miter lim="800000"/>
            <a:headEnd/>
            <a:tailEnd/>
          </a:ln>
        </p:spPr>
      </p:pic>
      <p:pic>
        <p:nvPicPr>
          <p:cNvPr id="4" name="Picture 5" descr="DOS seal.bmp"/>
          <p:cNvPicPr>
            <a:picLocks noChangeAspect="1"/>
          </p:cNvPicPr>
          <p:nvPr/>
        </p:nvPicPr>
        <p:blipFill>
          <a:blip r:embed="rId5" cstate="print"/>
          <a:srcRect/>
          <a:stretch>
            <a:fillRect/>
          </a:stretch>
        </p:blipFill>
        <p:spPr bwMode="auto">
          <a:xfrm>
            <a:off x="0" y="4416425"/>
            <a:ext cx="2438400" cy="2441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pt-BR" sz="4400" b="0" i="0" dirty="0" smtClean="0">
                <a:solidFill>
                  <a:srgbClr val="000000"/>
                </a:solidFill>
              </a:rPr>
              <a:t>Visão geral do estudo de caso</a:t>
            </a:r>
          </a:p>
        </p:txBody>
      </p:sp>
      <p:sp>
        <p:nvSpPr>
          <p:cNvPr id="5" name="Content Placeholder 4"/>
          <p:cNvSpPr>
            <a:spLocks noGrp="1"/>
          </p:cNvSpPr>
          <p:nvPr>
            <p:ph sz="half" idx="1"/>
          </p:nvPr>
        </p:nvSpPr>
        <p:spPr/>
        <p:txBody>
          <a:bodyPr/>
          <a:lstStyle/>
          <a:p>
            <a:r>
              <a:rPr lang="pt-BR" sz="2800" b="0" i="0" dirty="0" smtClean="0">
                <a:solidFill>
                  <a:srgbClr val="000000"/>
                </a:solidFill>
              </a:rPr>
              <a:t>Lobista = contratado para influenciar autoridades públicas em nome de um determinado setor, grupo ou indivíduo</a:t>
            </a:r>
          </a:p>
        </p:txBody>
      </p:sp>
      <p:pic>
        <p:nvPicPr>
          <p:cNvPr id="7" name="Picture 5" descr="Jack Abramoff and Abbe Lowell"/>
          <p:cNvPicPr>
            <a:picLocks noChangeAspect="1" noChangeArrowheads="1"/>
          </p:cNvPicPr>
          <p:nvPr/>
        </p:nvPicPr>
        <p:blipFill>
          <a:blip r:embed="rId3" cstate="print"/>
          <a:srcRect l="19200" r="36096"/>
          <a:stretch>
            <a:fillRect/>
          </a:stretch>
        </p:blipFill>
        <p:spPr bwMode="auto">
          <a:xfrm>
            <a:off x="5867400" y="1524000"/>
            <a:ext cx="2898775" cy="4799013"/>
          </a:xfrm>
          <a:prstGeom prst="rect">
            <a:avLst/>
          </a:prstGeom>
          <a:noFill/>
          <a:ln w="9525">
            <a:noFill/>
            <a:miter lim="800000"/>
            <a:headEnd/>
            <a:tailEnd/>
          </a:ln>
        </p:spPr>
      </p:pic>
      <p:pic>
        <p:nvPicPr>
          <p:cNvPr id="6" name="Picture 4" descr="A Growing Profession"/>
          <p:cNvPicPr>
            <a:picLocks noChangeAspect="1" noChangeArrowheads="1"/>
          </p:cNvPicPr>
          <p:nvPr/>
        </p:nvPicPr>
        <p:blipFill>
          <a:blip r:embed="rId4" cstate="print"/>
          <a:srcRect l="5348" t="3292" r="6407" b="6173"/>
          <a:stretch>
            <a:fillRect/>
          </a:stretch>
        </p:blipFill>
        <p:spPr bwMode="auto">
          <a:xfrm>
            <a:off x="3657600" y="2971800"/>
            <a:ext cx="2148840" cy="3581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z="4400" b="0" i="0" dirty="0" smtClean="0">
                <a:solidFill>
                  <a:srgbClr val="000000"/>
                </a:solidFill>
              </a:rPr>
              <a:t>Lobby</a:t>
            </a:r>
          </a:p>
        </p:txBody>
      </p:sp>
      <p:sp>
        <p:nvSpPr>
          <p:cNvPr id="3" name="Content Placeholder 2"/>
          <p:cNvSpPr>
            <a:spLocks noGrp="1"/>
          </p:cNvSpPr>
          <p:nvPr>
            <p:ph sz="half" idx="1"/>
          </p:nvPr>
        </p:nvSpPr>
        <p:spPr/>
        <p:txBody>
          <a:bodyPr/>
          <a:lstStyle/>
          <a:p>
            <a:r>
              <a:rPr lang="pt-BR" sz="2800" b="0" i="0" dirty="0" smtClean="0">
                <a:solidFill>
                  <a:srgbClr val="000000"/>
                </a:solidFill>
              </a:rPr>
              <a:t>Clientes de tribos de índios americanos</a:t>
            </a:r>
          </a:p>
          <a:p>
            <a:r>
              <a:rPr lang="pt-BR" sz="2800" b="0" i="0" dirty="0" smtClean="0">
                <a:solidFill>
                  <a:srgbClr val="000000"/>
                </a:solidFill>
              </a:rPr>
              <a:t>As tribos podem operar cassinos</a:t>
            </a:r>
          </a:p>
          <a:p>
            <a:r>
              <a:rPr lang="pt-BR" sz="2800" b="0" i="0" dirty="0" smtClean="0">
                <a:solidFill>
                  <a:srgbClr val="000000"/>
                </a:solidFill>
              </a:rPr>
              <a:t>Clientes queriam abrir cassinos </a:t>
            </a:r>
            <a:r>
              <a:rPr lang="pt-BR" sz="2800" b="0" i="0" u="sng" dirty="0" smtClean="0">
                <a:solidFill>
                  <a:srgbClr val="000000"/>
                </a:solidFill>
              </a:rPr>
              <a:t>ou</a:t>
            </a:r>
            <a:r>
              <a:rPr lang="pt-BR" sz="2800" b="0" i="0" dirty="0" smtClean="0">
                <a:solidFill>
                  <a:srgbClr val="000000"/>
                </a:solidFill>
              </a:rPr>
              <a:t> impedir a abertura de cassinos por concorrentes</a:t>
            </a:r>
          </a:p>
        </p:txBody>
      </p:sp>
      <p:pic>
        <p:nvPicPr>
          <p:cNvPr id="5" name="Picture 4" descr="CasinoCasinoCasino"/>
          <p:cNvPicPr>
            <a:picLocks noChangeAspect="1" noChangeArrowheads="1"/>
          </p:cNvPicPr>
          <p:nvPr/>
        </p:nvPicPr>
        <p:blipFill>
          <a:blip r:embed="rId3" cstate="print"/>
          <a:srcRect/>
          <a:stretch>
            <a:fillRect/>
          </a:stretch>
        </p:blipFill>
        <p:spPr bwMode="auto">
          <a:xfrm>
            <a:off x="4953000" y="1828800"/>
            <a:ext cx="3905250" cy="39052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pt-BR" sz="4400" b="0" i="0" dirty="0" smtClean="0">
                <a:solidFill>
                  <a:srgbClr val="000000"/>
                </a:solidFill>
              </a:rPr>
              <a:t>Autoridades públicas</a:t>
            </a:r>
          </a:p>
        </p:txBody>
      </p:sp>
      <p:pic>
        <p:nvPicPr>
          <p:cNvPr id="3" name="Picture 11" descr="ney-729392"/>
          <p:cNvPicPr>
            <a:picLocks noChangeAspect="1" noChangeArrowheads="1"/>
          </p:cNvPicPr>
          <p:nvPr/>
        </p:nvPicPr>
        <p:blipFill>
          <a:blip r:embed="rId3" cstate="print"/>
          <a:srcRect/>
          <a:stretch>
            <a:fillRect/>
          </a:stretch>
        </p:blipFill>
        <p:spPr bwMode="auto">
          <a:xfrm>
            <a:off x="457200" y="1752600"/>
            <a:ext cx="3359150" cy="3581400"/>
          </a:xfrm>
          <a:prstGeom prst="rect">
            <a:avLst/>
          </a:prstGeom>
          <a:noFill/>
          <a:ln w="9525">
            <a:noFill/>
            <a:miter lim="800000"/>
            <a:headEnd/>
            <a:tailEnd/>
          </a:ln>
        </p:spPr>
      </p:pic>
      <p:pic>
        <p:nvPicPr>
          <p:cNvPr id="4" name="Picture 13" descr="NVolz"/>
          <p:cNvPicPr>
            <a:picLocks noChangeAspect="1" noChangeArrowheads="1"/>
          </p:cNvPicPr>
          <p:nvPr/>
        </p:nvPicPr>
        <p:blipFill>
          <a:blip r:embed="rId4" cstate="print"/>
          <a:srcRect/>
          <a:stretch>
            <a:fillRect/>
          </a:stretch>
        </p:blipFill>
        <p:spPr bwMode="auto">
          <a:xfrm>
            <a:off x="3886200" y="3429000"/>
            <a:ext cx="2289175" cy="3429000"/>
          </a:xfrm>
          <a:prstGeom prst="rect">
            <a:avLst/>
          </a:prstGeom>
          <a:noFill/>
          <a:ln w="9525">
            <a:noFill/>
            <a:miter lim="800000"/>
            <a:headEnd/>
            <a:tailEnd/>
          </a:ln>
        </p:spPr>
      </p:pic>
      <p:pic>
        <p:nvPicPr>
          <p:cNvPr id="5" name="Picture 12" descr="Wheatonpic"/>
          <p:cNvPicPr>
            <a:picLocks noChangeAspect="1" noChangeArrowheads="1"/>
          </p:cNvPicPr>
          <p:nvPr/>
        </p:nvPicPr>
        <p:blipFill>
          <a:blip r:embed="rId5" cstate="print"/>
          <a:srcRect l="25023" t="17857" r="23207" b="19328"/>
          <a:stretch>
            <a:fillRect/>
          </a:stretch>
        </p:blipFill>
        <p:spPr bwMode="auto">
          <a:xfrm>
            <a:off x="6248400" y="1752600"/>
            <a:ext cx="2625725" cy="3657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z="4400" b="0" i="0" dirty="0" smtClean="0">
                <a:solidFill>
                  <a:srgbClr val="000000"/>
                </a:solidFill>
              </a:rPr>
              <a:t>Alegações</a:t>
            </a:r>
          </a:p>
        </p:txBody>
      </p:sp>
      <p:sp>
        <p:nvSpPr>
          <p:cNvPr id="3" name="Content Placeholder 2"/>
          <p:cNvSpPr>
            <a:spLocks noGrp="1"/>
          </p:cNvSpPr>
          <p:nvPr>
            <p:ph idx="1"/>
          </p:nvPr>
        </p:nvSpPr>
        <p:spPr>
          <a:xfrm>
            <a:off x="457200" y="1295401"/>
            <a:ext cx="8229600" cy="1981200"/>
          </a:xfrm>
        </p:spPr>
        <p:txBody>
          <a:bodyPr>
            <a:normAutofit/>
          </a:bodyPr>
          <a:lstStyle/>
          <a:p>
            <a:r>
              <a:rPr lang="pt-BR" sz="2400" b="0" i="0" dirty="0" smtClean="0">
                <a:solidFill>
                  <a:srgbClr val="000000"/>
                </a:solidFill>
              </a:rPr>
              <a:t>Coisas de valor (viagens, ingressos para eventos esportivos, contribuições ilegais para campanhas)</a:t>
            </a:r>
          </a:p>
          <a:p>
            <a:r>
              <a:rPr lang="pt-BR" sz="2400" b="0" i="0" dirty="0" smtClean="0">
                <a:solidFill>
                  <a:srgbClr val="000000"/>
                </a:solidFill>
              </a:rPr>
              <a:t>Ato oficial (emenda para permitir tribo a abrir cassino)</a:t>
            </a:r>
          </a:p>
        </p:txBody>
      </p:sp>
      <p:pic>
        <p:nvPicPr>
          <p:cNvPr id="4" name="Picture 9" descr="PH2006053001330"/>
          <p:cNvPicPr>
            <a:picLocks noChangeAspect="1" noChangeArrowheads="1"/>
          </p:cNvPicPr>
          <p:nvPr/>
        </p:nvPicPr>
        <p:blipFill>
          <a:blip r:embed="rId2" cstate="print"/>
          <a:srcRect/>
          <a:stretch>
            <a:fillRect/>
          </a:stretch>
        </p:blipFill>
        <p:spPr bwMode="auto">
          <a:xfrm>
            <a:off x="1219200" y="2819400"/>
            <a:ext cx="6477000" cy="37131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sz="4400" b="0" i="0" dirty="0" smtClean="0">
                <a:solidFill>
                  <a:srgbClr val="000000"/>
                </a:solidFill>
              </a:rPr>
              <a:t>Escritório de Ética Governamental:</a:t>
            </a:r>
            <a:r>
              <a:rPr lang="en" sz="4400" dirty="0" smtClean="0"/>
              <a:t/>
            </a:r>
            <a:br>
              <a:rPr lang="en" sz="4400" dirty="0" smtClean="0"/>
            </a:br>
            <a:r>
              <a:rPr lang="pt-BR" sz="3600" b="0" i="0" dirty="0" smtClean="0">
                <a:solidFill>
                  <a:srgbClr val="000000"/>
                </a:solidFill>
              </a:rPr>
              <a:t>Formulários de Declaração Financeira</a:t>
            </a:r>
          </a:p>
        </p:txBody>
      </p:sp>
      <p:sp>
        <p:nvSpPr>
          <p:cNvPr id="3" name="Content Placeholder 2"/>
          <p:cNvSpPr>
            <a:spLocks noGrp="1"/>
          </p:cNvSpPr>
          <p:nvPr>
            <p:ph idx="1"/>
          </p:nvPr>
        </p:nvSpPr>
        <p:spPr/>
        <p:txBody>
          <a:bodyPr>
            <a:normAutofit lnSpcReduction="10000"/>
          </a:bodyPr>
          <a:lstStyle/>
          <a:p>
            <a:r>
              <a:rPr lang="pt-BR" sz="3200" b="0" i="0" dirty="0" smtClean="0">
                <a:solidFill>
                  <a:srgbClr val="000000"/>
                </a:solidFill>
              </a:rPr>
              <a:t>Histórico</a:t>
            </a:r>
          </a:p>
          <a:p>
            <a:r>
              <a:rPr lang="pt-BR" sz="3200" b="0" i="0" dirty="0" smtClean="0">
                <a:solidFill>
                  <a:srgbClr val="000000"/>
                </a:solidFill>
              </a:rPr>
              <a:t>Funções</a:t>
            </a:r>
          </a:p>
          <a:p>
            <a:pPr lvl="1"/>
            <a:r>
              <a:rPr lang="pt-BR" sz="2800" b="0" i="0" dirty="0" smtClean="0">
                <a:solidFill>
                  <a:srgbClr val="000000"/>
                </a:solidFill>
              </a:rPr>
              <a:t>Propor novas regras e diretrizes de ética</a:t>
            </a:r>
          </a:p>
          <a:p>
            <a:pPr lvl="1"/>
            <a:r>
              <a:rPr lang="pt-BR" sz="2800" b="0" i="0" dirty="0" smtClean="0">
                <a:solidFill>
                  <a:srgbClr val="000000"/>
                </a:solidFill>
              </a:rPr>
              <a:t>Resolver questões sobre regras existentes</a:t>
            </a:r>
          </a:p>
          <a:p>
            <a:pPr lvl="1"/>
            <a:r>
              <a:rPr lang="pt-BR" sz="2800" b="0" i="0" dirty="0" smtClean="0">
                <a:solidFill>
                  <a:srgbClr val="000000"/>
                </a:solidFill>
              </a:rPr>
              <a:t>Receber, analisar e publicar formulários de declaração de bens</a:t>
            </a:r>
          </a:p>
          <a:p>
            <a:r>
              <a:rPr lang="pt-BR" sz="3200" b="0" i="0" dirty="0" smtClean="0">
                <a:solidFill>
                  <a:srgbClr val="000000"/>
                </a:solidFill>
              </a:rPr>
              <a:t>Cooperação</a:t>
            </a:r>
          </a:p>
          <a:p>
            <a:pPr lvl="1"/>
            <a:r>
              <a:rPr lang="pt-BR" sz="2800" b="0" i="0" dirty="0" smtClean="0">
                <a:solidFill>
                  <a:srgbClr val="000000"/>
                </a:solidFill>
              </a:rPr>
              <a:t>Obter provas</a:t>
            </a:r>
          </a:p>
          <a:p>
            <a:pPr lvl="1"/>
            <a:r>
              <a:rPr lang="pt-BR" sz="2800" b="0" i="0" dirty="0" smtClean="0">
                <a:solidFill>
                  <a:srgbClr val="000000"/>
                </a:solidFill>
              </a:rPr>
              <a:t>Obter testemunhas</a:t>
            </a:r>
          </a:p>
        </p:txBody>
      </p:sp>
      <p:pic>
        <p:nvPicPr>
          <p:cNvPr id="4" name="Picture 3" descr="OGE.png"/>
          <p:cNvPicPr>
            <a:picLocks noChangeAspect="1"/>
          </p:cNvPicPr>
          <p:nvPr/>
        </p:nvPicPr>
        <p:blipFill>
          <a:blip r:embed="rId3" cstate="print"/>
          <a:srcRect/>
          <a:stretch>
            <a:fillRect/>
          </a:stretch>
        </p:blipFill>
        <p:spPr bwMode="auto">
          <a:xfrm>
            <a:off x="6324600" y="4419600"/>
            <a:ext cx="2057400" cy="2057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p:cNvPicPr>
            <a:picLocks noChangeAspect="1" noChangeArrowheads="1"/>
          </p:cNvPicPr>
          <p:nvPr/>
        </p:nvPicPr>
        <p:blipFill>
          <a:blip r:embed="rId2" cstate="print"/>
          <a:srcRect l="3448" r="6035" b="3343"/>
          <a:stretch>
            <a:fillRect/>
          </a:stretch>
        </p:blipFill>
        <p:spPr bwMode="auto">
          <a:xfrm>
            <a:off x="457200" y="0"/>
            <a:ext cx="8229600" cy="6799263"/>
          </a:xfrm>
          <a:prstGeom prst="rect">
            <a:avLst/>
          </a:prstGeom>
          <a:noFill/>
          <a:ln w="9525">
            <a:noFill/>
            <a:miter lim="800000"/>
            <a:headEnd/>
            <a:tailEnd/>
          </a:ln>
        </p:spPr>
      </p:pic>
      <p:pic>
        <p:nvPicPr>
          <p:cNvPr id="3" name="Picture 7"/>
          <p:cNvPicPr>
            <a:picLocks noChangeAspect="1" noChangeArrowheads="1"/>
          </p:cNvPicPr>
          <p:nvPr/>
        </p:nvPicPr>
        <p:blipFill>
          <a:blip r:embed="rId2" cstate="print"/>
          <a:srcRect l="36974" t="79324" r="9387" b="3345"/>
          <a:stretch>
            <a:fillRect/>
          </a:stretch>
        </p:blipFill>
        <p:spPr bwMode="auto">
          <a:xfrm>
            <a:off x="228600" y="4724400"/>
            <a:ext cx="8534400" cy="2133600"/>
          </a:xfrm>
          <a:prstGeom prst="rect">
            <a:avLst/>
          </a:prstGeom>
          <a:noFill/>
          <a:ln w="9525">
            <a:noFill/>
            <a:miter lim="800000"/>
            <a:headEnd/>
            <a:tailEnd/>
          </a:ln>
        </p:spPr>
      </p:pic>
      <mc:AlternateContent xmlns:mc="http://schemas.openxmlformats.org/markup-compatibility/2006" xmlns:p14="http://schemas.microsoft.com/office/powerpoint/2010/main">
        <mc:Choice Requires="p14">
          <p:contentPart p14:bwMode="auto" r:id="rId3">
            <p14:nvContentPartPr>
              <p14:cNvPr id="1026" name="Ink 2"/>
              <p14:cNvContentPartPr>
                <a14:cpLocks xmlns:a14="http://schemas.microsoft.com/office/drawing/2010/main" noRot="1" noChangeAspect="1" noEditPoints="1" noChangeArrowheads="1" noChangeShapeType="1"/>
              </p14:cNvContentPartPr>
              <p14:nvPr/>
            </p14:nvContentPartPr>
            <p14:xfrm>
              <a:off x="4646613" y="5160963"/>
              <a:ext cx="4037012" cy="77787"/>
            </p14:xfrm>
          </p:contentPart>
        </mc:Choice>
        <mc:Fallback xmlns="">
          <p:pic>
            <p:nvPicPr>
              <p:cNvPr id="1026" name="Ink 2"/>
              <p:cNvPicPr>
                <a:picLocks noRot="1" noChangeAspect="1" noEditPoints="1" noChangeArrowheads="1" noChangeShapeType="1"/>
              </p:cNvPicPr>
              <p:nvPr/>
            </p:nvPicPr>
            <p:blipFill>
              <a:blip r:embed="rId4"/>
              <a:stretch>
                <a:fillRect/>
              </a:stretch>
            </p:blipFill>
            <p:spPr>
              <a:xfrm>
                <a:off x="4630773" y="5096924"/>
                <a:ext cx="4068692" cy="205502"/>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27" name="Ink 3"/>
              <p14:cNvContentPartPr>
                <a14:cpLocks xmlns:a14="http://schemas.microsoft.com/office/drawing/2010/main" noRot="1" noChangeAspect="1" noEditPoints="1" noChangeArrowheads="1" noChangeShapeType="1"/>
              </p14:cNvContentPartPr>
              <p14:nvPr/>
            </p14:nvContentPartPr>
            <p14:xfrm>
              <a:off x="4989513" y="5383213"/>
              <a:ext cx="3625850" cy="103187"/>
            </p14:xfrm>
          </p:contentPart>
        </mc:Choice>
        <mc:Fallback xmlns="">
          <p:pic>
            <p:nvPicPr>
              <p:cNvPr id="1027" name="Ink 3"/>
              <p:cNvPicPr>
                <a:picLocks noRot="1" noChangeAspect="1" noEditPoints="1" noChangeArrowheads="1" noChangeShapeType="1"/>
              </p:cNvPicPr>
              <p:nvPr/>
            </p:nvPicPr>
            <p:blipFill>
              <a:blip r:embed="rId6"/>
              <a:stretch>
                <a:fillRect/>
              </a:stretch>
            </p:blipFill>
            <p:spPr>
              <a:xfrm>
                <a:off x="4973673" y="5319353"/>
                <a:ext cx="3657529" cy="230547"/>
              </a:xfrm>
              <a:prstGeom prst="rect">
                <a:avLst/>
              </a:prstGeom>
            </p:spPr>
          </p:pic>
        </mc:Fallback>
      </mc:AlternateContent>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2003 fin disc form page 8.tif"/>
          <p:cNvPicPr>
            <a:picLocks noChangeAspect="1"/>
          </p:cNvPicPr>
          <p:nvPr/>
        </p:nvPicPr>
        <p:blipFill>
          <a:blip r:embed="rId2" cstate="print"/>
          <a:srcRect l="9647" t="2222" r="19949" b="60001"/>
          <a:stretch>
            <a:fillRect/>
          </a:stretch>
        </p:blipFill>
        <p:spPr bwMode="auto">
          <a:xfrm>
            <a:off x="0" y="685800"/>
            <a:ext cx="9144000" cy="3790950"/>
          </a:xfrm>
          <a:prstGeom prst="rect">
            <a:avLst/>
          </a:prstGeom>
          <a:noFill/>
          <a:ln w="9525">
            <a:noFill/>
            <a:miter lim="800000"/>
            <a:headEnd/>
            <a:tailEnd/>
          </a:ln>
        </p:spPr>
      </p:pic>
      <mc:AlternateContent xmlns:mc="http://schemas.openxmlformats.org/markup-compatibility/2006" xmlns:p14="http://schemas.microsoft.com/office/powerpoint/2010/main">
        <mc:Choice Requires="p14">
          <p:contentPart p14:bwMode="auto" r:id="rId3">
            <p14:nvContentPartPr>
              <p14:cNvPr id="2050" name="Ink 2"/>
              <p14:cNvContentPartPr>
                <a14:cpLocks xmlns:a14="http://schemas.microsoft.com/office/drawing/2010/main" noRot="1" noChangeAspect="1" noEditPoints="1" noChangeArrowheads="1" noChangeShapeType="1"/>
              </p14:cNvContentPartPr>
              <p14:nvPr/>
            </p14:nvContentPartPr>
            <p14:xfrm>
              <a:off x="307975" y="4003675"/>
              <a:ext cx="2932113" cy="42863"/>
            </p14:xfrm>
          </p:contentPart>
        </mc:Choice>
        <mc:Fallback xmlns="">
          <p:pic>
            <p:nvPicPr>
              <p:cNvPr id="2050" name="Ink 2"/>
              <p:cNvPicPr>
                <a:picLocks noRot="1" noChangeAspect="1" noEditPoints="1" noChangeArrowheads="1" noChangeShapeType="1"/>
              </p:cNvPicPr>
              <p:nvPr/>
            </p:nvPicPr>
            <p:blipFill>
              <a:blip r:embed="rId4"/>
              <a:stretch>
                <a:fillRect/>
              </a:stretch>
            </p:blipFill>
            <p:spPr>
              <a:xfrm>
                <a:off x="292135" y="3922558"/>
                <a:ext cx="2963792" cy="205558"/>
              </a:xfrm>
              <a:prstGeom prst="rect">
                <a:avLst/>
              </a:prstGeom>
            </p:spPr>
          </p:pic>
        </mc:Fallback>
      </mc:AlternateContent>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851</TotalTime>
  <Words>928</Words>
  <Application>Microsoft Office PowerPoint</Application>
  <PresentationFormat>Apresentação na tela (4:3)</PresentationFormat>
  <Paragraphs>167</Paragraphs>
  <Slides>20</Slides>
  <Notes>14</Notes>
  <HiddenSlides>0</HiddenSlides>
  <MMClips>0</MMClips>
  <ScaleCrop>false</ScaleCrop>
  <HeadingPairs>
    <vt:vector size="4" baseType="variant">
      <vt:variant>
        <vt:lpstr>Tema</vt:lpstr>
      </vt:variant>
      <vt:variant>
        <vt:i4>1</vt:i4>
      </vt:variant>
      <vt:variant>
        <vt:lpstr>Títulos de slides</vt:lpstr>
      </vt:variant>
      <vt:variant>
        <vt:i4>20</vt:i4>
      </vt:variant>
    </vt:vector>
  </HeadingPairs>
  <TitlesOfParts>
    <vt:vector size="21" baseType="lpstr">
      <vt:lpstr>Office Theme</vt:lpstr>
      <vt:lpstr>Ferramentas de transparência para prevenir e processar criminalmente a corrupção na esfera pública</vt:lpstr>
      <vt:lpstr>Introdução</vt:lpstr>
      <vt:lpstr>Visão geral do estudo de caso</vt:lpstr>
      <vt:lpstr>Lobby</vt:lpstr>
      <vt:lpstr>Autoridades públicas</vt:lpstr>
      <vt:lpstr>Alegações</vt:lpstr>
      <vt:lpstr>Escritório de Ética Governamental: Formulários de Declaração Financeira</vt:lpstr>
      <vt:lpstr>Apresentação do PowerPoint</vt:lpstr>
      <vt:lpstr>Apresentação do PowerPoint</vt:lpstr>
      <vt:lpstr>Comissão Eleitoral Federal: Campanha Declaração Financeira</vt:lpstr>
      <vt:lpstr>Apresentação do PowerPoint</vt:lpstr>
      <vt:lpstr>Receita Federal: Análise financeira</vt:lpstr>
      <vt:lpstr>Apresentação do PowerPoint</vt:lpstr>
      <vt:lpstr>Apresentação do PowerPoint</vt:lpstr>
      <vt:lpstr>Apresentação do PowerPoint</vt:lpstr>
      <vt:lpstr>Apresentação do PowerPoint</vt:lpstr>
      <vt:lpstr>Apresentação do PowerPoint</vt:lpstr>
      <vt:lpstr>Possíveis acusações</vt:lpstr>
      <vt:lpstr>Apresentação do PowerPoint</vt:lpstr>
      <vt:lpstr>Apresentação do PowerPoint</vt:lpstr>
    </vt:vector>
  </TitlesOfParts>
  <Company>CRM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Prosecutor Cooperation with Other Institutions</dc:title>
  <dc:creator>mkendday</dc:creator>
  <cp:lastModifiedBy>Regina Thompson</cp:lastModifiedBy>
  <cp:revision>75</cp:revision>
  <dcterms:created xsi:type="dcterms:W3CDTF">2010-10-22T15:57:42Z</dcterms:created>
  <dcterms:modified xsi:type="dcterms:W3CDTF">2012-08-22T22:53:17Z</dcterms:modified>
</cp:coreProperties>
</file>