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53"/>
  </p:notesMasterIdLst>
  <p:handoutMasterIdLst>
    <p:handoutMasterId r:id="rId54"/>
  </p:handoutMasterIdLst>
  <p:sldIdLst>
    <p:sldId id="294" r:id="rId4"/>
    <p:sldId id="296" r:id="rId5"/>
    <p:sldId id="295" r:id="rId6"/>
    <p:sldId id="297" r:id="rId7"/>
    <p:sldId id="300" r:id="rId8"/>
    <p:sldId id="301" r:id="rId9"/>
    <p:sldId id="339" r:id="rId10"/>
    <p:sldId id="298" r:id="rId11"/>
    <p:sldId id="302" r:id="rId12"/>
    <p:sldId id="303" r:id="rId13"/>
    <p:sldId id="304" r:id="rId14"/>
    <p:sldId id="305" r:id="rId15"/>
    <p:sldId id="306" r:id="rId16"/>
    <p:sldId id="308" r:id="rId17"/>
    <p:sldId id="309" r:id="rId18"/>
    <p:sldId id="299" r:id="rId19"/>
    <p:sldId id="310" r:id="rId20"/>
    <p:sldId id="314" r:id="rId21"/>
    <p:sldId id="313" r:id="rId22"/>
    <p:sldId id="311" r:id="rId23"/>
    <p:sldId id="332" r:id="rId24"/>
    <p:sldId id="333" r:id="rId25"/>
    <p:sldId id="345" r:id="rId26"/>
    <p:sldId id="315" r:id="rId27"/>
    <p:sldId id="331" r:id="rId28"/>
    <p:sldId id="316" r:id="rId29"/>
    <p:sldId id="317" r:id="rId30"/>
    <p:sldId id="318" r:id="rId31"/>
    <p:sldId id="321" r:id="rId32"/>
    <p:sldId id="340" r:id="rId33"/>
    <p:sldId id="341" r:id="rId34"/>
    <p:sldId id="342" r:id="rId35"/>
    <p:sldId id="343" r:id="rId36"/>
    <p:sldId id="344" r:id="rId37"/>
    <p:sldId id="320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12" r:id="rId47"/>
    <p:sldId id="334" r:id="rId48"/>
    <p:sldId id="338" r:id="rId49"/>
    <p:sldId id="335" r:id="rId50"/>
    <p:sldId id="337" r:id="rId51"/>
    <p:sldId id="336" r:id="rId5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60000"/>
    <a:srgbClr val="003192"/>
    <a:srgbClr val="003DB8"/>
    <a:srgbClr val="CC0000"/>
    <a:srgbClr val="008080"/>
    <a:srgbClr val="339966"/>
    <a:srgbClr val="6600FF"/>
    <a:srgbClr val="FF3300"/>
    <a:srgbClr val="99CC00"/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62" autoAdjust="0"/>
    <p:restoredTop sz="94660"/>
  </p:normalViewPr>
  <p:slideViewPr>
    <p:cSldViewPr>
      <p:cViewPr>
        <p:scale>
          <a:sx n="76" d="100"/>
          <a:sy n="76" d="100"/>
        </p:scale>
        <p:origin x="-132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3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>
        <a:xfrm>
          <a:off x="441508" y="292438"/>
          <a:ext cx="7990511" cy="585252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29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Prometer, oferecer ou dar vantagem indevida</a:t>
          </a:r>
          <a:endParaRPr lang="pt-BR" sz="29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>
        <a:xfrm>
          <a:off x="-5291855" y="-810449"/>
          <a:ext cx="6301418" cy="6301418"/>
        </a:xfrm>
        <a:noFill/>
        <a:ln w="25400" cap="flat" cmpd="sng" algn="ctr">
          <a:solidFill>
            <a:srgbClr val="1F497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596108E4-F404-4FD6-BC93-9E804CDB4CD4}">
      <dgm:prSet phldrT="[Texto]" custT="1"/>
      <dgm:spPr>
        <a:xfrm>
          <a:off x="860883" y="1038018"/>
          <a:ext cx="7571137" cy="849288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29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Financiar, custear, patrocinar ou subvencionar os atos ilícitos</a:t>
          </a:r>
          <a:endParaRPr lang="pt-BR" sz="29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>
        <a:xfrm>
          <a:off x="989597" y="2047633"/>
          <a:ext cx="7442422" cy="585252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29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Utilizar-se de interposta PJ ou PF</a:t>
          </a:r>
          <a:endParaRPr lang="pt-BR" sz="29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4228CB0E-C93F-474B-9FFB-8BFF78CB6895}">
      <dgm:prSet phldrT="[Texto]" custT="1"/>
      <dgm:spPr>
        <a:xfrm>
          <a:off x="860883" y="2783775"/>
          <a:ext cx="7571137" cy="868163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29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Dificultar ou intervir em investigações ou fiscalizações</a:t>
          </a:r>
          <a:endParaRPr lang="pt-BR" sz="29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0F2A311-FA3F-5C4D-B087-238FE8F1DCBD}" type="parTrans" cxnId="{E7A2EA80-A163-134B-8D5E-6C311218D949}">
      <dgm:prSet/>
      <dgm:spPr/>
      <dgm:t>
        <a:bodyPr/>
        <a:lstStyle/>
        <a:p>
          <a:endParaRPr lang="en-US"/>
        </a:p>
      </dgm:t>
    </dgm:pt>
    <dgm:pt modelId="{AC113E58-C6FB-994A-B4B5-D68A596A3975}" type="sibTrans" cxnId="{E7A2EA80-A163-134B-8D5E-6C311218D949}">
      <dgm:prSet/>
      <dgm:spPr/>
      <dgm:t>
        <a:bodyPr/>
        <a:lstStyle/>
        <a:p>
          <a:endParaRPr lang="en-US"/>
        </a:p>
      </dgm:t>
    </dgm:pt>
    <dgm:pt modelId="{C6FD1D6F-F823-0149-9AE3-343E046D2ED3}">
      <dgm:prSet phldrT="[Texto]" custT="1"/>
      <dgm:spPr>
        <a:xfrm>
          <a:off x="860883" y="2783775"/>
          <a:ext cx="7571137" cy="868163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29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Ilícitos em licitações e contrato</a:t>
          </a:r>
          <a:endParaRPr lang="pt-BR" sz="2900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5ED8128D-B9AB-4B45-BD42-5085A6F1FD29}" type="parTrans" cxnId="{1973093E-F32C-614D-9A30-2BFCB84E3F0A}">
      <dgm:prSet/>
      <dgm:spPr/>
      <dgm:t>
        <a:bodyPr/>
        <a:lstStyle/>
        <a:p>
          <a:endParaRPr lang="en-US"/>
        </a:p>
      </dgm:t>
    </dgm:pt>
    <dgm:pt modelId="{A62103A7-4A12-C040-AFA5-8D1CF897A133}" type="sibTrans" cxnId="{1973093E-F32C-614D-9A30-2BFCB84E3F0A}">
      <dgm:prSet/>
      <dgm:spPr/>
      <dgm:t>
        <a:bodyPr/>
        <a:lstStyle/>
        <a:p>
          <a:endParaRPr lang="en-US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685772A-306E-4AD1-9BDE-599B5C97D814}" type="pres">
      <dgm:prSet presAssocID="{6614277E-B745-4B26-9CB1-4F8E0B11B0C2}" presName="Name1" presStyleCnt="0"/>
      <dgm:spPr/>
      <dgm:t>
        <a:bodyPr/>
        <a:lstStyle/>
        <a:p>
          <a:endParaRPr lang="pt-BR"/>
        </a:p>
      </dgm:t>
    </dgm:pt>
    <dgm:pt modelId="{6BC1E064-1E1E-4AAA-A81E-37D55B3BFDF3}" type="pres">
      <dgm:prSet presAssocID="{6614277E-B745-4B26-9CB1-4F8E0B11B0C2}" presName="cycle" presStyleCnt="0"/>
      <dgm:spPr/>
      <dgm:t>
        <a:bodyPr/>
        <a:lstStyle/>
        <a:p>
          <a:endParaRPr lang="pt-BR"/>
        </a:p>
      </dgm:t>
    </dgm:pt>
    <dgm:pt modelId="{B6BCA3EC-BB8D-4CA7-B0BF-5BB112054027}" type="pres">
      <dgm:prSet presAssocID="{6614277E-B745-4B26-9CB1-4F8E0B11B0C2}" presName="srcNode" presStyleLbl="node1" presStyleIdx="0" presStyleCnt="5"/>
      <dgm:spPr/>
      <dgm:t>
        <a:bodyPr/>
        <a:lstStyle/>
        <a:p>
          <a:endParaRPr lang="pt-BR"/>
        </a:p>
      </dgm:t>
    </dgm:pt>
    <dgm:pt modelId="{A8340753-BF6E-42DF-BF5F-9BB883B2FE49}" type="pres">
      <dgm:prSet presAssocID="{6614277E-B745-4B26-9CB1-4F8E0B11B0C2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43"/>
          </a:avLst>
        </a:prstGeom>
      </dgm:spPr>
      <dgm:t>
        <a:bodyPr/>
        <a:lstStyle/>
        <a:p>
          <a:endParaRPr lang="en-US"/>
        </a:p>
      </dgm:t>
    </dgm:pt>
    <dgm:pt modelId="{8AC83646-E1E0-464E-A9CF-9E80F72564FD}" type="pres">
      <dgm:prSet presAssocID="{6614277E-B745-4B26-9CB1-4F8E0B11B0C2}" presName="extraNode" presStyleLbl="node1" presStyleIdx="0" presStyleCnt="5"/>
      <dgm:spPr/>
      <dgm:t>
        <a:bodyPr/>
        <a:lstStyle/>
        <a:p>
          <a:endParaRPr lang="pt-BR"/>
        </a:p>
      </dgm:t>
    </dgm:pt>
    <dgm:pt modelId="{0C1216A9-144A-437B-BFD2-A19EEB82C1AE}" type="pres">
      <dgm:prSet presAssocID="{6614277E-B745-4B26-9CB1-4F8E0B11B0C2}" presName="dstNode" presStyleLbl="node1" presStyleIdx="0" presStyleCnt="5"/>
      <dgm:spPr/>
      <dgm:t>
        <a:bodyPr/>
        <a:lstStyle/>
        <a:p>
          <a:endParaRPr lang="pt-BR"/>
        </a:p>
      </dgm:t>
    </dgm:pt>
    <dgm:pt modelId="{02157F34-BF2E-4545-A48F-9B4270431163}" type="pres">
      <dgm:prSet presAssocID="{C81CD0CB-AE84-46B6-9FED-B46031C01BB5}" presName="text_1" presStyleLbl="node1" presStyleIdx="0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84C2C1A9-7643-4E17-9859-309384302A9A}" type="pres">
      <dgm:prSet presAssocID="{C81CD0CB-AE84-46B6-9FED-B46031C01BB5}" presName="accent_1" presStyleCnt="0"/>
      <dgm:spPr/>
      <dgm:t>
        <a:bodyPr/>
        <a:lstStyle/>
        <a:p>
          <a:endParaRPr lang="pt-BR"/>
        </a:p>
      </dgm:t>
    </dgm:pt>
    <dgm:pt modelId="{6A8BE0FA-D9BA-4891-9A97-DC5421BFACA8}" type="pres">
      <dgm:prSet presAssocID="{C81CD0CB-AE84-46B6-9FED-B46031C01BB5}" presName="accentRepeatNode" presStyleLbl="solidFgAcc1" presStyleIdx="0" presStyleCnt="5"/>
      <dgm:spPr>
        <a:xfrm>
          <a:off x="75725" y="219282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pt-BR"/>
        </a:p>
      </dgm:t>
    </dgm:pt>
    <dgm:pt modelId="{1606FCEE-A09B-4796-80E9-95A02AE91DEA}" type="pres">
      <dgm:prSet presAssocID="{596108E4-F404-4FD6-BC93-9E804CDB4CD4}" presName="text_2" presStyleLbl="node1" presStyleIdx="1" presStyleCnt="5" custScaleY="14511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66D4CC68-73A9-4971-A1BF-AC66A87BFCEB}" type="pres">
      <dgm:prSet presAssocID="{596108E4-F404-4FD6-BC93-9E804CDB4CD4}" presName="accent_2" presStyleCnt="0"/>
      <dgm:spPr/>
      <dgm:t>
        <a:bodyPr/>
        <a:lstStyle/>
        <a:p>
          <a:endParaRPr lang="pt-BR"/>
        </a:p>
      </dgm:t>
    </dgm:pt>
    <dgm:pt modelId="{A87C3D84-6099-4CA2-B5AC-8EC8B58EFB09}" type="pres">
      <dgm:prSet presAssocID="{596108E4-F404-4FD6-BC93-9E804CDB4CD4}" presName="accentRepeatNode" presStyleLbl="solidFgAcc1" presStyleIdx="1" presStyleCnt="5"/>
      <dgm:spPr>
        <a:xfrm>
          <a:off x="495100" y="1096879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pt-BR"/>
        </a:p>
      </dgm:t>
    </dgm:pt>
    <dgm:pt modelId="{774FB993-C972-4CDB-A4A6-A9DE93269593}" type="pres">
      <dgm:prSet presAssocID="{B8F1474E-7D2D-4070-BF09-6FE8B67799F4}" presName="text_3" presStyleLbl="node1" presStyleIdx="2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t-BR"/>
        </a:p>
      </dgm:t>
    </dgm:pt>
    <dgm:pt modelId="{AEC2C0BD-760F-4A99-A3F5-63E3CA764CF6}" type="pres">
      <dgm:prSet presAssocID="{B8F1474E-7D2D-4070-BF09-6FE8B67799F4}" presName="accent_3" presStyleCnt="0"/>
      <dgm:spPr/>
      <dgm:t>
        <a:bodyPr/>
        <a:lstStyle/>
        <a:p>
          <a:endParaRPr lang="pt-BR"/>
        </a:p>
      </dgm:t>
    </dgm:pt>
    <dgm:pt modelId="{821B371B-7FB8-476B-8B92-5BA5E71D871F}" type="pres">
      <dgm:prSet presAssocID="{B8F1474E-7D2D-4070-BF09-6FE8B67799F4}" presName="accentRepeatNode" presStyleLbl="solidFgAcc1" presStyleIdx="2" presStyleCnt="5"/>
      <dgm:spPr>
        <a:xfrm>
          <a:off x="623814" y="1974477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pt-BR"/>
        </a:p>
      </dgm:t>
    </dgm:pt>
    <dgm:pt modelId="{443BA6BF-1994-B74C-B0A0-82901E6925F7}" type="pres">
      <dgm:prSet presAssocID="{4228CB0E-C93F-474B-9FFB-8BFF78CB6895}" presName="text_4" presStyleLbl="node1" presStyleIdx="3" presStyleCnt="5" custScaleY="14834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208AE16-99FF-E74A-85F5-77C8EFA48A0A}" type="pres">
      <dgm:prSet presAssocID="{4228CB0E-C93F-474B-9FFB-8BFF78CB6895}" presName="accent_4" presStyleCnt="0"/>
      <dgm:spPr/>
    </dgm:pt>
    <dgm:pt modelId="{9AA2E9D4-B4F4-7046-8648-2E20D1434312}" type="pres">
      <dgm:prSet presAssocID="{4228CB0E-C93F-474B-9FFB-8BFF78CB6895}" presName="accentRepeatNode" presStyleLbl="solidFgAcc1" presStyleIdx="3" presStyleCnt="5" custLinFactNeighborX="-5189" custLinFactNeighborY="-240"/>
      <dgm:spPr>
        <a:xfrm>
          <a:off x="495100" y="2852074"/>
          <a:ext cx="731565" cy="731565"/>
        </a:xfrm>
        <a:prstGeom prst="ellipse">
          <a:avLst/>
        </a:prstGeom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pt-BR"/>
        </a:p>
      </dgm:t>
    </dgm:pt>
    <dgm:pt modelId="{80149AA3-E538-5B4B-AD88-415168C2A612}" type="pres">
      <dgm:prSet presAssocID="{C6FD1D6F-F823-0149-9AE3-343E046D2ED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839DE-9846-C94C-86AD-0FE33C1955B6}" type="pres">
      <dgm:prSet presAssocID="{C6FD1D6F-F823-0149-9AE3-343E046D2ED3}" presName="accent_5" presStyleCnt="0"/>
      <dgm:spPr/>
    </dgm:pt>
    <dgm:pt modelId="{A5474841-AFAC-0344-B819-160780CEBF4A}" type="pres">
      <dgm:prSet presAssocID="{C6FD1D6F-F823-0149-9AE3-343E046D2ED3}" presName="accentRepeatNode" presStyleLbl="solidFgAcc1" presStyleIdx="4" presStyleCnt="5"/>
      <dgm:spPr>
        <a:ln>
          <a:solidFill>
            <a:schemeClr val="bg2"/>
          </a:solidFill>
        </a:ln>
      </dgm:spPr>
      <dgm:t>
        <a:bodyPr/>
        <a:lstStyle/>
        <a:p>
          <a:endParaRPr lang="en-US"/>
        </a:p>
      </dgm:t>
    </dgm:pt>
  </dgm:ptLst>
  <dgm:cxnLst>
    <dgm:cxn modelId="{94375681-70AA-42DE-B39B-7C5265A18AE2}" type="presOf" srcId="{6614277E-B745-4B26-9CB1-4F8E0B11B0C2}" destId="{A17A55D7-7867-422B-97B4-CDD2ECAED02F}" srcOrd="0" destOrd="0" presId="urn:microsoft.com/office/officeart/2008/layout/VerticalCurvedList"/>
    <dgm:cxn modelId="{7289DD66-3103-42BF-A3AE-4353FE6ED6F5}" type="presOf" srcId="{2BD30415-DFED-4077-93C9-409255217CBB}" destId="{A8340753-BF6E-42DF-BF5F-9BB883B2FE49}" srcOrd="0" destOrd="0" presId="urn:microsoft.com/office/officeart/2008/layout/VerticalCurvedList"/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FBA9C2C9-28EA-47BD-A23E-0D3DA2884726}" type="presOf" srcId="{596108E4-F404-4FD6-BC93-9E804CDB4CD4}" destId="{1606FCEE-A09B-4796-80E9-95A02AE91DEA}" srcOrd="0" destOrd="0" presId="urn:microsoft.com/office/officeart/2008/layout/VerticalCurvedList"/>
    <dgm:cxn modelId="{95DA12FE-EAA8-42DC-97B6-F0B896F5F84E}" type="presOf" srcId="{C6FD1D6F-F823-0149-9AE3-343E046D2ED3}" destId="{80149AA3-E538-5B4B-AD88-415168C2A612}" srcOrd="0" destOrd="0" presId="urn:microsoft.com/office/officeart/2008/layout/VerticalCurvedList"/>
    <dgm:cxn modelId="{E7A2EA80-A163-134B-8D5E-6C311218D949}" srcId="{6614277E-B745-4B26-9CB1-4F8E0B11B0C2}" destId="{4228CB0E-C93F-474B-9FFB-8BFF78CB6895}" srcOrd="3" destOrd="0" parTransId="{20F2A311-FA3F-5C4D-B087-238FE8F1DCBD}" sibTransId="{AC113E58-C6FB-994A-B4B5-D68A596A3975}"/>
    <dgm:cxn modelId="{FE6CFF20-904F-4D01-AE2C-CAB459BB9462}" type="presOf" srcId="{B8F1474E-7D2D-4070-BF09-6FE8B67799F4}" destId="{774FB993-C972-4CDB-A4A6-A9DE93269593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F495164A-6E32-4CDF-A0F9-E08415593661}" type="presOf" srcId="{4228CB0E-C93F-474B-9FFB-8BFF78CB6895}" destId="{443BA6BF-1994-B74C-B0A0-82901E6925F7}" srcOrd="0" destOrd="0" presId="urn:microsoft.com/office/officeart/2008/layout/VerticalCurvedList"/>
    <dgm:cxn modelId="{2F054302-D74C-4310-9867-3C1BD5F185F6}" type="presOf" srcId="{C81CD0CB-AE84-46B6-9FED-B46031C01BB5}" destId="{02157F34-BF2E-4545-A48F-9B4270431163}" srcOrd="0" destOrd="0" presId="urn:microsoft.com/office/officeart/2008/layout/VerticalCurvedList"/>
    <dgm:cxn modelId="{1973093E-F32C-614D-9A30-2BFCB84E3F0A}" srcId="{6614277E-B745-4B26-9CB1-4F8E0B11B0C2}" destId="{C6FD1D6F-F823-0149-9AE3-343E046D2ED3}" srcOrd="4" destOrd="0" parTransId="{5ED8128D-B9AB-4B45-BD42-5085A6F1FD29}" sibTransId="{A62103A7-4A12-C040-AFA5-8D1CF897A133}"/>
    <dgm:cxn modelId="{CA54E486-D0D3-4726-B505-FE00992E744E}" type="presParOf" srcId="{A17A55D7-7867-422B-97B4-CDD2ECAED02F}" destId="{7685772A-306E-4AD1-9BDE-599B5C97D814}" srcOrd="0" destOrd="0" presId="urn:microsoft.com/office/officeart/2008/layout/VerticalCurvedList"/>
    <dgm:cxn modelId="{6AEC5519-AC81-4ED5-A413-C591EDC90737}" type="presParOf" srcId="{7685772A-306E-4AD1-9BDE-599B5C97D814}" destId="{6BC1E064-1E1E-4AAA-A81E-37D55B3BFDF3}" srcOrd="0" destOrd="0" presId="urn:microsoft.com/office/officeart/2008/layout/VerticalCurvedList"/>
    <dgm:cxn modelId="{5B34B423-3495-4A7D-BECC-DACEC81DDC97}" type="presParOf" srcId="{6BC1E064-1E1E-4AAA-A81E-37D55B3BFDF3}" destId="{B6BCA3EC-BB8D-4CA7-B0BF-5BB112054027}" srcOrd="0" destOrd="0" presId="urn:microsoft.com/office/officeart/2008/layout/VerticalCurvedList"/>
    <dgm:cxn modelId="{8EDB1F7B-7106-4A81-B21F-26FE1CFD453B}" type="presParOf" srcId="{6BC1E064-1E1E-4AAA-A81E-37D55B3BFDF3}" destId="{A8340753-BF6E-42DF-BF5F-9BB883B2FE49}" srcOrd="1" destOrd="0" presId="urn:microsoft.com/office/officeart/2008/layout/VerticalCurvedList"/>
    <dgm:cxn modelId="{D2960B8F-7EA0-4522-85F1-E071BCA07322}" type="presParOf" srcId="{6BC1E064-1E1E-4AAA-A81E-37D55B3BFDF3}" destId="{8AC83646-E1E0-464E-A9CF-9E80F72564FD}" srcOrd="2" destOrd="0" presId="urn:microsoft.com/office/officeart/2008/layout/VerticalCurvedList"/>
    <dgm:cxn modelId="{D25B66A5-14A7-4405-8563-97B55DFBE152}" type="presParOf" srcId="{6BC1E064-1E1E-4AAA-A81E-37D55B3BFDF3}" destId="{0C1216A9-144A-437B-BFD2-A19EEB82C1AE}" srcOrd="3" destOrd="0" presId="urn:microsoft.com/office/officeart/2008/layout/VerticalCurvedList"/>
    <dgm:cxn modelId="{2042B3A9-CB98-4DE2-81D3-D93DC6D77A62}" type="presParOf" srcId="{7685772A-306E-4AD1-9BDE-599B5C97D814}" destId="{02157F34-BF2E-4545-A48F-9B4270431163}" srcOrd="1" destOrd="0" presId="urn:microsoft.com/office/officeart/2008/layout/VerticalCurvedList"/>
    <dgm:cxn modelId="{9466F8BA-BA9D-4537-AE84-4DA6B0E438CD}" type="presParOf" srcId="{7685772A-306E-4AD1-9BDE-599B5C97D814}" destId="{84C2C1A9-7643-4E17-9859-309384302A9A}" srcOrd="2" destOrd="0" presId="urn:microsoft.com/office/officeart/2008/layout/VerticalCurvedList"/>
    <dgm:cxn modelId="{7A2EC4B3-9535-438E-8062-9492957B2DE7}" type="presParOf" srcId="{84C2C1A9-7643-4E17-9859-309384302A9A}" destId="{6A8BE0FA-D9BA-4891-9A97-DC5421BFACA8}" srcOrd="0" destOrd="0" presId="urn:microsoft.com/office/officeart/2008/layout/VerticalCurvedList"/>
    <dgm:cxn modelId="{BB75A9A8-6D9E-4029-B170-757324D125DC}" type="presParOf" srcId="{7685772A-306E-4AD1-9BDE-599B5C97D814}" destId="{1606FCEE-A09B-4796-80E9-95A02AE91DEA}" srcOrd="3" destOrd="0" presId="urn:microsoft.com/office/officeart/2008/layout/VerticalCurvedList"/>
    <dgm:cxn modelId="{75BD9695-4EFE-4C3D-8D0D-77230C72A11B}" type="presParOf" srcId="{7685772A-306E-4AD1-9BDE-599B5C97D814}" destId="{66D4CC68-73A9-4971-A1BF-AC66A87BFCEB}" srcOrd="4" destOrd="0" presId="urn:microsoft.com/office/officeart/2008/layout/VerticalCurvedList"/>
    <dgm:cxn modelId="{A2FC1663-FD01-44F4-B2D0-E6DD6A5172F5}" type="presParOf" srcId="{66D4CC68-73A9-4971-A1BF-AC66A87BFCEB}" destId="{A87C3D84-6099-4CA2-B5AC-8EC8B58EFB09}" srcOrd="0" destOrd="0" presId="urn:microsoft.com/office/officeart/2008/layout/VerticalCurvedList"/>
    <dgm:cxn modelId="{9911B9B1-E989-40FB-B970-ABFA5BE7027F}" type="presParOf" srcId="{7685772A-306E-4AD1-9BDE-599B5C97D814}" destId="{774FB993-C972-4CDB-A4A6-A9DE93269593}" srcOrd="5" destOrd="0" presId="urn:microsoft.com/office/officeart/2008/layout/VerticalCurvedList"/>
    <dgm:cxn modelId="{1B564106-217C-40A6-A63A-18DE57036357}" type="presParOf" srcId="{7685772A-306E-4AD1-9BDE-599B5C97D814}" destId="{AEC2C0BD-760F-4A99-A3F5-63E3CA764CF6}" srcOrd="6" destOrd="0" presId="urn:microsoft.com/office/officeart/2008/layout/VerticalCurvedList"/>
    <dgm:cxn modelId="{8F8F3676-BDBA-4C7F-9A21-92F52EDE9C90}" type="presParOf" srcId="{AEC2C0BD-760F-4A99-A3F5-63E3CA764CF6}" destId="{821B371B-7FB8-476B-8B92-5BA5E71D871F}" srcOrd="0" destOrd="0" presId="urn:microsoft.com/office/officeart/2008/layout/VerticalCurvedList"/>
    <dgm:cxn modelId="{030D99E3-4B2C-47EC-8FC1-63D34EE27696}" type="presParOf" srcId="{7685772A-306E-4AD1-9BDE-599B5C97D814}" destId="{443BA6BF-1994-B74C-B0A0-82901E6925F7}" srcOrd="7" destOrd="0" presId="urn:microsoft.com/office/officeart/2008/layout/VerticalCurvedList"/>
    <dgm:cxn modelId="{32C94A81-5D2A-4509-83DB-7A1BB19F3D02}" type="presParOf" srcId="{7685772A-306E-4AD1-9BDE-599B5C97D814}" destId="{7208AE16-99FF-E74A-85F5-77C8EFA48A0A}" srcOrd="8" destOrd="0" presId="urn:microsoft.com/office/officeart/2008/layout/VerticalCurvedList"/>
    <dgm:cxn modelId="{E34F7702-BC31-4F5E-87E3-510BA88D4B4C}" type="presParOf" srcId="{7208AE16-99FF-E74A-85F5-77C8EFA48A0A}" destId="{9AA2E9D4-B4F4-7046-8648-2E20D1434312}" srcOrd="0" destOrd="0" presId="urn:microsoft.com/office/officeart/2008/layout/VerticalCurvedList"/>
    <dgm:cxn modelId="{490EEC1C-1FB3-402C-A86E-0C3D4002A9BB}" type="presParOf" srcId="{7685772A-306E-4AD1-9BDE-599B5C97D814}" destId="{80149AA3-E538-5B4B-AD88-415168C2A612}" srcOrd="9" destOrd="0" presId="urn:microsoft.com/office/officeart/2008/layout/VerticalCurvedList"/>
    <dgm:cxn modelId="{F37A9B41-8E66-4A25-8EB6-D9E6AA858084}" type="presParOf" srcId="{7685772A-306E-4AD1-9BDE-599B5C97D814}" destId="{490839DE-9846-C94C-86AD-0FE33C1955B6}" srcOrd="10" destOrd="0" presId="urn:microsoft.com/office/officeart/2008/layout/VerticalCurvedList"/>
    <dgm:cxn modelId="{60FDCA78-BF29-4554-B6EC-C202D990DCA2}" type="presParOf" srcId="{490839DE-9846-C94C-86AD-0FE33C1955B6}" destId="{A5474841-AFAC-0344-B819-160780CEBF4A}" srcOrd="0" destOrd="0" presId="urn:microsoft.com/office/officeart/2008/layout/VerticalCurvedList"/>
  </dgm:cxnLst>
  <dgm:bg/>
  <dgm:whole>
    <a:ln>
      <a:noFill/>
    </a:ln>
  </dgm:whole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806B21-127A-4822-BB25-2CC094C2CA8F}" type="doc">
      <dgm:prSet loTypeId="urn:microsoft.com/office/officeart/2005/8/layout/radial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26B45DE-2C6A-4847-B9D4-F78564F03DDC}">
      <dgm:prSet phldrT="[Texto]" custT="1"/>
      <dgm:spPr>
        <a:gradFill rotWithShape="0">
          <a:gsLst>
            <a:gs pos="0">
              <a:srgbClr val="0070C0"/>
            </a:gs>
            <a:gs pos="48000">
              <a:srgbClr val="98C4FA">
                <a:alpha val="49804"/>
              </a:srgb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t-BR" sz="2300" b="1" cap="none" spc="0" dirty="0" smtClean="0">
              <a:ln w="18415" cmpd="sng"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Arial" panose="020B0604020202020204" pitchFamily="34" charset="0"/>
            </a:rPr>
            <a:t>DOSIMETRIA</a:t>
          </a:r>
          <a:endParaRPr lang="pt-BR" sz="2300" b="1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F6A49D6E-D4B2-4E85-ACA8-82146F52B48B}" type="parTrans" cxnId="{60EAD2E3-B636-4D06-9299-8948C3F40BB1}">
      <dgm:prSet/>
      <dgm:spPr/>
      <dgm:t>
        <a:bodyPr/>
        <a:lstStyle/>
        <a:p>
          <a:endParaRPr lang="pt-BR"/>
        </a:p>
      </dgm:t>
    </dgm:pt>
    <dgm:pt modelId="{60C23426-7D8A-4A0B-BBA9-B1C1E987F869}" type="sibTrans" cxnId="{60EAD2E3-B636-4D06-9299-8948C3F40BB1}">
      <dgm:prSet/>
      <dgm:spPr/>
      <dgm:t>
        <a:bodyPr/>
        <a:lstStyle/>
        <a:p>
          <a:endParaRPr lang="pt-BR"/>
        </a:p>
      </dgm:t>
    </dgm:pt>
    <dgm:pt modelId="{BBF2AB4F-EA3E-4B52-A643-3DD2AD172689}">
      <dgm:prSet phldrT="[Texto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pt-BR" sz="1800" b="0" cap="none" spc="0" dirty="0" smtClean="0">
              <a:ln w="18415" cmpd="sng"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GRAVIDADE DA INFRAÇÃO</a:t>
          </a:r>
          <a:endParaRPr lang="pt-BR" sz="1800" b="0" cap="none" spc="0" dirty="0">
            <a:ln w="18415" cmpd="sng"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05949B8-280F-49E0-BEC5-DEAD6990AD50}" type="parTrans" cxnId="{6C532F94-C5F9-4364-860C-7D9B99B57B20}">
      <dgm:prSet/>
      <dgm:spPr/>
      <dgm:t>
        <a:bodyPr/>
        <a:lstStyle/>
        <a:p>
          <a:endParaRPr lang="pt-BR"/>
        </a:p>
      </dgm:t>
    </dgm:pt>
    <dgm:pt modelId="{CA1F5C9B-A145-4938-B890-CCC8C8DA2CFF}" type="sibTrans" cxnId="{6C532F94-C5F9-4364-860C-7D9B99B57B20}">
      <dgm:prSet/>
      <dgm:spPr/>
      <dgm:t>
        <a:bodyPr/>
        <a:lstStyle/>
        <a:p>
          <a:endParaRPr lang="pt-BR"/>
        </a:p>
      </dgm:t>
    </dgm:pt>
    <dgm:pt modelId="{0E79A692-DC5C-435B-8300-C8F2ED7F13A7}">
      <dgm:prSet phldrT="[Texto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pt-BR" sz="1800" b="0" cap="none" spc="0" dirty="0" smtClean="0">
              <a:ln w="18415" cmpd="sng"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VANTAGEM AUFERIDA OU PRETENDIDA</a:t>
          </a:r>
          <a:endParaRPr lang="pt-BR" sz="1800" b="0" cap="none" spc="0" dirty="0">
            <a:ln w="18415" cmpd="sng"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B5CBBEA-68AB-44AC-8DD4-701600C58FAF}" type="parTrans" cxnId="{340F9576-358A-4511-9827-536A8FD744DB}">
      <dgm:prSet/>
      <dgm:spPr/>
      <dgm:t>
        <a:bodyPr/>
        <a:lstStyle/>
        <a:p>
          <a:endParaRPr lang="pt-BR"/>
        </a:p>
      </dgm:t>
    </dgm:pt>
    <dgm:pt modelId="{06B6027D-590E-4DBD-BB2B-2332D9B06342}" type="sibTrans" cxnId="{340F9576-358A-4511-9827-536A8FD744DB}">
      <dgm:prSet/>
      <dgm:spPr/>
      <dgm:t>
        <a:bodyPr/>
        <a:lstStyle/>
        <a:p>
          <a:endParaRPr lang="pt-BR"/>
        </a:p>
      </dgm:t>
    </dgm:pt>
    <dgm:pt modelId="{48A3486D-FC6F-4F45-8601-8F4B26ECC33B}">
      <dgm:prSet phldrT="[Texto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pt-BR" sz="1800" b="0" cap="none" spc="0" dirty="0" smtClean="0">
              <a:ln w="18415" cmpd="sng"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CONSUMAÇÃO OU NÃO DA INFRAÇÃO</a:t>
          </a:r>
          <a:endParaRPr lang="pt-BR" sz="1800" b="0" cap="none" spc="0" dirty="0">
            <a:ln w="18415" cmpd="sng"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89311C3-891E-445C-A6FB-DC21485ECE41}" type="parTrans" cxnId="{95D64369-716A-42A3-B9A7-4534BCB6F3A6}">
      <dgm:prSet/>
      <dgm:spPr/>
      <dgm:t>
        <a:bodyPr/>
        <a:lstStyle/>
        <a:p>
          <a:endParaRPr lang="pt-BR"/>
        </a:p>
      </dgm:t>
    </dgm:pt>
    <dgm:pt modelId="{D069A84A-6E22-455B-BB73-1242FB0BDF8D}" type="sibTrans" cxnId="{95D64369-716A-42A3-B9A7-4534BCB6F3A6}">
      <dgm:prSet/>
      <dgm:spPr/>
      <dgm:t>
        <a:bodyPr/>
        <a:lstStyle/>
        <a:p>
          <a:endParaRPr lang="pt-BR"/>
        </a:p>
      </dgm:t>
    </dgm:pt>
    <dgm:pt modelId="{B9423AB4-2A71-49C0-B9F5-0CA09E15DBC3}">
      <dgm:prSet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pt-BR" sz="1800" b="0" cap="none" spc="0" dirty="0" smtClean="0">
              <a:ln w="18415" cmpd="sng"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GRAU OU PERIGO DE LESÃO</a:t>
          </a:r>
          <a:endParaRPr lang="pt-BR" sz="1800" b="0" cap="none" spc="0" dirty="0">
            <a:ln w="18415" cmpd="sng"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5522BEA-F6B6-42BC-B00E-007FC29B0D70}" type="parTrans" cxnId="{D96B1B59-6AD1-4A0B-B6D0-2626D9C00151}">
      <dgm:prSet/>
      <dgm:spPr/>
      <dgm:t>
        <a:bodyPr/>
        <a:lstStyle/>
        <a:p>
          <a:endParaRPr lang="pt-BR"/>
        </a:p>
      </dgm:t>
    </dgm:pt>
    <dgm:pt modelId="{BE75A268-B1CF-4E08-82BD-5B8A5FF8DE31}" type="sibTrans" cxnId="{D96B1B59-6AD1-4A0B-B6D0-2626D9C00151}">
      <dgm:prSet/>
      <dgm:spPr/>
      <dgm:t>
        <a:bodyPr/>
        <a:lstStyle/>
        <a:p>
          <a:endParaRPr lang="pt-BR"/>
        </a:p>
      </dgm:t>
    </dgm:pt>
    <dgm:pt modelId="{11DE6920-5903-4C82-A5B5-04595571A22F}">
      <dgm:prSet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pt-BR" sz="1800" b="0" cap="none" spc="0" dirty="0" smtClean="0">
              <a:ln w="18415" cmpd="sng"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EFEITO NEGATIVO PRODUZIDO</a:t>
          </a:r>
          <a:endParaRPr lang="pt-BR" sz="1800" b="0" cap="none" spc="0" dirty="0">
            <a:ln w="18415" cmpd="sng"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11C7234-D2AB-41E6-B08C-E1CB260E5BA7}" type="parTrans" cxnId="{699F2522-60F8-4EA7-83E2-CF49B986F3A8}">
      <dgm:prSet/>
      <dgm:spPr/>
      <dgm:t>
        <a:bodyPr/>
        <a:lstStyle/>
        <a:p>
          <a:endParaRPr lang="pt-BR"/>
        </a:p>
      </dgm:t>
    </dgm:pt>
    <dgm:pt modelId="{40E36F1B-F203-4AF5-B15C-8F08AB4C58E8}" type="sibTrans" cxnId="{699F2522-60F8-4EA7-83E2-CF49B986F3A8}">
      <dgm:prSet/>
      <dgm:spPr/>
      <dgm:t>
        <a:bodyPr/>
        <a:lstStyle/>
        <a:p>
          <a:endParaRPr lang="pt-BR"/>
        </a:p>
      </dgm:t>
    </dgm:pt>
    <dgm:pt modelId="{02502837-09FD-4AD6-9941-33EA05AC5DB6}">
      <dgm:prSet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pt-BR" sz="1800" b="0" cap="none" spc="0" dirty="0" smtClean="0">
              <a:ln w="18415" cmpd="sng"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SITUAÇÃO ECONÔMICA DO INFRATOR</a:t>
          </a:r>
          <a:endParaRPr lang="pt-BR" sz="1800" b="0" cap="none" spc="0" dirty="0">
            <a:ln w="18415" cmpd="sng"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DC9E3DF-5032-4435-8FFB-34F3283FE841}" type="parTrans" cxnId="{E3DC8D1F-4B17-4422-9569-0CB073DC8F10}">
      <dgm:prSet/>
      <dgm:spPr/>
      <dgm:t>
        <a:bodyPr/>
        <a:lstStyle/>
        <a:p>
          <a:endParaRPr lang="pt-BR"/>
        </a:p>
      </dgm:t>
    </dgm:pt>
    <dgm:pt modelId="{052D3389-44B6-452A-8B57-69F1BDBE3BD7}" type="sibTrans" cxnId="{E3DC8D1F-4B17-4422-9569-0CB073DC8F10}">
      <dgm:prSet/>
      <dgm:spPr/>
      <dgm:t>
        <a:bodyPr/>
        <a:lstStyle/>
        <a:p>
          <a:endParaRPr lang="pt-BR"/>
        </a:p>
      </dgm:t>
    </dgm:pt>
    <dgm:pt modelId="{C035E00A-9385-4220-BC5D-2C7264D359EF}">
      <dgm:prSet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pt-BR" sz="1800" b="0" cap="none" spc="0" dirty="0" smtClean="0">
              <a:ln w="18415" cmpd="sng"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VALOR DOS CONTRATOS MANTIDOS</a:t>
          </a:r>
          <a:endParaRPr lang="pt-BR" sz="1800" b="0" cap="none" spc="0" dirty="0">
            <a:ln w="18415" cmpd="sng"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852E2DA-4837-4BA7-B14A-8889AA1EF9C8}" type="parTrans" cxnId="{A513E74F-6E12-43FF-A367-A627D7EDE7BA}">
      <dgm:prSet/>
      <dgm:spPr/>
      <dgm:t>
        <a:bodyPr/>
        <a:lstStyle/>
        <a:p>
          <a:endParaRPr lang="pt-BR"/>
        </a:p>
      </dgm:t>
    </dgm:pt>
    <dgm:pt modelId="{F74EE2B7-E313-41F5-AFDE-83CD5E5A5F28}" type="sibTrans" cxnId="{A513E74F-6E12-43FF-A367-A627D7EDE7BA}">
      <dgm:prSet/>
      <dgm:spPr/>
      <dgm:t>
        <a:bodyPr/>
        <a:lstStyle/>
        <a:p>
          <a:endParaRPr lang="pt-BR"/>
        </a:p>
      </dgm:t>
    </dgm:pt>
    <dgm:pt modelId="{3EDDBCED-D4E3-4A65-BE88-3A33EA17B0DE}">
      <dgm:prSet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  <dgm:t>
        <a:bodyPr/>
        <a:lstStyle/>
        <a:p>
          <a:r>
            <a:rPr lang="pt-BR" sz="1800" b="0" cap="none" spc="0" dirty="0" smtClean="0">
              <a:ln w="18415" cmpd="sng"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COOPERAÇÃO COM A APURAÇÃO</a:t>
          </a:r>
          <a:endParaRPr lang="pt-BR" sz="1800" b="0" cap="none" spc="0" dirty="0">
            <a:ln w="18415" cmpd="sng"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5D85C91-15F9-44D4-9B2D-4D3BE2D6E5BB}" type="parTrans" cxnId="{3A9561B9-C14F-451F-8BA6-A8A5BB67007E}">
      <dgm:prSet/>
      <dgm:spPr/>
      <dgm:t>
        <a:bodyPr/>
        <a:lstStyle/>
        <a:p>
          <a:endParaRPr lang="pt-BR"/>
        </a:p>
      </dgm:t>
    </dgm:pt>
    <dgm:pt modelId="{BDFC268D-FE7D-407B-A048-D29FDC7C5A39}" type="sibTrans" cxnId="{3A9561B9-C14F-451F-8BA6-A8A5BB67007E}">
      <dgm:prSet/>
      <dgm:spPr/>
      <dgm:t>
        <a:bodyPr/>
        <a:lstStyle/>
        <a:p>
          <a:endParaRPr lang="pt-BR"/>
        </a:p>
      </dgm:t>
    </dgm:pt>
    <dgm:pt modelId="{FD41D57B-56DD-49AF-B75A-53BF3DF31922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pt-BR" sz="2000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PROGRAMA DE INTEGRIDADE </a:t>
          </a:r>
          <a:r>
            <a:rPr lang="pt-BR" sz="2000" b="1" i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(COMPLIANCE)</a:t>
          </a:r>
          <a:endParaRPr lang="pt-BR" sz="2000" b="1" i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7A9548D-31E3-440C-A2D5-E6DBA3A94F11}" type="parTrans" cxnId="{1C3A4BAA-D487-4F19-A26E-C320DF3E548D}">
      <dgm:prSet/>
      <dgm:spPr/>
      <dgm:t>
        <a:bodyPr/>
        <a:lstStyle/>
        <a:p>
          <a:endParaRPr lang="pt-BR"/>
        </a:p>
      </dgm:t>
    </dgm:pt>
    <dgm:pt modelId="{0933A900-DD34-41AD-A86F-4427B8BB2D26}" type="sibTrans" cxnId="{1C3A4BAA-D487-4F19-A26E-C320DF3E548D}">
      <dgm:prSet/>
      <dgm:spPr/>
      <dgm:t>
        <a:bodyPr/>
        <a:lstStyle/>
        <a:p>
          <a:endParaRPr lang="pt-BR"/>
        </a:p>
      </dgm:t>
    </dgm:pt>
    <dgm:pt modelId="{7771D0B2-C29F-48B3-B882-B657CBA68398}" type="pres">
      <dgm:prSet presAssocID="{78806B21-127A-4822-BB25-2CC094C2CA8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C0E993-C035-47AB-930E-CAAF9B23D111}" type="pres">
      <dgm:prSet presAssocID="{78806B21-127A-4822-BB25-2CC094C2CA8F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5448EAE3-560F-4A19-B43A-6276DCDD5AC1}" type="pres">
      <dgm:prSet presAssocID="{126B45DE-2C6A-4847-B9D4-F78564F03DDC}" presName="centerShape" presStyleLbl="vennNode1" presStyleIdx="0" presStyleCnt="10" custScaleX="96730" custScaleY="72141" custLinFactNeighborX="-304" custLinFactNeighborY="-2120"/>
      <dgm:spPr/>
      <dgm:t>
        <a:bodyPr/>
        <a:lstStyle/>
        <a:p>
          <a:endParaRPr lang="en-US"/>
        </a:p>
      </dgm:t>
    </dgm:pt>
    <dgm:pt modelId="{FF6C0DA9-927E-4437-94C7-76711F0DEFA1}" type="pres">
      <dgm:prSet presAssocID="{BBF2AB4F-EA3E-4B52-A643-3DD2AD172689}" presName="node" presStyleLbl="vennNode1" presStyleIdx="1" presStyleCnt="10" custScaleX="163018" custScaleY="133465" custRadScaleRad="8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6300C-355C-40B1-AF52-D9A3AD546444}" type="pres">
      <dgm:prSet presAssocID="{0E79A692-DC5C-435B-8300-C8F2ED7F13A7}" presName="node" presStyleLbl="vennNode1" presStyleIdx="2" presStyleCnt="10" custScaleX="163018" custScaleY="133465" custRadScaleRad="138804" custRadScaleInc="23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D0498-83D2-4683-B843-0578C7E91C67}" type="pres">
      <dgm:prSet presAssocID="{48A3486D-FC6F-4F45-8601-8F4B26ECC33B}" presName="node" presStyleLbl="vennNode1" presStyleIdx="3" presStyleCnt="10" custScaleX="163018" custScaleY="133465" custRadScaleRad="141554" custRadScaleInc="7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07C0D-5FD6-48A6-A67B-F1A2CDF145C2}" type="pres">
      <dgm:prSet presAssocID="{B9423AB4-2A71-49C0-B9F5-0CA09E15DBC3}" presName="node" presStyleLbl="vennNode1" presStyleIdx="4" presStyleCnt="10" custScaleX="163018" custScaleY="133465" custRadScaleRad="156538" custRadScaleInc="-26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7235B-87BB-4F63-BF04-122EA486F74C}" type="pres">
      <dgm:prSet presAssocID="{11DE6920-5903-4C82-A5B5-04595571A22F}" presName="node" presStyleLbl="vennNode1" presStyleIdx="5" presStyleCnt="10" custScaleX="163018" custScaleY="133465" custRadScaleRad="115459" custRadScaleInc="-34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4391A-FEC5-4E6E-8F75-35359B6A8FDC}" type="pres">
      <dgm:prSet presAssocID="{02502837-09FD-4AD6-9941-33EA05AC5DB6}" presName="node" presStyleLbl="vennNode1" presStyleIdx="6" presStyleCnt="10" custScaleX="163018" custScaleY="133465" custRadScaleRad="108475" custRadScaleInc="7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629D5-2528-4C55-8C85-E474BCEB373F}" type="pres">
      <dgm:prSet presAssocID="{3EDDBCED-D4E3-4A65-BE88-3A33EA17B0DE}" presName="node" presStyleLbl="vennNode1" presStyleIdx="7" presStyleCnt="10" custScaleX="163018" custScaleY="133465" custRadScaleRad="160659" custRadScaleInc="85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E719CC-9E85-4107-A835-5572E3EC8083}" type="pres">
      <dgm:prSet presAssocID="{FD41D57B-56DD-49AF-B75A-53BF3DF31922}" presName="node" presStyleLbl="vennNode1" presStyleIdx="8" presStyleCnt="10" custScaleX="163018" custScaleY="133465" custRadScaleRad="138464" custRadScaleInc="-161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25C5BB-A50A-4CD1-AC90-C568116761C8}" type="pres">
      <dgm:prSet presAssocID="{C035E00A-9385-4220-BC5D-2C7264D359EF}" presName="node" presStyleLbl="vennNode1" presStyleIdx="9" presStyleCnt="10" custScaleX="163018" custScaleY="133465" custRadScaleRad="146253" custRadScaleInc="-31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13E74F-6E12-43FF-A367-A627D7EDE7BA}" srcId="{126B45DE-2C6A-4847-B9D4-F78564F03DDC}" destId="{C035E00A-9385-4220-BC5D-2C7264D359EF}" srcOrd="8" destOrd="0" parTransId="{C852E2DA-4837-4BA7-B14A-8889AA1EF9C8}" sibTransId="{F74EE2B7-E313-41F5-AFDE-83CD5E5A5F28}"/>
    <dgm:cxn modelId="{95D64369-716A-42A3-B9A7-4534BCB6F3A6}" srcId="{126B45DE-2C6A-4847-B9D4-F78564F03DDC}" destId="{48A3486D-FC6F-4F45-8601-8F4B26ECC33B}" srcOrd="2" destOrd="0" parTransId="{D89311C3-891E-445C-A6FB-DC21485ECE41}" sibTransId="{D069A84A-6E22-455B-BB73-1242FB0BDF8D}"/>
    <dgm:cxn modelId="{BAE83382-17AD-47BC-810B-CD1333DDD05F}" type="presOf" srcId="{FD41D57B-56DD-49AF-B75A-53BF3DF31922}" destId="{5DE719CC-9E85-4107-A835-5572E3EC8083}" srcOrd="0" destOrd="0" presId="urn:microsoft.com/office/officeart/2005/8/layout/radial3"/>
    <dgm:cxn modelId="{340F9576-358A-4511-9827-536A8FD744DB}" srcId="{126B45DE-2C6A-4847-B9D4-F78564F03DDC}" destId="{0E79A692-DC5C-435B-8300-C8F2ED7F13A7}" srcOrd="1" destOrd="0" parTransId="{EB5CBBEA-68AB-44AC-8DD4-701600C58FAF}" sibTransId="{06B6027D-590E-4DBD-BB2B-2332D9B06342}"/>
    <dgm:cxn modelId="{2CF1DE7B-BBCD-4B0E-8ACB-78208040354D}" type="presOf" srcId="{48A3486D-FC6F-4F45-8601-8F4B26ECC33B}" destId="{D65D0498-83D2-4683-B843-0578C7E91C67}" srcOrd="0" destOrd="0" presId="urn:microsoft.com/office/officeart/2005/8/layout/radial3"/>
    <dgm:cxn modelId="{3A9561B9-C14F-451F-8BA6-A8A5BB67007E}" srcId="{126B45DE-2C6A-4847-B9D4-F78564F03DDC}" destId="{3EDDBCED-D4E3-4A65-BE88-3A33EA17B0DE}" srcOrd="6" destOrd="0" parTransId="{35D85C91-15F9-44D4-9B2D-4D3BE2D6E5BB}" sibTransId="{BDFC268D-FE7D-407B-A048-D29FDC7C5A39}"/>
    <dgm:cxn modelId="{E3DC8D1F-4B17-4422-9569-0CB073DC8F10}" srcId="{126B45DE-2C6A-4847-B9D4-F78564F03DDC}" destId="{02502837-09FD-4AD6-9941-33EA05AC5DB6}" srcOrd="5" destOrd="0" parTransId="{4DC9E3DF-5032-4435-8FFB-34F3283FE841}" sibTransId="{052D3389-44B6-452A-8B57-69F1BDBE3BD7}"/>
    <dgm:cxn modelId="{448CEF04-1AA6-4CBF-B70A-5E4D762E0C31}" type="presOf" srcId="{0E79A692-DC5C-435B-8300-C8F2ED7F13A7}" destId="{3D86300C-355C-40B1-AF52-D9A3AD546444}" srcOrd="0" destOrd="0" presId="urn:microsoft.com/office/officeart/2005/8/layout/radial3"/>
    <dgm:cxn modelId="{D96B1B59-6AD1-4A0B-B6D0-2626D9C00151}" srcId="{126B45DE-2C6A-4847-B9D4-F78564F03DDC}" destId="{B9423AB4-2A71-49C0-B9F5-0CA09E15DBC3}" srcOrd="3" destOrd="0" parTransId="{E5522BEA-F6B6-42BC-B00E-007FC29B0D70}" sibTransId="{BE75A268-B1CF-4E08-82BD-5B8A5FF8DE31}"/>
    <dgm:cxn modelId="{F70585DD-DB47-4533-92A8-C204613A00DE}" type="presOf" srcId="{BBF2AB4F-EA3E-4B52-A643-3DD2AD172689}" destId="{FF6C0DA9-927E-4437-94C7-76711F0DEFA1}" srcOrd="0" destOrd="0" presId="urn:microsoft.com/office/officeart/2005/8/layout/radial3"/>
    <dgm:cxn modelId="{CE1846B5-695D-403D-8E05-2EFA02FAC2E5}" type="presOf" srcId="{3EDDBCED-D4E3-4A65-BE88-3A33EA17B0DE}" destId="{634629D5-2528-4C55-8C85-E474BCEB373F}" srcOrd="0" destOrd="0" presId="urn:microsoft.com/office/officeart/2005/8/layout/radial3"/>
    <dgm:cxn modelId="{699F2522-60F8-4EA7-83E2-CF49B986F3A8}" srcId="{126B45DE-2C6A-4847-B9D4-F78564F03DDC}" destId="{11DE6920-5903-4C82-A5B5-04595571A22F}" srcOrd="4" destOrd="0" parTransId="{111C7234-D2AB-41E6-B08C-E1CB260E5BA7}" sibTransId="{40E36F1B-F203-4AF5-B15C-8F08AB4C58E8}"/>
    <dgm:cxn modelId="{6C532F94-C5F9-4364-860C-7D9B99B57B20}" srcId="{126B45DE-2C6A-4847-B9D4-F78564F03DDC}" destId="{BBF2AB4F-EA3E-4B52-A643-3DD2AD172689}" srcOrd="0" destOrd="0" parTransId="{005949B8-280F-49E0-BEC5-DEAD6990AD50}" sibTransId="{CA1F5C9B-A145-4938-B890-CCC8C8DA2CFF}"/>
    <dgm:cxn modelId="{F94E544B-2928-4683-84DE-9A61EC4B26F1}" type="presOf" srcId="{11DE6920-5903-4C82-A5B5-04595571A22F}" destId="{2507235B-87BB-4F63-BF04-122EA486F74C}" srcOrd="0" destOrd="0" presId="urn:microsoft.com/office/officeart/2005/8/layout/radial3"/>
    <dgm:cxn modelId="{2BABD127-820A-4ED2-BDAE-CBDD0F4B9980}" type="presOf" srcId="{B9423AB4-2A71-49C0-B9F5-0CA09E15DBC3}" destId="{88207C0D-5FD6-48A6-A67B-F1A2CDF145C2}" srcOrd="0" destOrd="0" presId="urn:microsoft.com/office/officeart/2005/8/layout/radial3"/>
    <dgm:cxn modelId="{1C3A4BAA-D487-4F19-A26E-C320DF3E548D}" srcId="{126B45DE-2C6A-4847-B9D4-F78564F03DDC}" destId="{FD41D57B-56DD-49AF-B75A-53BF3DF31922}" srcOrd="7" destOrd="0" parTransId="{67A9548D-31E3-440C-A2D5-E6DBA3A94F11}" sibTransId="{0933A900-DD34-41AD-A86F-4427B8BB2D26}"/>
    <dgm:cxn modelId="{50F623D0-0FC7-49F6-9514-8C111597CF82}" type="presOf" srcId="{C035E00A-9385-4220-BC5D-2C7264D359EF}" destId="{3925C5BB-A50A-4CD1-AC90-C568116761C8}" srcOrd="0" destOrd="0" presId="urn:microsoft.com/office/officeart/2005/8/layout/radial3"/>
    <dgm:cxn modelId="{A6025350-18B3-43BC-9716-02C6887624F7}" type="presOf" srcId="{78806B21-127A-4822-BB25-2CC094C2CA8F}" destId="{7771D0B2-C29F-48B3-B882-B657CBA68398}" srcOrd="0" destOrd="0" presId="urn:microsoft.com/office/officeart/2005/8/layout/radial3"/>
    <dgm:cxn modelId="{4C685CFC-B65E-476D-A814-8222E0AB2A3F}" type="presOf" srcId="{126B45DE-2C6A-4847-B9D4-F78564F03DDC}" destId="{5448EAE3-560F-4A19-B43A-6276DCDD5AC1}" srcOrd="0" destOrd="0" presId="urn:microsoft.com/office/officeart/2005/8/layout/radial3"/>
    <dgm:cxn modelId="{60EAD2E3-B636-4D06-9299-8948C3F40BB1}" srcId="{78806B21-127A-4822-BB25-2CC094C2CA8F}" destId="{126B45DE-2C6A-4847-B9D4-F78564F03DDC}" srcOrd="0" destOrd="0" parTransId="{F6A49D6E-D4B2-4E85-ACA8-82146F52B48B}" sibTransId="{60C23426-7D8A-4A0B-BBA9-B1C1E987F869}"/>
    <dgm:cxn modelId="{09C54089-3CD7-4F3D-BD7B-2D2419E13E16}" type="presOf" srcId="{02502837-09FD-4AD6-9941-33EA05AC5DB6}" destId="{3A34391A-FEC5-4E6E-8F75-35359B6A8FDC}" srcOrd="0" destOrd="0" presId="urn:microsoft.com/office/officeart/2005/8/layout/radial3"/>
    <dgm:cxn modelId="{ACC98066-1C9C-4FF7-BD5C-5F6F1B4368FB}" type="presParOf" srcId="{7771D0B2-C29F-48B3-B882-B657CBA68398}" destId="{44C0E993-C035-47AB-930E-CAAF9B23D111}" srcOrd="0" destOrd="0" presId="urn:microsoft.com/office/officeart/2005/8/layout/radial3"/>
    <dgm:cxn modelId="{7608B8D2-A062-416B-854B-5981147CF739}" type="presParOf" srcId="{44C0E993-C035-47AB-930E-CAAF9B23D111}" destId="{5448EAE3-560F-4A19-B43A-6276DCDD5AC1}" srcOrd="0" destOrd="0" presId="urn:microsoft.com/office/officeart/2005/8/layout/radial3"/>
    <dgm:cxn modelId="{1A630051-2CA4-4D2B-98A1-09B85085E30B}" type="presParOf" srcId="{44C0E993-C035-47AB-930E-CAAF9B23D111}" destId="{FF6C0DA9-927E-4437-94C7-76711F0DEFA1}" srcOrd="1" destOrd="0" presId="urn:microsoft.com/office/officeart/2005/8/layout/radial3"/>
    <dgm:cxn modelId="{1C1EA182-1F8E-4897-B190-9DDEC2EA12B3}" type="presParOf" srcId="{44C0E993-C035-47AB-930E-CAAF9B23D111}" destId="{3D86300C-355C-40B1-AF52-D9A3AD546444}" srcOrd="2" destOrd="0" presId="urn:microsoft.com/office/officeart/2005/8/layout/radial3"/>
    <dgm:cxn modelId="{B1C4370F-1FE5-4B93-B8E2-B2E3254A7716}" type="presParOf" srcId="{44C0E993-C035-47AB-930E-CAAF9B23D111}" destId="{D65D0498-83D2-4683-B843-0578C7E91C67}" srcOrd="3" destOrd="0" presId="urn:microsoft.com/office/officeart/2005/8/layout/radial3"/>
    <dgm:cxn modelId="{F5116C44-AC29-487A-89CC-58F1458AE365}" type="presParOf" srcId="{44C0E993-C035-47AB-930E-CAAF9B23D111}" destId="{88207C0D-5FD6-48A6-A67B-F1A2CDF145C2}" srcOrd="4" destOrd="0" presId="urn:microsoft.com/office/officeart/2005/8/layout/radial3"/>
    <dgm:cxn modelId="{32935056-9CAF-4689-B7B5-F555559F3868}" type="presParOf" srcId="{44C0E993-C035-47AB-930E-CAAF9B23D111}" destId="{2507235B-87BB-4F63-BF04-122EA486F74C}" srcOrd="5" destOrd="0" presId="urn:microsoft.com/office/officeart/2005/8/layout/radial3"/>
    <dgm:cxn modelId="{DC8BF67A-A946-41B8-BB73-BD488B732D1F}" type="presParOf" srcId="{44C0E993-C035-47AB-930E-CAAF9B23D111}" destId="{3A34391A-FEC5-4E6E-8F75-35359B6A8FDC}" srcOrd="6" destOrd="0" presId="urn:microsoft.com/office/officeart/2005/8/layout/radial3"/>
    <dgm:cxn modelId="{02360A62-2D23-4AAD-9397-5AB9D74D5034}" type="presParOf" srcId="{44C0E993-C035-47AB-930E-CAAF9B23D111}" destId="{634629D5-2528-4C55-8C85-E474BCEB373F}" srcOrd="7" destOrd="0" presId="urn:microsoft.com/office/officeart/2005/8/layout/radial3"/>
    <dgm:cxn modelId="{997FC339-BA92-46F2-9BE5-383A938B0F04}" type="presParOf" srcId="{44C0E993-C035-47AB-930E-CAAF9B23D111}" destId="{5DE719CC-9E85-4107-A835-5572E3EC8083}" srcOrd="8" destOrd="0" presId="urn:microsoft.com/office/officeart/2005/8/layout/radial3"/>
    <dgm:cxn modelId="{A10843B7-FB56-4DCB-9614-C577F191F786}" type="presParOf" srcId="{44C0E993-C035-47AB-930E-CAAF9B23D111}" destId="{3925C5BB-A50A-4CD1-AC90-C568116761C8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C96A04-E30E-4B3D-9FE3-1D477F53BFB6}" type="doc">
      <dgm:prSet loTypeId="urn:microsoft.com/office/officeart/2011/layout/HexagonRadial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E026019-0C7F-4DD7-8C6E-2DD3193C27D1}">
      <dgm:prSet phldrT="[Texto]" custT="1"/>
      <dgm:spPr>
        <a:xfrm>
          <a:off x="3211997" y="1347327"/>
          <a:ext cx="1712511" cy="1481391"/>
        </a:xfrm>
        <a:solidFill>
          <a:srgbClr val="00319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sz="16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COMPLIANCE</a:t>
          </a:r>
          <a:endParaRPr lang="pt-BR" sz="16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3EEBED3-5C80-474A-A0A0-5DD420407626}" type="parTrans" cxnId="{FBC61DB1-8EF9-465A-A59D-923E81C897E3}">
      <dgm:prSet/>
      <dgm:spPr/>
      <dgm:t>
        <a:bodyPr/>
        <a:lstStyle/>
        <a:p>
          <a:endParaRPr lang="pt-BR"/>
        </a:p>
      </dgm:t>
    </dgm:pt>
    <dgm:pt modelId="{1686E1ED-1D0B-44AC-9E2F-F0E6BA083466}" type="sibTrans" cxnId="{FBC61DB1-8EF9-465A-A59D-923E81C897E3}">
      <dgm:prSet/>
      <dgm:spPr/>
      <dgm:t>
        <a:bodyPr/>
        <a:lstStyle/>
        <a:p>
          <a:endParaRPr lang="pt-BR"/>
        </a:p>
      </dgm:t>
    </dgm:pt>
    <dgm:pt modelId="{A68D130F-1B65-449C-9EBD-FAED5FF34049}">
      <dgm:prSet phldrT="[Texto]"/>
      <dgm:spPr>
        <a:xfrm>
          <a:off x="4656816" y="746751"/>
          <a:ext cx="1403391" cy="1214098"/>
        </a:xfrm>
        <a:solidFill>
          <a:srgbClr val="003DB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Treinamento Regular de</a:t>
          </a:r>
        </a:p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Funcionários</a:t>
          </a:r>
          <a:endParaRPr lang="pt-BR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FE0BFCD-EAF2-4982-B41A-16A730933F87}" type="parTrans" cxnId="{F1B13E6E-0C91-4F25-A0A1-0F6CC5028D56}">
      <dgm:prSet/>
      <dgm:spPr/>
      <dgm:t>
        <a:bodyPr/>
        <a:lstStyle/>
        <a:p>
          <a:endParaRPr lang="pt-BR"/>
        </a:p>
      </dgm:t>
    </dgm:pt>
    <dgm:pt modelId="{5ACF2F85-9159-48CF-9184-2BCCAE9A23B9}" type="sibTrans" cxnId="{F1B13E6E-0C91-4F25-A0A1-0F6CC5028D56}">
      <dgm:prSet/>
      <dgm:spPr/>
      <dgm:t>
        <a:bodyPr/>
        <a:lstStyle/>
        <a:p>
          <a:endParaRPr lang="pt-BR"/>
        </a:p>
      </dgm:t>
    </dgm:pt>
    <dgm:pt modelId="{49D22560-E328-4F78-9029-8F8A585717C1}">
      <dgm:prSet phldrT="[Texto]"/>
      <dgm:spPr>
        <a:xfrm>
          <a:off x="4656816" y="2214778"/>
          <a:ext cx="1403391" cy="1214098"/>
        </a:xfrm>
        <a:solidFill>
          <a:srgbClr val="003DB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Código </a:t>
          </a:r>
        </a:p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</a:t>
          </a:r>
        </a:p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Conduta</a:t>
          </a:r>
          <a:endParaRPr lang="pt-BR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6975F7B-874D-4757-B298-4B739727EAFF}" type="parTrans" cxnId="{AF99F02F-4FAE-4651-B0FC-F593DEC563AD}">
      <dgm:prSet/>
      <dgm:spPr/>
      <dgm:t>
        <a:bodyPr/>
        <a:lstStyle/>
        <a:p>
          <a:endParaRPr lang="pt-BR"/>
        </a:p>
      </dgm:t>
    </dgm:pt>
    <dgm:pt modelId="{2EDA81EB-D7B7-48C5-8684-8A090BF5553F}" type="sibTrans" cxnId="{AF99F02F-4FAE-4651-B0FC-F593DEC563AD}">
      <dgm:prSet/>
      <dgm:spPr/>
      <dgm:t>
        <a:bodyPr/>
        <a:lstStyle/>
        <a:p>
          <a:endParaRPr lang="pt-BR"/>
        </a:p>
      </dgm:t>
    </dgm:pt>
    <dgm:pt modelId="{B0E9609F-1908-403B-A83A-50A7740E68D7}">
      <dgm:prSet phldrT="[Texto]"/>
      <dgm:spPr>
        <a:xfrm>
          <a:off x="3369744" y="2962365"/>
          <a:ext cx="1403391" cy="1214098"/>
        </a:xfrm>
        <a:solidFill>
          <a:srgbClr val="003DB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Sistema de</a:t>
          </a:r>
        </a:p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Denúncias de </a:t>
          </a:r>
        </a:p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Fraudes</a:t>
          </a:r>
          <a:endParaRPr lang="pt-BR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FA26AE1-64FF-4EBF-BC5E-D33A415727CC}" type="parTrans" cxnId="{580D1168-1F7F-4571-A8E8-8047F630A765}">
      <dgm:prSet/>
      <dgm:spPr/>
      <dgm:t>
        <a:bodyPr/>
        <a:lstStyle/>
        <a:p>
          <a:endParaRPr lang="pt-BR"/>
        </a:p>
      </dgm:t>
    </dgm:pt>
    <dgm:pt modelId="{5F7D0151-0EC8-4AEE-A38F-45F16DABDEAD}" type="sibTrans" cxnId="{580D1168-1F7F-4571-A8E8-8047F630A765}">
      <dgm:prSet/>
      <dgm:spPr/>
      <dgm:t>
        <a:bodyPr/>
        <a:lstStyle/>
        <a:p>
          <a:endParaRPr lang="pt-BR"/>
        </a:p>
      </dgm:t>
    </dgm:pt>
    <dgm:pt modelId="{5F1E2810-32F9-41DC-A71B-D64A743F3C7E}">
      <dgm:prSet phldrT="[Texto]"/>
      <dgm:spPr>
        <a:xfrm>
          <a:off x="2076696" y="2215614"/>
          <a:ext cx="1403391" cy="1214098"/>
        </a:xfrm>
        <a:solidFill>
          <a:srgbClr val="003DB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Avaliações</a:t>
          </a:r>
        </a:p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Periódicas de</a:t>
          </a:r>
        </a:p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Riscos</a:t>
          </a:r>
          <a:endParaRPr lang="pt-BR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E3AB524-7784-47ED-B7AF-2904CB3D3AEB}" type="parTrans" cxnId="{C4628D3F-9C77-4551-A02B-9257F64D45C1}">
      <dgm:prSet/>
      <dgm:spPr/>
      <dgm:t>
        <a:bodyPr/>
        <a:lstStyle/>
        <a:p>
          <a:endParaRPr lang="pt-BR"/>
        </a:p>
      </dgm:t>
    </dgm:pt>
    <dgm:pt modelId="{D35C5DE7-928C-4336-88A7-91FF96E787B4}" type="sibTrans" cxnId="{C4628D3F-9C77-4551-A02B-9257F64D45C1}">
      <dgm:prSet/>
      <dgm:spPr/>
      <dgm:t>
        <a:bodyPr/>
        <a:lstStyle/>
        <a:p>
          <a:endParaRPr lang="pt-BR"/>
        </a:p>
      </dgm:t>
    </dgm:pt>
    <dgm:pt modelId="{7A19E130-5D89-4EE7-B947-F9DD25A362F0}">
      <dgm:prSet phldrT="[Texto]"/>
      <dgm:spPr>
        <a:xfrm>
          <a:off x="2076696" y="745081"/>
          <a:ext cx="1403391" cy="1214098"/>
        </a:xfrm>
        <a:solidFill>
          <a:srgbClr val="003DB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Manutenção de Controles Internos</a:t>
          </a:r>
          <a:endParaRPr lang="pt-BR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CCA3F88-9019-4B1E-A361-B5D61E08C5E2}" type="parTrans" cxnId="{C9F7B2A4-8D86-48DA-AAE0-8AEAFD25E088}">
      <dgm:prSet/>
      <dgm:spPr/>
      <dgm:t>
        <a:bodyPr/>
        <a:lstStyle/>
        <a:p>
          <a:endParaRPr lang="pt-BR"/>
        </a:p>
      </dgm:t>
    </dgm:pt>
    <dgm:pt modelId="{69371BB0-542D-4AB0-A44F-59C17A657E80}" type="sibTrans" cxnId="{C9F7B2A4-8D86-48DA-AAE0-8AEAFD25E088}">
      <dgm:prSet/>
      <dgm:spPr/>
      <dgm:t>
        <a:bodyPr/>
        <a:lstStyle/>
        <a:p>
          <a:endParaRPr lang="pt-BR"/>
        </a:p>
      </dgm:t>
    </dgm:pt>
    <dgm:pt modelId="{157F8846-BEA2-41E3-B4EA-F4D32F6B6E49}">
      <dgm:prSet phldrT="[Texto]"/>
      <dgm:spPr/>
      <dgm:t>
        <a:bodyPr/>
        <a:lstStyle/>
        <a:p>
          <a:endParaRPr lang="pt-BR"/>
        </a:p>
      </dgm:t>
    </dgm:pt>
    <dgm:pt modelId="{98309619-8BF7-465A-9777-D96752B877C8}" type="parTrans" cxnId="{DC9F7B06-2890-4F12-8FA5-CE8085BC46FF}">
      <dgm:prSet/>
      <dgm:spPr/>
      <dgm:t>
        <a:bodyPr/>
        <a:lstStyle/>
        <a:p>
          <a:endParaRPr lang="pt-BR"/>
        </a:p>
      </dgm:t>
    </dgm:pt>
    <dgm:pt modelId="{D68310B7-8E96-48C1-9C19-44DA11D66606}" type="sibTrans" cxnId="{DC9F7B06-2890-4F12-8FA5-CE8085BC46FF}">
      <dgm:prSet/>
      <dgm:spPr/>
      <dgm:t>
        <a:bodyPr/>
        <a:lstStyle/>
        <a:p>
          <a:endParaRPr lang="pt-BR"/>
        </a:p>
      </dgm:t>
    </dgm:pt>
    <dgm:pt modelId="{2EA72B03-77B9-4124-BA60-E754FB9749AC}">
      <dgm:prSet phldrT="[Texto]"/>
      <dgm:spPr>
        <a:xfrm>
          <a:off x="3369744" y="0"/>
          <a:ext cx="1403391" cy="1214098"/>
        </a:xfrm>
        <a:solidFill>
          <a:srgbClr val="003DB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pt-BR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Compromisso da Alta Direção</a:t>
          </a:r>
          <a:endParaRPr lang="pt-BR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8887033-1C7F-4690-8817-90F1E4EA1050}" type="parTrans" cxnId="{4876FCEA-0FD8-4615-B15B-8110FD5D35CC}">
      <dgm:prSet/>
      <dgm:spPr/>
      <dgm:t>
        <a:bodyPr/>
        <a:lstStyle/>
        <a:p>
          <a:endParaRPr lang="pt-BR"/>
        </a:p>
      </dgm:t>
    </dgm:pt>
    <dgm:pt modelId="{14512008-5509-45D6-99EA-DFDB04E8B430}" type="sibTrans" cxnId="{4876FCEA-0FD8-4615-B15B-8110FD5D35CC}">
      <dgm:prSet/>
      <dgm:spPr/>
      <dgm:t>
        <a:bodyPr/>
        <a:lstStyle/>
        <a:p>
          <a:endParaRPr lang="pt-BR"/>
        </a:p>
      </dgm:t>
    </dgm:pt>
    <dgm:pt modelId="{D0744FBE-78F4-42E2-AAEA-1EF6318B2A26}" type="pres">
      <dgm:prSet presAssocID="{C3C96A04-E30E-4B3D-9FE3-1D477F53BFB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E1EC26AA-68A8-418D-B35C-87F5DCC15661}" type="pres">
      <dgm:prSet presAssocID="{CE026019-0C7F-4DD7-8C6E-2DD3193C27D1}" presName="Parent" presStyleLbl="node0" presStyleIdx="0" presStyleCnt="1">
        <dgm:presLayoutVars>
          <dgm:chMax val="6"/>
          <dgm:chPref val="6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  <dgm:t>
        <a:bodyPr/>
        <a:lstStyle/>
        <a:p>
          <a:endParaRPr lang="pt-BR"/>
        </a:p>
      </dgm:t>
    </dgm:pt>
    <dgm:pt modelId="{56EBFB98-C340-4C23-85B5-55B90253AFF1}" type="pres">
      <dgm:prSet presAssocID="{2EA72B03-77B9-4124-BA60-E754FB9749AC}" presName="Accent1" presStyleCnt="0"/>
      <dgm:spPr/>
    </dgm:pt>
    <dgm:pt modelId="{13AC8148-23B6-471F-A612-CB81F31A80FB}" type="pres">
      <dgm:prSet presAssocID="{2EA72B03-77B9-4124-BA60-E754FB9749AC}" presName="Accent" presStyleLbl="bgShp" presStyleIdx="0" presStyleCnt="6"/>
      <dgm:spPr/>
    </dgm:pt>
    <dgm:pt modelId="{E24CD412-FA00-4392-B2A5-FC880D3A615C}" type="pres">
      <dgm:prSet presAssocID="{2EA72B03-77B9-4124-BA60-E754FB9749AC}" presName="Child1" presStyleLbl="node1" presStyleIdx="0" presStyleCnt="6" custScaleY="10181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  <dgm:t>
        <a:bodyPr/>
        <a:lstStyle/>
        <a:p>
          <a:endParaRPr lang="pt-BR"/>
        </a:p>
      </dgm:t>
    </dgm:pt>
    <dgm:pt modelId="{3DBE476D-80C1-4E44-86BC-0C84DC86B8BF}" type="pres">
      <dgm:prSet presAssocID="{A68D130F-1B65-449C-9EBD-FAED5FF34049}" presName="Accent2" presStyleCnt="0"/>
      <dgm:spPr/>
    </dgm:pt>
    <dgm:pt modelId="{8765E959-097F-462C-8E93-FA9511607110}" type="pres">
      <dgm:prSet presAssocID="{A68D130F-1B65-449C-9EBD-FAED5FF34049}" presName="Accent" presStyleLbl="bgShp" presStyleIdx="1" presStyleCnt="6"/>
      <dgm:spPr>
        <a:xfrm>
          <a:off x="4284358" y="638581"/>
          <a:ext cx="646125" cy="556722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rgbClr val="4F81B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pt-BR"/>
        </a:p>
      </dgm:t>
    </dgm:pt>
    <dgm:pt modelId="{6C6055F1-394B-49E1-AF26-86935E2A82A0}" type="pres">
      <dgm:prSet presAssocID="{A68D130F-1B65-449C-9EBD-FAED5FF34049}" presName="Child2" presStyleLbl="node1" presStyleIdx="1" presStyleCnt="6" custScaleY="10181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  <dgm:t>
        <a:bodyPr/>
        <a:lstStyle/>
        <a:p>
          <a:endParaRPr lang="pt-BR"/>
        </a:p>
      </dgm:t>
    </dgm:pt>
    <dgm:pt modelId="{8830A111-F7AB-4901-BBF2-A0CD1CEAD00D}" type="pres">
      <dgm:prSet presAssocID="{49D22560-E328-4F78-9029-8F8A585717C1}" presName="Accent3" presStyleCnt="0"/>
      <dgm:spPr/>
    </dgm:pt>
    <dgm:pt modelId="{4DAF1172-F997-49E9-A16C-945DE0091C73}" type="pres">
      <dgm:prSet presAssocID="{49D22560-E328-4F78-9029-8F8A585717C1}" presName="Accent" presStyleLbl="bgShp" presStyleIdx="2" presStyleCnt="6"/>
      <dgm:spPr>
        <a:xfrm>
          <a:off x="5038437" y="1679356"/>
          <a:ext cx="646125" cy="556722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rgbClr val="4F81B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pt-BR"/>
        </a:p>
      </dgm:t>
    </dgm:pt>
    <dgm:pt modelId="{2E5C0DDA-B3A0-4ED1-A71C-DA689EADD9C0}" type="pres">
      <dgm:prSet presAssocID="{49D22560-E328-4F78-9029-8F8A585717C1}" presName="Child3" presStyleLbl="node1" presStyleIdx="2" presStyleCnt="6" custScaleY="10181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  <dgm:t>
        <a:bodyPr/>
        <a:lstStyle/>
        <a:p>
          <a:endParaRPr lang="pt-BR"/>
        </a:p>
      </dgm:t>
    </dgm:pt>
    <dgm:pt modelId="{2540B0EE-63A2-437D-9BEB-C9593FAF560E}" type="pres">
      <dgm:prSet presAssocID="{B0E9609F-1908-403B-A83A-50A7740E68D7}" presName="Accent4" presStyleCnt="0"/>
      <dgm:spPr/>
    </dgm:pt>
    <dgm:pt modelId="{7D7F673D-7558-4133-9C45-522C3345FD9B}" type="pres">
      <dgm:prSet presAssocID="{B0E9609F-1908-403B-A83A-50A7740E68D7}" presName="Accent" presStyleLbl="bgShp" presStyleIdx="3" presStyleCnt="6"/>
      <dgm:spPr>
        <a:xfrm>
          <a:off x="4514605" y="2854195"/>
          <a:ext cx="646125" cy="556722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rgbClr val="4F81B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pt-BR"/>
        </a:p>
      </dgm:t>
    </dgm:pt>
    <dgm:pt modelId="{B7A57006-522E-4313-96D4-FCB06C70955F}" type="pres">
      <dgm:prSet presAssocID="{B0E9609F-1908-403B-A83A-50A7740E68D7}" presName="Child4" presStyleLbl="node1" presStyleIdx="3" presStyleCnt="6" custScaleY="10181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  <dgm:t>
        <a:bodyPr/>
        <a:lstStyle/>
        <a:p>
          <a:endParaRPr lang="pt-BR"/>
        </a:p>
      </dgm:t>
    </dgm:pt>
    <dgm:pt modelId="{999392FE-5339-418A-82B1-A15777E07A00}" type="pres">
      <dgm:prSet presAssocID="{5F1E2810-32F9-41DC-A71B-D64A743F3C7E}" presName="Accent5" presStyleCnt="0"/>
      <dgm:spPr/>
    </dgm:pt>
    <dgm:pt modelId="{0DEAFC14-E2AB-418C-9412-0998D4F24F1A}" type="pres">
      <dgm:prSet presAssocID="{5F1E2810-32F9-41DC-A71B-D64A743F3C7E}" presName="Accent" presStyleLbl="bgShp" presStyleIdx="4" presStyleCnt="6"/>
      <dgm:spPr>
        <a:xfrm>
          <a:off x="3215183" y="2976148"/>
          <a:ext cx="646125" cy="556722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rgbClr val="4F81B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pt-BR"/>
        </a:p>
      </dgm:t>
    </dgm:pt>
    <dgm:pt modelId="{1F95F8E5-8A0A-4B70-8BF6-C7DA58AEC9F8}" type="pres">
      <dgm:prSet presAssocID="{5F1E2810-32F9-41DC-A71B-D64A743F3C7E}" presName="Child5" presStyleLbl="node1" presStyleIdx="4" presStyleCnt="6" custScaleY="10181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  <dgm:t>
        <a:bodyPr/>
        <a:lstStyle/>
        <a:p>
          <a:endParaRPr lang="pt-BR"/>
        </a:p>
      </dgm:t>
    </dgm:pt>
    <dgm:pt modelId="{69ED32DE-C618-4809-B02D-78CEF463CD20}" type="pres">
      <dgm:prSet presAssocID="{7A19E130-5D89-4EE7-B947-F9DD25A362F0}" presName="Accent6" presStyleCnt="0"/>
      <dgm:spPr/>
    </dgm:pt>
    <dgm:pt modelId="{CE507A84-1ECC-4582-A7C4-0C39AD8ADC02}" type="pres">
      <dgm:prSet presAssocID="{7A19E130-5D89-4EE7-B947-F9DD25A362F0}" presName="Accent" presStyleLbl="bgShp" presStyleIdx="5" presStyleCnt="6"/>
      <dgm:spPr>
        <a:xfrm>
          <a:off x="2448756" y="1935791"/>
          <a:ext cx="646125" cy="556722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rgbClr val="4F81B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pt-BR"/>
        </a:p>
      </dgm:t>
    </dgm:pt>
    <dgm:pt modelId="{6757BBB4-FA25-4C4E-9ECF-E0214986C607}" type="pres">
      <dgm:prSet presAssocID="{7A19E130-5D89-4EE7-B947-F9DD25A362F0}" presName="Child6" presStyleLbl="node1" presStyleIdx="5" presStyleCnt="6" custScaleY="10181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  <dgm:t>
        <a:bodyPr/>
        <a:lstStyle/>
        <a:p>
          <a:endParaRPr lang="pt-BR"/>
        </a:p>
      </dgm:t>
    </dgm:pt>
  </dgm:ptLst>
  <dgm:cxnLst>
    <dgm:cxn modelId="{84EEB9A0-C925-4A98-B00D-4316FF1E1760}" type="presOf" srcId="{5F1E2810-32F9-41DC-A71B-D64A743F3C7E}" destId="{1F95F8E5-8A0A-4B70-8BF6-C7DA58AEC9F8}" srcOrd="0" destOrd="0" presId="urn:microsoft.com/office/officeart/2011/layout/HexagonRadial"/>
    <dgm:cxn modelId="{4876FCEA-0FD8-4615-B15B-8110FD5D35CC}" srcId="{CE026019-0C7F-4DD7-8C6E-2DD3193C27D1}" destId="{2EA72B03-77B9-4124-BA60-E754FB9749AC}" srcOrd="0" destOrd="0" parTransId="{28887033-1C7F-4690-8817-90F1E4EA1050}" sibTransId="{14512008-5509-45D6-99EA-DFDB04E8B430}"/>
    <dgm:cxn modelId="{AF99F02F-4FAE-4651-B0FC-F593DEC563AD}" srcId="{CE026019-0C7F-4DD7-8C6E-2DD3193C27D1}" destId="{49D22560-E328-4F78-9029-8F8A585717C1}" srcOrd="2" destOrd="0" parTransId="{16975F7B-874D-4757-B298-4B739727EAFF}" sibTransId="{2EDA81EB-D7B7-48C5-8684-8A090BF5553F}"/>
    <dgm:cxn modelId="{FBC61DB1-8EF9-465A-A59D-923E81C897E3}" srcId="{C3C96A04-E30E-4B3D-9FE3-1D477F53BFB6}" destId="{CE026019-0C7F-4DD7-8C6E-2DD3193C27D1}" srcOrd="0" destOrd="0" parTransId="{C3EEBED3-5C80-474A-A0A0-5DD420407626}" sibTransId="{1686E1ED-1D0B-44AC-9E2F-F0E6BA083466}"/>
    <dgm:cxn modelId="{0473CFC3-008E-4F1B-B8FD-7C760957391A}" type="presOf" srcId="{B0E9609F-1908-403B-A83A-50A7740E68D7}" destId="{B7A57006-522E-4313-96D4-FCB06C70955F}" srcOrd="0" destOrd="0" presId="urn:microsoft.com/office/officeart/2011/layout/HexagonRadial"/>
    <dgm:cxn modelId="{C9F7B2A4-8D86-48DA-AAE0-8AEAFD25E088}" srcId="{CE026019-0C7F-4DD7-8C6E-2DD3193C27D1}" destId="{7A19E130-5D89-4EE7-B947-F9DD25A362F0}" srcOrd="5" destOrd="0" parTransId="{DCCA3F88-9019-4B1E-A361-B5D61E08C5E2}" sibTransId="{69371BB0-542D-4AB0-A44F-59C17A657E80}"/>
    <dgm:cxn modelId="{A3CFF391-DD95-40C7-B589-99D88E9DD65D}" type="presOf" srcId="{7A19E130-5D89-4EE7-B947-F9DD25A362F0}" destId="{6757BBB4-FA25-4C4E-9ECF-E0214986C607}" srcOrd="0" destOrd="0" presId="urn:microsoft.com/office/officeart/2011/layout/HexagonRadial"/>
    <dgm:cxn modelId="{C4628D3F-9C77-4551-A02B-9257F64D45C1}" srcId="{CE026019-0C7F-4DD7-8C6E-2DD3193C27D1}" destId="{5F1E2810-32F9-41DC-A71B-D64A743F3C7E}" srcOrd="4" destOrd="0" parTransId="{3E3AB524-7784-47ED-B7AF-2904CB3D3AEB}" sibTransId="{D35C5DE7-928C-4336-88A7-91FF96E787B4}"/>
    <dgm:cxn modelId="{F1B13E6E-0C91-4F25-A0A1-0F6CC5028D56}" srcId="{CE026019-0C7F-4DD7-8C6E-2DD3193C27D1}" destId="{A68D130F-1B65-449C-9EBD-FAED5FF34049}" srcOrd="1" destOrd="0" parTransId="{2FE0BFCD-EAF2-4982-B41A-16A730933F87}" sibTransId="{5ACF2F85-9159-48CF-9184-2BCCAE9A23B9}"/>
    <dgm:cxn modelId="{B4A0B928-5225-4893-B58F-8B0660DB6B08}" type="presOf" srcId="{49D22560-E328-4F78-9029-8F8A585717C1}" destId="{2E5C0DDA-B3A0-4ED1-A71C-DA689EADD9C0}" srcOrd="0" destOrd="0" presId="urn:microsoft.com/office/officeart/2011/layout/HexagonRadial"/>
    <dgm:cxn modelId="{DB54CCBA-E5EB-4B63-9485-6C5E15D01CF9}" type="presOf" srcId="{A68D130F-1B65-449C-9EBD-FAED5FF34049}" destId="{6C6055F1-394B-49E1-AF26-86935E2A82A0}" srcOrd="0" destOrd="0" presId="urn:microsoft.com/office/officeart/2011/layout/HexagonRadial"/>
    <dgm:cxn modelId="{C387ECC4-2184-4D07-88E4-7227DF338988}" type="presOf" srcId="{2EA72B03-77B9-4124-BA60-E754FB9749AC}" destId="{E24CD412-FA00-4392-B2A5-FC880D3A615C}" srcOrd="0" destOrd="0" presId="urn:microsoft.com/office/officeart/2011/layout/HexagonRadial"/>
    <dgm:cxn modelId="{580D1168-1F7F-4571-A8E8-8047F630A765}" srcId="{CE026019-0C7F-4DD7-8C6E-2DD3193C27D1}" destId="{B0E9609F-1908-403B-A83A-50A7740E68D7}" srcOrd="3" destOrd="0" parTransId="{2FA26AE1-64FF-4EBF-BC5E-D33A415727CC}" sibTransId="{5F7D0151-0EC8-4AEE-A38F-45F16DABDEAD}"/>
    <dgm:cxn modelId="{DC9F7B06-2890-4F12-8FA5-CE8085BC46FF}" srcId="{CE026019-0C7F-4DD7-8C6E-2DD3193C27D1}" destId="{157F8846-BEA2-41E3-B4EA-F4D32F6B6E49}" srcOrd="6" destOrd="0" parTransId="{98309619-8BF7-465A-9777-D96752B877C8}" sibTransId="{D68310B7-8E96-48C1-9C19-44DA11D66606}"/>
    <dgm:cxn modelId="{4827946A-D359-4E9C-8FC6-61F3072097D0}" type="presOf" srcId="{CE026019-0C7F-4DD7-8C6E-2DD3193C27D1}" destId="{E1EC26AA-68A8-418D-B35C-87F5DCC15661}" srcOrd="0" destOrd="0" presId="urn:microsoft.com/office/officeart/2011/layout/HexagonRadial"/>
    <dgm:cxn modelId="{322A2EED-079E-42B8-B12F-1CC368446832}" type="presOf" srcId="{C3C96A04-E30E-4B3D-9FE3-1D477F53BFB6}" destId="{D0744FBE-78F4-42E2-AAEA-1EF6318B2A26}" srcOrd="0" destOrd="0" presId="urn:microsoft.com/office/officeart/2011/layout/HexagonRadial"/>
    <dgm:cxn modelId="{DD0EA7FA-B8C0-481C-AE87-B7040CF742D1}" type="presParOf" srcId="{D0744FBE-78F4-42E2-AAEA-1EF6318B2A26}" destId="{E1EC26AA-68A8-418D-B35C-87F5DCC15661}" srcOrd="0" destOrd="0" presId="urn:microsoft.com/office/officeart/2011/layout/HexagonRadial"/>
    <dgm:cxn modelId="{6937F015-E41E-49F9-AECE-696224DFAAFA}" type="presParOf" srcId="{D0744FBE-78F4-42E2-AAEA-1EF6318B2A26}" destId="{56EBFB98-C340-4C23-85B5-55B90253AFF1}" srcOrd="1" destOrd="0" presId="urn:microsoft.com/office/officeart/2011/layout/HexagonRadial"/>
    <dgm:cxn modelId="{BCABF7AB-9522-4ED3-B8FF-F0085DDF4AA5}" type="presParOf" srcId="{56EBFB98-C340-4C23-85B5-55B90253AFF1}" destId="{13AC8148-23B6-471F-A612-CB81F31A80FB}" srcOrd="0" destOrd="0" presId="urn:microsoft.com/office/officeart/2011/layout/HexagonRadial"/>
    <dgm:cxn modelId="{00F98528-E5FC-4358-A22F-6398B7C88766}" type="presParOf" srcId="{D0744FBE-78F4-42E2-AAEA-1EF6318B2A26}" destId="{E24CD412-FA00-4392-B2A5-FC880D3A615C}" srcOrd="2" destOrd="0" presId="urn:microsoft.com/office/officeart/2011/layout/HexagonRadial"/>
    <dgm:cxn modelId="{14C40529-15FB-4D4B-A0BC-ED40D996D435}" type="presParOf" srcId="{D0744FBE-78F4-42E2-AAEA-1EF6318B2A26}" destId="{3DBE476D-80C1-4E44-86BC-0C84DC86B8BF}" srcOrd="3" destOrd="0" presId="urn:microsoft.com/office/officeart/2011/layout/HexagonRadial"/>
    <dgm:cxn modelId="{E2B5F5B5-A265-405E-A639-3F7606CB0F0D}" type="presParOf" srcId="{3DBE476D-80C1-4E44-86BC-0C84DC86B8BF}" destId="{8765E959-097F-462C-8E93-FA9511607110}" srcOrd="0" destOrd="0" presId="urn:microsoft.com/office/officeart/2011/layout/HexagonRadial"/>
    <dgm:cxn modelId="{06DF2DE8-0D2F-4782-8320-7C8A3DF429A6}" type="presParOf" srcId="{D0744FBE-78F4-42E2-AAEA-1EF6318B2A26}" destId="{6C6055F1-394B-49E1-AF26-86935E2A82A0}" srcOrd="4" destOrd="0" presId="urn:microsoft.com/office/officeart/2011/layout/HexagonRadial"/>
    <dgm:cxn modelId="{FA445F2D-49F6-4AD3-81A8-BDBAF36A1FD7}" type="presParOf" srcId="{D0744FBE-78F4-42E2-AAEA-1EF6318B2A26}" destId="{8830A111-F7AB-4901-BBF2-A0CD1CEAD00D}" srcOrd="5" destOrd="0" presId="urn:microsoft.com/office/officeart/2011/layout/HexagonRadial"/>
    <dgm:cxn modelId="{85EC2B96-4A42-4C6E-AE4E-34C199235BF7}" type="presParOf" srcId="{8830A111-F7AB-4901-BBF2-A0CD1CEAD00D}" destId="{4DAF1172-F997-49E9-A16C-945DE0091C73}" srcOrd="0" destOrd="0" presId="urn:microsoft.com/office/officeart/2011/layout/HexagonRadial"/>
    <dgm:cxn modelId="{BA4C1CF1-392E-4F51-99BD-A1894C069700}" type="presParOf" srcId="{D0744FBE-78F4-42E2-AAEA-1EF6318B2A26}" destId="{2E5C0DDA-B3A0-4ED1-A71C-DA689EADD9C0}" srcOrd="6" destOrd="0" presId="urn:microsoft.com/office/officeart/2011/layout/HexagonRadial"/>
    <dgm:cxn modelId="{E6FBA197-239A-4B09-81F5-4556BD7BFD87}" type="presParOf" srcId="{D0744FBE-78F4-42E2-AAEA-1EF6318B2A26}" destId="{2540B0EE-63A2-437D-9BEB-C9593FAF560E}" srcOrd="7" destOrd="0" presId="urn:microsoft.com/office/officeart/2011/layout/HexagonRadial"/>
    <dgm:cxn modelId="{6E1988EC-28D1-481E-8E14-52AAEBE89424}" type="presParOf" srcId="{2540B0EE-63A2-437D-9BEB-C9593FAF560E}" destId="{7D7F673D-7558-4133-9C45-522C3345FD9B}" srcOrd="0" destOrd="0" presId="urn:microsoft.com/office/officeart/2011/layout/HexagonRadial"/>
    <dgm:cxn modelId="{BD5976A6-1E98-4BE5-8FA3-B06DD01B2819}" type="presParOf" srcId="{D0744FBE-78F4-42E2-AAEA-1EF6318B2A26}" destId="{B7A57006-522E-4313-96D4-FCB06C70955F}" srcOrd="8" destOrd="0" presId="urn:microsoft.com/office/officeart/2011/layout/HexagonRadial"/>
    <dgm:cxn modelId="{8CACA1DD-832C-43AF-89C6-8A3442CD774A}" type="presParOf" srcId="{D0744FBE-78F4-42E2-AAEA-1EF6318B2A26}" destId="{999392FE-5339-418A-82B1-A15777E07A00}" srcOrd="9" destOrd="0" presId="urn:microsoft.com/office/officeart/2011/layout/HexagonRadial"/>
    <dgm:cxn modelId="{1F0A9A89-4967-4D4C-8D5B-00EFD1EE624F}" type="presParOf" srcId="{999392FE-5339-418A-82B1-A15777E07A00}" destId="{0DEAFC14-E2AB-418C-9412-0998D4F24F1A}" srcOrd="0" destOrd="0" presId="urn:microsoft.com/office/officeart/2011/layout/HexagonRadial"/>
    <dgm:cxn modelId="{7424664E-EAF8-4787-88A0-89C43CBC25BD}" type="presParOf" srcId="{D0744FBE-78F4-42E2-AAEA-1EF6318B2A26}" destId="{1F95F8E5-8A0A-4B70-8BF6-C7DA58AEC9F8}" srcOrd="10" destOrd="0" presId="urn:microsoft.com/office/officeart/2011/layout/HexagonRadial"/>
    <dgm:cxn modelId="{77B14EC2-99DE-4F00-962F-FCDF3EDC1B50}" type="presParOf" srcId="{D0744FBE-78F4-42E2-AAEA-1EF6318B2A26}" destId="{69ED32DE-C618-4809-B02D-78CEF463CD20}" srcOrd="11" destOrd="0" presId="urn:microsoft.com/office/officeart/2011/layout/HexagonRadial"/>
    <dgm:cxn modelId="{6174606D-A41B-4AEA-8E25-47B80A273BF0}" type="presParOf" srcId="{69ED32DE-C618-4809-B02D-78CEF463CD20}" destId="{CE507A84-1ECC-4582-A7C4-0C39AD8ADC02}" srcOrd="0" destOrd="0" presId="urn:microsoft.com/office/officeart/2011/layout/HexagonRadial"/>
    <dgm:cxn modelId="{CAAE2DCC-F827-400E-B93D-0C91A13B8CE2}" type="presParOf" srcId="{D0744FBE-78F4-42E2-AAEA-1EF6318B2A26}" destId="{6757BBB4-FA25-4C4E-9ECF-E0214986C60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 Hexagonal"/>
  <dgm:desc val="Use para mostrar um processo sequencial que se relaciona com uma ideia ou tema central. Limitado a seis formas de Nível 2. Funciona melhor com pequenas quantidades de texto. O texto não utilizado não aparece, mas permanecerá disponível se você alternar os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2913F-F64E-4179-95F6-D847103F8F6F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E482F-1FCF-4ED0-8C84-CE69100BE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68373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BE9FB-13C2-40BE-8C5F-CC72A070E14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26A1A-E7F8-4813-BA73-66B355CA5C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00147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26A1A-E7F8-4813-BA73-66B355CA5C4F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39464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109572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20000"/>
              </a:buClr>
            </a:pPr>
            <a:fld id="{CC78CB1D-8306-4698-B9E7-0DD57EC67028}" type="slidenum">
              <a:rPr lang="en-US" altLang="pt-BR" smtClean="0"/>
              <a:pPr>
                <a:spcBef>
                  <a:spcPct val="0"/>
                </a:spcBef>
                <a:buClr>
                  <a:srgbClr val="020000"/>
                </a:buClr>
              </a:pPr>
              <a:t>19</a:t>
            </a:fld>
            <a:endParaRPr lang="en-US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CA1EE93-9019-4655-B604-AFA543388687}" type="slidenum">
              <a:rPr lang="pt-BR" altLang="pt-BR">
                <a:solidFill>
                  <a:prstClr val="black"/>
                </a:solidFill>
              </a:rPr>
              <a:pPr/>
              <a:t>24</a:t>
            </a:fld>
            <a:endParaRPr lang="pt-BR" alt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112644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20000"/>
              </a:buClr>
            </a:pPr>
            <a:fld id="{4D415181-37D6-4855-A768-661507DE7D8E}" type="slidenum">
              <a:rPr lang="en-US" altLang="pt-BR" smtClean="0"/>
              <a:pPr>
                <a:spcBef>
                  <a:spcPct val="0"/>
                </a:spcBef>
                <a:buClr>
                  <a:srgbClr val="020000"/>
                </a:buClr>
              </a:pPr>
              <a:t>25</a:t>
            </a:fld>
            <a:endParaRPr lang="en-US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122884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20000"/>
              </a:buClr>
            </a:pPr>
            <a:fld id="{059B0698-A822-4FCD-B1DE-E48E22A48542}" type="slidenum">
              <a:rPr lang="en-US" altLang="pt-BR" smtClean="0">
                <a:solidFill>
                  <a:prstClr val="black"/>
                </a:solidFill>
              </a:rPr>
              <a:pPr>
                <a:spcBef>
                  <a:spcPct val="0"/>
                </a:spcBef>
                <a:buClr>
                  <a:srgbClr val="020000"/>
                </a:buClr>
              </a:pPr>
              <a:t>27</a:t>
            </a:fld>
            <a:endParaRPr lang="en-US" altLang="pt-B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123908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20000"/>
              </a:buClr>
            </a:pPr>
            <a:fld id="{0D06CDE6-EBEA-4BA5-9FBF-8B872B10723B}" type="slidenum">
              <a:rPr lang="en-US" altLang="pt-BR" smtClean="0"/>
              <a:pPr>
                <a:spcBef>
                  <a:spcPct val="0"/>
                </a:spcBef>
                <a:buClr>
                  <a:srgbClr val="020000"/>
                </a:buClr>
              </a:pPr>
              <a:t>28</a:t>
            </a:fld>
            <a:endParaRPr lang="en-US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829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1A07F6C-8301-4889-9503-FF9DA174C047}" type="slidenum">
              <a:rPr lang="pt-BR" altLang="pt-BR">
                <a:solidFill>
                  <a:prstClr val="black"/>
                </a:solidFill>
              </a:rPr>
              <a:pPr/>
              <a:t>29</a:t>
            </a:fld>
            <a:endParaRPr lang="pt-BR" alt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839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9A54738-7976-44F7-8EB3-08C1AF98F506}" type="slidenum">
              <a:rPr lang="pt-BR" altLang="pt-BR"/>
              <a:pPr/>
              <a:t>30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849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82A3BC0-F24D-488E-94FF-70CC443A863C}" type="slidenum">
              <a:rPr lang="pt-BR" altLang="pt-BR"/>
              <a:pPr/>
              <a:t>31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860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D6C6EE2-5BEF-41A2-8C33-FFCA573FA5B3}" type="slidenum">
              <a:rPr lang="pt-BR" altLang="pt-BR"/>
              <a:pPr/>
              <a:t>32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870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A0F019F-47E4-4DB9-86AE-726811AD9927}" type="slidenum">
              <a:rPr lang="pt-BR" altLang="pt-BR"/>
              <a:pPr/>
              <a:t>33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26A1A-E7F8-4813-BA73-66B355CA5C4F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40522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880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B86A9C4-AD64-4263-81B9-2FF87917ED86}" type="slidenum">
              <a:rPr lang="pt-BR" altLang="pt-BR"/>
              <a:pPr/>
              <a:t>34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716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05A4EA9-04B7-4490-BA25-434A44669341}" type="slidenum">
              <a:rPr lang="pt-BR" altLang="pt-BR">
                <a:solidFill>
                  <a:prstClr val="black"/>
                </a:solidFill>
              </a:rPr>
              <a:pPr/>
              <a:t>35</a:t>
            </a:fld>
            <a:endParaRPr lang="pt-BR" alt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716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05A4EA9-04B7-4490-BA25-434A44669341}" type="slidenum">
              <a:rPr lang="pt-BR" altLang="pt-BR">
                <a:solidFill>
                  <a:prstClr val="black"/>
                </a:solidFill>
              </a:rPr>
              <a:pPr/>
              <a:t>36</a:t>
            </a:fld>
            <a:endParaRPr lang="pt-BR" alt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82625"/>
            <a:ext cx="4548188" cy="34099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52" y="4344866"/>
            <a:ext cx="5474063" cy="409281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972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32731">
              <a:tabLst>
                <a:tab pos="0" algn="l"/>
                <a:tab pos="880593" algn="l"/>
                <a:tab pos="1764212" algn="l"/>
                <a:tab pos="2644805" algn="l"/>
                <a:tab pos="3526911" algn="l"/>
                <a:tab pos="4407504" algn="l"/>
                <a:tab pos="5291123" algn="l"/>
                <a:tab pos="6171716" algn="l"/>
                <a:tab pos="7053822" algn="l"/>
                <a:tab pos="7935928" algn="l"/>
                <a:tab pos="8818034" algn="l"/>
                <a:tab pos="9698626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 defTabSz="432731">
              <a:tabLst>
                <a:tab pos="0" algn="l"/>
                <a:tab pos="880593" algn="l"/>
                <a:tab pos="1764212" algn="l"/>
                <a:tab pos="2644805" algn="l"/>
                <a:tab pos="3526911" algn="l"/>
                <a:tab pos="4407504" algn="l"/>
                <a:tab pos="5291123" algn="l"/>
                <a:tab pos="6171716" algn="l"/>
                <a:tab pos="7053822" algn="l"/>
                <a:tab pos="7935928" algn="l"/>
                <a:tab pos="8818034" algn="l"/>
                <a:tab pos="9698626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 defTabSz="432731">
              <a:tabLst>
                <a:tab pos="0" algn="l"/>
                <a:tab pos="880593" algn="l"/>
                <a:tab pos="1764212" algn="l"/>
                <a:tab pos="2644805" algn="l"/>
                <a:tab pos="3526911" algn="l"/>
                <a:tab pos="4407504" algn="l"/>
                <a:tab pos="5291123" algn="l"/>
                <a:tab pos="6171716" algn="l"/>
                <a:tab pos="7053822" algn="l"/>
                <a:tab pos="7935928" algn="l"/>
                <a:tab pos="8818034" algn="l"/>
                <a:tab pos="9698626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 defTabSz="432731">
              <a:tabLst>
                <a:tab pos="0" algn="l"/>
                <a:tab pos="880593" algn="l"/>
                <a:tab pos="1764212" algn="l"/>
                <a:tab pos="2644805" algn="l"/>
                <a:tab pos="3526911" algn="l"/>
                <a:tab pos="4407504" algn="l"/>
                <a:tab pos="5291123" algn="l"/>
                <a:tab pos="6171716" algn="l"/>
                <a:tab pos="7053822" algn="l"/>
                <a:tab pos="7935928" algn="l"/>
                <a:tab pos="8818034" algn="l"/>
                <a:tab pos="9698626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 defTabSz="432731">
              <a:tabLst>
                <a:tab pos="0" algn="l"/>
                <a:tab pos="880593" algn="l"/>
                <a:tab pos="1764212" algn="l"/>
                <a:tab pos="2644805" algn="l"/>
                <a:tab pos="3526911" algn="l"/>
                <a:tab pos="4407504" algn="l"/>
                <a:tab pos="5291123" algn="l"/>
                <a:tab pos="6171716" algn="l"/>
                <a:tab pos="7053822" algn="l"/>
                <a:tab pos="7935928" algn="l"/>
                <a:tab pos="8818034" algn="l"/>
                <a:tab pos="9698626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defTabSz="432731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80593" algn="l"/>
                <a:tab pos="1764212" algn="l"/>
                <a:tab pos="2644805" algn="l"/>
                <a:tab pos="3526911" algn="l"/>
                <a:tab pos="4407504" algn="l"/>
                <a:tab pos="5291123" algn="l"/>
                <a:tab pos="6171716" algn="l"/>
                <a:tab pos="7053822" algn="l"/>
                <a:tab pos="7935928" algn="l"/>
                <a:tab pos="8818034" algn="l"/>
                <a:tab pos="9698626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defTabSz="432731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80593" algn="l"/>
                <a:tab pos="1764212" algn="l"/>
                <a:tab pos="2644805" algn="l"/>
                <a:tab pos="3526911" algn="l"/>
                <a:tab pos="4407504" algn="l"/>
                <a:tab pos="5291123" algn="l"/>
                <a:tab pos="6171716" algn="l"/>
                <a:tab pos="7053822" algn="l"/>
                <a:tab pos="7935928" algn="l"/>
                <a:tab pos="8818034" algn="l"/>
                <a:tab pos="9698626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defTabSz="432731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80593" algn="l"/>
                <a:tab pos="1764212" algn="l"/>
                <a:tab pos="2644805" algn="l"/>
                <a:tab pos="3526911" algn="l"/>
                <a:tab pos="4407504" algn="l"/>
                <a:tab pos="5291123" algn="l"/>
                <a:tab pos="6171716" algn="l"/>
                <a:tab pos="7053822" algn="l"/>
                <a:tab pos="7935928" algn="l"/>
                <a:tab pos="8818034" algn="l"/>
                <a:tab pos="9698626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defTabSz="432731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80593" algn="l"/>
                <a:tab pos="1764212" algn="l"/>
                <a:tab pos="2644805" algn="l"/>
                <a:tab pos="3526911" algn="l"/>
                <a:tab pos="4407504" algn="l"/>
                <a:tab pos="5291123" algn="l"/>
                <a:tab pos="6171716" algn="l"/>
                <a:tab pos="7053822" algn="l"/>
                <a:tab pos="7935928" algn="l"/>
                <a:tab pos="8818034" algn="l"/>
                <a:tab pos="9698626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Clr>
                <a:srgbClr val="020000"/>
              </a:buClr>
              <a:buFont typeface="Times New Roman" pitchFamily="18" charset="0"/>
              <a:buNone/>
            </a:pPr>
            <a:fld id="{7653689D-0DD6-4E3B-8988-8ADDD9916D73}" type="slidenum">
              <a:rPr lang="pt-BR" altLang="pt-BR">
                <a:solidFill>
                  <a:prstClr val="black"/>
                </a:solidFill>
                <a:latin typeface="Times New Roman" pitchFamily="18" charset="0"/>
              </a:rPr>
              <a:pPr>
                <a:buClr>
                  <a:srgbClr val="020000"/>
                </a:buClr>
                <a:buFont typeface="Times New Roman" pitchFamily="18" charset="0"/>
                <a:buNone/>
              </a:pPr>
              <a:t>38</a:t>
            </a:fld>
            <a:endParaRPr lang="pt-BR" altLang="pt-BR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983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BF0BA6A-A75A-4D0D-9188-5CF673557875}" type="slidenum">
              <a:rPr lang="pt-BR" altLang="pt-BR">
                <a:solidFill>
                  <a:prstClr val="black"/>
                </a:solidFill>
              </a:rPr>
              <a:pPr/>
              <a:t>39</a:t>
            </a:fld>
            <a:endParaRPr lang="pt-BR" alt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901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45219B6-A049-46ED-BE8D-DBDC2C89D4BE}" type="slidenum">
              <a:rPr lang="pt-BR" altLang="pt-BR">
                <a:solidFill>
                  <a:prstClr val="black"/>
                </a:solidFill>
              </a:rPr>
              <a:pPr/>
              <a:t>40</a:t>
            </a:fld>
            <a:endParaRPr lang="pt-BR" alt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911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A39763C-C205-44F4-AC96-7268A82A859D}" type="slidenum">
              <a:rPr lang="pt-BR" altLang="pt-BR">
                <a:solidFill>
                  <a:prstClr val="black"/>
                </a:solidFill>
              </a:rPr>
              <a:pPr/>
              <a:t>41</a:t>
            </a:fld>
            <a:endParaRPr lang="pt-BR" alt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ea typeface="ＭＳ Ｐゴシック" pitchFamily="34" charset="-128"/>
            </a:endParaRPr>
          </a:p>
        </p:txBody>
      </p:sp>
      <p:sp>
        <p:nvSpPr>
          <p:cNvPr id="921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8106" indent="-27234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9393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25151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60908" indent="-21787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96665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32423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68180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703937" indent="-2178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285C2F9-78EB-4B55-BB6A-7072F83E8060}" type="slidenum">
              <a:rPr lang="pt-BR" altLang="pt-BR">
                <a:solidFill>
                  <a:prstClr val="black"/>
                </a:solidFill>
              </a:rPr>
              <a:pPr/>
              <a:t>42</a:t>
            </a:fld>
            <a:endParaRPr lang="pt-BR" alt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125956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defTabSz="454025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40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23925" algn="l"/>
                <a:tab pos="1851025" algn="l"/>
                <a:tab pos="2774950" algn="l"/>
                <a:tab pos="3700463" algn="l"/>
                <a:tab pos="4624388" algn="l"/>
                <a:tab pos="5551488" algn="l"/>
                <a:tab pos="6475413" algn="l"/>
                <a:tab pos="7400925" algn="l"/>
                <a:tab pos="8326438" algn="l"/>
                <a:tab pos="9251950" algn="l"/>
                <a:tab pos="1017587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20000"/>
              </a:buClr>
            </a:pPr>
            <a:fld id="{B15B80DF-66FC-4D94-A78B-A86F0C7C27CE}" type="slidenum">
              <a:rPr lang="en-US" altLang="pt-BR" smtClean="0"/>
              <a:pPr>
                <a:spcBef>
                  <a:spcPct val="0"/>
                </a:spcBef>
                <a:buClr>
                  <a:srgbClr val="020000"/>
                </a:buClr>
              </a:pPr>
              <a:t>43</a:t>
            </a:fld>
            <a:endParaRPr lang="en-US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26A1A-E7F8-4813-BA73-66B355CA5C4F}" type="slidenum">
              <a:rPr lang="pt-BR" smtClean="0"/>
              <a:pPr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9556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1355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99097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31861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2615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TEMPLATE_TELAO_CONAC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TEMPLATE_TELAO_CONACI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  <p:sldLayoutId id="2147483687" r:id="rId13"/>
    <p:sldLayoutId id="2147483688" r:id="rId14"/>
    <p:sldLayoutId id="2147483689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0" r:id="rId11"/>
    <p:sldLayoutId id="2147483671" r:id="rId12"/>
    <p:sldLayoutId id="214748367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Planilha_do_Microsoft_Office_Excel1.xlsx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Planilha_do_Microsoft_Office_Excel2.xlsx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3528" y="1772816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Lei Anticorrupção e os </a:t>
            </a:r>
            <a:endParaRPr lang="pt-BR" sz="4400" b="1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4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Novos </a:t>
            </a:r>
            <a:r>
              <a:rPr lang="pt-BR" sz="44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Desafios do </a:t>
            </a:r>
            <a:r>
              <a:rPr lang="pt-BR" sz="4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Controle </a:t>
            </a:r>
            <a:r>
              <a:rPr lang="pt-BR" sz="44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Interno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987824" y="4293096"/>
            <a:ext cx="615617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1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Jorge Hage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Belo Horizonte, 10 de setembro de 2015</a:t>
            </a:r>
            <a:endParaRPr lang="pt-BR" sz="2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86212" y="836711"/>
            <a:ext cx="8558191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ctr" eaLnBrk="1" hangingPunct="1">
              <a:buClr>
                <a:srgbClr val="FFFF00"/>
              </a:buClr>
              <a:buSzPct val="100000"/>
              <a:buFont typeface="Wingdings" pitchFamily="2" charset="2"/>
              <a:buNone/>
            </a:pPr>
            <a:r>
              <a:rPr lang="pt-BR" altLang="pt-BR" sz="4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Áreas e Formas de </a:t>
            </a:r>
            <a:r>
              <a:rPr lang="pt-BR" altLang="pt-BR" sz="4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Atuação da </a:t>
            </a:r>
            <a:r>
              <a:rPr lang="pt-BR" altLang="pt-BR" sz="4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CGU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708739" y="3959190"/>
            <a:ext cx="8224837" cy="15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Wingdings" pitchFamily="2" charset="2"/>
              <a:buNone/>
            </a:pPr>
            <a:r>
              <a:rPr lang="pt-BR" altLang="pt-BR" sz="2800" b="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2) Correição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Wingdings" pitchFamily="2" charset="2"/>
              <a:buNone/>
            </a:pPr>
            <a:r>
              <a:rPr lang="pt-BR" altLang="pt-BR" sz="2800" b="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3) Transparência e Prevenção da Corrupção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SzPct val="100000"/>
              <a:buFont typeface="Wingdings" pitchFamily="2" charset="2"/>
              <a:buNone/>
            </a:pPr>
            <a:r>
              <a:rPr lang="pt-BR" altLang="pt-BR" sz="2800" b="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4) Ouvidoria</a:t>
            </a:r>
          </a:p>
        </p:txBody>
      </p:sp>
      <p:sp>
        <p:nvSpPr>
          <p:cNvPr id="65540" name="AutoShape 4"/>
          <p:cNvSpPr>
            <a:spLocks/>
          </p:cNvSpPr>
          <p:nvPr/>
        </p:nvSpPr>
        <p:spPr bwMode="auto">
          <a:xfrm>
            <a:off x="4167892" y="2231990"/>
            <a:ext cx="360362" cy="1727200"/>
          </a:xfrm>
          <a:prstGeom prst="leftBrace">
            <a:avLst>
              <a:gd name="adj1" fmla="val 46598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pt-BR" b="0">
              <a:solidFill>
                <a:schemeClr val="tx1"/>
              </a:solidFill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496772" y="2338972"/>
            <a:ext cx="2016125" cy="151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5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800" b="0" dirty="0">
                <a:solidFill>
                  <a:schemeClr val="bg1"/>
                </a:solidFill>
                <a:latin typeface="+mn-lt"/>
              </a:rPr>
              <a:t>Orientação</a:t>
            </a:r>
          </a:p>
          <a:p>
            <a:pPr eaLnBrk="1" hangingPunct="1">
              <a:spcAft>
                <a:spcPts val="5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800" b="0" dirty="0">
                <a:solidFill>
                  <a:schemeClr val="bg1"/>
                </a:solidFill>
                <a:latin typeface="+mn-lt"/>
              </a:rPr>
              <a:t>Auditoria </a:t>
            </a:r>
          </a:p>
          <a:p>
            <a:pPr eaLnBrk="1" hangingPunct="1">
              <a:spcAft>
                <a:spcPts val="5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800" b="0" dirty="0">
                <a:solidFill>
                  <a:schemeClr val="bg1"/>
                </a:solidFill>
                <a:latin typeface="+mn-lt"/>
              </a:rPr>
              <a:t>Fiscalização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702976" y="2846352"/>
            <a:ext cx="361221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800" b="0" dirty="0">
                <a:solidFill>
                  <a:schemeClr val="bg1"/>
                </a:solidFill>
                <a:latin typeface="+mn-lt"/>
              </a:rPr>
              <a:t>1) Controle Interno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767944" y="1628800"/>
            <a:ext cx="53641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800" dirty="0">
                <a:solidFill>
                  <a:schemeClr val="bg1"/>
                </a:solidFill>
                <a:latin typeface="+mn-lt"/>
              </a:rPr>
              <a:t>A CGU desenvolve ações de: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470700" y="6480665"/>
            <a:ext cx="673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6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580" y="620688"/>
            <a:ext cx="7560840" cy="792088"/>
          </a:xfrm>
        </p:spPr>
        <p:txBody>
          <a:bodyPr>
            <a:normAutofit fontScale="90000"/>
          </a:bodyPr>
          <a:lstStyle/>
          <a:p>
            <a:r>
              <a:rPr lang="pt-BR" sz="4900" b="1" u="sng" cap="small" spc="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Desafios </a:t>
            </a:r>
            <a:r>
              <a:rPr lang="pt-BR" sz="4900" b="1" u="sng" cap="small" spc="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Atuais</a:t>
            </a:r>
            <a:endParaRPr lang="pt-BR" sz="31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8039236" cy="3960440"/>
          </a:xfrm>
        </p:spPr>
        <p:txBody>
          <a:bodyPr>
            <a:normAutofit fontScale="92500" lnSpcReduction="10000"/>
          </a:bodyPr>
          <a:lstStyle/>
          <a:p>
            <a:pPr marL="258763" lvl="1" indent="4763">
              <a:spcBef>
                <a:spcPts val="400"/>
              </a:spcBef>
              <a:buFont typeface="+mj-lt"/>
              <a:buAutoNum type="arabicPeriod" startAt="2"/>
            </a:pPr>
            <a:r>
              <a:rPr lang="pt-BR" sz="3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Disseminação </a:t>
            </a:r>
            <a:r>
              <a:rPr lang="pt-BR" sz="3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Conceito Adequado de Controle (em sentido estrito) e da Noção de </a:t>
            </a:r>
            <a:r>
              <a:rPr lang="pt-BR" sz="3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</a:t>
            </a:r>
          </a:p>
          <a:p>
            <a:pPr marL="637200" lvl="1" indent="-45720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Controle como função inerente à Gestão</a:t>
            </a:r>
          </a:p>
          <a:p>
            <a:pPr marL="637200" lvl="1" indent="-45720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Presente em todos os níveis da Administração</a:t>
            </a:r>
          </a:p>
          <a:p>
            <a:pPr marL="637200" lvl="1" indent="-45720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Com Papéis </a:t>
            </a:r>
            <a:r>
              <a:rPr lang="pt-BR" dirty="0">
                <a:solidFill>
                  <a:schemeClr val="bg1"/>
                </a:solidFill>
              </a:rPr>
              <a:t>diferenciados</a:t>
            </a:r>
            <a:r>
              <a:rPr lang="pt-BR" dirty="0" smtClean="0">
                <a:solidFill>
                  <a:schemeClr val="bg1"/>
                </a:solidFill>
              </a:rPr>
              <a:t> conforme o nível</a:t>
            </a:r>
          </a:p>
          <a:p>
            <a:pPr marL="637200" lvl="1" indent="-45720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Sistema pressupõe: Órgão Central – Setoriais - Operacionais</a:t>
            </a:r>
          </a:p>
          <a:p>
            <a:pPr marL="637200" lvl="1" indent="-45720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Ao nível Operacional cabe o “Controle </a:t>
            </a:r>
            <a:r>
              <a:rPr lang="pt-BR" dirty="0">
                <a:solidFill>
                  <a:schemeClr val="bg1"/>
                </a:solidFill>
              </a:rPr>
              <a:t>P</a:t>
            </a:r>
            <a:r>
              <a:rPr lang="pt-BR" dirty="0" smtClean="0">
                <a:solidFill>
                  <a:schemeClr val="bg1"/>
                </a:solidFill>
              </a:rPr>
              <a:t>rimário ou Administrativo”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9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-10344" y="727742"/>
            <a:ext cx="9132888" cy="61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pt-BR" sz="3600" spc="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ACÓRDÃO </a:t>
            </a:r>
            <a:r>
              <a:rPr lang="pt-BR" sz="3600" spc="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Nº 2876/2010 – </a:t>
            </a:r>
            <a:r>
              <a:rPr lang="pt-BR" sz="3600" spc="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TCU</a:t>
            </a:r>
            <a:endParaRPr lang="pt-BR" sz="3600" spc="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Lucida Sans Unicode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89070" y="1346373"/>
            <a:ext cx="8136904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marL="252000" algn="just">
              <a:spcBef>
                <a:spcPts val="600"/>
              </a:spcBef>
              <a:spcAft>
                <a:spcPts val="600"/>
              </a:spcAft>
            </a:pPr>
            <a:r>
              <a:rPr lang="pt-BR" sz="2200" b="0" dirty="0" smtClean="0">
                <a:solidFill>
                  <a:schemeClr val="bg1"/>
                </a:solidFill>
                <a:latin typeface="+mn-lt"/>
              </a:rPr>
              <a:t>“........... </a:t>
            </a:r>
            <a:r>
              <a:rPr lang="pt-BR" sz="2200" b="0" i="1" dirty="0">
                <a:solidFill>
                  <a:schemeClr val="bg1"/>
                </a:solidFill>
                <a:latin typeface="+mn-lt"/>
              </a:rPr>
              <a:t>competência para fiscalizar diretamente, e num primeiro momento, a aplicação dos recursos repassados pela União a Estados, Distrito Federal e Municípios, devendo ficar bastante claro que tal competência não se confunde com aquelas atribuídas aos órgãos de controles externo e interno, respectivamente concedidas ao TCU, aos Tribunais de Contas dos Estados e dos Municípios e à Controladoria-Geral da União. Trata-se de controles distintos, feitos por órgãos ou entidades também diferentes</a:t>
            </a:r>
            <a:r>
              <a:rPr lang="pt-BR" sz="2200" b="0" i="1" dirty="0" smtClean="0">
                <a:solidFill>
                  <a:schemeClr val="bg1"/>
                </a:solidFill>
                <a:latin typeface="+mn-lt"/>
              </a:rPr>
              <a:t>.“</a:t>
            </a:r>
            <a:endParaRPr lang="pt-BR" sz="2200" b="0" i="1" dirty="0">
              <a:solidFill>
                <a:schemeClr val="bg1"/>
              </a:solidFill>
              <a:latin typeface="+mn-lt"/>
            </a:endParaRPr>
          </a:p>
          <a:p>
            <a:pPr marL="252000" algn="just">
              <a:spcBef>
                <a:spcPts val="600"/>
              </a:spcBef>
              <a:spcAft>
                <a:spcPts val="600"/>
              </a:spcAft>
            </a:pPr>
            <a:r>
              <a:rPr lang="pt-BR" sz="2200" b="0" i="1" dirty="0" smtClean="0">
                <a:solidFill>
                  <a:schemeClr val="bg1"/>
                </a:solidFill>
                <a:latin typeface="+mn-lt"/>
              </a:rPr>
              <a:t>“......recomendar </a:t>
            </a:r>
            <a:r>
              <a:rPr lang="pt-BR" sz="2200" b="0" i="1" dirty="0">
                <a:solidFill>
                  <a:schemeClr val="bg1"/>
                </a:solidFill>
                <a:latin typeface="+mn-lt"/>
              </a:rPr>
              <a:t>à Casa Civil da Presidência da República que avalie a conveniência de designar órgão ou entidade federal que atue como responsável direto pela fiscalização dos recursos do Fundo de Manutenção e Desenvolvimento da Educação Básica – </a:t>
            </a:r>
            <a:r>
              <a:rPr lang="pt-BR" sz="2200" b="0" i="1" dirty="0" err="1">
                <a:solidFill>
                  <a:schemeClr val="bg1"/>
                </a:solidFill>
                <a:latin typeface="+mn-lt"/>
              </a:rPr>
              <a:t>Fundeb</a:t>
            </a:r>
            <a:r>
              <a:rPr lang="pt-BR" sz="2200" b="0" i="1" dirty="0">
                <a:solidFill>
                  <a:schemeClr val="bg1"/>
                </a:solidFill>
                <a:latin typeface="+mn-lt"/>
              </a:rPr>
              <a:t>, </a:t>
            </a:r>
            <a:r>
              <a:rPr lang="pt-BR" sz="2200" b="0" i="1" dirty="0" smtClean="0">
                <a:solidFill>
                  <a:schemeClr val="bg1"/>
                </a:solidFill>
                <a:latin typeface="+mn-lt"/>
              </a:rPr>
              <a:t>....”</a:t>
            </a:r>
            <a:endParaRPr lang="pt-BR" sz="2200" b="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449244" y="6480665"/>
            <a:ext cx="673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9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51519" y="476672"/>
            <a:ext cx="8666353" cy="61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600" spc="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ACÓRDÃO STF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95536" y="1297796"/>
            <a:ext cx="8280920" cy="427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marL="252000">
              <a:spcBef>
                <a:spcPts val="400"/>
              </a:spcBef>
              <a:spcAft>
                <a:spcPts val="1000"/>
              </a:spcAft>
            </a:pPr>
            <a:r>
              <a:rPr lang="pt-BR" sz="2000" dirty="0" smtClean="0">
                <a:solidFill>
                  <a:schemeClr val="bg1"/>
                </a:solidFill>
              </a:rPr>
              <a:t>Petição nº </a:t>
            </a:r>
            <a:r>
              <a:rPr lang="pt-BR" sz="2000" dirty="0">
                <a:solidFill>
                  <a:schemeClr val="bg1"/>
                </a:solidFill>
              </a:rPr>
              <a:t>3606 </a:t>
            </a:r>
            <a:r>
              <a:rPr lang="pt-BR" sz="2000" dirty="0" err="1" smtClean="0">
                <a:solidFill>
                  <a:schemeClr val="bg1"/>
                </a:solidFill>
              </a:rPr>
              <a:t>AgRo</a:t>
            </a:r>
            <a:r>
              <a:rPr lang="pt-BR" sz="2000" dirty="0" smtClean="0">
                <a:solidFill>
                  <a:schemeClr val="bg1"/>
                </a:solidFill>
              </a:rPr>
              <a:t> </a:t>
            </a:r>
            <a:r>
              <a:rPr lang="pt-BR" sz="2000" dirty="0">
                <a:solidFill>
                  <a:schemeClr val="bg1"/>
                </a:solidFill>
              </a:rPr>
              <a:t>/ DF - DISTRITO FEDERAL</a:t>
            </a:r>
            <a:br>
              <a:rPr lang="pt-BR" sz="2000" dirty="0">
                <a:solidFill>
                  <a:schemeClr val="bg1"/>
                </a:solidFill>
              </a:rPr>
            </a:br>
            <a:r>
              <a:rPr lang="pt-BR" sz="2000" dirty="0" smtClean="0">
                <a:solidFill>
                  <a:schemeClr val="bg1"/>
                </a:solidFill>
              </a:rPr>
              <a:t>Agravo Regimental na Petição</a:t>
            </a:r>
            <a:r>
              <a:rPr lang="pt-BR" sz="2000" dirty="0">
                <a:solidFill>
                  <a:schemeClr val="bg1"/>
                </a:solidFill>
              </a:rPr>
              <a:t/>
            </a:r>
            <a:br>
              <a:rPr lang="pt-BR" sz="2000" dirty="0">
                <a:solidFill>
                  <a:schemeClr val="bg1"/>
                </a:solidFill>
              </a:rPr>
            </a:br>
            <a:r>
              <a:rPr lang="pt-BR" sz="2000" dirty="0" smtClean="0">
                <a:solidFill>
                  <a:schemeClr val="bg1"/>
                </a:solidFill>
              </a:rPr>
              <a:t>Relator(a): Min</a:t>
            </a:r>
            <a:r>
              <a:rPr lang="pt-BR" sz="2000" dirty="0">
                <a:solidFill>
                  <a:schemeClr val="bg1"/>
                </a:solidFill>
              </a:rPr>
              <a:t>. SEPÚLVEDA PERTENCE</a:t>
            </a:r>
            <a:br>
              <a:rPr lang="pt-BR" sz="2000" dirty="0">
                <a:solidFill>
                  <a:schemeClr val="bg1"/>
                </a:solidFill>
              </a:rPr>
            </a:br>
            <a:r>
              <a:rPr lang="pt-BR" sz="2000" dirty="0" smtClean="0">
                <a:solidFill>
                  <a:schemeClr val="bg1"/>
                </a:solidFill>
              </a:rPr>
              <a:t>Julgamento: 21/09/2006         Órgão Julgador: Tribunal Pleno</a:t>
            </a:r>
            <a:endParaRPr lang="pt-BR" sz="1300" i="1" dirty="0" smtClean="0">
              <a:solidFill>
                <a:schemeClr val="bg1"/>
              </a:solidFill>
            </a:endParaRPr>
          </a:p>
          <a:p>
            <a:pPr marL="252000" algn="just">
              <a:spcBef>
                <a:spcPts val="400"/>
              </a:spcBef>
              <a:spcAft>
                <a:spcPts val="1000"/>
              </a:spcAft>
            </a:pPr>
            <a:r>
              <a:rPr lang="pt-BR" sz="2000" i="1" dirty="0" smtClean="0">
                <a:solidFill>
                  <a:schemeClr val="bg1"/>
                </a:solidFill>
              </a:rPr>
              <a:t>“EMENTA</a:t>
            </a:r>
            <a:r>
              <a:rPr lang="pt-BR" sz="2000" i="1" dirty="0">
                <a:solidFill>
                  <a:schemeClr val="bg1"/>
                </a:solidFill>
              </a:rPr>
              <a:t>:</a:t>
            </a:r>
            <a:r>
              <a:rPr lang="pt-BR" sz="2000" b="0" i="1" dirty="0">
                <a:solidFill>
                  <a:schemeClr val="bg1"/>
                </a:solidFill>
              </a:rPr>
              <a:t> Conflito de atribuição inexistente: Ministro de Estado dos Transportes e Tribunal de Contas da União: áreas de atuação diversas e inconfundíveis. 1. A atuação do Tribunal de Contas da União no exercício da fiscalização contábil, financeira, orçamentária, operacional e patrimonial das entidades administrativas não se confunde com aquela atividade fiscalizatória realizada pelo próprio órgão administrativo, uma vez que esta atribuição decorre da de controle interno ínsito a cada Poder e aquela, do controle externo a cargo do Congresso Nacional (CF, art. 70</a:t>
            </a:r>
            <a:r>
              <a:rPr lang="pt-BR" sz="2000" b="0" i="1" dirty="0" smtClean="0">
                <a:solidFill>
                  <a:schemeClr val="bg1"/>
                </a:solidFill>
              </a:rPr>
              <a:t>). ......”</a:t>
            </a:r>
            <a:endParaRPr lang="pt-BR" sz="1650" b="0" i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470700" y="6480665"/>
            <a:ext cx="673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46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Desafios Atuais</a:t>
            </a:r>
            <a:endParaRPr lang="pt-BR" b="1" u="sng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276872"/>
            <a:ext cx="7560840" cy="254888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pt-BR" b="1" dirty="0" smtClean="0">
                <a:solidFill>
                  <a:schemeClr val="bg1"/>
                </a:solidFill>
              </a:rPr>
              <a:t>Assunção/incorporação da “Prevenção e Combate à Corrupção” como uma função prioritária do Controle Interno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6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/>
          </a:bodyPr>
          <a:lstStyle/>
          <a:p>
            <a:r>
              <a:rPr lang="pt-BR" sz="4000" b="1" u="sng" cap="small" spc="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Desafios Atuais</a:t>
            </a:r>
            <a:endParaRPr lang="pt-BR" sz="4000" b="1" u="sng" cap="small" spc="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196752"/>
            <a:ext cx="7920880" cy="4464496"/>
          </a:xfrm>
        </p:spPr>
        <p:txBody>
          <a:bodyPr>
            <a:normAutofit fontScale="85000" lnSpcReduction="10000"/>
          </a:bodyPr>
          <a:lstStyle/>
          <a:p>
            <a:pPr marL="360000" indent="-360000">
              <a:buFont typeface="+mj-lt"/>
              <a:buAutoNum type="arabicPeriod" startAt="4"/>
            </a:pPr>
            <a:r>
              <a:rPr lang="pt-BR" b="1" cap="small" dirty="0" smtClean="0">
                <a:solidFill>
                  <a:schemeClr val="bg1"/>
                </a:solidFill>
              </a:rPr>
              <a:t>Atuação em articulação/coordenação com outros órgãos de defesa do Estado (sinergia externa):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Órgão Federal de Controle Interno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Órgãos Estaduais e Municipais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Ministério Público Federal e Estaduais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Polícia Federal e Estaduais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TCU e </a:t>
            </a:r>
            <a:r>
              <a:rPr lang="pt-BR" dirty="0" err="1" smtClean="0">
                <a:solidFill>
                  <a:schemeClr val="bg1"/>
                </a:solidFill>
              </a:rPr>
              <a:t>TCE’s</a:t>
            </a:r>
            <a:endParaRPr lang="pt-BR" dirty="0" smtClean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COAF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Receita Federal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Advocacia-Geral da União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Outros</a:t>
            </a:r>
          </a:p>
          <a:p>
            <a:pPr lvl="1"/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6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resultados concretos da articulação (interna e externa)</a:t>
            </a:r>
            <a:endParaRPr lang="pt-BR" sz="3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988840"/>
            <a:ext cx="8013576" cy="36724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400" b="1" u="sng" dirty="0" smtClean="0">
                <a:solidFill>
                  <a:schemeClr val="bg1"/>
                </a:solidFill>
              </a:rPr>
              <a:t>Plano sancionatório:</a:t>
            </a:r>
          </a:p>
          <a:p>
            <a:r>
              <a:rPr lang="pt-BR" sz="3400" dirty="0" smtClean="0">
                <a:solidFill>
                  <a:schemeClr val="bg1"/>
                </a:solidFill>
              </a:rPr>
              <a:t>Operações Especiais Conjuntas</a:t>
            </a:r>
          </a:p>
          <a:p>
            <a:r>
              <a:rPr lang="pt-BR" sz="3400" dirty="0" smtClean="0">
                <a:solidFill>
                  <a:schemeClr val="bg1"/>
                </a:solidFill>
              </a:rPr>
              <a:t>Ações coordenadas em nível estadual</a:t>
            </a:r>
          </a:p>
          <a:p>
            <a:r>
              <a:rPr lang="pt-BR" sz="3400" dirty="0" smtClean="0">
                <a:solidFill>
                  <a:schemeClr val="bg1"/>
                </a:solidFill>
              </a:rPr>
              <a:t>Procedimentos e Ações do MPF</a:t>
            </a:r>
          </a:p>
          <a:p>
            <a:r>
              <a:rPr lang="pt-BR" sz="3400" dirty="0" smtClean="0">
                <a:solidFill>
                  <a:schemeClr val="bg1"/>
                </a:solidFill>
              </a:rPr>
              <a:t>Ações da AGU</a:t>
            </a:r>
          </a:p>
          <a:p>
            <a:r>
              <a:rPr lang="pt-BR" sz="3400" dirty="0" err="1" smtClean="0">
                <a:solidFill>
                  <a:schemeClr val="bg1"/>
                </a:solidFill>
              </a:rPr>
              <a:t>Sancionamento</a:t>
            </a:r>
            <a:r>
              <a:rPr lang="pt-BR" sz="3400" dirty="0" smtClean="0">
                <a:solidFill>
                  <a:schemeClr val="bg1"/>
                </a:solidFill>
              </a:rPr>
              <a:t> de condutas ilícitas de Agentes Públicos</a:t>
            </a:r>
          </a:p>
          <a:p>
            <a:r>
              <a:rPr lang="pt-BR" sz="3400" dirty="0" err="1">
                <a:solidFill>
                  <a:schemeClr val="bg1"/>
                </a:solidFill>
              </a:rPr>
              <a:t>Sancionamento</a:t>
            </a:r>
            <a:r>
              <a:rPr lang="pt-BR" sz="3400" dirty="0">
                <a:solidFill>
                  <a:schemeClr val="bg1"/>
                </a:solidFill>
              </a:rPr>
              <a:t> de condutas ilícitas de </a:t>
            </a:r>
            <a:r>
              <a:rPr lang="pt-BR" sz="3400" dirty="0" smtClean="0">
                <a:solidFill>
                  <a:schemeClr val="bg1"/>
                </a:solidFill>
              </a:rPr>
              <a:t>Empresas</a:t>
            </a:r>
          </a:p>
          <a:p>
            <a:r>
              <a:rPr lang="pt-BR" sz="3400" dirty="0" err="1">
                <a:solidFill>
                  <a:schemeClr val="bg1"/>
                </a:solidFill>
              </a:rPr>
              <a:t>Sancionamento</a:t>
            </a:r>
            <a:r>
              <a:rPr lang="pt-BR" sz="3400" dirty="0">
                <a:solidFill>
                  <a:schemeClr val="bg1"/>
                </a:solidFill>
              </a:rPr>
              <a:t> de condutas ilícitas de </a:t>
            </a:r>
            <a:r>
              <a:rPr lang="pt-BR" sz="3400" dirty="0" smtClean="0">
                <a:solidFill>
                  <a:schemeClr val="bg1"/>
                </a:solidFill>
              </a:rPr>
              <a:t>Entidades sem fins lucrativos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resultados concretos da articulação (interna e externa)</a:t>
            </a:r>
            <a:endParaRPr lang="pt-BR" sz="3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988840"/>
            <a:ext cx="7704856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b="1" u="sng" dirty="0" smtClean="0">
                <a:solidFill>
                  <a:schemeClr val="bg1"/>
                </a:solidFill>
              </a:rPr>
              <a:t>Plano preventivo:</a:t>
            </a:r>
          </a:p>
          <a:p>
            <a:pPr>
              <a:spcBef>
                <a:spcPts val="500"/>
              </a:spcBef>
            </a:pPr>
            <a:r>
              <a:rPr lang="pt-BR" sz="2600" dirty="0" smtClean="0">
                <a:solidFill>
                  <a:schemeClr val="bg1"/>
                </a:solidFill>
              </a:rPr>
              <a:t>Incremento da Transparência</a:t>
            </a:r>
          </a:p>
          <a:p>
            <a:pPr>
              <a:spcBef>
                <a:spcPts val="500"/>
              </a:spcBef>
            </a:pPr>
            <a:r>
              <a:rPr lang="pt-BR" sz="2600" dirty="0" smtClean="0">
                <a:solidFill>
                  <a:schemeClr val="bg1"/>
                </a:solidFill>
              </a:rPr>
              <a:t>Estímulo ao Controle Social</a:t>
            </a:r>
          </a:p>
          <a:p>
            <a:pPr>
              <a:spcBef>
                <a:spcPts val="500"/>
              </a:spcBef>
            </a:pPr>
            <a:r>
              <a:rPr lang="pt-BR" sz="2600" dirty="0" smtClean="0">
                <a:solidFill>
                  <a:schemeClr val="bg1"/>
                </a:solidFill>
              </a:rPr>
              <a:t>Orientação Preventiva a gestores</a:t>
            </a:r>
          </a:p>
          <a:p>
            <a:pPr>
              <a:spcBef>
                <a:spcPts val="500"/>
              </a:spcBef>
            </a:pPr>
            <a:r>
              <a:rPr lang="pt-BR" sz="2600" dirty="0" smtClean="0">
                <a:solidFill>
                  <a:schemeClr val="bg1"/>
                </a:solidFill>
              </a:rPr>
              <a:t>Monitoramento Preventivo por meio dos sistemas corporativos e cruzamento de dados</a:t>
            </a:r>
          </a:p>
          <a:p>
            <a:pPr>
              <a:spcBef>
                <a:spcPts val="500"/>
              </a:spcBef>
            </a:pPr>
            <a:r>
              <a:rPr lang="pt-BR" sz="2600" dirty="0" smtClean="0">
                <a:solidFill>
                  <a:schemeClr val="bg1"/>
                </a:solidFill>
              </a:rPr>
              <a:t>Cadastro </a:t>
            </a:r>
            <a:r>
              <a:rPr lang="pt-BR" sz="2600" dirty="0" err="1" smtClean="0">
                <a:solidFill>
                  <a:schemeClr val="bg1"/>
                </a:solidFill>
              </a:rPr>
              <a:t>Pró-Ética</a:t>
            </a:r>
            <a:r>
              <a:rPr lang="pt-BR" sz="2600" dirty="0" smtClean="0">
                <a:solidFill>
                  <a:schemeClr val="bg1"/>
                </a:solidFill>
              </a:rPr>
              <a:t> e outras ações com o Setor Privado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2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9591" y="2348880"/>
            <a:ext cx="7327503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3300" dirty="0" smtClean="0">
                <a:solidFill>
                  <a:schemeClr val="bg1"/>
                </a:solidFill>
                <a:cs typeface="Arial" pitchFamily="34" charset="0"/>
              </a:rPr>
              <a:t>Instrumento poderoso de prevenção da corrupção: estímulo à integridade corporativa nas empresas (pelo sistema de atenuantes, que valoriza os Programas de </a:t>
            </a:r>
            <a:r>
              <a:rPr lang="pt-BR" altLang="pt-BR" sz="3300" i="1" dirty="0" err="1">
                <a:solidFill>
                  <a:schemeClr val="bg1"/>
                </a:solidFill>
                <a:cs typeface="Arial" pitchFamily="34" charset="0"/>
              </a:rPr>
              <a:t>C</a:t>
            </a:r>
            <a:r>
              <a:rPr lang="pt-BR" altLang="pt-BR" sz="3300" i="1" dirty="0" err="1" smtClean="0">
                <a:solidFill>
                  <a:schemeClr val="bg1"/>
                </a:solidFill>
                <a:cs typeface="Arial" pitchFamily="34" charset="0"/>
              </a:rPr>
              <a:t>ompliance</a:t>
            </a:r>
            <a:r>
              <a:rPr lang="pt-BR" altLang="pt-BR" sz="3300" dirty="0" smtClean="0">
                <a:solidFill>
                  <a:schemeClr val="bg1"/>
                </a:solidFill>
                <a:cs typeface="Arial" pitchFamily="34" charset="0"/>
              </a:rPr>
              <a:t>).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27502" cy="1459632"/>
          </a:xfrm>
        </p:spPr>
        <p:txBody>
          <a:bodyPr>
            <a:normAutofit/>
          </a:bodyPr>
          <a:lstStyle/>
          <a:p>
            <a:r>
              <a:rPr lang="pt-BR" sz="3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Advento da Lei nº 12.846/2013 e os </a:t>
            </a:r>
            <a:r>
              <a:rPr lang="pt-BR" sz="3800" b="1" u="sng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Novos Desafios</a:t>
            </a:r>
            <a:endParaRPr lang="pt-BR" sz="38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27094" y="6476734"/>
            <a:ext cx="66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xmlns="" val="22018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ítulo 1"/>
          <p:cNvSpPr>
            <a:spLocks noGrp="1"/>
          </p:cNvSpPr>
          <p:nvPr>
            <p:ph type="title"/>
          </p:nvPr>
        </p:nvSpPr>
        <p:spPr bwMode="auto">
          <a:xfrm>
            <a:off x="539552" y="692696"/>
            <a:ext cx="7632848" cy="72008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42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Essa Lei permite:</a:t>
            </a:r>
            <a:endParaRPr lang="pt-BR" sz="42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700808"/>
            <a:ext cx="7853421" cy="3744416"/>
          </a:xfrm>
          <a:ln>
            <a:noFill/>
          </a:ln>
        </p:spPr>
        <p:txBody>
          <a:bodyPr rtlCol="0"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sz="2700" dirty="0" smtClean="0">
                <a:solidFill>
                  <a:schemeClr val="bg1"/>
                </a:solidFill>
                <a:cs typeface="Arial" panose="020B0604020202020204" pitchFamily="34" charset="0"/>
              </a:rPr>
              <a:t>O </a:t>
            </a:r>
            <a:r>
              <a:rPr lang="pt-BR" sz="2700" dirty="0">
                <a:solidFill>
                  <a:schemeClr val="bg1"/>
                </a:solidFill>
                <a:cs typeface="Arial" panose="020B0604020202020204" pitchFamily="34" charset="0"/>
              </a:rPr>
              <a:t>alcance direto do patrimônio da empresa corruptora ou fraudadora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sz="2700" dirty="0" smtClean="0">
                <a:solidFill>
                  <a:schemeClr val="bg1"/>
                </a:solidFill>
                <a:cs typeface="Arial" panose="020B0604020202020204" pitchFamily="34" charset="0"/>
              </a:rPr>
              <a:t>Independente </a:t>
            </a:r>
            <a:r>
              <a:rPr lang="pt-BR" sz="2700" dirty="0">
                <a:solidFill>
                  <a:schemeClr val="bg1"/>
                </a:solidFill>
                <a:cs typeface="Arial" panose="020B0604020202020204" pitchFamily="34" charset="0"/>
              </a:rPr>
              <a:t>de culpa ou dolo (por responsabilidade objetiva)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sz="2700" dirty="0">
                <a:solidFill>
                  <a:schemeClr val="bg1"/>
                </a:solidFill>
                <a:cs typeface="Arial" panose="020B0604020202020204" pitchFamily="34" charset="0"/>
              </a:rPr>
              <a:t>Aplicando sanções de real poder </a:t>
            </a:r>
            <a:r>
              <a:rPr lang="pt-BR" sz="2700" dirty="0" smtClean="0">
                <a:solidFill>
                  <a:schemeClr val="bg1"/>
                </a:solidFill>
                <a:cs typeface="Arial" panose="020B0604020202020204" pitchFamily="34" charset="0"/>
              </a:rPr>
              <a:t>dissuasório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sz="2700" dirty="0" smtClean="0">
                <a:solidFill>
                  <a:schemeClr val="bg1"/>
                </a:solidFill>
                <a:cs typeface="Arial" panose="020B0604020202020204" pitchFamily="34" charset="0"/>
              </a:rPr>
              <a:t>Inclusive </a:t>
            </a:r>
            <a:r>
              <a:rPr lang="pt-BR" sz="2700" b="1" u="sng" dirty="0">
                <a:solidFill>
                  <a:schemeClr val="bg1"/>
                </a:solidFill>
                <a:cs typeface="Arial" panose="020B0604020202020204" pitchFamily="34" charset="0"/>
              </a:rPr>
              <a:t>pela via </a:t>
            </a:r>
            <a:r>
              <a:rPr lang="pt-BR" sz="2700" b="1" u="sng" dirty="0" smtClean="0">
                <a:solidFill>
                  <a:schemeClr val="bg1"/>
                </a:solidFill>
                <a:cs typeface="Arial" panose="020B0604020202020204" pitchFamily="34" charset="0"/>
              </a:rPr>
              <a:t>administrativa</a:t>
            </a:r>
            <a:endParaRPr lang="pt-BR" sz="2700" b="1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defRPr/>
            </a:pPr>
            <a:r>
              <a:rPr lang="pt-BR" sz="2700" dirty="0">
                <a:solidFill>
                  <a:schemeClr val="bg1"/>
                </a:solidFill>
                <a:cs typeface="Arial" panose="020B0604020202020204" pitchFamily="34" charset="0"/>
              </a:rPr>
              <a:t>E abarcando também a corrupção </a:t>
            </a:r>
            <a:r>
              <a:rPr lang="pt-BR" sz="2700" dirty="0" smtClean="0">
                <a:solidFill>
                  <a:schemeClr val="bg1"/>
                </a:solidFill>
                <a:cs typeface="Arial" panose="020B0604020202020204" pitchFamily="34" charset="0"/>
              </a:rPr>
              <a:t>transnacional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388424" y="644366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xmlns="" val="18209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pt-BR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O Enfrentamento da Corrupção</a:t>
            </a:r>
            <a:endParaRPr lang="pt-BR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204864"/>
            <a:ext cx="7776864" cy="312494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Importância do Tema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Na Agenda Global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Na Agenda Nacional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Relevância do Controle Interno – desde que atendidas algumas condições (desafios)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65618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Novos Desafios para os </a:t>
            </a:r>
            <a:b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Órgãos de Controle Interno</a:t>
            </a:r>
            <a:b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(decorrentes da Lei 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12.846/2013)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04864"/>
            <a:ext cx="8064896" cy="352839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sz="2750" b="1" dirty="0" smtClean="0">
                <a:solidFill>
                  <a:schemeClr val="bg1"/>
                </a:solidFill>
              </a:rPr>
              <a:t>Debruçar-se no estudo da nova lei </a:t>
            </a:r>
            <a:r>
              <a:rPr lang="pt-BR" sz="2750" dirty="0" smtClean="0">
                <a:solidFill>
                  <a:schemeClr val="bg1"/>
                </a:solidFill>
              </a:rPr>
              <a:t>(para não incorrer em certos equívocos, vindos de alguns setores)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750" b="1" dirty="0" smtClean="0">
                <a:solidFill>
                  <a:schemeClr val="bg1"/>
                </a:solidFill>
              </a:rPr>
              <a:t>Preparar-se para o monitoramento e avaliação </a:t>
            </a:r>
            <a:r>
              <a:rPr lang="pt-BR" sz="2750" dirty="0" smtClean="0">
                <a:solidFill>
                  <a:schemeClr val="bg1"/>
                </a:solidFill>
              </a:rPr>
              <a:t>dos Programas de </a:t>
            </a:r>
            <a:r>
              <a:rPr lang="pt-BR" sz="2750" i="1" dirty="0" err="1" smtClean="0">
                <a:solidFill>
                  <a:schemeClr val="bg1"/>
                </a:solidFill>
              </a:rPr>
              <a:t>Compliance</a:t>
            </a:r>
            <a:r>
              <a:rPr lang="pt-BR" sz="2750" dirty="0" smtClean="0">
                <a:solidFill>
                  <a:schemeClr val="bg1"/>
                </a:solidFill>
              </a:rPr>
              <a:t> das empresas em geral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750" b="1" dirty="0" smtClean="0">
                <a:solidFill>
                  <a:schemeClr val="bg1"/>
                </a:solidFill>
              </a:rPr>
              <a:t>Capacitar-se para conduzir processos de responsabilização </a:t>
            </a:r>
            <a:r>
              <a:rPr lang="pt-BR" sz="2750" dirty="0" smtClean="0">
                <a:solidFill>
                  <a:schemeClr val="bg1"/>
                </a:solidFill>
              </a:rPr>
              <a:t>de empresas envolvidas nos ilícitos previstos na lei</a:t>
            </a:r>
            <a:endParaRPr lang="pt-BR" sz="27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6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128792" cy="1584176"/>
          </a:xfrm>
        </p:spPr>
        <p:txBody>
          <a:bodyPr>
            <a:noAutofit/>
          </a:bodyPr>
          <a:lstStyle/>
          <a:p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Novos Desafios para os </a:t>
            </a:r>
            <a:b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Órgãos de Controle Interno</a:t>
            </a:r>
            <a:b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(decorrentes da Lei 12.846/2013)</a:t>
            </a:r>
            <a:endParaRPr lang="pt-BR" sz="36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348880"/>
            <a:ext cx="8064896" cy="316835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pt-BR" sz="2800" b="1" dirty="0" smtClean="0">
                <a:solidFill>
                  <a:schemeClr val="bg1"/>
                </a:solidFill>
              </a:rPr>
              <a:t>Desenvolver metodologia para a fixação do valor do ressarcimento </a:t>
            </a:r>
            <a:r>
              <a:rPr lang="pt-BR" sz="2800" dirty="0" smtClean="0">
                <a:solidFill>
                  <a:schemeClr val="bg1"/>
                </a:solidFill>
              </a:rPr>
              <a:t>a ser exigido como reparação do dano, quando for o caso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pt-BR" sz="2800" b="1" dirty="0" smtClean="0">
                <a:solidFill>
                  <a:schemeClr val="bg1"/>
                </a:solidFill>
              </a:rPr>
              <a:t>Capacitar servidores para negociação </a:t>
            </a:r>
            <a:r>
              <a:rPr lang="pt-BR" sz="2800" dirty="0" smtClean="0">
                <a:solidFill>
                  <a:schemeClr val="bg1"/>
                </a:solidFill>
              </a:rPr>
              <a:t>de eventuais acordos de leniência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pt-BR" sz="2800" b="1" dirty="0" smtClean="0">
                <a:solidFill>
                  <a:schemeClr val="bg1"/>
                </a:solidFill>
              </a:rPr>
              <a:t>Organizar-se para o acompanhamento do cumprimento </a:t>
            </a:r>
            <a:r>
              <a:rPr lang="pt-BR" sz="2800" dirty="0" smtClean="0">
                <a:solidFill>
                  <a:schemeClr val="bg1"/>
                </a:solidFill>
              </a:rPr>
              <a:t>de tais acordos</a:t>
            </a:r>
          </a:p>
        </p:txBody>
      </p:sp>
    </p:spTree>
    <p:extLst>
      <p:ext uri="{BB962C8B-B14F-4D97-AF65-F5344CB8AC3E}">
        <p14:creationId xmlns:p14="http://schemas.microsoft.com/office/powerpoint/2010/main" xmlns="" val="3051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656184"/>
          </a:xfrm>
        </p:spPr>
        <p:txBody>
          <a:bodyPr>
            <a:noAutofit/>
          </a:bodyPr>
          <a:lstStyle/>
          <a:p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Novos Desafios para os </a:t>
            </a:r>
            <a:b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Órgãos de Controle Interno</a:t>
            </a:r>
            <a:b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pt-BR" sz="36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(decorrentes da Lei </a:t>
            </a:r>
            <a:r>
              <a:rPr lang="pt-BR" sz="3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12.846/2013)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276872"/>
            <a:ext cx="8064896" cy="3456384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7"/>
            </a:pPr>
            <a:r>
              <a:rPr lang="pt-BR" sz="2800" b="1" dirty="0" smtClean="0">
                <a:solidFill>
                  <a:schemeClr val="bg1"/>
                </a:solidFill>
              </a:rPr>
              <a:t>Promover e orientar o desenvolvimento de Programas de </a:t>
            </a:r>
            <a:r>
              <a:rPr lang="pt-BR" sz="2800" b="1" i="1" dirty="0" err="1" smtClean="0">
                <a:solidFill>
                  <a:schemeClr val="bg1"/>
                </a:solidFill>
              </a:rPr>
              <a:t>Compliance</a:t>
            </a:r>
            <a:r>
              <a:rPr lang="pt-BR" sz="2800" b="1" dirty="0" smtClean="0">
                <a:solidFill>
                  <a:schemeClr val="bg1"/>
                </a:solidFill>
              </a:rPr>
              <a:t> nas Empresas Estatais</a:t>
            </a:r>
            <a:r>
              <a:rPr lang="pt-BR" sz="2800" dirty="0" smtClean="0">
                <a:solidFill>
                  <a:schemeClr val="bg1"/>
                </a:solidFill>
              </a:rPr>
              <a:t>, quando for o caso (ou avaliar e monitorar os existentes)</a:t>
            </a:r>
          </a:p>
          <a:p>
            <a:pPr marL="400050" lvl="1" indent="0" algn="just">
              <a:buNone/>
            </a:pPr>
            <a:r>
              <a:rPr lang="pt-BR" sz="2700" dirty="0" smtClean="0">
                <a:solidFill>
                  <a:schemeClr val="bg1"/>
                </a:solidFill>
              </a:rPr>
              <a:t> (Obs</a:t>
            </a:r>
            <a:r>
              <a:rPr lang="pt-BR" sz="2700" dirty="0">
                <a:solidFill>
                  <a:schemeClr val="bg1"/>
                </a:solidFill>
              </a:rPr>
              <a:t>.: trata-se de oportunidade excepcional </a:t>
            </a:r>
            <a:r>
              <a:rPr lang="pt-BR" sz="2700" dirty="0" smtClean="0">
                <a:solidFill>
                  <a:schemeClr val="bg1"/>
                </a:solidFill>
              </a:rPr>
              <a:t>para   introdução </a:t>
            </a:r>
            <a:r>
              <a:rPr lang="pt-BR" sz="2700" dirty="0">
                <a:solidFill>
                  <a:schemeClr val="bg1"/>
                </a:solidFill>
              </a:rPr>
              <a:t>de Controle Interno nas Empresas Estatais que não o tenham em nível </a:t>
            </a:r>
            <a:r>
              <a:rPr lang="pt-BR" sz="2700" dirty="0" smtClean="0">
                <a:solidFill>
                  <a:schemeClr val="bg1"/>
                </a:solidFill>
              </a:rPr>
              <a:t>satisfatório)</a:t>
            </a:r>
          </a:p>
        </p:txBody>
      </p:sp>
    </p:spTree>
    <p:extLst>
      <p:ext uri="{BB962C8B-B14F-4D97-AF65-F5344CB8AC3E}">
        <p14:creationId xmlns:p14="http://schemas.microsoft.com/office/powerpoint/2010/main" xmlns="" val="11069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pt-BR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 Geral da Nova Lei</a:t>
            </a:r>
            <a:endParaRPr lang="pt-BR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954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683568" y="404664"/>
            <a:ext cx="76327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GB" sz="4000" b="1" cap="sm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Atos </a:t>
            </a:r>
            <a:r>
              <a:rPr lang="en-GB" sz="4000" b="1" cap="small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Lesivos</a:t>
            </a:r>
            <a:r>
              <a:rPr lang="en-GB" sz="4000" b="1" cap="sm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(art. 5º)</a:t>
            </a:r>
            <a:endParaRPr lang="pt-BR" sz="4000" cap="small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5" name="Diagrama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6919833"/>
              </p:ext>
            </p:extLst>
          </p:nvPr>
        </p:nvGraphicFramePr>
        <p:xfrm>
          <a:off x="252083" y="1316199"/>
          <a:ext cx="8157066" cy="4493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8409149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xmlns="" val="40431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08063"/>
          </a:xfrm>
          <a:extLst/>
        </p:spPr>
        <p:txBody>
          <a:bodyPr rtlCol="0"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i="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Pessoas Jurídicas</a:t>
            </a:r>
            <a:br>
              <a:rPr lang="pt-BR" altLang="pt-BR" sz="4000" b="1" i="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pt-BR" altLang="pt-BR" sz="4000" b="1" i="0" u="sng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espécies abrangidas (art. 1.º, par. único)</a:t>
            </a:r>
            <a:r>
              <a:rPr lang="pt-BR" altLang="pt-BR" sz="3600" i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pt-BR" altLang="pt-BR" sz="3600" i="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pt-BR" altLang="pt-BR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8611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4211960" y="1844824"/>
            <a:ext cx="4824412" cy="33115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ClrTx/>
              <a:buFont typeface="Times New Roman" pitchFamily="18" charset="0"/>
              <a:buAutoNum type="arabicPeriod"/>
            </a:pPr>
            <a:r>
              <a:rPr lang="pt-BR" altLang="pt-BR" sz="2400" dirty="0" smtClean="0">
                <a:solidFill>
                  <a:schemeClr val="bg1"/>
                </a:solidFill>
                <a:cs typeface="Arial" pitchFamily="34" charset="0"/>
              </a:rPr>
              <a:t>sociedades empresárias e sociedades simples</a:t>
            </a:r>
          </a:p>
          <a:p>
            <a:pPr marL="514350" indent="-514350" eaLnBrk="1" hangingPunct="1">
              <a:buClrTx/>
              <a:buFont typeface="Times New Roman" pitchFamily="18" charset="0"/>
              <a:buAutoNum type="arabicPeriod"/>
            </a:pPr>
            <a:r>
              <a:rPr lang="pt-BR" altLang="pt-BR" sz="2400" dirty="0" smtClean="0">
                <a:solidFill>
                  <a:schemeClr val="bg1"/>
                </a:solidFill>
                <a:cs typeface="Arial" pitchFamily="34" charset="0"/>
              </a:rPr>
              <a:t>sociedades estrangeiras, que tenham sede, filial ou representação no território brasileiro </a:t>
            </a:r>
          </a:p>
          <a:p>
            <a:pPr marL="514350" indent="-514350" eaLnBrk="1" hangingPunct="1">
              <a:buClrTx/>
              <a:buFont typeface="Times New Roman" pitchFamily="18" charset="0"/>
              <a:buAutoNum type="arabicPeriod"/>
            </a:pPr>
            <a:r>
              <a:rPr lang="pt-BR" altLang="pt-BR" sz="2400" dirty="0" smtClean="0">
                <a:solidFill>
                  <a:schemeClr val="bg1"/>
                </a:solidFill>
                <a:cs typeface="Arial" pitchFamily="34" charset="0"/>
              </a:rPr>
              <a:t>fundações, associações de entidades ou de pessoas </a:t>
            </a:r>
          </a:p>
        </p:txBody>
      </p:sp>
      <p:sp>
        <p:nvSpPr>
          <p:cNvPr id="68612" name="Chave direita 1"/>
          <p:cNvSpPr>
            <a:spLocks noChangeAspect="1"/>
          </p:cNvSpPr>
          <p:nvPr/>
        </p:nvSpPr>
        <p:spPr bwMode="auto">
          <a:xfrm rot="10800000">
            <a:off x="3654983" y="1818882"/>
            <a:ext cx="874395" cy="2401753"/>
          </a:xfrm>
          <a:prstGeom prst="rightBrace">
            <a:avLst>
              <a:gd name="adj1" fmla="val 8335"/>
              <a:gd name="adj2" fmla="val 51704"/>
            </a:avLst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r>
              <a:rPr lang="pt-BR" altLang="pt-BR" sz="2400" dirty="0" smtClean="0">
                <a:solidFill>
                  <a:prstClr val="black"/>
                </a:solidFill>
                <a:latin typeface="Times New Roman" pitchFamily="18" charset="0"/>
                <a:cs typeface="Lucida Sans Unicode" pitchFamily="34" charset="0"/>
              </a:rPr>
              <a:t>  </a:t>
            </a:r>
            <a:endParaRPr lang="pt-BR" altLang="pt-BR" sz="2400" dirty="0">
              <a:solidFill>
                <a:prstClr val="black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8613" name="CaixaDeTexto 2"/>
          <p:cNvSpPr txBox="1">
            <a:spLocks noChangeArrowheads="1"/>
          </p:cNvSpPr>
          <p:nvPr/>
        </p:nvSpPr>
        <p:spPr bwMode="auto">
          <a:xfrm>
            <a:off x="323870" y="1917182"/>
            <a:ext cx="29527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marL="0" lvl="1" algn="ctr"/>
            <a:r>
              <a:rPr lang="pt-BR" altLang="pt-BR" sz="2400" dirty="0">
                <a:solidFill>
                  <a:prstClr val="black"/>
                </a:solidFill>
                <a:latin typeface="+mn-lt"/>
                <a:cs typeface="Arial" pitchFamily="34" charset="0"/>
              </a:rPr>
              <a:t>personificadas ou não, qualquer  forma de organização ou modelo societário</a:t>
            </a:r>
          </a:p>
          <a:p>
            <a:pPr algn="ctr"/>
            <a:endParaRPr lang="pt-BR" altLang="pt-BR" sz="2400" dirty="0">
              <a:solidFill>
                <a:prstClr val="black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68614" name="CaixaDeTexto 7"/>
          <p:cNvSpPr txBox="1">
            <a:spLocks noChangeArrowheads="1"/>
          </p:cNvSpPr>
          <p:nvPr/>
        </p:nvSpPr>
        <p:spPr bwMode="auto">
          <a:xfrm>
            <a:off x="309339" y="3855824"/>
            <a:ext cx="27924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marL="0" lvl="1" algn="ctr"/>
            <a:r>
              <a:rPr lang="pt-BR" altLang="pt-BR" sz="2400" dirty="0">
                <a:solidFill>
                  <a:prstClr val="black"/>
                </a:solidFill>
                <a:latin typeface="+mn-lt"/>
                <a:cs typeface="Arial" pitchFamily="34" charset="0"/>
              </a:rPr>
              <a:t>constituídas de fato ou de direito, ainda que temporariamente</a:t>
            </a:r>
          </a:p>
        </p:txBody>
      </p:sp>
      <p:sp>
        <p:nvSpPr>
          <p:cNvPr id="65543" name="Chave direita 8"/>
          <p:cNvSpPr>
            <a:spLocks noChangeAspect="1"/>
          </p:cNvSpPr>
          <p:nvPr/>
        </p:nvSpPr>
        <p:spPr bwMode="auto">
          <a:xfrm rot="10800000">
            <a:off x="3066656" y="1796438"/>
            <a:ext cx="1025525" cy="3488293"/>
          </a:xfrm>
          <a:prstGeom prst="rightBrace">
            <a:avLst>
              <a:gd name="adj1" fmla="val 39558"/>
              <a:gd name="adj2" fmla="val 18005"/>
            </a:avLst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pt-BR" altLang="pt-BR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388424" y="644366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xmlns="" val="122190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55576"/>
          </a:xfrm>
        </p:spPr>
        <p:txBody>
          <a:bodyPr>
            <a:normAutofit/>
          </a:bodyPr>
          <a:lstStyle/>
          <a:p>
            <a:pPr algn="ctr"/>
            <a:r>
              <a:rPr lang="pt-BR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Sanções Cabíveis</a:t>
            </a:r>
            <a:endParaRPr lang="pt-BR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4269807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Esfera administrativa</a:t>
            </a:r>
          </a:p>
          <a:p>
            <a:pPr marL="745200" indent="-457200">
              <a:spcBef>
                <a:spcPts val="400"/>
              </a:spcBef>
              <a:spcAft>
                <a:spcPts val="4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Multa</a:t>
            </a:r>
          </a:p>
          <a:p>
            <a:pPr marL="745200" indent="-457200">
              <a:spcBef>
                <a:spcPts val="400"/>
              </a:spcBef>
              <a:spcAft>
                <a:spcPts val="4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Publicação da decisão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Esfera judicial</a:t>
            </a:r>
          </a:p>
          <a:p>
            <a:pPr marL="720000" indent="-457200">
              <a:spcBef>
                <a:spcPts val="400"/>
              </a:spcBef>
              <a:spcAft>
                <a:spcPts val="4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Perdimento dos bens</a:t>
            </a:r>
          </a:p>
          <a:p>
            <a:pPr marL="720000" indent="-457200">
              <a:spcBef>
                <a:spcPts val="400"/>
              </a:spcBef>
              <a:spcAft>
                <a:spcPts val="4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Suspensão ou interdição parcial</a:t>
            </a:r>
          </a:p>
          <a:p>
            <a:pPr marL="720000" indent="-457200">
              <a:spcBef>
                <a:spcPts val="400"/>
              </a:spcBef>
              <a:spcAft>
                <a:spcPts val="4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Proibição de receber incentivos e empréstimos</a:t>
            </a:r>
          </a:p>
          <a:p>
            <a:pPr marL="720000" indent="-457200">
              <a:spcBef>
                <a:spcPts val="400"/>
              </a:spcBef>
              <a:spcAft>
                <a:spcPts val="400"/>
              </a:spcAft>
            </a:pPr>
            <a:r>
              <a:rPr lang="pt-BR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Dissolução compulsória</a:t>
            </a:r>
            <a:endParaRPr lang="pt-BR" sz="2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100392" y="62726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xmlns="" val="34565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ítulo 1"/>
          <p:cNvSpPr>
            <a:spLocks noGrp="1"/>
          </p:cNvSpPr>
          <p:nvPr>
            <p:ph type="title"/>
          </p:nvPr>
        </p:nvSpPr>
        <p:spPr bwMode="auto">
          <a:xfrm>
            <a:off x="0" y="548680"/>
            <a:ext cx="8964488" cy="129614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pt-BR" altLang="pt-BR" sz="3800" b="1" i="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Competência para Instaurar e Julgar o Processo Administrativo (art. 8.º)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916832"/>
            <a:ext cx="7853421" cy="3744416"/>
          </a:xfrm>
          <a:extLst/>
        </p:spPr>
        <p:txBody>
          <a:bodyPr rtlCol="0"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Autoridade máxima </a:t>
            </a:r>
            <a:r>
              <a:rPr lang="pt-BR" altLang="pt-BR" sz="2600" dirty="0" smtClean="0">
                <a:solidFill>
                  <a:schemeClr val="bg1"/>
                </a:solidFill>
                <a:cs typeface="Arial" panose="020B0604020202020204" pitchFamily="34" charset="0"/>
              </a:rPr>
              <a:t>de cada órgão ou entidade (de cada um dos Poderes e esferas federativas)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pt-BR" altLang="pt-BR" sz="2600" dirty="0" smtClean="0">
                <a:solidFill>
                  <a:schemeClr val="bg1"/>
                </a:solidFill>
                <a:cs typeface="Arial" panose="020B0604020202020204" pitchFamily="34" charset="0"/>
              </a:rPr>
              <a:t>Competência pode </a:t>
            </a:r>
            <a:r>
              <a:rPr lang="pt-BR" altLang="pt-BR" sz="2600" dirty="0">
                <a:solidFill>
                  <a:schemeClr val="bg1"/>
                </a:solidFill>
                <a:cs typeface="Arial" panose="020B0604020202020204" pitchFamily="34" charset="0"/>
              </a:rPr>
              <a:t>ser delegada, vedada a </a:t>
            </a:r>
            <a:r>
              <a:rPr lang="pt-BR" altLang="pt-BR" sz="2600" dirty="0" smtClean="0">
                <a:solidFill>
                  <a:schemeClr val="bg1"/>
                </a:solidFill>
                <a:cs typeface="Arial" panose="020B0604020202020204" pitchFamily="34" charset="0"/>
              </a:rPr>
              <a:t>subdelegação</a:t>
            </a:r>
          </a:p>
          <a:p>
            <a:pPr marL="0" indent="0" eaLnBrk="1" fontAlgn="auto" hangingPunct="1">
              <a:spcBef>
                <a:spcPts val="900"/>
              </a:spcBef>
              <a:spcAft>
                <a:spcPts val="0"/>
              </a:spcAft>
              <a:buNone/>
              <a:defRPr/>
            </a:pPr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No Poder Executivo Federal: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Administração direta:  </a:t>
            </a:r>
            <a:r>
              <a:rPr lang="pt-BR" altLang="pt-BR" sz="2600" dirty="0" smtClean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Ministros de Estado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A</a:t>
            </a:r>
            <a:r>
              <a:rPr lang="pt-BR" altLang="pt-BR" sz="2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dministração indireta:  </a:t>
            </a:r>
            <a:r>
              <a:rPr lang="pt-BR" altLang="pt-BR" sz="2600" dirty="0" smtClean="0">
                <a:solidFill>
                  <a:schemeClr val="bg1"/>
                </a:solidFill>
                <a:cs typeface="Arial" panose="020B0604020202020204" pitchFamily="34" charset="0"/>
              </a:rPr>
              <a:t>Presidentes – ou cargo equivalente – de autarquias, agências, fundações, empresas públicas e sociedades de economia mista</a:t>
            </a:r>
            <a:endParaRPr lang="pt-BR" altLang="pt-BR" sz="2600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388424" y="644366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xmlns="" val="33321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ítulo 1"/>
          <p:cNvSpPr>
            <a:spLocks noGrp="1"/>
          </p:cNvSpPr>
          <p:nvPr>
            <p:ph type="title"/>
          </p:nvPr>
        </p:nvSpPr>
        <p:spPr bwMode="auto">
          <a:xfrm>
            <a:off x="-24341" y="476672"/>
            <a:ext cx="9144000" cy="12239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pt-BR" altLang="pt-BR" sz="4000" b="1" i="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Poder Executivo Federal, </a:t>
            </a:r>
            <a:br>
              <a:rPr lang="pt-BR" altLang="pt-BR" sz="4000" b="1" i="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pt-BR" altLang="pt-BR" sz="4000" b="1" i="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CGU tem </a:t>
            </a:r>
            <a:r>
              <a:rPr lang="pt-BR" altLang="pt-BR" sz="4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Competência:</a:t>
            </a:r>
            <a:endParaRPr lang="pt-BR" altLang="pt-BR" sz="4000" b="1" i="0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0899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755576" y="1988840"/>
            <a:ext cx="7925801" cy="388843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altLang="pt-BR" sz="2900" dirty="0" smtClean="0">
                <a:solidFill>
                  <a:schemeClr val="bg1"/>
                </a:solidFill>
                <a:cs typeface="Arial" pitchFamily="34" charset="0"/>
              </a:rPr>
              <a:t>Concorrente para instaurar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altLang="pt-BR" sz="2900" dirty="0" smtClean="0">
                <a:solidFill>
                  <a:schemeClr val="bg1"/>
                </a:solidFill>
                <a:cs typeface="Arial" pitchFamily="34" charset="0"/>
              </a:rPr>
              <a:t>Exclusiva para avocar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altLang="pt-BR" sz="2900" dirty="0" smtClean="0">
                <a:solidFill>
                  <a:schemeClr val="bg1"/>
                </a:solidFill>
                <a:cs typeface="Arial" pitchFamily="34" charset="0"/>
              </a:rPr>
              <a:t>Exclusiva quando envolva a Administração Estrangeira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altLang="pt-BR" sz="2900" dirty="0" smtClean="0">
                <a:solidFill>
                  <a:schemeClr val="bg1"/>
                </a:solidFill>
                <a:cs typeface="Arial" pitchFamily="34" charset="0"/>
              </a:rPr>
              <a:t>Exclusiva para acordos de leniência no âmbito do Poder Executivo Federal e quando lesada Administração Estrangeira </a:t>
            </a:r>
            <a:endParaRPr lang="pt-BR" altLang="pt-BR" sz="2900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388424" y="644366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xmlns="" val="17461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1"/>
          <p:cNvSpPr txBox="1">
            <a:spLocks noChangeArrowheads="1"/>
          </p:cNvSpPr>
          <p:nvPr/>
        </p:nvSpPr>
        <p:spPr bwMode="auto">
          <a:xfrm>
            <a:off x="179388" y="1341438"/>
            <a:ext cx="8425060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altLang="pt-BR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Resultado da </a:t>
            </a:r>
            <a:r>
              <a:rPr lang="pt-BR" altLang="pt-BR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SOMA (FASE 1) </a:t>
            </a:r>
            <a:r>
              <a:rPr lang="pt-BR" altLang="pt-BR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 </a:t>
            </a:r>
            <a:r>
              <a:rPr lang="pt-BR" altLang="pt-BR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SUBTRAÇÃO (FASE 2) </a:t>
            </a:r>
            <a:r>
              <a:rPr lang="pt-BR" altLang="pt-BR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de </a:t>
            </a:r>
            <a:r>
              <a:rPr lang="pt-BR" altLang="pt-BR" sz="2800" b="1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percentuais</a:t>
            </a:r>
            <a:r>
              <a:rPr lang="pt-BR" altLang="pt-BR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incidentes sobre o </a:t>
            </a:r>
            <a:r>
              <a:rPr lang="pt-BR" altLang="pt-BR" sz="2800" b="1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faturamento bruto</a:t>
            </a:r>
            <a:r>
              <a:rPr lang="pt-BR" altLang="pt-BR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altLang="pt-BR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da </a:t>
            </a:r>
            <a:r>
              <a:rPr lang="pt-BR" altLang="pt-BR" sz="2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empresa</a:t>
            </a:r>
            <a:endParaRPr lang="pt-BR" altLang="pt-BR" sz="28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altLang="pt-BR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PISO E TETO (FASE 3)</a:t>
            </a:r>
            <a:r>
              <a:rPr lang="pt-BR" altLang="pt-BR" sz="28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: Calibragem do valor calculado</a:t>
            </a:r>
          </a:p>
          <a:p>
            <a:pPr algn="just">
              <a:spcAft>
                <a:spcPts val="600"/>
              </a:spcAft>
            </a:pPr>
            <a:endParaRPr lang="pt-BR" altLang="pt-BR" sz="1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384029" y="3368511"/>
            <a:ext cx="8487834" cy="2221958"/>
            <a:chOff x="328082" y="4578978"/>
            <a:chExt cx="8487834" cy="2075500"/>
          </a:xfrm>
          <a:scene3d>
            <a:camera prst="perspectiveRelaxedModerately" fov="0" zoom="92000">
              <a:rot lat="0" lon="0" rev="0"/>
            </a:camera>
            <a:lightRig rig="balanced" dir="t">
              <a:rot lat="0" lon="0" rev="12700000"/>
            </a:lightRig>
          </a:scene3d>
        </p:grpSpPr>
        <p:sp>
          <p:nvSpPr>
            <p:cNvPr id="4" name="Forma livre 3"/>
            <p:cNvSpPr/>
            <p:nvPr/>
          </p:nvSpPr>
          <p:spPr>
            <a:xfrm>
              <a:off x="328082" y="4578978"/>
              <a:ext cx="2332912" cy="2075500"/>
            </a:xfrm>
            <a:custGeom>
              <a:avLst/>
              <a:gdLst>
                <a:gd name="connsiteX0" fmla="*/ 0 w 2332912"/>
                <a:gd name="connsiteY0" fmla="*/ 1037750 h 2075500"/>
                <a:gd name="connsiteX1" fmla="*/ 1166456 w 2332912"/>
                <a:gd name="connsiteY1" fmla="*/ 0 h 2075500"/>
                <a:gd name="connsiteX2" fmla="*/ 2332912 w 2332912"/>
                <a:gd name="connsiteY2" fmla="*/ 1037750 h 2075500"/>
                <a:gd name="connsiteX3" fmla="*/ 1166456 w 2332912"/>
                <a:gd name="connsiteY3" fmla="*/ 2075500 h 2075500"/>
                <a:gd name="connsiteX4" fmla="*/ 0 w 2332912"/>
                <a:gd name="connsiteY4" fmla="*/ 1037750 h 207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2912" h="2075500">
                  <a:moveTo>
                    <a:pt x="0" y="1037750"/>
                  </a:moveTo>
                  <a:cubicBezTo>
                    <a:pt x="0" y="464617"/>
                    <a:pt x="522240" y="0"/>
                    <a:pt x="1166456" y="0"/>
                  </a:cubicBezTo>
                  <a:cubicBezTo>
                    <a:pt x="1810672" y="0"/>
                    <a:pt x="2332912" y="464617"/>
                    <a:pt x="2332912" y="1037750"/>
                  </a:cubicBezTo>
                  <a:cubicBezTo>
                    <a:pt x="2332912" y="1610883"/>
                    <a:pt x="1810672" y="2075500"/>
                    <a:pt x="1166456" y="2075500"/>
                  </a:cubicBezTo>
                  <a:cubicBezTo>
                    <a:pt x="522240" y="2075500"/>
                    <a:pt x="0" y="1610883"/>
                    <a:pt x="0" y="1037750"/>
                  </a:cubicBezTo>
                  <a:close/>
                </a:path>
              </a:pathLst>
            </a:custGeom>
            <a:solidFill>
              <a:srgbClr val="0067B4"/>
            </a:solidFill>
            <a:effectLst/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65777" tIns="328080" rIns="365777" bIns="32808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250" b="1" dirty="0">
                  <a:solidFill>
                    <a:prstClr val="white"/>
                  </a:solidFill>
                  <a:cs typeface="Arial" panose="020B0604020202020204" pitchFamily="34" charset="0"/>
                </a:rPr>
                <a:t>Fatores de </a:t>
              </a:r>
              <a:r>
                <a:rPr lang="pt-BR" sz="2250" b="1" dirty="0" smtClean="0">
                  <a:solidFill>
                    <a:prstClr val="white"/>
                  </a:solidFill>
                  <a:cs typeface="Arial" panose="020B0604020202020204" pitchFamily="34" charset="0"/>
                </a:rPr>
                <a:t>Agravamento</a:t>
              </a:r>
              <a:r>
                <a:rPr lang="pt-BR" sz="2250" b="1" dirty="0">
                  <a:solidFill>
                    <a:prstClr val="white"/>
                  </a:solidFill>
                  <a:cs typeface="Arial" panose="020B0604020202020204" pitchFamily="34" charset="0"/>
                </a:rPr>
                <a:t/>
              </a:r>
              <a:br>
                <a:rPr lang="pt-BR" sz="2250" b="1" dirty="0">
                  <a:solidFill>
                    <a:prstClr val="white"/>
                  </a:solidFill>
                  <a:cs typeface="Arial" panose="020B0604020202020204" pitchFamily="34" charset="0"/>
                </a:rPr>
              </a:br>
              <a:r>
                <a:rPr lang="pt-BR" sz="2200" b="1" dirty="0">
                  <a:solidFill>
                    <a:prstClr val="white"/>
                  </a:solidFill>
                  <a:cs typeface="Arial" panose="020B0604020202020204" pitchFamily="34" charset="0"/>
                </a:rPr>
                <a:t>(FASE 1</a:t>
              </a:r>
              <a:r>
                <a:rPr lang="pt-BR" sz="2200" b="1" dirty="0">
                  <a:solidFill>
                    <a:prstClr val="white"/>
                  </a:solidFill>
                </a:rPr>
                <a:t>)</a:t>
              </a: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2684367" y="5393707"/>
              <a:ext cx="687878" cy="446043"/>
            </a:xfrm>
            <a:custGeom>
              <a:avLst/>
              <a:gdLst>
                <a:gd name="connsiteX0" fmla="*/ 91178 w 687878"/>
                <a:gd name="connsiteY0" fmla="*/ 170567 h 446043"/>
                <a:gd name="connsiteX1" fmla="*/ 596700 w 687878"/>
                <a:gd name="connsiteY1" fmla="*/ 170567 h 446043"/>
                <a:gd name="connsiteX2" fmla="*/ 596700 w 687878"/>
                <a:gd name="connsiteY2" fmla="*/ 275476 h 446043"/>
                <a:gd name="connsiteX3" fmla="*/ 91178 w 687878"/>
                <a:gd name="connsiteY3" fmla="*/ 275476 h 446043"/>
                <a:gd name="connsiteX4" fmla="*/ 91178 w 687878"/>
                <a:gd name="connsiteY4" fmla="*/ 170567 h 44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878" h="446043">
                  <a:moveTo>
                    <a:pt x="91178" y="170567"/>
                  </a:moveTo>
                  <a:lnTo>
                    <a:pt x="596700" y="170567"/>
                  </a:lnTo>
                  <a:lnTo>
                    <a:pt x="596700" y="275476"/>
                  </a:lnTo>
                  <a:lnTo>
                    <a:pt x="91178" y="275476"/>
                  </a:lnTo>
                  <a:lnTo>
                    <a:pt x="91178" y="170567"/>
                  </a:lnTo>
                  <a:close/>
                </a:path>
              </a:pathLst>
            </a:custGeom>
            <a:sp3d z="-25400" prstMaterial="plastic">
              <a:bevelT w="25400" h="25400"/>
              <a:bevelB w="25400" h="25400"/>
            </a:sp3d>
          </p:spPr>
          <p:style>
            <a:ln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1178" tIns="170567" rIns="91178" bIns="170567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700">
                <a:solidFill>
                  <a:prstClr val="white"/>
                </a:solidFill>
              </a:endParaRP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3395617" y="4578978"/>
              <a:ext cx="2332912" cy="2075500"/>
            </a:xfrm>
            <a:custGeom>
              <a:avLst/>
              <a:gdLst>
                <a:gd name="connsiteX0" fmla="*/ 0 w 2332912"/>
                <a:gd name="connsiteY0" fmla="*/ 1037750 h 2075500"/>
                <a:gd name="connsiteX1" fmla="*/ 1166456 w 2332912"/>
                <a:gd name="connsiteY1" fmla="*/ 0 h 2075500"/>
                <a:gd name="connsiteX2" fmla="*/ 2332912 w 2332912"/>
                <a:gd name="connsiteY2" fmla="*/ 1037750 h 2075500"/>
                <a:gd name="connsiteX3" fmla="*/ 1166456 w 2332912"/>
                <a:gd name="connsiteY3" fmla="*/ 2075500 h 2075500"/>
                <a:gd name="connsiteX4" fmla="*/ 0 w 2332912"/>
                <a:gd name="connsiteY4" fmla="*/ 1037750 h 207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2912" h="2075500">
                  <a:moveTo>
                    <a:pt x="0" y="1037750"/>
                  </a:moveTo>
                  <a:cubicBezTo>
                    <a:pt x="0" y="464617"/>
                    <a:pt x="522240" y="0"/>
                    <a:pt x="1166456" y="0"/>
                  </a:cubicBezTo>
                  <a:cubicBezTo>
                    <a:pt x="1810672" y="0"/>
                    <a:pt x="2332912" y="464617"/>
                    <a:pt x="2332912" y="1037750"/>
                  </a:cubicBezTo>
                  <a:cubicBezTo>
                    <a:pt x="2332912" y="1610883"/>
                    <a:pt x="1810672" y="2075500"/>
                    <a:pt x="1166456" y="2075500"/>
                  </a:cubicBezTo>
                  <a:cubicBezTo>
                    <a:pt x="522240" y="2075500"/>
                    <a:pt x="0" y="1610883"/>
                    <a:pt x="0" y="1037750"/>
                  </a:cubicBezTo>
                  <a:close/>
                </a:path>
              </a:pathLst>
            </a:custGeom>
            <a:solidFill>
              <a:srgbClr val="89B31F"/>
            </a:solidFill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65777" tIns="328080" rIns="365777" bIns="32808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600" b="1" dirty="0">
                  <a:solidFill>
                    <a:prstClr val="white"/>
                  </a:solidFill>
                  <a:cs typeface="Arial" panose="020B0604020202020204" pitchFamily="34" charset="0"/>
                </a:rPr>
                <a:t>Fatores de Atenuação</a:t>
              </a:r>
            </a:p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600" b="1" dirty="0">
                  <a:solidFill>
                    <a:prstClr val="white"/>
                  </a:solidFill>
                  <a:cs typeface="Arial" panose="020B0604020202020204" pitchFamily="34" charset="0"/>
                </a:rPr>
                <a:t>(FASE 2)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5751901" y="5344085"/>
              <a:ext cx="707730" cy="545287"/>
            </a:xfrm>
            <a:custGeom>
              <a:avLst/>
              <a:gdLst>
                <a:gd name="connsiteX0" fmla="*/ 93810 w 707730"/>
                <a:gd name="connsiteY0" fmla="*/ 112329 h 545287"/>
                <a:gd name="connsiteX1" fmla="*/ 613920 w 707730"/>
                <a:gd name="connsiteY1" fmla="*/ 112329 h 545287"/>
                <a:gd name="connsiteX2" fmla="*/ 613920 w 707730"/>
                <a:gd name="connsiteY2" fmla="*/ 240581 h 545287"/>
                <a:gd name="connsiteX3" fmla="*/ 93810 w 707730"/>
                <a:gd name="connsiteY3" fmla="*/ 240581 h 545287"/>
                <a:gd name="connsiteX4" fmla="*/ 93810 w 707730"/>
                <a:gd name="connsiteY4" fmla="*/ 112329 h 545287"/>
                <a:gd name="connsiteX5" fmla="*/ 93810 w 707730"/>
                <a:gd name="connsiteY5" fmla="*/ 304706 h 545287"/>
                <a:gd name="connsiteX6" fmla="*/ 613920 w 707730"/>
                <a:gd name="connsiteY6" fmla="*/ 304706 h 545287"/>
                <a:gd name="connsiteX7" fmla="*/ 613920 w 707730"/>
                <a:gd name="connsiteY7" fmla="*/ 432958 h 545287"/>
                <a:gd name="connsiteX8" fmla="*/ 93810 w 707730"/>
                <a:gd name="connsiteY8" fmla="*/ 432958 h 545287"/>
                <a:gd name="connsiteX9" fmla="*/ 93810 w 707730"/>
                <a:gd name="connsiteY9" fmla="*/ 304706 h 54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7730" h="545287">
                  <a:moveTo>
                    <a:pt x="93810" y="112329"/>
                  </a:moveTo>
                  <a:lnTo>
                    <a:pt x="613920" y="112329"/>
                  </a:lnTo>
                  <a:lnTo>
                    <a:pt x="613920" y="240581"/>
                  </a:lnTo>
                  <a:lnTo>
                    <a:pt x="93810" y="240581"/>
                  </a:lnTo>
                  <a:lnTo>
                    <a:pt x="93810" y="112329"/>
                  </a:lnTo>
                  <a:close/>
                  <a:moveTo>
                    <a:pt x="93810" y="304706"/>
                  </a:moveTo>
                  <a:lnTo>
                    <a:pt x="613920" y="304706"/>
                  </a:lnTo>
                  <a:lnTo>
                    <a:pt x="613920" y="432958"/>
                  </a:lnTo>
                  <a:lnTo>
                    <a:pt x="93810" y="432958"/>
                  </a:lnTo>
                  <a:lnTo>
                    <a:pt x="93810" y="304706"/>
                  </a:lnTo>
                  <a:close/>
                </a:path>
              </a:pathLst>
            </a:custGeom>
            <a:sp3d z="-25400" prstMaterial="plastic">
              <a:bevelT w="25400" h="25400"/>
              <a:bevelB w="25400" h="25400"/>
            </a:sp3d>
          </p:spPr>
          <p:style>
            <a:ln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3810" tIns="112329" rIns="93810" bIns="112329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1500">
                <a:solidFill>
                  <a:prstClr val="white"/>
                </a:solidFill>
              </a:endParaRP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6483004" y="4578978"/>
              <a:ext cx="2332912" cy="2075500"/>
            </a:xfrm>
            <a:custGeom>
              <a:avLst/>
              <a:gdLst>
                <a:gd name="connsiteX0" fmla="*/ 0 w 2332912"/>
                <a:gd name="connsiteY0" fmla="*/ 1037750 h 2075500"/>
                <a:gd name="connsiteX1" fmla="*/ 1166456 w 2332912"/>
                <a:gd name="connsiteY1" fmla="*/ 0 h 2075500"/>
                <a:gd name="connsiteX2" fmla="*/ 2332912 w 2332912"/>
                <a:gd name="connsiteY2" fmla="*/ 1037750 h 2075500"/>
                <a:gd name="connsiteX3" fmla="*/ 1166456 w 2332912"/>
                <a:gd name="connsiteY3" fmla="*/ 2075500 h 2075500"/>
                <a:gd name="connsiteX4" fmla="*/ 0 w 2332912"/>
                <a:gd name="connsiteY4" fmla="*/ 1037750 h 207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2912" h="2075500">
                  <a:moveTo>
                    <a:pt x="0" y="1037750"/>
                  </a:moveTo>
                  <a:cubicBezTo>
                    <a:pt x="0" y="464617"/>
                    <a:pt x="522240" y="0"/>
                    <a:pt x="1166456" y="0"/>
                  </a:cubicBezTo>
                  <a:cubicBezTo>
                    <a:pt x="1810672" y="0"/>
                    <a:pt x="2332912" y="464617"/>
                    <a:pt x="2332912" y="1037750"/>
                  </a:cubicBezTo>
                  <a:cubicBezTo>
                    <a:pt x="2332912" y="1610883"/>
                    <a:pt x="1810672" y="2075500"/>
                    <a:pt x="1166456" y="2075500"/>
                  </a:cubicBezTo>
                  <a:cubicBezTo>
                    <a:pt x="522240" y="2075500"/>
                    <a:pt x="0" y="1610883"/>
                    <a:pt x="0" y="1037750"/>
                  </a:cubicBezTo>
                  <a:close/>
                </a:path>
              </a:pathLst>
            </a:custGeom>
            <a:solidFill>
              <a:srgbClr val="FE0000"/>
            </a:solidFill>
            <a:sp3d prstMaterial="plastic">
              <a:bevelT w="50800" h="50800"/>
              <a:bevelB w="50800" h="508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65777" tIns="328080" rIns="365777" bIns="32808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600" b="1" dirty="0">
                  <a:solidFill>
                    <a:prstClr val="white"/>
                  </a:solidFill>
                  <a:cs typeface="Arial" panose="020B0604020202020204" pitchFamily="34" charset="0"/>
                </a:rPr>
                <a:t>MULTA</a:t>
              </a:r>
            </a:p>
          </p:txBody>
        </p:sp>
      </p:grpSp>
      <p:grpSp>
        <p:nvGrpSpPr>
          <p:cNvPr id="27652" name="Grupo 6"/>
          <p:cNvGrpSpPr>
            <a:grpSpLocks/>
          </p:cNvGrpSpPr>
          <p:nvPr/>
        </p:nvGrpSpPr>
        <p:grpSpPr bwMode="auto">
          <a:xfrm>
            <a:off x="5684476" y="3438771"/>
            <a:ext cx="668337" cy="863600"/>
            <a:chOff x="5591160" y="4201875"/>
            <a:chExt cx="668392" cy="863877"/>
          </a:xfrm>
        </p:grpSpPr>
        <p:sp>
          <p:nvSpPr>
            <p:cNvPr id="5" name="Seta para baixo 4"/>
            <p:cNvSpPr/>
            <p:nvPr/>
          </p:nvSpPr>
          <p:spPr>
            <a:xfrm>
              <a:off x="5591160" y="4201875"/>
              <a:ext cx="668392" cy="863877"/>
            </a:xfrm>
            <a:prstGeom prst="downArrow">
              <a:avLst/>
            </a:prstGeom>
            <a:solidFill>
              <a:srgbClr val="C00000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solidFill>
                  <a:prstClr val="white"/>
                </a:solidFill>
              </a:endParaRPr>
            </a:p>
          </p:txBody>
        </p:sp>
        <p:sp>
          <p:nvSpPr>
            <p:cNvPr id="27658" name="CaixaDeTexto 5"/>
            <p:cNvSpPr txBox="1">
              <a:spLocks noChangeArrowheads="1"/>
            </p:cNvSpPr>
            <p:nvPr/>
          </p:nvSpPr>
          <p:spPr bwMode="auto">
            <a:xfrm rot="16200000">
              <a:off x="5539469" y="4422440"/>
              <a:ext cx="779712" cy="3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pt-BR" altLang="pt-BR" sz="1600" b="1" dirty="0">
                  <a:solidFill>
                    <a:prstClr val="white"/>
                  </a:solidFill>
                  <a:cs typeface="Arial" panose="020B0604020202020204" pitchFamily="34" charset="0"/>
                </a:rPr>
                <a:t>TETO</a:t>
              </a:r>
            </a:p>
          </p:txBody>
        </p:sp>
      </p:grpSp>
      <p:grpSp>
        <p:nvGrpSpPr>
          <p:cNvPr id="27653" name="Grupo 9"/>
          <p:cNvGrpSpPr>
            <a:grpSpLocks/>
          </p:cNvGrpSpPr>
          <p:nvPr/>
        </p:nvGrpSpPr>
        <p:grpSpPr bwMode="auto">
          <a:xfrm>
            <a:off x="5754815" y="4665611"/>
            <a:ext cx="642937" cy="944563"/>
            <a:chOff x="5610592" y="5610448"/>
            <a:chExt cx="643141" cy="945376"/>
          </a:xfrm>
        </p:grpSpPr>
        <p:sp>
          <p:nvSpPr>
            <p:cNvPr id="8" name="Seta para cima 7"/>
            <p:cNvSpPr/>
            <p:nvPr/>
          </p:nvSpPr>
          <p:spPr>
            <a:xfrm>
              <a:off x="5610592" y="5610448"/>
              <a:ext cx="643141" cy="842099"/>
            </a:xfrm>
            <a:prstGeom prst="upArrow">
              <a:avLst/>
            </a:prstGeom>
            <a:solidFill>
              <a:srgbClr val="C00000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solidFill>
                  <a:prstClr val="white"/>
                </a:solidFill>
              </a:endParaRPr>
            </a:p>
          </p:txBody>
        </p:sp>
        <p:sp>
          <p:nvSpPr>
            <p:cNvPr id="27656" name="CaixaDeTexto 8"/>
            <p:cNvSpPr txBox="1">
              <a:spLocks noChangeArrowheads="1"/>
            </p:cNvSpPr>
            <p:nvPr/>
          </p:nvSpPr>
          <p:spPr bwMode="auto">
            <a:xfrm rot="16200000">
              <a:off x="5523022" y="5950049"/>
              <a:ext cx="842100" cy="369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pt-BR" altLang="pt-BR" b="1" dirty="0">
                  <a:solidFill>
                    <a:prstClr val="white"/>
                  </a:solidFill>
                  <a:cs typeface="Arial" panose="020B0604020202020204" pitchFamily="34" charset="0"/>
                </a:rPr>
                <a:t>PISO</a:t>
              </a:r>
            </a:p>
          </p:txBody>
        </p:sp>
      </p:grpSp>
      <p:sp>
        <p:nvSpPr>
          <p:cNvPr id="27654" name="Rectangle 2"/>
          <p:cNvSpPr txBox="1">
            <a:spLocks noChangeArrowheads="1"/>
          </p:cNvSpPr>
          <p:nvPr/>
        </p:nvSpPr>
        <p:spPr bwMode="auto">
          <a:xfrm>
            <a:off x="15200" y="549275"/>
            <a:ext cx="9128799" cy="792163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lvl1pPr marL="355600" indent="-355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altLang="pt-BR" sz="4000" b="1" cap="small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Cálculo</a:t>
            </a:r>
            <a:r>
              <a:rPr lang="en-GB" altLang="pt-BR" sz="4000" b="1" cap="sm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en-GB" altLang="pt-BR" sz="4000" b="1" cap="small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Multa</a:t>
            </a:r>
            <a:endParaRPr lang="pt-BR" altLang="pt-BR" sz="4000" cap="small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453159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xmlns="" val="14672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cap="small" spc="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Desafios Atuais</a:t>
            </a:r>
            <a:endParaRPr lang="pt-BR" b="1" u="sng" cap="small" spc="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276872"/>
            <a:ext cx="7560840" cy="25488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b="1" cap="small" dirty="0" smtClean="0">
                <a:solidFill>
                  <a:schemeClr val="bg1"/>
                </a:solidFill>
              </a:rPr>
              <a:t>Reavaliação, atualização e ampliação do conceito de Controle Interno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Os limites e a insuficiência da norma constitucional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 txBox="1">
            <a:spLocks noChangeArrowheads="1"/>
          </p:cNvSpPr>
          <p:nvPr/>
        </p:nvSpPr>
        <p:spPr bwMode="auto">
          <a:xfrm>
            <a:off x="0" y="985153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marL="355600" indent="-355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pt-BR" sz="34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Fase</a:t>
            </a:r>
            <a:r>
              <a:rPr lang="en-GB" altLang="pt-BR" sz="3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GB" altLang="pt-BR" sz="34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1 – </a:t>
            </a:r>
            <a:r>
              <a:rPr lang="en-GB" altLang="pt-BR" sz="3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Soma</a:t>
            </a:r>
            <a:endParaRPr lang="pt-BR" altLang="pt-BR" sz="3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28675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56814099"/>
              </p:ext>
            </p:extLst>
          </p:nvPr>
        </p:nvGraphicFramePr>
        <p:xfrm>
          <a:off x="1187624" y="1628800"/>
          <a:ext cx="6998589" cy="3878199"/>
        </p:xfrm>
        <a:graphic>
          <a:graphicData uri="http://schemas.openxmlformats.org/presentationml/2006/ole">
            <p:oleObj spid="_x0000_s1041" name="Planilha" r:id="rId4" imgW="5981700" imgH="3314700" progId="Excel.Sheet.12">
              <p:embed/>
            </p:oleObj>
          </a:graphicData>
        </a:graphic>
      </p:graphicFrame>
      <p:sp>
        <p:nvSpPr>
          <p:cNvPr id="28676" name="Rectangle 2"/>
          <p:cNvSpPr txBox="1">
            <a:spLocks noChangeArrowheads="1"/>
          </p:cNvSpPr>
          <p:nvPr/>
        </p:nvSpPr>
        <p:spPr bwMode="auto">
          <a:xfrm>
            <a:off x="179388" y="332656"/>
            <a:ext cx="8856662" cy="792163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600" b="1">
                <a:latin typeface="Arial Black" panose="020B0A040201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4000" cap="sm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Cálculo</a:t>
            </a:r>
            <a:r>
              <a:rPr lang="en-GB" altLang="pt-BR" sz="400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en-GB" altLang="pt-BR" sz="4000" cap="sm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Multa</a:t>
            </a:r>
            <a:endParaRPr lang="pt-BR" altLang="pt-BR" sz="4000" cap="small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100393" y="64886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xmlns="" val="37581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 txBox="1">
            <a:spLocks noChangeArrowheads="1"/>
          </p:cNvSpPr>
          <p:nvPr/>
        </p:nvSpPr>
        <p:spPr bwMode="auto">
          <a:xfrm>
            <a:off x="-7538" y="1237694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pt-BR"/>
            </a:defPPr>
            <a:lvl1pPr marL="355600" indent="-355600" algn="ctr">
              <a:defRPr sz="3000" b="1"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Fase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altLang="pt-BR" sz="3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– 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Subtração</a:t>
            </a:r>
            <a:endParaRPr lang="pt-BR" altLang="pt-BR" sz="3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30723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2327249"/>
              </p:ext>
            </p:extLst>
          </p:nvPr>
        </p:nvGraphicFramePr>
        <p:xfrm>
          <a:off x="935831" y="2204864"/>
          <a:ext cx="7343775" cy="3060700"/>
        </p:xfrm>
        <a:graphic>
          <a:graphicData uri="http://schemas.openxmlformats.org/presentationml/2006/ole">
            <p:oleObj spid="_x0000_s2065" name="Planilha" r:id="rId4" imgW="6010343" imgH="2505165" progId="Excel.Sheet.12">
              <p:embed/>
            </p:oleObj>
          </a:graphicData>
        </a:graphic>
      </p:graphicFrame>
      <p:sp>
        <p:nvSpPr>
          <p:cNvPr id="30724" name="Rectangle 2"/>
          <p:cNvSpPr txBox="1">
            <a:spLocks noChangeArrowheads="1"/>
          </p:cNvSpPr>
          <p:nvPr/>
        </p:nvSpPr>
        <p:spPr bwMode="auto">
          <a:xfrm>
            <a:off x="179388" y="549275"/>
            <a:ext cx="8856662" cy="792163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600" b="1">
                <a:latin typeface="Arial Black" panose="020B0A040201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4000" cap="sm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Cálculo</a:t>
            </a:r>
            <a:r>
              <a:rPr lang="en-GB" altLang="pt-BR" sz="400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en-GB" altLang="pt-BR" sz="4000" cap="sm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Multa</a:t>
            </a:r>
            <a:endParaRPr lang="pt-BR" altLang="pt-BR" sz="4000" cap="small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81752" y="64668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xmlns="" val="38131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899592" y="2492896"/>
            <a:ext cx="748883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4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PISO: o maior valor entre:</a:t>
            </a:r>
          </a:p>
          <a:p>
            <a:pPr marL="540000" lvl="1" indent="-5715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3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 vantagem auferida; e</a:t>
            </a:r>
          </a:p>
          <a:p>
            <a:pPr marL="540000" lvl="1" indent="-5715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34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0,1% do faturamento bruto, excluídos os tributos</a:t>
            </a:r>
          </a:p>
        </p:txBody>
      </p:sp>
      <p:sp>
        <p:nvSpPr>
          <p:cNvPr id="31747" name="Rectangle 2"/>
          <p:cNvSpPr txBox="1">
            <a:spLocks noChangeArrowheads="1"/>
          </p:cNvSpPr>
          <p:nvPr/>
        </p:nvSpPr>
        <p:spPr bwMode="auto">
          <a:xfrm>
            <a:off x="0" y="1554361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pt-BR"/>
            </a:defPPr>
            <a:lvl1pPr marL="355600" indent="-355600" algn="ctr">
              <a:defRPr sz="3000" b="1"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Fase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3 </a:t>
            </a:r>
            <a:r>
              <a:rPr lang="en-GB" altLang="pt-BR" sz="3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Piso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Teto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Calibragem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  <a:endParaRPr lang="pt-BR" altLang="pt-BR" sz="3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748" name="Rectangle 2"/>
          <p:cNvSpPr txBox="1">
            <a:spLocks noChangeArrowheads="1"/>
          </p:cNvSpPr>
          <p:nvPr/>
        </p:nvSpPr>
        <p:spPr bwMode="auto">
          <a:xfrm>
            <a:off x="179388" y="692696"/>
            <a:ext cx="8856662" cy="719138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600" b="1">
                <a:latin typeface="Arial Black" panose="020B0A040201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4000" cap="small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Cálculo</a:t>
            </a:r>
            <a:r>
              <a:rPr lang="en-GB" altLang="pt-BR" sz="4000" cap="sm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en-GB" altLang="pt-BR" sz="4000" cap="small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Multa</a:t>
            </a:r>
            <a:endParaRPr lang="pt-BR" altLang="pt-BR" sz="4000" cap="small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88424" y="645333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xmlns="" val="42819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755576" y="2276872"/>
            <a:ext cx="762057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pt-BR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anose="020B0604020202020204" pitchFamily="34" charset="0"/>
              </a:rPr>
              <a:t>TETO</a:t>
            </a:r>
            <a:r>
              <a:rPr lang="pt-BR" sz="3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: o </a:t>
            </a:r>
            <a:r>
              <a:rPr lang="pt-BR" sz="3000" b="1" u="sng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menor valor entre</a:t>
            </a:r>
            <a:r>
              <a:rPr lang="pt-BR" sz="30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3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20% do faturamento bruto, excluídos os tributos; e</a:t>
            </a:r>
          </a:p>
          <a:p>
            <a:pPr marL="457200" indent="-457200" algn="just" eaLnBrk="1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pt-BR" sz="3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3 vezes o valor da vantagem pretendida/auferida</a:t>
            </a:r>
          </a:p>
        </p:txBody>
      </p:sp>
      <p:sp>
        <p:nvSpPr>
          <p:cNvPr id="32771" name="Rectangle 2"/>
          <p:cNvSpPr txBox="1">
            <a:spLocks noChangeArrowheads="1"/>
          </p:cNvSpPr>
          <p:nvPr/>
        </p:nvSpPr>
        <p:spPr bwMode="auto">
          <a:xfrm>
            <a:off x="0" y="1268413"/>
            <a:ext cx="91440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pt-BR"/>
            </a:defPPr>
            <a:lvl1pPr marL="355600" indent="-355600" algn="ctr">
              <a:defRPr sz="3000" b="1"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Fase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GB" altLang="pt-BR" sz="3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– 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Piso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 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Teto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Calibragem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pt-BR" altLang="pt-BR" sz="3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772" name="Rectangle 2"/>
          <p:cNvSpPr txBox="1">
            <a:spLocks noChangeArrowheads="1"/>
          </p:cNvSpPr>
          <p:nvPr/>
        </p:nvSpPr>
        <p:spPr bwMode="auto">
          <a:xfrm>
            <a:off x="21816" y="549275"/>
            <a:ext cx="8856662" cy="719138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600" b="1">
                <a:latin typeface="Arial Black" panose="020B0A040201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4000" cap="sm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Cálculo</a:t>
            </a:r>
            <a:r>
              <a:rPr lang="en-GB" altLang="pt-BR" sz="400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en-GB" altLang="pt-BR" sz="4000" cap="sm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Multa</a:t>
            </a:r>
            <a:endParaRPr lang="pt-BR" altLang="pt-BR" sz="4000" cap="small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76145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xmlns="" val="28495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7073674" y="3286125"/>
            <a:ext cx="1754870" cy="1167607"/>
          </a:xfrm>
          <a:prstGeom prst="ellipse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794" name="Rectangle 2"/>
          <p:cNvSpPr txBox="1">
            <a:spLocks noChangeArrowheads="1"/>
          </p:cNvSpPr>
          <p:nvPr/>
        </p:nvSpPr>
        <p:spPr bwMode="auto">
          <a:xfrm>
            <a:off x="6173" y="1556792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pt-BR"/>
            </a:defPPr>
            <a:lvl1pPr marL="355600" indent="-355600" algn="ctr">
              <a:defRPr sz="3000" b="1">
                <a:latin typeface="Arial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Vantagem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Auferida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</a:t>
            </a:r>
            <a:r>
              <a:rPr lang="en-GB" altLang="pt-BR" sz="3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altLang="pt-BR" sz="34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Pretendida</a:t>
            </a:r>
            <a:endParaRPr lang="en-GB" altLang="pt-BR" sz="3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GB" altLang="pt-BR" sz="32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Conceito</a:t>
            </a:r>
            <a:endParaRPr lang="pt-BR" altLang="pt-BR" sz="32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33795" name="Grupo 2"/>
          <p:cNvGrpSpPr>
            <a:grpSpLocks/>
          </p:cNvGrpSpPr>
          <p:nvPr/>
        </p:nvGrpSpPr>
        <p:grpSpPr bwMode="auto">
          <a:xfrm>
            <a:off x="179388" y="3286125"/>
            <a:ext cx="8613889" cy="1323975"/>
            <a:chOff x="468313" y="2897188"/>
            <a:chExt cx="8613889" cy="1323975"/>
          </a:xfrm>
        </p:grpSpPr>
        <p:sp>
          <p:nvSpPr>
            <p:cNvPr id="21507" name="CaixaDeTexto 3"/>
            <p:cNvSpPr txBox="1">
              <a:spLocks noChangeArrowheads="1"/>
            </p:cNvSpPr>
            <p:nvPr/>
          </p:nvSpPr>
          <p:spPr bwMode="auto">
            <a:xfrm>
              <a:off x="468313" y="3017838"/>
              <a:ext cx="1584325" cy="1014412"/>
            </a:xfrm>
            <a:prstGeom prst="rect">
              <a:avLst/>
            </a:prstGeom>
            <a:solidFill>
              <a:srgbClr val="A9D6DB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2000" b="1" dirty="0" smtClean="0">
                  <a:solidFill>
                    <a:schemeClr val="bg1"/>
                  </a:solidFill>
                </a:rPr>
                <a:t>Ganhos derivados do ato lesivo</a:t>
              </a:r>
            </a:p>
          </p:txBody>
        </p:sp>
        <p:sp>
          <p:nvSpPr>
            <p:cNvPr id="21508" name="CaixaDeTexto 9"/>
            <p:cNvSpPr txBox="1">
              <a:spLocks noChangeArrowheads="1"/>
            </p:cNvSpPr>
            <p:nvPr/>
          </p:nvSpPr>
          <p:spPr bwMode="auto">
            <a:xfrm>
              <a:off x="2647950" y="2897188"/>
              <a:ext cx="2033588" cy="1323975"/>
            </a:xfrm>
            <a:prstGeom prst="rect">
              <a:avLst/>
            </a:prstGeom>
            <a:solidFill>
              <a:srgbClr val="A9D6DB"/>
            </a:solidFill>
            <a:ln w="19050">
              <a:solidFill>
                <a:srgbClr val="333399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defRPr/>
              </a:pPr>
              <a:r>
                <a:rPr lang="pt-BR" sz="2000" b="1" dirty="0" smtClean="0">
                  <a:solidFill>
                    <a:schemeClr val="bg1"/>
                  </a:solidFill>
                  <a:latin typeface="Calibri" pitchFamily="34" charset="0"/>
                </a:rPr>
                <a:t>Valor pago ou prometido a agentes públicos ou a terceiros</a:t>
              </a:r>
            </a:p>
          </p:txBody>
        </p:sp>
        <p:sp>
          <p:nvSpPr>
            <p:cNvPr id="33799" name="CaixaDeTexto 11"/>
            <p:cNvSpPr txBox="1">
              <a:spLocks noChangeArrowheads="1"/>
            </p:cNvSpPr>
            <p:nvPr/>
          </p:nvSpPr>
          <p:spPr bwMode="auto">
            <a:xfrm>
              <a:off x="5291138" y="3028950"/>
              <a:ext cx="1512887" cy="1016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rgbClr val="3333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pt-BR" altLang="pt-BR" sz="2000" b="1" dirty="0">
                  <a:solidFill>
                    <a:schemeClr val="bg1"/>
                  </a:solidFill>
                  <a:latin typeface="Calibri" pitchFamily="34" charset="0"/>
                </a:rPr>
                <a:t>Custos e despesas legítimos</a:t>
              </a:r>
            </a:p>
          </p:txBody>
        </p:sp>
        <p:sp>
          <p:nvSpPr>
            <p:cNvPr id="13" name="Mais 12"/>
            <p:cNvSpPr/>
            <p:nvPr/>
          </p:nvSpPr>
          <p:spPr>
            <a:xfrm>
              <a:off x="2109788" y="3275013"/>
              <a:ext cx="552450" cy="531812"/>
            </a:xfrm>
            <a:prstGeom prst="mathPlus">
              <a:avLst>
                <a:gd name="adj1" fmla="val 129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4" name="Menos 13"/>
            <p:cNvSpPr/>
            <p:nvPr/>
          </p:nvSpPr>
          <p:spPr>
            <a:xfrm>
              <a:off x="4694238" y="3314700"/>
              <a:ext cx="544512" cy="417513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6" name="Igual 15"/>
            <p:cNvSpPr/>
            <p:nvPr/>
          </p:nvSpPr>
          <p:spPr>
            <a:xfrm>
              <a:off x="6804025" y="3330575"/>
              <a:ext cx="504825" cy="360363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33803" name="CaixaDeTexto 18"/>
            <p:cNvSpPr txBox="1">
              <a:spLocks noChangeArrowheads="1"/>
            </p:cNvSpPr>
            <p:nvPr/>
          </p:nvSpPr>
          <p:spPr bwMode="auto">
            <a:xfrm>
              <a:off x="7397865" y="3245634"/>
              <a:ext cx="1684337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pt-BR" altLang="pt-BR" sz="2300" b="1" dirty="0">
                  <a:solidFill>
                    <a:srgbClr val="960000"/>
                  </a:solidFill>
                  <a:latin typeface="Calibri" pitchFamily="34" charset="0"/>
                </a:rPr>
                <a:t>VANTAGEM</a:t>
              </a:r>
            </a:p>
          </p:txBody>
        </p:sp>
      </p:grpSp>
      <p:sp>
        <p:nvSpPr>
          <p:cNvPr id="33796" name="Rectangle 2"/>
          <p:cNvSpPr txBox="1">
            <a:spLocks noChangeArrowheads="1"/>
          </p:cNvSpPr>
          <p:nvPr/>
        </p:nvSpPr>
        <p:spPr bwMode="auto">
          <a:xfrm>
            <a:off x="0" y="794578"/>
            <a:ext cx="8856662" cy="719138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600" b="1">
                <a:latin typeface="Arial Black" panose="020B0A04020102020204" pitchFamily="34" charset="0"/>
                <a:ea typeface="ＭＳ Ｐゴシック" pitchFamily="34" charset="-128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4000" cap="sm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Cálculo</a:t>
            </a:r>
            <a:r>
              <a:rPr lang="en-GB" altLang="pt-BR" sz="400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en-GB" altLang="pt-BR" sz="4000" cap="small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Multa</a:t>
            </a:r>
            <a:endParaRPr lang="pt-BR" altLang="pt-BR" sz="4000" cap="small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87398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xmlns="" val="21290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 bwMode="auto">
          <a:xfrm>
            <a:off x="467544" y="404664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pt-BR" altLang="pt-BR" sz="40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Critérios de Dosimetria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xmlns="" val="1019695944"/>
              </p:ext>
            </p:extLst>
          </p:nvPr>
        </p:nvGraphicFramePr>
        <p:xfrm>
          <a:off x="622781" y="1089782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8395096" y="649038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23</a:t>
            </a:r>
          </a:p>
        </p:txBody>
      </p:sp>
      <p:pic>
        <p:nvPicPr>
          <p:cNvPr id="5" name="Imagem 4" descr="CONACI - Conselho Nacional de Controle Intern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3126" y="183101"/>
            <a:ext cx="2310765" cy="600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373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 bwMode="auto">
          <a:xfrm>
            <a:off x="307920" y="483376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pt-BR" altLang="pt-BR" sz="4000" b="1" kern="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panose="020B0604020202020204" pitchFamily="34" charset="0"/>
              </a:rPr>
              <a:t>Programas de Integridade</a:t>
            </a:r>
            <a:r>
              <a:rPr lang="pt-BR" altLang="pt-BR" sz="3500" b="1" kern="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panose="020B0604020202020204" pitchFamily="34" charset="0"/>
              </a:rPr>
              <a:t/>
            </a:r>
            <a:br>
              <a:rPr lang="pt-BR" altLang="pt-BR" sz="3500" b="1" kern="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pt-BR" altLang="pt-BR" sz="3300" b="1" i="1" kern="0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panose="020B0604020202020204" pitchFamily="34" charset="0"/>
              </a:rPr>
              <a:t>(COMPLIANCE)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395096" y="649038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23</a:t>
            </a:r>
          </a:p>
        </p:txBody>
      </p:sp>
      <p:pic>
        <p:nvPicPr>
          <p:cNvPr id="5" name="Imagem 4" descr="CONACI - Conselho Nacional de Controle Intern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3126" y="183101"/>
            <a:ext cx="2310765" cy="6005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2954482146"/>
              </p:ext>
            </p:extLst>
          </p:nvPr>
        </p:nvGraphicFramePr>
        <p:xfrm>
          <a:off x="107504" y="1809862"/>
          <a:ext cx="8976387" cy="4865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tângulo 6"/>
          <p:cNvSpPr/>
          <p:nvPr/>
        </p:nvSpPr>
        <p:spPr>
          <a:xfrm>
            <a:off x="323528" y="1844824"/>
            <a:ext cx="26162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pt-BR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ALGUNS PARÂMETROS:</a:t>
            </a:r>
          </a:p>
        </p:txBody>
      </p:sp>
    </p:spTree>
    <p:extLst>
      <p:ext uri="{BB962C8B-B14F-4D97-AF65-F5344CB8AC3E}">
        <p14:creationId xmlns:p14="http://schemas.microsoft.com/office/powerpoint/2010/main" xmlns="" val="190055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aixaDeTexto 4"/>
          <p:cNvSpPr txBox="1">
            <a:spLocks noChangeArrowheads="1"/>
          </p:cNvSpPr>
          <p:nvPr/>
        </p:nvSpPr>
        <p:spPr bwMode="auto">
          <a:xfrm>
            <a:off x="101299" y="1773238"/>
            <a:ext cx="885666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720000" lvl="1" algn="just">
              <a:spcAft>
                <a:spcPts val="600"/>
              </a:spcAft>
              <a:buFont typeface="+mj-lt"/>
              <a:buAutoNum type="alphaUcPeriod"/>
            </a:pPr>
            <a:r>
              <a:rPr lang="pt-BR" altLang="pt-BR" sz="2400" dirty="0">
                <a:solidFill>
                  <a:prstClr val="black"/>
                </a:solidFill>
                <a:latin typeface="+mn-lt"/>
              </a:rPr>
              <a:t>Quantidade de funcionários, empregados e colaboradores</a:t>
            </a:r>
          </a:p>
          <a:p>
            <a:pPr marL="720000" lvl="1" algn="just">
              <a:spcAft>
                <a:spcPts val="600"/>
              </a:spcAft>
              <a:buFont typeface="+mj-lt"/>
              <a:buAutoNum type="alphaUcPeriod"/>
            </a:pPr>
            <a:r>
              <a:rPr lang="pt-BR" altLang="pt-BR" sz="2400" dirty="0">
                <a:solidFill>
                  <a:prstClr val="black"/>
                </a:solidFill>
                <a:latin typeface="+mn-lt"/>
              </a:rPr>
              <a:t>Complexidade da hierarquia e quantidade de departamentos, diretorias ou setores </a:t>
            </a:r>
          </a:p>
          <a:p>
            <a:pPr marL="720000" lvl="1" algn="just">
              <a:spcAft>
                <a:spcPts val="600"/>
              </a:spcAft>
              <a:buFont typeface="+mj-lt"/>
              <a:buAutoNum type="alphaUcPeriod"/>
            </a:pPr>
            <a:r>
              <a:rPr lang="pt-BR" altLang="pt-BR" sz="2400" dirty="0">
                <a:solidFill>
                  <a:prstClr val="black"/>
                </a:solidFill>
                <a:latin typeface="+mn-lt"/>
              </a:rPr>
              <a:t>Utilização de agentes intermediários (ex.: consultores ou representantes comerciais) </a:t>
            </a:r>
          </a:p>
          <a:p>
            <a:pPr marL="720000" lvl="1" algn="just">
              <a:spcAft>
                <a:spcPts val="600"/>
              </a:spcAft>
              <a:buFont typeface="+mj-lt"/>
              <a:buAutoNum type="alphaUcPeriod"/>
            </a:pPr>
            <a:r>
              <a:rPr lang="pt-BR" altLang="pt-BR" sz="2400" dirty="0">
                <a:solidFill>
                  <a:prstClr val="black"/>
                </a:solidFill>
                <a:latin typeface="+mn-lt"/>
                <a:sym typeface="Wingdings" pitchFamily="2" charset="2"/>
              </a:rPr>
              <a:t>	 </a:t>
            </a:r>
            <a:r>
              <a:rPr lang="pt-BR" altLang="en-US" sz="2400" dirty="0">
                <a:solidFill>
                  <a:prstClr val="black"/>
                </a:solidFill>
                <a:latin typeface="+mn-lt"/>
                <a:sym typeface="Wingdings" pitchFamily="2" charset="2"/>
              </a:rPr>
              <a:t>“</a:t>
            </a:r>
            <a:r>
              <a:rPr lang="en-US" altLang="ja-JP" sz="2400" dirty="0">
                <a:solidFill>
                  <a:prstClr val="black"/>
                </a:solidFill>
                <a:latin typeface="+mn-lt"/>
                <a:sym typeface="Wingdings" pitchFamily="2" charset="2"/>
              </a:rPr>
              <a:t>know your customer, know your supply chain</a:t>
            </a:r>
            <a:r>
              <a:rPr lang="en-US" altLang="en-US" sz="2400" dirty="0">
                <a:solidFill>
                  <a:prstClr val="black"/>
                </a:solidFill>
                <a:latin typeface="+mn-lt"/>
                <a:sym typeface="Wingdings" pitchFamily="2" charset="2"/>
              </a:rPr>
              <a:t>”</a:t>
            </a:r>
            <a:endParaRPr lang="pt-BR" altLang="ja-JP" sz="2400" dirty="0">
              <a:solidFill>
                <a:prstClr val="black"/>
              </a:solidFill>
              <a:latin typeface="+mn-lt"/>
            </a:endParaRPr>
          </a:p>
          <a:p>
            <a:pPr marL="720000" lvl="1" algn="just">
              <a:spcAft>
                <a:spcPts val="600"/>
              </a:spcAft>
              <a:buFont typeface="+mj-lt"/>
              <a:buAutoNum type="alphaUcPeriod"/>
            </a:pPr>
            <a:r>
              <a:rPr lang="pt-BR" altLang="pt-BR" sz="2400" dirty="0">
                <a:solidFill>
                  <a:prstClr val="black"/>
                </a:solidFill>
                <a:latin typeface="+mn-lt"/>
              </a:rPr>
              <a:t>Setor do mercado e países em que atua</a:t>
            </a:r>
          </a:p>
          <a:p>
            <a:pPr marL="720000" lvl="1" algn="just">
              <a:spcAft>
                <a:spcPts val="600"/>
              </a:spcAft>
              <a:buFont typeface="+mj-lt"/>
              <a:buAutoNum type="alphaUcPeriod"/>
            </a:pPr>
            <a:r>
              <a:rPr lang="pt-BR" altLang="pt-BR" sz="2400" dirty="0">
                <a:solidFill>
                  <a:prstClr val="black"/>
                </a:solidFill>
                <a:latin typeface="+mn-lt"/>
              </a:rPr>
              <a:t>Grau de interação com o setor público</a:t>
            </a:r>
          </a:p>
          <a:p>
            <a:pPr marL="720000" lvl="1" algn="just">
              <a:spcAft>
                <a:spcPts val="1800"/>
              </a:spcAft>
              <a:buFont typeface="+mj-lt"/>
              <a:buAutoNum type="alphaUcPeriod"/>
            </a:pPr>
            <a:r>
              <a:rPr lang="pt-BR" altLang="pt-BR" sz="2400" dirty="0">
                <a:solidFill>
                  <a:prstClr val="black"/>
                </a:solidFill>
                <a:latin typeface="+mn-lt"/>
              </a:rPr>
              <a:t>Quantidade e localização de suas subsidiárias, quando aplicável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26134" y="1223375"/>
            <a:ext cx="891125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ts val="3600"/>
              </a:lnSpc>
            </a:pPr>
            <a:r>
              <a:rPr lang="pt-BR" altLang="pt-BR" sz="3090" b="1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Especificidades da Pessoa Jurídica</a:t>
            </a:r>
          </a:p>
        </p:txBody>
      </p:sp>
      <p:sp>
        <p:nvSpPr>
          <p:cNvPr id="41988" name="Rectangle 2"/>
          <p:cNvSpPr txBox="1">
            <a:spLocks noChangeArrowheads="1"/>
          </p:cNvSpPr>
          <p:nvPr/>
        </p:nvSpPr>
        <p:spPr bwMode="auto">
          <a:xfrm>
            <a:off x="101299" y="592285"/>
            <a:ext cx="8856662" cy="886544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lvl1pPr marL="355600" indent="-355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altLang="pt-BR" sz="38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Programa</a:t>
            </a:r>
            <a:r>
              <a:rPr lang="en-GB" altLang="pt-BR" sz="38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de </a:t>
            </a:r>
            <a:r>
              <a:rPr lang="en-GB" altLang="pt-BR" sz="38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Integridade</a:t>
            </a:r>
            <a:r>
              <a:rPr lang="en-GB" altLang="pt-BR" sz="38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GB" altLang="pt-BR" sz="38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(</a:t>
            </a:r>
            <a:r>
              <a:rPr lang="en-GB" altLang="pt-BR" sz="3800" b="1" i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Compliance)</a:t>
            </a:r>
            <a:endParaRPr lang="pt-BR" altLang="pt-BR" sz="38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412199" y="647148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xmlns="" val="1027822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19949" y="1377134"/>
            <a:ext cx="9144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marL="342900" indent="-342900" algn="ctr">
              <a:lnSpc>
                <a:spcPts val="3600"/>
              </a:lnSpc>
              <a:defRPr sz="3090" b="1" cap="sm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pt-BR" altLang="pt-BR" sz="3500" dirty="0">
                <a:solidFill>
                  <a:prstClr val="black"/>
                </a:solidFill>
                <a:latin typeface="+mj-lt"/>
              </a:rPr>
              <a:t>Aferição de Efetividade</a:t>
            </a:r>
          </a:p>
        </p:txBody>
      </p:sp>
      <p:sp>
        <p:nvSpPr>
          <p:cNvPr id="43011" name="Espaço Reservado para Conteúdo 2"/>
          <p:cNvSpPr txBox="1">
            <a:spLocks/>
          </p:cNvSpPr>
          <p:nvPr/>
        </p:nvSpPr>
        <p:spPr bwMode="auto">
          <a:xfrm>
            <a:off x="324750" y="1887070"/>
            <a:ext cx="8534399" cy="377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720725" algn="l"/>
                <a:tab pos="811213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549275" indent="-457200">
              <a:tabLst>
                <a:tab pos="720725" algn="l"/>
                <a:tab pos="811213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tabLst>
                <a:tab pos="720725" algn="l"/>
                <a:tab pos="811213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tabLst>
                <a:tab pos="720725" algn="l"/>
                <a:tab pos="811213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tabLst>
                <a:tab pos="720725" algn="l"/>
                <a:tab pos="811213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  <a:tab pos="811213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  <a:tab pos="811213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  <a:tab pos="811213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  <a:tab pos="811213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68000" lvl="1" indent="-360000" algn="just">
              <a:spcBef>
                <a:spcPts val="400"/>
              </a:spcBef>
              <a:spcAft>
                <a:spcPts val="400"/>
              </a:spcAft>
              <a:buClr>
                <a:prstClr val="black"/>
              </a:buClr>
              <a:buFont typeface="Arial" pitchFamily="34" charset="0"/>
              <a:buChar char="•"/>
            </a:pPr>
            <a:r>
              <a:rPr lang="pt-BR" altLang="pt-BR" sz="2600" dirty="0">
                <a:solidFill>
                  <a:prstClr val="black"/>
                </a:solidFill>
                <a:latin typeface="+mn-lt"/>
              </a:rPr>
              <a:t>Atuação do programa de integridade frente às irregularidades:</a:t>
            </a:r>
          </a:p>
          <a:p>
            <a:pPr marL="1158925" lvl="2" indent="-457200" algn="just">
              <a:spcBef>
                <a:spcPts val="400"/>
              </a:spcBef>
              <a:spcAft>
                <a:spcPts val="400"/>
              </a:spcAft>
              <a:buClr>
                <a:prstClr val="black"/>
              </a:buClr>
              <a:buFont typeface="Calibri" pitchFamily="34" charset="0"/>
              <a:buChar char="―"/>
            </a:pPr>
            <a:r>
              <a:rPr lang="pt-BR" altLang="pt-BR" sz="2600" dirty="0">
                <a:solidFill>
                  <a:prstClr val="black"/>
                </a:solidFill>
                <a:latin typeface="+mn-lt"/>
              </a:rPr>
              <a:t>Comunicação, pronta e espontânea, do ato lesivo à administração pública</a:t>
            </a:r>
          </a:p>
          <a:p>
            <a:pPr marL="1158925" lvl="2" indent="-457200" algn="just">
              <a:spcBef>
                <a:spcPts val="400"/>
              </a:spcBef>
              <a:spcAft>
                <a:spcPts val="400"/>
              </a:spcAft>
              <a:buClr>
                <a:prstClr val="black"/>
              </a:buClr>
              <a:buFont typeface="Calibri" pitchFamily="34" charset="0"/>
              <a:buChar char="―"/>
            </a:pPr>
            <a:r>
              <a:rPr lang="pt-BR" altLang="pt-BR" sz="2600" dirty="0">
                <a:solidFill>
                  <a:prstClr val="black"/>
                </a:solidFill>
                <a:latin typeface="+mn-lt"/>
              </a:rPr>
              <a:t>Remoção dos funcionários envolvidos no ato lesivo antes da notificação da autoridade pública</a:t>
            </a:r>
          </a:p>
          <a:p>
            <a:pPr marL="1158925" lvl="2" indent="-457200" algn="just">
              <a:spcBef>
                <a:spcPts val="400"/>
              </a:spcBef>
              <a:spcAft>
                <a:spcPts val="400"/>
              </a:spcAft>
              <a:buClr>
                <a:prstClr val="black"/>
              </a:buClr>
              <a:buFont typeface="Calibri" pitchFamily="34" charset="0"/>
              <a:buChar char="―"/>
            </a:pPr>
            <a:r>
              <a:rPr lang="pt-BR" altLang="pt-BR" sz="2600" dirty="0">
                <a:solidFill>
                  <a:prstClr val="black"/>
                </a:solidFill>
                <a:latin typeface="+mn-lt"/>
              </a:rPr>
              <a:t>Comprovação quanto à </a:t>
            </a:r>
            <a:r>
              <a:rPr lang="pt-BR" altLang="pt-BR" sz="2600" u="sng" dirty="0">
                <a:solidFill>
                  <a:prstClr val="black"/>
                </a:solidFill>
                <a:latin typeface="+mn-lt"/>
              </a:rPr>
              <a:t>não</a:t>
            </a:r>
            <a:r>
              <a:rPr lang="pt-BR" altLang="pt-BR" sz="2600" dirty="0">
                <a:solidFill>
                  <a:prstClr val="black"/>
                </a:solidFill>
                <a:latin typeface="+mn-lt"/>
              </a:rPr>
              <a:t> participação, tolerância ou ciência de pessoal de alto nível da empresa</a:t>
            </a:r>
          </a:p>
        </p:txBody>
      </p:sp>
      <p:sp>
        <p:nvSpPr>
          <p:cNvPr id="43012" name="Rectangle 2"/>
          <p:cNvSpPr txBox="1">
            <a:spLocks noChangeArrowheads="1"/>
          </p:cNvSpPr>
          <p:nvPr/>
        </p:nvSpPr>
        <p:spPr bwMode="auto">
          <a:xfrm>
            <a:off x="251973" y="548680"/>
            <a:ext cx="8711300" cy="1008112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000" b="1">
                <a:latin typeface="Arial Black" panose="020B0A04020102020204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3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</a:t>
            </a:r>
            <a:r>
              <a:rPr lang="en-GB" altLang="pt-BR" sz="3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en-GB" altLang="pt-BR" sz="3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Integridade</a:t>
            </a:r>
            <a:r>
              <a:rPr lang="en-GB" altLang="pt-BR" sz="3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altLang="pt-BR" sz="38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(Compliance)</a:t>
            </a:r>
            <a:endParaRPr lang="pt-BR" altLang="pt-BR" sz="38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80425" y="6488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xmlns="" val="20850917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 txBox="1">
            <a:spLocks noChangeArrowheads="1"/>
          </p:cNvSpPr>
          <p:nvPr/>
        </p:nvSpPr>
        <p:spPr bwMode="auto">
          <a:xfrm>
            <a:off x="143669" y="577497"/>
            <a:ext cx="8856662" cy="108012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200" b="1">
                <a:latin typeface="Arial Black" panose="020B0A04020102020204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3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</a:t>
            </a:r>
            <a:r>
              <a:rPr lang="en-GB" altLang="pt-BR" sz="3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en-GB" altLang="pt-BR" sz="3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Integridade</a:t>
            </a:r>
            <a:r>
              <a:rPr lang="en-GB" altLang="pt-BR" sz="3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altLang="pt-BR" sz="38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(Compliance)</a:t>
            </a:r>
            <a:endParaRPr lang="pt-BR" altLang="pt-BR" sz="38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539552" y="1657617"/>
            <a:ext cx="7849616" cy="357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457200" lvl="1" indent="-457200" algn="just"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Necessidade de CONSTANTE aprimoramento e adaptação do programa: GARANTIR A EFETIVIDADE.</a:t>
            </a:r>
            <a:endParaRPr lang="pt-BR" sz="2800" dirty="0" smtClean="0">
              <a:solidFill>
                <a:prstClr val="black"/>
              </a:solidFill>
              <a:latin typeface="+mn-lt"/>
              <a:cs typeface="Arial" panose="020B0604020202020204" pitchFamily="34" charset="0"/>
              <a:sym typeface="Wingdings" pitchFamily="2" charset="2"/>
            </a:endParaRPr>
          </a:p>
          <a:p>
            <a:pPr marL="457200" indent="-457200" algn="just">
              <a:spcAft>
                <a:spcPts val="500"/>
              </a:spcAft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Microempresas e Empresas de Pequeno Porte terão um TRATAMENTO DIFERENCIADO quanto à implantação de programas de integridade, em especial a r</a:t>
            </a:r>
            <a:r>
              <a:rPr lang="pt-BR" sz="2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edução das formalidades e dos parâmetros de avaliação.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389169" y="638333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xmlns="" val="39972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3960440"/>
          </a:xfrm>
        </p:spPr>
        <p:txBody>
          <a:bodyPr>
            <a:normAutofit fontScale="85000" lnSpcReduction="20000"/>
          </a:bodyPr>
          <a:lstStyle/>
          <a:p>
            <a:pPr marL="0" lvl="1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pt-BR" altLang="pt-BR" sz="2400" b="1" i="1" dirty="0">
                <a:solidFill>
                  <a:schemeClr val="bg1"/>
                </a:solidFill>
                <a:cs typeface="Lucida Sans Unicode" pitchFamily="34" charset="0"/>
              </a:rPr>
              <a:t>Art. 74 - </a:t>
            </a:r>
            <a:r>
              <a:rPr lang="pt-BR" sz="2400" b="1" i="1" dirty="0" smtClean="0">
                <a:solidFill>
                  <a:schemeClr val="bg1"/>
                </a:solidFill>
              </a:rPr>
              <a:t>Os </a:t>
            </a:r>
            <a:r>
              <a:rPr lang="pt-BR" sz="2400" b="1" i="1" dirty="0">
                <a:solidFill>
                  <a:schemeClr val="bg1"/>
                </a:solidFill>
              </a:rPr>
              <a:t>Poderes Legislativo, Executivo e Judiciário manterão, de forma integrada, sistema de controle interno com a finalidade de</a:t>
            </a:r>
            <a:r>
              <a:rPr lang="pt-BR" sz="2400" b="1" i="1" dirty="0" smtClean="0">
                <a:solidFill>
                  <a:schemeClr val="bg1"/>
                </a:solidFill>
              </a:rPr>
              <a:t>:</a:t>
            </a:r>
            <a:endParaRPr lang="pt-BR" sz="2400" b="1" i="1" dirty="0">
              <a:solidFill>
                <a:schemeClr val="bg1"/>
              </a:solidFill>
            </a:endParaRPr>
          </a:p>
          <a:p>
            <a:pPr marL="360000" lvl="1" indent="0" algn="just">
              <a:buNone/>
            </a:pPr>
            <a:r>
              <a:rPr lang="pt-BR" sz="2400" i="1" dirty="0">
                <a:solidFill>
                  <a:schemeClr val="bg1"/>
                </a:solidFill>
              </a:rPr>
              <a:t>I - avaliar o cumprimento das metas previstas no plano plurianual, a execução dos programas de governo e dos orçamentos da União;</a:t>
            </a:r>
          </a:p>
          <a:p>
            <a:pPr marL="360000" lvl="1" indent="0" algn="just">
              <a:buNone/>
            </a:pPr>
            <a:r>
              <a:rPr lang="pt-BR" sz="2400" i="1" dirty="0">
                <a:solidFill>
                  <a:schemeClr val="bg1"/>
                </a:solidFill>
              </a:rPr>
              <a:t>II - comprovar a legalidade e avaliar os resultados, quanto à eficácia e eficiência, da gestão orçamentária, financeira e patrimonial nos órgãos e entidades da administração federal, bem como da aplicação de recursos públicos por entidades de direito privado;</a:t>
            </a:r>
          </a:p>
          <a:p>
            <a:pPr marL="360000" lvl="1" indent="0" algn="just">
              <a:buNone/>
            </a:pPr>
            <a:r>
              <a:rPr lang="pt-BR" sz="2400" i="1" dirty="0">
                <a:solidFill>
                  <a:schemeClr val="bg1"/>
                </a:solidFill>
              </a:rPr>
              <a:t>III - exercer o controle das operações de crédito, avais e garantias, bem como dos direitos e haveres da União;</a:t>
            </a:r>
          </a:p>
          <a:p>
            <a:pPr marL="360000" lvl="1" indent="0" algn="just">
              <a:buNone/>
            </a:pPr>
            <a:r>
              <a:rPr lang="pt-BR" sz="2400" i="1" dirty="0">
                <a:solidFill>
                  <a:schemeClr val="bg1"/>
                </a:solidFill>
              </a:rPr>
              <a:t>IV - apoiar o controle externo no exercício de sua missão institucional</a:t>
            </a:r>
            <a:r>
              <a:rPr lang="pt-BR" sz="2400" i="1" dirty="0" smtClean="0">
                <a:solidFill>
                  <a:schemeClr val="bg1"/>
                </a:solidFill>
              </a:rPr>
              <a:t>.</a:t>
            </a:r>
          </a:p>
          <a:p>
            <a:pPr marL="360000" lvl="1" indent="0" algn="just">
              <a:buNone/>
            </a:pPr>
            <a:r>
              <a:rPr lang="pt-BR" sz="2400" i="1" dirty="0" smtClean="0">
                <a:solidFill>
                  <a:schemeClr val="bg1"/>
                </a:solidFill>
              </a:rPr>
              <a:t>§</a:t>
            </a:r>
            <a:r>
              <a:rPr lang="pt-BR" sz="2400" i="1" dirty="0">
                <a:solidFill>
                  <a:schemeClr val="bg1"/>
                </a:solidFill>
              </a:rPr>
              <a:t> 1º Os responsáveis pelo controle interno, ao tomarem conhecimento de qualquer irregularidade ou ilegalidade, dela darão ciência ao Tribunal de Contas da União, </a:t>
            </a:r>
            <a:r>
              <a:rPr lang="pt-BR" sz="2400" i="1" dirty="0" smtClean="0">
                <a:solidFill>
                  <a:schemeClr val="bg1"/>
                </a:solidFill>
              </a:rPr>
              <a:t>sob pena </a:t>
            </a:r>
            <a:r>
              <a:rPr lang="pt-BR" sz="2400" i="1" dirty="0">
                <a:solidFill>
                  <a:schemeClr val="bg1"/>
                </a:solidFill>
              </a:rPr>
              <a:t>de responsabilidade solidária</a:t>
            </a:r>
            <a:r>
              <a:rPr lang="pt-BR" sz="2100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229600" cy="115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6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CONSTITUIÇÃO FEDERAL</a:t>
            </a:r>
          </a:p>
          <a:p>
            <a:pPr algn="ctr" eaLnBrk="1" hangingPunct="1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SISTEMA DE CONTROLE INTERNO</a:t>
            </a:r>
            <a:endParaRPr lang="pt-BR" altLang="pt-BR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 txBox="1">
            <a:spLocks noChangeArrowheads="1"/>
          </p:cNvSpPr>
          <p:nvPr/>
        </p:nvSpPr>
        <p:spPr bwMode="auto">
          <a:xfrm>
            <a:off x="922141" y="427097"/>
            <a:ext cx="7048890" cy="719138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200" b="1">
                <a:latin typeface="Arial Black" panose="020B0A04020102020204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38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Acordo</a:t>
            </a:r>
            <a:r>
              <a:rPr lang="en-GB" altLang="pt-BR" sz="3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en-GB" altLang="pt-BR" sz="38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Leniência</a:t>
            </a:r>
            <a:endParaRPr lang="pt-BR" altLang="pt-BR" sz="38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611560" y="1005259"/>
            <a:ext cx="8136904" cy="48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 algn="just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pt-BR" sz="2200" b="1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REQUISITOS</a:t>
            </a: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:</a:t>
            </a:r>
          </a:p>
          <a:p>
            <a:pPr marL="800100" lvl="1" indent="-342900" algn="just">
              <a:spcAft>
                <a:spcPts val="400"/>
              </a:spcAft>
              <a:buFont typeface="Arial" pitchFamily="34" charset="0"/>
              <a:buChar char="―"/>
              <a:defRPr/>
            </a:pP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Ser a primeira a manifestar interesse, quando tal circunstância for relevante</a:t>
            </a:r>
          </a:p>
          <a:p>
            <a:pPr marL="800100" lvl="1" indent="-342900" algn="just">
              <a:spcAft>
                <a:spcPts val="400"/>
              </a:spcAft>
              <a:buFont typeface="Arial" pitchFamily="34" charset="0"/>
              <a:buChar char="―"/>
              <a:defRPr/>
            </a:pP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Cessar a prática da irregularidade investigada</a:t>
            </a:r>
          </a:p>
          <a:p>
            <a:pPr marL="800100" lvl="1" indent="-342900" algn="just">
              <a:spcAft>
                <a:spcPts val="400"/>
              </a:spcAft>
              <a:buFont typeface="Arial" pitchFamily="34" charset="0"/>
              <a:buChar char="―"/>
              <a:defRPr/>
            </a:pP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Admitir a participação na infração</a:t>
            </a:r>
          </a:p>
          <a:p>
            <a:pPr marL="800100" lvl="1" indent="-342900" algn="just">
              <a:spcAft>
                <a:spcPts val="400"/>
              </a:spcAft>
              <a:buFont typeface="Arial" pitchFamily="34" charset="0"/>
              <a:buChar char="―"/>
              <a:defRPr/>
            </a:pP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Cooperar com as investigações</a:t>
            </a:r>
          </a:p>
          <a:p>
            <a:pPr marL="800100" lvl="1" indent="-342900" algn="just">
              <a:spcAft>
                <a:spcPts val="400"/>
              </a:spcAft>
              <a:buFont typeface="Arial" pitchFamily="34" charset="0"/>
              <a:buChar char="―"/>
              <a:defRPr/>
            </a:pP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Fornecer informações que comprovem a infração</a:t>
            </a:r>
          </a:p>
          <a:p>
            <a:pPr marL="342900" indent="-342900" algn="just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pt-BR" sz="2200" b="1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RESULTADOS</a:t>
            </a: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 esperados com o acordo:</a:t>
            </a:r>
          </a:p>
          <a:p>
            <a:pPr marL="800100" lvl="1" indent="-342900" algn="just">
              <a:spcAft>
                <a:spcPts val="400"/>
              </a:spcAft>
              <a:buFont typeface="Arial" pitchFamily="34" charset="0"/>
              <a:buChar char="―"/>
              <a:defRPr/>
            </a:pP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Identificação de envolvidos</a:t>
            </a:r>
          </a:p>
          <a:p>
            <a:pPr marL="800100" lvl="1" indent="-342900" algn="just">
              <a:spcAft>
                <a:spcPts val="400"/>
              </a:spcAft>
              <a:buFont typeface="Arial" pitchFamily="34" charset="0"/>
              <a:buChar char="―"/>
              <a:defRPr/>
            </a:pP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Obtenção célere de provas do ato ilícito</a:t>
            </a:r>
          </a:p>
          <a:p>
            <a:pPr marL="800100" lvl="1" indent="-342900" algn="just">
              <a:spcAft>
                <a:spcPts val="400"/>
              </a:spcAft>
              <a:buFont typeface="Arial" pitchFamily="34" charset="0"/>
              <a:buChar char="―"/>
              <a:defRPr/>
            </a:pP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Reparação integral do dano (independe do acordo)</a:t>
            </a:r>
          </a:p>
          <a:p>
            <a:pPr marL="342900" indent="-342900" algn="just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pt-BR" sz="22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Competência exclusiva da CGU no âmbito do Executivo Federal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444566" y="64512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xmlns="" val="3478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tângulo 1"/>
          <p:cNvSpPr>
            <a:spLocks noChangeArrowheads="1"/>
          </p:cNvSpPr>
          <p:nvPr/>
        </p:nvSpPr>
        <p:spPr bwMode="auto">
          <a:xfrm>
            <a:off x="395536" y="1128375"/>
            <a:ext cx="842069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Possíveis 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BENEFÍCIOS</a:t>
            </a: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 para a empresa:</a:t>
            </a:r>
          </a:p>
          <a:p>
            <a:pPr lvl="1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Isenção da obrigatoriedade de publicar a decisão </a:t>
            </a:r>
            <a:r>
              <a:rPr lang="pt-BR" altLang="pt-BR" sz="24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punitiva</a:t>
            </a:r>
            <a:endParaRPr lang="pt-BR" altLang="pt-BR" sz="24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1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Isenção da proibição de receber do Poder Público (inclusive bancos) incentivos, subsídios, empréstimos, </a:t>
            </a:r>
            <a:r>
              <a:rPr lang="pt-BR" altLang="pt-BR" sz="2400" dirty="0" err="1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etc</a:t>
            </a:r>
            <a:endParaRPr lang="pt-BR" altLang="pt-BR" sz="24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1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Redução da multa em até </a:t>
            </a:r>
            <a:r>
              <a:rPr lang="pt-BR" altLang="pt-BR" sz="24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2/3</a:t>
            </a:r>
            <a:endParaRPr lang="pt-BR" altLang="pt-BR" sz="24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lvl="1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Isenção ou atenuação da proibição de contratar com a Administração Pública (p. ex., declaração de inidoneidade</a:t>
            </a:r>
            <a:r>
              <a:rPr lang="pt-BR" altLang="pt-BR" sz="24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  <a:endParaRPr lang="pt-BR" altLang="pt-BR" sz="24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Cláusulas </a:t>
            </a:r>
            <a:r>
              <a:rPr lang="pt-BR" altLang="pt-BR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INDISPENSÁVEIS</a:t>
            </a: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do acordo:</a:t>
            </a:r>
          </a:p>
          <a:p>
            <a:pPr marL="800100" lvl="2" indent="-342900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Perda dos benefícios em caso de </a:t>
            </a:r>
            <a:r>
              <a:rPr lang="pt-BR" altLang="pt-BR" sz="24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descumprimento</a:t>
            </a:r>
            <a:endParaRPr lang="pt-BR" altLang="pt-BR" sz="24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800100" lvl="2" indent="-342900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Previsão de adoção ou aperfeiçoamento de programa de integridade anticorrupção (</a:t>
            </a:r>
            <a:r>
              <a:rPr lang="pt-BR" altLang="pt-BR" sz="2400" b="1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compliance</a:t>
            </a:r>
            <a:r>
              <a:rPr lang="pt-BR" altLang="pt-BR" sz="24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</a:t>
            </a:r>
            <a:endParaRPr lang="pt-BR" altLang="pt-BR" sz="24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73141" y="405606"/>
            <a:ext cx="8856662" cy="719138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200" b="1">
                <a:latin typeface="Arial Black" panose="020B0A04020102020204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3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Acordo</a:t>
            </a:r>
            <a:r>
              <a:rPr lang="en-GB" altLang="pt-BR" sz="3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en-GB" altLang="pt-BR" sz="3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Leniência</a:t>
            </a:r>
            <a:endParaRPr lang="pt-BR" altLang="pt-BR" sz="38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75080" y="64777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xmlns="" val="34438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tângulo 1"/>
          <p:cNvSpPr>
            <a:spLocks noChangeArrowheads="1"/>
          </p:cNvSpPr>
          <p:nvPr/>
        </p:nvSpPr>
        <p:spPr bwMode="auto">
          <a:xfrm>
            <a:off x="683568" y="1124744"/>
            <a:ext cx="8181540" cy="458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Caráter </a:t>
            </a:r>
            <a:r>
              <a:rPr lang="pt-BR" altLang="pt-BR" sz="235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SIGILOSO</a:t>
            </a: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 da proposta e das negociações:</a:t>
            </a:r>
          </a:p>
          <a:p>
            <a:pPr marL="800100" lvl="1" indent="-342900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Acesso restrito às informações e documentos </a:t>
            </a:r>
            <a:r>
              <a:rPr lang="pt-BR" altLang="pt-BR" sz="235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fornecidos</a:t>
            </a:r>
            <a:endParaRPr lang="pt-BR" altLang="pt-BR" sz="2350" dirty="0">
              <a:solidFill>
                <a:srgbClr val="000000"/>
              </a:solidFill>
              <a:latin typeface="+mn-lt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Não divulgação da identidade da pessoa </a:t>
            </a:r>
            <a:r>
              <a:rPr lang="pt-BR" altLang="pt-BR" sz="235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jurídica</a:t>
            </a:r>
            <a:endParaRPr lang="pt-BR" altLang="pt-BR" sz="2350" dirty="0">
              <a:solidFill>
                <a:srgbClr val="000000"/>
              </a:solidFill>
              <a:latin typeface="+mn-lt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Proteção das informações comercialmente </a:t>
            </a:r>
            <a:r>
              <a:rPr lang="pt-BR" altLang="pt-BR" sz="235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sensíveis</a:t>
            </a:r>
            <a:endParaRPr lang="pt-BR" altLang="pt-BR" sz="2350" dirty="0">
              <a:solidFill>
                <a:srgbClr val="000000"/>
              </a:solidFill>
              <a:latin typeface="+mn-lt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PRAZO FINAL para apresentação de proposta de acordo:</a:t>
            </a:r>
          </a:p>
          <a:p>
            <a:pPr marL="800100" lvl="1" indent="-342900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Até a conclusão do relatório final no </a:t>
            </a:r>
            <a:r>
              <a:rPr lang="pt-BR" altLang="pt-BR" sz="235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PAR</a:t>
            </a:r>
            <a:endParaRPr lang="pt-BR" altLang="pt-BR" sz="2350" dirty="0">
              <a:solidFill>
                <a:srgbClr val="000000"/>
              </a:solidFill>
              <a:latin typeface="+mn-lt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Possibilidade de assinatura de memorando de </a:t>
            </a:r>
            <a:r>
              <a:rPr lang="pt-BR" altLang="pt-BR" sz="235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entendimentos</a:t>
            </a:r>
            <a:endParaRPr lang="pt-BR" altLang="pt-BR" sz="2350" dirty="0">
              <a:solidFill>
                <a:srgbClr val="000000"/>
              </a:solidFill>
              <a:latin typeface="+mn-lt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Negociações:</a:t>
            </a:r>
          </a:p>
          <a:p>
            <a:pPr marL="800100" lvl="1" indent="-342900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Conclusão em até 180 dias, </a:t>
            </a:r>
            <a:r>
              <a:rPr lang="pt-BR" altLang="pt-BR" sz="235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prorrogáveis</a:t>
            </a:r>
            <a:endParaRPr lang="pt-BR" altLang="pt-BR" sz="2350" dirty="0">
              <a:solidFill>
                <a:srgbClr val="000000"/>
              </a:solidFill>
              <a:latin typeface="+mn-lt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Conduzidas por servidores especificamente </a:t>
            </a:r>
            <a:r>
              <a:rPr lang="pt-BR" altLang="pt-BR" sz="235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designados</a:t>
            </a:r>
            <a:endParaRPr lang="pt-BR" altLang="pt-BR" sz="2350" dirty="0">
              <a:solidFill>
                <a:srgbClr val="000000"/>
              </a:solidFill>
              <a:latin typeface="+mn-lt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 algn="just">
              <a:spcAft>
                <a:spcPts val="400"/>
              </a:spcAft>
              <a:buFont typeface="Calibri" panose="020F0502020204030204" pitchFamily="34" charset="0"/>
              <a:buChar char="─"/>
            </a:pPr>
            <a:r>
              <a:rPr lang="pt-BR" altLang="pt-BR" sz="2350" dirty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Devolução dos documentos caso não haja a </a:t>
            </a:r>
            <a:r>
              <a:rPr lang="pt-BR" altLang="pt-BR" sz="235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  <a:sym typeface="Wingdings" pitchFamily="2" charset="2"/>
              </a:rPr>
              <a:t>celebração</a:t>
            </a:r>
            <a:endParaRPr lang="pt-BR" altLang="pt-BR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891" name="Rectangle 2"/>
          <p:cNvSpPr txBox="1">
            <a:spLocks noChangeArrowheads="1"/>
          </p:cNvSpPr>
          <p:nvPr/>
        </p:nvSpPr>
        <p:spPr bwMode="auto">
          <a:xfrm>
            <a:off x="-9811" y="427596"/>
            <a:ext cx="8856662" cy="648072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anchor="ctr"/>
          <a:lstStyle>
            <a:defPPr>
              <a:defRPr lang="pt-BR"/>
            </a:defPPr>
            <a:lvl1pPr marL="355600" indent="-355600" algn="ctr">
              <a:defRPr sz="3200" b="1">
                <a:latin typeface="Arial Black" panose="020B0A04020102020204" pitchFamily="34" charset="0"/>
                <a:ea typeface="ＭＳ Ｐゴシック" pitchFamily="34" charset="-128"/>
                <a:cs typeface="Arial" panose="020B0604020202020204" pitchFamily="34" charset="0"/>
              </a:defRPr>
            </a:lvl1pPr>
            <a:lvl2pPr marL="742950" indent="-285750">
              <a:defRPr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pt-BR" sz="3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Acordo</a:t>
            </a:r>
            <a:r>
              <a:rPr lang="en-GB" altLang="pt-BR" sz="38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en-GB" altLang="pt-BR" sz="3800" cap="sm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Leniência</a:t>
            </a:r>
            <a:endParaRPr lang="pt-BR" altLang="pt-BR" sz="38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336046" y="643763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xmlns="" val="6226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ítulo 1"/>
          <p:cNvSpPr>
            <a:spLocks noGrp="1"/>
          </p:cNvSpPr>
          <p:nvPr>
            <p:ph type="title"/>
          </p:nvPr>
        </p:nvSpPr>
        <p:spPr bwMode="auto">
          <a:xfrm>
            <a:off x="251520" y="620688"/>
            <a:ext cx="8578050" cy="10081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altLang="pt-BR" sz="3400" b="1" cap="small" spc="14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Independência das </a:t>
            </a:r>
            <a:r>
              <a:rPr lang="pt-BR" altLang="pt-BR" sz="3400" b="1" cap="small" spc="14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Instâncias</a:t>
            </a:r>
            <a:br>
              <a:rPr lang="pt-BR" altLang="pt-BR" sz="3400" b="1" cap="small" spc="14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pt-BR" altLang="pt-BR" sz="28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Não Interferência com outros Processos (</a:t>
            </a:r>
            <a:r>
              <a:rPr lang="pt-BR" altLang="pt-BR" sz="28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arts</a:t>
            </a:r>
            <a:r>
              <a:rPr lang="pt-BR" altLang="pt-BR" sz="28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. 29 e 30)</a:t>
            </a:r>
            <a:r>
              <a:rPr lang="pt-BR" altLang="pt-BR" sz="3400" b="1" cap="small" spc="14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t-BR" altLang="pt-BR" sz="3400" b="1" cap="small" spc="14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pt-BR" altLang="pt-BR" sz="3600" b="1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t-BR" altLang="pt-BR" sz="3600" b="1" cap="sm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pt-BR" altLang="pt-BR" sz="3400" b="1" i="0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1683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395536" y="1700808"/>
            <a:ext cx="8362026" cy="417646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288000" lvl="1" indent="-2880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</a:rPr>
              <a:t>Processos Penais</a:t>
            </a:r>
          </a:p>
          <a:p>
            <a:pPr marL="288000" lvl="1" indent="-2880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</a:rPr>
              <a:t>Processos </a:t>
            </a:r>
            <a:r>
              <a:rPr lang="pt-BR" altLang="pt-BR" sz="2500" dirty="0">
                <a:solidFill>
                  <a:schemeClr val="bg1"/>
                </a:solidFill>
                <a:cs typeface="Arial" pitchFamily="34" charset="0"/>
              </a:rPr>
              <a:t>do TCU</a:t>
            </a:r>
          </a:p>
          <a:p>
            <a:pPr marL="288000" lvl="1" indent="-2880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</a:rPr>
              <a:t>Processos por Improbidade Administrativa</a:t>
            </a:r>
          </a:p>
          <a:p>
            <a:pPr marL="288000" lvl="1" indent="-2880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</a:rPr>
              <a:t>Processos administrativos por ilícitos em Licitações e   Contratos</a:t>
            </a:r>
          </a:p>
          <a:p>
            <a:pPr marL="288000" lvl="1" indent="-2880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</a:rPr>
              <a:t>Processos do CADE, por infrações à ordem econômica</a:t>
            </a:r>
          </a:p>
          <a:p>
            <a:pPr marL="288000" lvl="1" indent="-2880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</a:rPr>
              <a:t>Processos decorrentes do exercício das atividades (normativa, fiscalizadora, sancionatória, julgadora) de entes públicos diversos</a:t>
            </a:r>
            <a:r>
              <a:rPr lang="pt-BR" altLang="pt-BR" sz="25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</a:rPr>
              <a:t>(ex.: CVM, COAF, SUSEP)</a:t>
            </a:r>
            <a:r>
              <a:rPr lang="pt-BR" altLang="pt-BR" sz="2500" b="1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endParaRPr lang="pt-BR" altLang="pt-BR" sz="2500" b="1" dirty="0" smtClean="0">
              <a:solidFill>
                <a:schemeClr val="bg1"/>
              </a:solidFill>
              <a:cs typeface="Arial" pitchFamily="34" charset="0"/>
              <a:sym typeface="Wingdings" pitchFamily="2" charset="2"/>
            </a:endParaRPr>
          </a:p>
          <a:p>
            <a:pPr marL="288000" lvl="1" indent="-2880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r>
              <a:rPr lang="pt-BR" altLang="pt-BR" sz="2500" b="1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Acordo </a:t>
            </a:r>
            <a:r>
              <a:rPr lang="pt-BR" altLang="pt-BR" sz="2500" b="1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de leniência: </a:t>
            </a:r>
            <a:r>
              <a:rPr lang="pt-BR" altLang="pt-BR" sz="2500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não vinculação </a:t>
            </a: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de </a:t>
            </a:r>
            <a:r>
              <a:rPr lang="pt-BR" altLang="pt-BR" sz="2500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outros entes </a:t>
            </a: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sancionadores (TCU</a:t>
            </a:r>
            <a:r>
              <a:rPr lang="pt-BR" altLang="pt-BR" sz="2500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, CADE, Ministério </a:t>
            </a: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Público, </a:t>
            </a:r>
            <a:r>
              <a:rPr lang="pt-BR" altLang="pt-BR" sz="25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etc</a:t>
            </a:r>
            <a:r>
              <a:rPr lang="pt-BR" altLang="pt-BR" sz="25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) </a:t>
            </a:r>
          </a:p>
          <a:p>
            <a:pPr marL="0" lvl="1" indent="0" algn="just">
              <a:spcBef>
                <a:spcPts val="0"/>
              </a:spcBef>
              <a:spcAft>
                <a:spcPts val="500"/>
              </a:spcAft>
              <a:buNone/>
              <a:defRPr/>
            </a:pPr>
            <a:endParaRPr lang="pt-BR" altLang="pt-BR" sz="600" b="1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500"/>
              </a:spcAft>
              <a:buNone/>
              <a:defRPr/>
            </a:pPr>
            <a:endParaRPr lang="pt-BR" altLang="pt-BR" sz="2400" b="1" cap="small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8000" lvl="1" indent="-2880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/>
            </a:pPr>
            <a:endParaRPr lang="pt-BR" altLang="pt-BR" sz="2400" dirty="0">
              <a:solidFill>
                <a:schemeClr val="bg1"/>
              </a:solidFill>
              <a:cs typeface="Arial" pitchFamily="34" charset="0"/>
              <a:sym typeface="Wingdings" pitchFamily="2" charset="2"/>
            </a:endParaRPr>
          </a:p>
          <a:p>
            <a:pPr marL="360000" lvl="1" indent="-3600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BR" altLang="pt-BR" sz="235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388424" y="644366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xmlns="" val="30909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pt-BR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  <a:endParaRPr lang="pt-BR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132856"/>
            <a:ext cx="7776864" cy="2548880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Enfrentados os desafios da Lei 12.846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Complemento necessário (ângulo PREVENTIVO): aprovação do Estatuto da Empresa Pública e da Sociedade de Economia Mista ( CF, art. 173)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048" y="1772816"/>
            <a:ext cx="871296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714375" indent="-714375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800"/>
              </a:spcBef>
              <a:spcAft>
                <a:spcPts val="600"/>
              </a:spcAft>
              <a:buSzPct val="100000"/>
            </a:pPr>
            <a:endParaRPr lang="pt-BR" altLang="pt-BR" sz="2400" dirty="0" smtClean="0">
              <a:solidFill>
                <a:prstClr val="black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-82418" y="260648"/>
            <a:ext cx="914400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pt-BR" altLang="pt-BR" sz="4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Constituição Federal</a:t>
            </a:r>
            <a:endParaRPr lang="pt-BR" altLang="pt-BR" sz="44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Lucida Sans Unicode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536" y="1599943"/>
            <a:ext cx="8354490" cy="348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80"/>
              </a:lnSpc>
              <a:buSzPct val="100000"/>
            </a:pPr>
            <a:r>
              <a:rPr lang="pt-BR" altLang="pt-BR" sz="2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altLang="pt-BR" sz="2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173 </a:t>
            </a:r>
            <a:r>
              <a:rPr lang="pt-BR" altLang="pt-BR" sz="2400" b="1" i="1" dirty="0">
                <a:solidFill>
                  <a:schemeClr val="bg1"/>
                </a:solidFill>
                <a:cs typeface="Arial" panose="020B0604020202020204" pitchFamily="34" charset="0"/>
              </a:rPr>
              <a:t>– </a:t>
            </a:r>
            <a:r>
              <a:rPr lang="pt-BR" sz="2400" b="1" i="1" dirty="0">
                <a:solidFill>
                  <a:schemeClr val="bg1"/>
                </a:solidFill>
                <a:cs typeface="Arial" panose="020B0604020202020204" pitchFamily="34" charset="0"/>
              </a:rPr>
              <a:t>Ressalvados os casos previstos nesta Constituição, a exploração direta de atividade econômica pelo Estado só será permitida quando necessária aos imperativos da segurança nacional ou a relevante interesse coletivo, conforme definidos em lei.</a:t>
            </a:r>
          </a:p>
          <a:p>
            <a:pPr marL="252000" lvl="1" algn="just"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pt-BR" alt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§ 1º - </a:t>
            </a:r>
            <a:r>
              <a:rPr 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A lei estabelecerá o estatuto jurídico da empresa pública, da sociedade de economia mista e de suas subsidiárias que explorem atividade econômica de produção ou comercialização de bens ou de prestação de serviços, dispondo sobre:</a:t>
            </a:r>
          </a:p>
        </p:txBody>
      </p:sp>
      <p:sp>
        <p:nvSpPr>
          <p:cNvPr id="7" name="Retângulo 6"/>
          <p:cNvSpPr/>
          <p:nvPr/>
        </p:nvSpPr>
        <p:spPr>
          <a:xfrm>
            <a:off x="8398724" y="6453188"/>
            <a:ext cx="44114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xmlns="" val="36281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048" y="1772816"/>
            <a:ext cx="871296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714375" indent="-714375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800"/>
              </a:spcBef>
              <a:spcAft>
                <a:spcPts val="600"/>
              </a:spcAft>
              <a:buSzPct val="100000"/>
            </a:pPr>
            <a:endParaRPr lang="pt-BR" altLang="pt-BR" sz="2400" dirty="0" smtClean="0">
              <a:solidFill>
                <a:prstClr val="black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-68013" y="260648"/>
            <a:ext cx="914400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pt-BR" altLang="pt-BR" sz="44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Constituição Federal</a:t>
            </a:r>
            <a:endParaRPr lang="pt-BR" altLang="pt-BR" sz="4400" b="1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Lucida Sans Unicode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1196752"/>
            <a:ext cx="8285697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880"/>
              </a:lnSpc>
              <a:buSzPct val="100000"/>
            </a:pPr>
            <a:r>
              <a:rPr lang="pt-BR" altLang="pt-BR" sz="2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pt-BR" altLang="pt-BR" sz="2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173 </a:t>
            </a:r>
            <a:r>
              <a:rPr lang="pt-BR" altLang="pt-BR" sz="24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– (...)</a:t>
            </a:r>
          </a:p>
          <a:p>
            <a:pPr marL="504000" lvl="2">
              <a:spcBef>
                <a:spcPts val="300"/>
              </a:spcBef>
              <a:spcAft>
                <a:spcPts val="300"/>
              </a:spcAft>
            </a:pPr>
            <a:r>
              <a:rPr lang="pt-BR" sz="2400" i="1" dirty="0">
                <a:solidFill>
                  <a:prstClr val="black"/>
                </a:solidFill>
                <a:cs typeface="Arial" pitchFamily="34" charset="0"/>
              </a:rPr>
              <a:t>I - sua função social e formas de fiscalização pelo Estado e pela sociedade; (Incluído pela Emenda Constitucional nº 19, de 1998)</a:t>
            </a:r>
          </a:p>
          <a:p>
            <a:pPr marL="504000" lvl="2">
              <a:spcBef>
                <a:spcPts val="300"/>
              </a:spcBef>
              <a:spcAft>
                <a:spcPts val="300"/>
              </a:spcAft>
            </a:pPr>
            <a:r>
              <a:rPr lang="pt-BR" sz="2400" i="1" dirty="0" smtClean="0">
                <a:solidFill>
                  <a:prstClr val="black"/>
                </a:solidFill>
                <a:cs typeface="Arial" pitchFamily="34" charset="0"/>
              </a:rPr>
              <a:t>II </a:t>
            </a:r>
            <a:r>
              <a:rPr lang="pt-BR" sz="2400" i="1" dirty="0">
                <a:solidFill>
                  <a:prstClr val="black"/>
                </a:solidFill>
                <a:cs typeface="Arial" pitchFamily="34" charset="0"/>
              </a:rPr>
              <a:t>- a sujeição ao regime jurídico próprio das empresas privadas, inclusive quanto aos direitos e obrigações civis, comerciais, trabalhistas e tributários; (Incluído pela Emenda Constitucional nº 19, de 1998</a:t>
            </a:r>
            <a:r>
              <a:rPr lang="pt-BR" sz="2400" i="1" dirty="0" smtClean="0">
                <a:solidFill>
                  <a:prstClr val="black"/>
                </a:solidFill>
                <a:cs typeface="Arial" pitchFamily="34" charset="0"/>
              </a:rPr>
              <a:t>)</a:t>
            </a:r>
          </a:p>
          <a:p>
            <a:pPr marL="504000" lvl="2">
              <a:spcBef>
                <a:spcPts val="300"/>
              </a:spcBef>
              <a:spcAft>
                <a:spcPts val="300"/>
              </a:spcAft>
            </a:pPr>
            <a:r>
              <a:rPr lang="pt-BR" sz="2400" i="1" dirty="0" smtClean="0">
                <a:solidFill>
                  <a:prstClr val="black"/>
                </a:solidFill>
                <a:cs typeface="Arial" pitchFamily="34" charset="0"/>
              </a:rPr>
              <a:t>III </a:t>
            </a:r>
            <a:r>
              <a:rPr lang="pt-BR" sz="2400" i="1" dirty="0">
                <a:solidFill>
                  <a:prstClr val="black"/>
                </a:solidFill>
                <a:cs typeface="Arial" pitchFamily="34" charset="0"/>
              </a:rPr>
              <a:t>- licitação e contratação de obras, serviços, compras e alienações, observados os princípios da administração pública; (Incluído pela Emenda Constitucional nº 19, de 1998</a:t>
            </a:r>
            <a:r>
              <a:rPr lang="pt-BR" sz="2400" i="1" dirty="0" smtClean="0">
                <a:solidFill>
                  <a:prstClr val="black"/>
                </a:solidFill>
                <a:cs typeface="Arial" pitchFamily="34" charset="0"/>
              </a:rPr>
              <a:t>)</a:t>
            </a:r>
            <a:endParaRPr lang="pt-BR" sz="2400" i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398724" y="6453188"/>
            <a:ext cx="44114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xmlns="" val="34989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048" y="1772816"/>
            <a:ext cx="871296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714375" indent="-714375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800"/>
              </a:spcBef>
              <a:spcAft>
                <a:spcPts val="600"/>
              </a:spcAft>
              <a:buSzPct val="100000"/>
            </a:pPr>
            <a:endParaRPr lang="pt-BR" altLang="pt-BR" sz="2400" dirty="0" smtClean="0">
              <a:solidFill>
                <a:prstClr val="black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548680"/>
            <a:ext cx="9144000" cy="11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pt-BR" altLang="pt-BR" sz="44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ucida Sans Unicode" pitchFamily="34" charset="0"/>
              </a:rPr>
              <a:t>Constituição Federal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3568" y="1340768"/>
            <a:ext cx="7920880" cy="3324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pt-BR" altLang="pt-BR" sz="2400" b="1" i="1" dirty="0" smtClean="0">
                <a:solidFill>
                  <a:prstClr val="black"/>
                </a:solidFill>
                <a:cs typeface="Arial" panose="020B0604020202020204" pitchFamily="34" charset="0"/>
              </a:rPr>
              <a:t>Art. 173 – (.....)</a:t>
            </a:r>
          </a:p>
          <a:p>
            <a:pPr marL="504000" lvl="2" algn="just">
              <a:spcBef>
                <a:spcPts val="300"/>
              </a:spcBef>
              <a:spcAft>
                <a:spcPts val="300"/>
              </a:spcAft>
            </a:pP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</a:rPr>
              <a:t>IV - a constituição e o funcionamento dos conselhos de administração e fiscal, com a participação de acionistas minoritários; (Incluído pela Emenda Constitucional nº 19, de 1998)</a:t>
            </a:r>
            <a:endParaRPr lang="pt-BR" sz="2400" i="1" dirty="0">
              <a:solidFill>
                <a:prstClr val="black"/>
              </a:solidFill>
              <a:cs typeface="Arial" pitchFamily="34" charset="0"/>
            </a:endParaRPr>
          </a:p>
          <a:p>
            <a:pPr marL="504000" lvl="2" algn="just">
              <a:spcBef>
                <a:spcPts val="300"/>
              </a:spcBef>
              <a:spcAft>
                <a:spcPts val="300"/>
              </a:spcAft>
            </a:pPr>
            <a:r>
              <a:rPr lang="pt-BR" alt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V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</a:rPr>
              <a:t>- os mandatos, a avaliação de desempenho e a responsabilidade dos administradores.(Incluído pela Emenda Constitucional nº 19, de 1998</a:t>
            </a:r>
            <a:r>
              <a:rPr lang="pt-BR" alt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Retângulo 6"/>
          <p:cNvSpPr/>
          <p:nvPr/>
        </p:nvSpPr>
        <p:spPr>
          <a:xfrm>
            <a:off x="8383875" y="6441138"/>
            <a:ext cx="44114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44</a:t>
            </a:r>
          </a:p>
        </p:txBody>
      </p:sp>
    </p:spTree>
    <p:extLst>
      <p:ext uri="{BB962C8B-B14F-4D97-AF65-F5344CB8AC3E}">
        <p14:creationId xmlns:p14="http://schemas.microsoft.com/office/powerpoint/2010/main" xmlns="" val="310390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048" y="1772816"/>
            <a:ext cx="871296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714375" indent="-714375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800"/>
              </a:spcBef>
              <a:spcAft>
                <a:spcPts val="600"/>
              </a:spcAft>
              <a:buSzPct val="100000"/>
            </a:pPr>
            <a:endParaRPr lang="pt-BR" altLang="pt-BR" sz="2400" dirty="0" smtClean="0">
              <a:solidFill>
                <a:prstClr val="black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-82418" y="548680"/>
            <a:ext cx="9144000" cy="92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pt-BR" altLang="pt-BR" sz="44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ucida Sans Unicode" pitchFamily="34" charset="0"/>
              </a:rPr>
              <a:t>Constituição Federal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539552" y="1268760"/>
            <a:ext cx="8235460" cy="4140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pt-BR" altLang="pt-BR" sz="2400" b="1" i="1" dirty="0" smtClean="0">
                <a:solidFill>
                  <a:prstClr val="black"/>
                </a:solidFill>
                <a:cs typeface="Arial" panose="020B0604020202020204" pitchFamily="34" charset="0"/>
              </a:rPr>
              <a:t>Art. 173 – (.....)</a:t>
            </a:r>
          </a:p>
          <a:p>
            <a:pPr marL="252000" lvl="1">
              <a:spcBef>
                <a:spcPts val="300"/>
              </a:spcBef>
              <a:spcAft>
                <a:spcPts val="300"/>
              </a:spcAft>
            </a:pPr>
            <a:r>
              <a:rPr lang="pt-BR" alt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§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</a:rPr>
              <a:t>2º  - </a:t>
            </a:r>
            <a:r>
              <a:rPr lang="pt-BR" alt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(.....).</a:t>
            </a:r>
          </a:p>
          <a:p>
            <a:pPr marL="252000" lvl="1" algn="just">
              <a:spcBef>
                <a:spcPts val="300"/>
              </a:spcBef>
              <a:spcAft>
                <a:spcPts val="300"/>
              </a:spcAft>
            </a:pPr>
            <a:r>
              <a:rPr lang="pt-BR" alt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§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</a:rPr>
              <a:t>3º - A lei regulamentará as relações da empresa pública com o Estado e a sociedade</a:t>
            </a:r>
            <a:r>
              <a:rPr lang="pt-BR" alt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252000" lvl="1">
              <a:spcBef>
                <a:spcPts val="300"/>
              </a:spcBef>
              <a:spcAft>
                <a:spcPts val="300"/>
              </a:spcAft>
            </a:pPr>
            <a:r>
              <a:rPr lang="pt-BR" alt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§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</a:rPr>
              <a:t>4º - </a:t>
            </a:r>
            <a:r>
              <a:rPr lang="pt-BR" altLang="pt-BR" sz="24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(.....).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</a:rPr>
              <a:t>§ 5º - A lei, sem prejuízo da responsabilidade individual dos dirigentes da pessoa jurídica, estabelecerá a responsabilidade desta, sujeitando-a às punições compatíveis com sua natureza, nos atos praticados contra a ordem econômica e financeira e contra a economia popular. </a:t>
            </a:r>
            <a:endParaRPr lang="pt-BR" sz="2400" i="1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383875" y="6441138"/>
            <a:ext cx="44114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Lucida Sans Unicode" pitchFamily="34" charset="0"/>
              </a:rPr>
              <a:t>44</a:t>
            </a:r>
          </a:p>
        </p:txBody>
      </p:sp>
    </p:spTree>
    <p:extLst>
      <p:ext uri="{BB962C8B-B14F-4D97-AF65-F5344CB8AC3E}">
        <p14:creationId xmlns:p14="http://schemas.microsoft.com/office/powerpoint/2010/main" xmlns="" val="40491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2494777"/>
            <a:ext cx="79944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Muito obrigado pela atenção</a:t>
            </a:r>
            <a:r>
              <a:rPr lang="pt-BR" sz="4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pt-BR" sz="4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067944" y="4221088"/>
            <a:ext cx="2837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Jorge Hage</a:t>
            </a:r>
            <a:endParaRPr lang="pt-BR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4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-12287" y="908720"/>
            <a:ext cx="9144000" cy="115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6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CONSTITUIÇÃO FEDERAL</a:t>
            </a:r>
          </a:p>
          <a:p>
            <a:pPr algn="ctr" eaLnBrk="1" hangingPunct="1">
              <a:lnSpc>
                <a:spcPct val="95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SISTEMA DE CONTROLE EXTERNO</a:t>
            </a:r>
            <a:endParaRPr lang="pt-BR" altLang="pt-BR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899592" y="2492896"/>
            <a:ext cx="7552526" cy="28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400" i="1" dirty="0" smtClean="0">
                <a:solidFill>
                  <a:schemeClr val="bg1"/>
                </a:solidFill>
                <a:cs typeface="Lucida Sans Unicode" pitchFamily="34" charset="0"/>
              </a:rPr>
              <a:t>Art. 70 - </a:t>
            </a:r>
            <a:r>
              <a:rPr lang="pt-BR" sz="2400" i="1" dirty="0" smtClean="0">
                <a:solidFill>
                  <a:schemeClr val="bg1"/>
                </a:solidFill>
              </a:rPr>
              <a:t>A </a:t>
            </a:r>
            <a:r>
              <a:rPr lang="pt-BR" sz="2400" i="1" dirty="0">
                <a:solidFill>
                  <a:schemeClr val="bg1"/>
                </a:solidFill>
              </a:rPr>
              <a:t>fiscalização contábil, financeira, orçamentária, operacional e patrimonial da União e das entidades da administração direta e indireta, quanto à legalidade, legitimidade, economicidade, aplicação das subvenções e renúncia de receitas, será exercida pelo Congresso Nacional, mediante controle externo, e pelo sistema de controle interno de cada Poder</a:t>
            </a:r>
            <a:r>
              <a:rPr lang="pt-BR" sz="2400" i="1" dirty="0" smtClean="0">
                <a:solidFill>
                  <a:schemeClr val="bg1"/>
                </a:solidFill>
              </a:rPr>
              <a:t>.</a:t>
            </a:r>
            <a:endParaRPr lang="pt-BR" altLang="pt-BR" sz="2400" i="1" dirty="0" smtClean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452117" y="6480665"/>
            <a:ext cx="673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5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818852"/>
            <a:ext cx="9144000" cy="108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CONSTITUIÇÃO FEDERAL</a:t>
            </a:r>
          </a:p>
          <a:p>
            <a:pPr algn="ctr" eaLnBrk="1" hangingPunct="1">
              <a:lnSpc>
                <a:spcPct val="9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SISTEMA DE CONTROLE EXTERNO</a:t>
            </a:r>
            <a:endParaRPr lang="pt-BR" alt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26810" y="1916832"/>
            <a:ext cx="8472710" cy="358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150" i="1" dirty="0">
                <a:solidFill>
                  <a:schemeClr val="bg1"/>
                </a:solidFill>
                <a:latin typeface="+mn-lt"/>
              </a:rPr>
              <a:t>Art. </a:t>
            </a:r>
            <a:r>
              <a:rPr lang="pt-BR" sz="2150" i="1" dirty="0" smtClean="0">
                <a:solidFill>
                  <a:schemeClr val="bg1"/>
                </a:solidFill>
                <a:latin typeface="+mn-lt"/>
              </a:rPr>
              <a:t>71 – </a:t>
            </a:r>
            <a:r>
              <a:rPr lang="pt-BR" sz="2150" i="1" dirty="0">
                <a:solidFill>
                  <a:schemeClr val="bg1"/>
                </a:solidFill>
                <a:latin typeface="+mn-lt"/>
              </a:rPr>
              <a:t>O controle externo, a cargo do Congresso Nacional, será exercido com o auxílio do Tribunal de Contas da União, ao qual compete:</a:t>
            </a:r>
          </a:p>
          <a:p>
            <a:pPr marL="252000" lvl="1" indent="0">
              <a:spcBef>
                <a:spcPts val="400"/>
              </a:spcBef>
              <a:spcAft>
                <a:spcPts val="300"/>
              </a:spcAft>
            </a:pPr>
            <a:r>
              <a:rPr lang="pt-BR" sz="2150" b="0" i="1" dirty="0">
                <a:solidFill>
                  <a:schemeClr val="bg1"/>
                </a:solidFill>
                <a:latin typeface="+mn-lt"/>
              </a:rPr>
              <a:t>I - apreciar as contas prestadas anualmente pelo Presidente da República, mediante parecer prévio que deverá ser elaborado em sessenta dias a contar de seu recebimento;</a:t>
            </a:r>
          </a:p>
          <a:p>
            <a:pPr marL="252000" lvl="1" indent="0">
              <a:spcBef>
                <a:spcPts val="400"/>
              </a:spcBef>
              <a:spcAft>
                <a:spcPts val="300"/>
              </a:spcAft>
            </a:pPr>
            <a:r>
              <a:rPr lang="pt-BR" sz="2150" b="0" i="1" dirty="0">
                <a:solidFill>
                  <a:schemeClr val="bg1"/>
                </a:solidFill>
                <a:latin typeface="+mn-lt"/>
              </a:rPr>
              <a:t>II - julgar as contas dos administradores e demais responsáveis por dinheiros, bens e valores públicos da administração direta e indireta, incluídas as fundações e sociedades instituídas e mantidas pelo Poder Público federal, e as contas daqueles que derem causa a perda, extravio ou outra irregularidade de que resulte prejuízo ao erário público</a:t>
            </a:r>
            <a:r>
              <a:rPr lang="pt-BR" sz="2150" b="0" i="1" dirty="0" smtClean="0">
                <a:solidFill>
                  <a:schemeClr val="bg1"/>
                </a:solidFill>
                <a:latin typeface="+mn-lt"/>
              </a:rPr>
              <a:t>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459588" y="6480665"/>
            <a:ext cx="67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6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-14194" y="548680"/>
            <a:ext cx="9144000" cy="108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CONSTITUIÇÃO FEDERAL</a:t>
            </a:r>
          </a:p>
          <a:p>
            <a:pPr algn="ctr" eaLnBrk="1" hangingPunct="1">
              <a:lnSpc>
                <a:spcPct val="95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SISTEMA DE CONTROLE EXTERNO</a:t>
            </a:r>
            <a:endParaRPr lang="pt-BR" alt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755576" y="1675956"/>
            <a:ext cx="7713456" cy="350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i="1" dirty="0">
                <a:solidFill>
                  <a:schemeClr val="bg1"/>
                </a:solidFill>
                <a:latin typeface="+mn-lt"/>
              </a:rPr>
              <a:t>Art. </a:t>
            </a:r>
            <a:r>
              <a:rPr lang="pt-BR" sz="2400" i="1" dirty="0" smtClean="0">
                <a:solidFill>
                  <a:schemeClr val="bg1"/>
                </a:solidFill>
                <a:latin typeface="+mn-lt"/>
              </a:rPr>
              <a:t>71 – (...)</a:t>
            </a:r>
            <a:endParaRPr lang="pt-BR" sz="2400" i="1" dirty="0">
              <a:solidFill>
                <a:schemeClr val="bg1"/>
              </a:solidFill>
              <a:latin typeface="+mn-lt"/>
            </a:endParaRPr>
          </a:p>
          <a:p>
            <a:pPr marL="252000" algn="just">
              <a:spcBef>
                <a:spcPts val="400"/>
              </a:spcBef>
              <a:spcAft>
                <a:spcPts val="300"/>
              </a:spcAft>
            </a:pPr>
            <a:r>
              <a:rPr lang="pt-BR" sz="2400" b="0" i="1" dirty="0" smtClean="0">
                <a:solidFill>
                  <a:schemeClr val="bg1"/>
                </a:solidFill>
                <a:latin typeface="+mn-lt"/>
              </a:rPr>
              <a:t>III </a:t>
            </a:r>
            <a:r>
              <a:rPr lang="pt-BR" sz="2400" b="0" i="1" dirty="0">
                <a:solidFill>
                  <a:schemeClr val="bg1"/>
                </a:solidFill>
                <a:latin typeface="+mn-lt"/>
              </a:rPr>
              <a:t>- apreciar, para fins de registro, a legalidade dos atos de admissão de pessoal, a qualquer título, na administração direta e indireta, incluídas as fundações instituídas e mantidas pelo Poder Público, excetuadas as nomeações para cargo de provimento em comissão, bem como a das concessões de aposentadorias, reformas e pensões, ressalvadas as melhorias posteriores que não alterem o fundamento legal do ato </a:t>
            </a:r>
            <a:r>
              <a:rPr lang="pt-BR" sz="2400" b="0" i="1" dirty="0" smtClean="0">
                <a:solidFill>
                  <a:schemeClr val="bg1"/>
                </a:solidFill>
                <a:latin typeface="+mn-lt"/>
              </a:rPr>
              <a:t>concessório;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459588" y="6480665"/>
            <a:ext cx="67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1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9192" y="1575446"/>
            <a:ext cx="8291103" cy="4032448"/>
          </a:xfrm>
        </p:spPr>
        <p:txBody>
          <a:bodyPr>
            <a:normAutofit/>
          </a:bodyPr>
          <a:lstStyle/>
          <a:p>
            <a:r>
              <a:rPr lang="pt-BR" sz="2600" dirty="0" smtClean="0">
                <a:solidFill>
                  <a:schemeClr val="bg1"/>
                </a:solidFill>
              </a:rPr>
              <a:t>Entre 1988 (CF) e 2003 os órgãos de Controle Interno foram estruturados com base nesses conceitos e funções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Início da ampliação: criação da atual CGU (sinergia interna)</a:t>
            </a:r>
          </a:p>
          <a:p>
            <a:pPr lvl="1">
              <a:spcBef>
                <a:spcPts val="1800"/>
              </a:spcBef>
            </a:pPr>
            <a:r>
              <a:rPr lang="pt-BR" sz="2600" dirty="0" smtClean="0">
                <a:solidFill>
                  <a:schemeClr val="bg1"/>
                </a:solidFill>
              </a:rPr>
              <a:t>Função tradicional: Controle em sentido estrito </a:t>
            </a:r>
          </a:p>
          <a:p>
            <a:pPr lvl="1">
              <a:spcBef>
                <a:spcPts val="4200"/>
              </a:spcBef>
            </a:pPr>
            <a:r>
              <a:rPr lang="pt-BR" sz="2600" dirty="0" smtClean="0">
                <a:solidFill>
                  <a:schemeClr val="bg1"/>
                </a:solidFill>
              </a:rPr>
              <a:t>Funções novas  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52000" y="3915123"/>
            <a:ext cx="408740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smtClean="0">
                <a:solidFill>
                  <a:schemeClr val="bg1"/>
                </a:solidFill>
              </a:rPr>
              <a:t>Correição/ Sistema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Transparência / Prevenção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Ouvidoria / Sistema</a:t>
            </a:r>
          </a:p>
          <a:p>
            <a:r>
              <a:rPr lang="pt-BR" sz="2600" dirty="0" smtClean="0">
                <a:solidFill>
                  <a:schemeClr val="bg1"/>
                </a:solidFill>
              </a:rPr>
              <a:t>Diálogo com o Setor Privado </a:t>
            </a:r>
            <a:endParaRPr lang="pt-BR" sz="2600" dirty="0">
              <a:solidFill>
                <a:schemeClr val="bg1"/>
              </a:solidFill>
            </a:endParaRPr>
          </a:p>
        </p:txBody>
      </p:sp>
      <p:sp>
        <p:nvSpPr>
          <p:cNvPr id="6" name="AutoShape 4"/>
          <p:cNvSpPr>
            <a:spLocks noChangeAspect="1"/>
          </p:cNvSpPr>
          <p:nvPr/>
        </p:nvSpPr>
        <p:spPr bwMode="auto">
          <a:xfrm>
            <a:off x="3510347" y="3999813"/>
            <a:ext cx="324322" cy="1523390"/>
          </a:xfrm>
          <a:prstGeom prst="leftBrace">
            <a:avLst>
              <a:gd name="adj1" fmla="val 46598"/>
              <a:gd name="adj2" fmla="val 50000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pt-BR" b="0">
              <a:solidFill>
                <a:schemeClr val="tx1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17689" y="764704"/>
            <a:ext cx="8352606" cy="73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4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Evolução: Primeira Etapa</a:t>
            </a:r>
            <a:endParaRPr lang="pt-BR" altLang="pt-BR" sz="4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95718" y="1196752"/>
            <a:ext cx="8352606" cy="73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4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ucida Sans Unicode" pitchFamily="34" charset="0"/>
              </a:rPr>
              <a:t>O Papel Institucional da CGU</a:t>
            </a:r>
            <a:endParaRPr lang="pt-BR" altLang="pt-BR" sz="4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Lucida Sans Unicode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683568" y="2276872"/>
            <a:ext cx="7787132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3000" b="1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ct val="95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200" b="0" dirty="0">
                <a:solidFill>
                  <a:schemeClr val="tx1"/>
                </a:solidFill>
                <a:latin typeface="+mn-lt"/>
                <a:cs typeface="Lucida Sans Unicode" pitchFamily="34" charset="0"/>
              </a:rPr>
              <a:t>	</a:t>
            </a:r>
            <a:r>
              <a:rPr lang="pt-BR" altLang="pt-BR" sz="3200" b="0" dirty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A CGU é o órgão de </a:t>
            </a:r>
            <a:r>
              <a:rPr lang="pt-BR" altLang="pt-BR" sz="3200" dirty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Controle Interno</a:t>
            </a:r>
            <a:r>
              <a:rPr lang="pt-BR" altLang="pt-BR" sz="3200" b="0" dirty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 do Governo Federal, responsável também pela função </a:t>
            </a:r>
            <a:r>
              <a:rPr lang="pt-BR" altLang="pt-BR" sz="3200" dirty="0" err="1">
                <a:solidFill>
                  <a:schemeClr val="bg1"/>
                </a:solidFill>
                <a:latin typeface="+mn-lt"/>
                <a:cs typeface="Lucida Sans Unicode" pitchFamily="34" charset="0"/>
              </a:rPr>
              <a:t>Correicional</a:t>
            </a:r>
            <a:r>
              <a:rPr lang="pt-BR" altLang="pt-BR" sz="3200" b="0" dirty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, pela coordenação do </a:t>
            </a:r>
            <a:r>
              <a:rPr lang="pt-BR" altLang="pt-BR" sz="3200" dirty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Sistema de Ouvidorias </a:t>
            </a:r>
            <a:r>
              <a:rPr lang="pt-BR" altLang="pt-BR" sz="3200" b="0" dirty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e pela </a:t>
            </a:r>
            <a:r>
              <a:rPr lang="pt-BR" altLang="pt-BR" sz="3200" dirty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Prevenção</a:t>
            </a:r>
            <a:r>
              <a:rPr lang="pt-BR" altLang="pt-BR" sz="3200" b="0" dirty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 e </a:t>
            </a:r>
            <a:r>
              <a:rPr lang="pt-BR" altLang="pt-BR" sz="3200" dirty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Combate à </a:t>
            </a:r>
            <a:r>
              <a:rPr lang="pt-BR" altLang="pt-BR" sz="3200" dirty="0" smtClean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Corrupção.</a:t>
            </a:r>
            <a:endParaRPr lang="pt-BR" altLang="pt-BR" sz="3200" dirty="0">
              <a:solidFill>
                <a:schemeClr val="bg1"/>
              </a:solidFill>
              <a:latin typeface="+mn-lt"/>
              <a:cs typeface="Lucida Sans Unicode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470700" y="6488668"/>
            <a:ext cx="673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7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2333</Words>
  <Application>Microsoft Office PowerPoint</Application>
  <PresentationFormat>Apresentação na tela (4:3)</PresentationFormat>
  <Paragraphs>342</Paragraphs>
  <Slides>49</Slides>
  <Notes>30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3" baseType="lpstr">
      <vt:lpstr>Tema do Office</vt:lpstr>
      <vt:lpstr>Personalizar design</vt:lpstr>
      <vt:lpstr>1_Personalizar design</vt:lpstr>
      <vt:lpstr>Planilha</vt:lpstr>
      <vt:lpstr>Slide 1</vt:lpstr>
      <vt:lpstr>O Enfrentamento da Corrupção</vt:lpstr>
      <vt:lpstr>Desafios Atuais</vt:lpstr>
      <vt:lpstr>CONSTITUIÇÃO FEDERAL SISTEMA DE CONTROLE INTERNO</vt:lpstr>
      <vt:lpstr>Slide 5</vt:lpstr>
      <vt:lpstr>Slide 6</vt:lpstr>
      <vt:lpstr>Slide 7</vt:lpstr>
      <vt:lpstr>Slide 8</vt:lpstr>
      <vt:lpstr>Slide 9</vt:lpstr>
      <vt:lpstr>Slide 10</vt:lpstr>
      <vt:lpstr>Desafios Atuais</vt:lpstr>
      <vt:lpstr>Slide 12</vt:lpstr>
      <vt:lpstr>Slide 13</vt:lpstr>
      <vt:lpstr>Desafios Atuais</vt:lpstr>
      <vt:lpstr>Desafios Atuais</vt:lpstr>
      <vt:lpstr>Alguns resultados concretos da articulação (interna e externa)</vt:lpstr>
      <vt:lpstr>Alguns resultados concretos da articulação (interna e externa)</vt:lpstr>
      <vt:lpstr>Advento da Lei nº 12.846/2013 e os Novos Desafios</vt:lpstr>
      <vt:lpstr>Essa Lei permite:</vt:lpstr>
      <vt:lpstr>Novos Desafios para os  Órgãos de Controle Interno (decorrentes da Lei 12.846/2013)</vt:lpstr>
      <vt:lpstr>Novos Desafios para os  Órgãos de Controle Interno (decorrentes da Lei 12.846/2013)</vt:lpstr>
      <vt:lpstr>Novos Desafios para os  Órgãos de Controle Interno (decorrentes da Lei 12.846/2013)</vt:lpstr>
      <vt:lpstr>Visão Geral da Nova Lei</vt:lpstr>
      <vt:lpstr>Slide 24</vt:lpstr>
      <vt:lpstr>Pessoas Jurídicas espécies abrangidas (art. 1.º, par. único)  </vt:lpstr>
      <vt:lpstr>Sanções Cabíveis</vt:lpstr>
      <vt:lpstr>Competência para Instaurar e Julgar o Processo Administrativo (art. 8.º)</vt:lpstr>
      <vt:lpstr>No Poder Executivo Federal,  a CGU tem Competência:</vt:lpstr>
      <vt:lpstr>Slide 29</vt:lpstr>
      <vt:lpstr>Slide 30</vt:lpstr>
      <vt:lpstr>Slide 31</vt:lpstr>
      <vt:lpstr>Slide 32</vt:lpstr>
      <vt:lpstr>Slide 33</vt:lpstr>
      <vt:lpstr>Slide 34</vt:lpstr>
      <vt:lpstr>Critérios de Dosimetria</vt:lpstr>
      <vt:lpstr>Programas de Integridade (COMPLIANCE)</vt:lpstr>
      <vt:lpstr>Slide 37</vt:lpstr>
      <vt:lpstr>Slide 38</vt:lpstr>
      <vt:lpstr>Slide 39</vt:lpstr>
      <vt:lpstr>Slide 40</vt:lpstr>
      <vt:lpstr>Slide 41</vt:lpstr>
      <vt:lpstr>Slide 42</vt:lpstr>
      <vt:lpstr>Independência das Instâncias Não Interferência com outros Processos (arts. 29 e 30)  </vt:lpstr>
      <vt:lpstr>Conclusão</vt:lpstr>
      <vt:lpstr>Slide 45</vt:lpstr>
      <vt:lpstr>Slide 46</vt:lpstr>
      <vt:lpstr>Slide 47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</dc:creator>
  <cp:lastModifiedBy>cga-msramalho</cp:lastModifiedBy>
  <cp:revision>206</cp:revision>
  <dcterms:created xsi:type="dcterms:W3CDTF">2015-02-25T21:04:32Z</dcterms:created>
  <dcterms:modified xsi:type="dcterms:W3CDTF">2015-09-08T12:30:56Z</dcterms:modified>
</cp:coreProperties>
</file>