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847" r:id="rId2"/>
    <p:sldId id="951" r:id="rId3"/>
    <p:sldId id="952" r:id="rId4"/>
    <p:sldId id="953" r:id="rId5"/>
    <p:sldId id="954" r:id="rId6"/>
    <p:sldId id="955" r:id="rId7"/>
    <p:sldId id="956" r:id="rId8"/>
    <p:sldId id="957" r:id="rId9"/>
    <p:sldId id="958" r:id="rId10"/>
    <p:sldId id="925" r:id="rId11"/>
    <p:sldId id="928" r:id="rId12"/>
    <p:sldId id="959" r:id="rId13"/>
    <p:sldId id="880" r:id="rId14"/>
    <p:sldId id="948" r:id="rId15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>
    <p:present/>
    <p:sldAll/>
    <p:penClr>
      <a:srgbClr val="FF0000"/>
    </p:penClr>
  </p:showPr>
  <p:clrMru>
    <a:srgbClr val="99FF99"/>
    <a:srgbClr val="660066"/>
    <a:srgbClr val="FFCCFF"/>
    <a:srgbClr val="FF99CC"/>
    <a:srgbClr val="990033"/>
    <a:srgbClr val="00CC00"/>
    <a:srgbClr val="0066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182" autoAdjust="0"/>
    <p:restoredTop sz="94683" autoAdjust="0"/>
  </p:normalViewPr>
  <p:slideViewPr>
    <p:cSldViewPr snapToGrid="0">
      <p:cViewPr>
        <p:scale>
          <a:sx n="100" d="100"/>
          <a:sy n="100" d="100"/>
        </p:scale>
        <p:origin x="-10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36" y="-108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E6BD5C3-AD72-401C-ADE3-834FE330FC0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286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7925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noProof="0" smtClean="0"/>
              <a:t>Clique para editar os estilos do texto mestre</a:t>
            </a:r>
          </a:p>
          <a:p>
            <a:pPr lvl="1"/>
            <a:r>
              <a:rPr lang="en-US" altLang="pt-BR" noProof="0" smtClean="0"/>
              <a:t>Segundo nível</a:t>
            </a:r>
          </a:p>
          <a:p>
            <a:pPr lvl="2"/>
            <a:r>
              <a:rPr lang="en-US" altLang="pt-BR" noProof="0" smtClean="0"/>
              <a:t>Terceiro nível</a:t>
            </a:r>
          </a:p>
          <a:p>
            <a:pPr lvl="3"/>
            <a:r>
              <a:rPr lang="en-US" altLang="pt-BR" noProof="0" smtClean="0"/>
              <a:t>Quarto nível</a:t>
            </a:r>
          </a:p>
          <a:p>
            <a:pPr lvl="4"/>
            <a:r>
              <a:rPr lang="en-US" altLang="pt-BR" noProof="0" smtClean="0"/>
              <a:t>Quinto nível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631AC76-6A7F-44BF-BCDA-0DFA498A8F5A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9CFC35-C6A2-4E45-992F-88405FEE94FC}" type="slidenum">
              <a:rPr lang="en-US" altLang="pt-BR" smtClean="0"/>
              <a:pPr/>
              <a:t>1</a:t>
            </a:fld>
            <a:endParaRPr lang="en-US" altLang="pt-BR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28F6C6B-44E8-4107-80D3-FD32167D509F}" type="slidenum">
              <a:rPr lang="en-US" altLang="pt-BR" smtClean="0"/>
              <a:pPr/>
              <a:t>10</a:t>
            </a:fld>
            <a:endParaRPr lang="en-US" altLang="pt-BR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007D2BF-8161-46E3-BE94-33F72CFFE2AA}" type="slidenum">
              <a:rPr lang="en-US" altLang="pt-BR" smtClean="0"/>
              <a:pPr/>
              <a:t>11</a:t>
            </a:fld>
            <a:endParaRPr lang="en-US" altLang="pt-BR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FC01DC-958E-40F8-9752-2FBC451B93E9}" type="slidenum">
              <a:rPr lang="en-US" altLang="pt-BR" smtClean="0"/>
              <a:pPr/>
              <a:t>12</a:t>
            </a:fld>
            <a:endParaRPr lang="en-US" altLang="pt-BR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3ABFBE-0DAB-4BFB-883D-359D833242A8}" type="slidenum">
              <a:rPr lang="en-US" altLang="pt-BR" smtClean="0"/>
              <a:pPr/>
              <a:t>13</a:t>
            </a:fld>
            <a:endParaRPr lang="en-US" altLang="pt-BR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D1151A-B7B3-47D0-BA3A-BE23B127A91B}" type="slidenum">
              <a:rPr lang="en-US" altLang="pt-BR" smtClean="0"/>
              <a:pPr/>
              <a:t>14</a:t>
            </a:fld>
            <a:endParaRPr lang="en-US" altLang="pt-BR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8687131-770A-4119-A1B9-6E4AA780BE95}" type="slidenum">
              <a:rPr lang="en-US" altLang="pt-BR" smtClean="0"/>
              <a:pPr/>
              <a:t>2</a:t>
            </a:fld>
            <a:endParaRPr lang="en-US" altLang="pt-BR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BD73913-FEE2-4217-9C00-8C222BD9FC88}" type="slidenum">
              <a:rPr lang="en-US" altLang="pt-BR" smtClean="0"/>
              <a:pPr/>
              <a:t>3</a:t>
            </a:fld>
            <a:endParaRPr lang="en-US" altLang="pt-BR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6E59DE2-222A-472F-8925-9B0947172475}" type="slidenum">
              <a:rPr lang="en-US" altLang="pt-BR" smtClean="0"/>
              <a:pPr/>
              <a:t>4</a:t>
            </a:fld>
            <a:endParaRPr lang="en-US" altLang="pt-BR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8B7FE5A-C3A9-4F08-BB1B-3079F1CF7EEF}" type="slidenum">
              <a:rPr lang="en-US" altLang="pt-BR" smtClean="0"/>
              <a:pPr/>
              <a:t>5</a:t>
            </a:fld>
            <a:endParaRPr lang="en-US" altLang="pt-BR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94619A6-714A-4059-A06F-ECC3904B9EE8}" type="slidenum">
              <a:rPr lang="en-US" altLang="pt-BR" smtClean="0"/>
              <a:pPr/>
              <a:t>6</a:t>
            </a:fld>
            <a:endParaRPr lang="en-US" altLang="pt-BR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A6DEEC-2757-459C-85EC-3CE72F34B3B8}" type="slidenum">
              <a:rPr lang="en-US" altLang="pt-BR" smtClean="0"/>
              <a:pPr/>
              <a:t>7</a:t>
            </a:fld>
            <a:endParaRPr lang="en-US" altLang="pt-BR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D6215B-B3F1-4AFF-8C9D-F7F01277DE8B}" type="slidenum">
              <a:rPr lang="en-US" altLang="pt-BR" smtClean="0"/>
              <a:pPr/>
              <a:t>8</a:t>
            </a:fld>
            <a:endParaRPr lang="en-US" altLang="pt-BR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867FEBC-48E8-4AC5-8D43-0DCE4639C302}" type="slidenum">
              <a:rPr lang="en-US" altLang="pt-BR" smtClean="0"/>
              <a:pPr/>
              <a:t>9</a:t>
            </a:fld>
            <a:endParaRPr lang="en-US" altLang="pt-BR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2"/>
          <p:cNvGraphicFramePr>
            <a:graphicFrameLocks noChangeAspect="1"/>
          </p:cNvGraphicFramePr>
          <p:nvPr/>
        </p:nvGraphicFramePr>
        <p:xfrm>
          <a:off x="3306763" y="493713"/>
          <a:ext cx="2406650" cy="1901825"/>
        </p:xfrm>
        <a:graphic>
          <a:graphicData uri="http://schemas.openxmlformats.org/presentationml/2006/ole">
            <p:oleObj spid="_x0000_s57346" name="Bitmap Image" r:id="rId3" imgW="3362794" imgH="2657846" progId="Paint.Picture">
              <p:embed/>
            </p:oleObj>
          </a:graphicData>
        </a:graphic>
      </p:graphicFrame>
      <p:pic>
        <p:nvPicPr>
          <p:cNvPr id="3" name="Picture 23" descr="bar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291263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bar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91263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 l="15331" b="43475"/>
          <a:stretch>
            <a:fillRect/>
          </a:stretch>
        </p:blipFill>
        <p:spPr bwMode="auto">
          <a:xfrm>
            <a:off x="-1588" y="0"/>
            <a:ext cx="8412163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0"/>
          <p:cNvPicPr preferRelativeResize="0">
            <a:picLocks noChangeAspect="1" noChangeArrowheads="1"/>
          </p:cNvPicPr>
          <p:nvPr/>
        </p:nvPicPr>
        <p:blipFill>
          <a:blip r:embed="rId5">
            <a:grayscl/>
          </a:blip>
          <a:srcRect l="9027" t="-10738"/>
          <a:stretch>
            <a:fillRect/>
          </a:stretch>
        </p:blipFill>
        <p:spPr bwMode="auto">
          <a:xfrm>
            <a:off x="1588" y="611188"/>
            <a:ext cx="7689850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Object 22"/>
          <p:cNvGraphicFramePr>
            <a:graphicFrameLocks noChangeAspect="1"/>
          </p:cNvGraphicFramePr>
          <p:nvPr/>
        </p:nvGraphicFramePr>
        <p:xfrm>
          <a:off x="8108950" y="55563"/>
          <a:ext cx="990600" cy="782637"/>
        </p:xfrm>
        <a:graphic>
          <a:graphicData uri="http://schemas.openxmlformats.org/presentationml/2006/ole">
            <p:oleObj spid="_x0000_s66562" name="Bitmap Image" r:id="rId6" imgW="3362794" imgH="2657846" progId="Paint.Picture">
              <p:embed/>
            </p:oleObj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Número de Slide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Página </a:t>
            </a:r>
            <a:fld id="{3AED7475-695E-44EF-B175-C738E3D95FF9}" type="slidenum">
              <a:rPr lang="pt-BR" altLang="pt-BR" noProof="1"/>
              <a:pPr>
                <a:defRPr/>
              </a:pPr>
              <a:t>‹nº›</a:t>
            </a:fld>
            <a:endParaRPr lang="pt-BR" altLang="pt-BR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bar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91263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 l="15331" b="43475"/>
          <a:stretch>
            <a:fillRect/>
          </a:stretch>
        </p:blipFill>
        <p:spPr bwMode="auto">
          <a:xfrm>
            <a:off x="-1588" y="0"/>
            <a:ext cx="8412163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0"/>
          <p:cNvPicPr preferRelativeResize="0">
            <a:picLocks noChangeAspect="1" noChangeArrowheads="1"/>
          </p:cNvPicPr>
          <p:nvPr/>
        </p:nvPicPr>
        <p:blipFill>
          <a:blip r:embed="rId5">
            <a:grayscl/>
          </a:blip>
          <a:srcRect l="9027" t="-10738"/>
          <a:stretch>
            <a:fillRect/>
          </a:stretch>
        </p:blipFill>
        <p:spPr bwMode="auto">
          <a:xfrm>
            <a:off x="1588" y="611188"/>
            <a:ext cx="7689850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Object 22"/>
          <p:cNvGraphicFramePr>
            <a:graphicFrameLocks noChangeAspect="1"/>
          </p:cNvGraphicFramePr>
          <p:nvPr/>
        </p:nvGraphicFramePr>
        <p:xfrm>
          <a:off x="8108950" y="55563"/>
          <a:ext cx="990600" cy="782637"/>
        </p:xfrm>
        <a:graphic>
          <a:graphicData uri="http://schemas.openxmlformats.org/presentationml/2006/ole">
            <p:oleObj spid="_x0000_s67586" name="Bitmap Image" r:id="rId6" imgW="3362794" imgH="2657846" progId="Paint.Picture">
              <p:embed/>
            </p:oleObj>
          </a:graphicData>
        </a:graphic>
      </p:graphicFrame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63763" cy="602138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43650" cy="602138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Número de Slide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Página </a:t>
            </a:r>
            <a:fld id="{525891F6-8932-4232-836A-1DF5A73DBF71}" type="slidenum">
              <a:rPr lang="pt-BR" altLang="pt-BR" noProof="1"/>
              <a:pPr>
                <a:defRPr/>
              </a:pPr>
              <a:t>‹nº›</a:t>
            </a:fld>
            <a:endParaRPr lang="pt-BR" altLang="pt-BR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3" descr="bar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91263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 l="15331" b="43475"/>
          <a:stretch>
            <a:fillRect/>
          </a:stretch>
        </p:blipFill>
        <p:spPr bwMode="auto">
          <a:xfrm>
            <a:off x="-1588" y="0"/>
            <a:ext cx="8412163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0"/>
          <p:cNvPicPr preferRelativeResize="0">
            <a:picLocks noChangeAspect="1" noChangeArrowheads="1"/>
          </p:cNvPicPr>
          <p:nvPr/>
        </p:nvPicPr>
        <p:blipFill>
          <a:blip r:embed="rId5">
            <a:grayscl/>
          </a:blip>
          <a:srcRect l="9027" t="-10738"/>
          <a:stretch>
            <a:fillRect/>
          </a:stretch>
        </p:blipFill>
        <p:spPr bwMode="auto">
          <a:xfrm>
            <a:off x="1588" y="611188"/>
            <a:ext cx="7689850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22"/>
          <p:cNvGraphicFramePr>
            <a:graphicFrameLocks noChangeAspect="1"/>
          </p:cNvGraphicFramePr>
          <p:nvPr/>
        </p:nvGraphicFramePr>
        <p:xfrm>
          <a:off x="8108950" y="55563"/>
          <a:ext cx="990600" cy="782637"/>
        </p:xfrm>
        <a:graphic>
          <a:graphicData uri="http://schemas.openxmlformats.org/presentationml/2006/ole">
            <p:oleObj spid="_x0000_s68610" name="Bitmap Image" r:id="rId6" imgW="3362794" imgH="2657846" progId="Paint.Picture">
              <p:embed/>
            </p:oleObj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0"/>
            <a:ext cx="7391400" cy="6096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244475" y="852488"/>
            <a:ext cx="4244975" cy="51689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1850" y="852488"/>
            <a:ext cx="4246563" cy="51689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Número de Slide 4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Página </a:t>
            </a:r>
            <a:fld id="{4193D484-DC6E-4C57-9BD2-00C07382E61B}" type="slidenum">
              <a:rPr lang="pt-BR" altLang="pt-BR" noProof="1"/>
              <a:pPr>
                <a:defRPr/>
              </a:pPr>
              <a:t>‹nº›</a:t>
            </a:fld>
            <a:endParaRPr lang="pt-BR" altLang="pt-BR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bar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91263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 l="15331" b="43475"/>
          <a:stretch>
            <a:fillRect/>
          </a:stretch>
        </p:blipFill>
        <p:spPr bwMode="auto">
          <a:xfrm>
            <a:off x="-1588" y="0"/>
            <a:ext cx="8412163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0"/>
          <p:cNvPicPr preferRelativeResize="0">
            <a:picLocks noChangeAspect="1" noChangeArrowheads="1"/>
          </p:cNvPicPr>
          <p:nvPr/>
        </p:nvPicPr>
        <p:blipFill>
          <a:blip r:embed="rId5">
            <a:grayscl/>
          </a:blip>
          <a:srcRect l="9027" t="-10738"/>
          <a:stretch>
            <a:fillRect/>
          </a:stretch>
        </p:blipFill>
        <p:spPr bwMode="auto">
          <a:xfrm>
            <a:off x="1588" y="611188"/>
            <a:ext cx="7689850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Object 22"/>
          <p:cNvGraphicFramePr>
            <a:graphicFrameLocks noChangeAspect="1"/>
          </p:cNvGraphicFramePr>
          <p:nvPr/>
        </p:nvGraphicFramePr>
        <p:xfrm>
          <a:off x="8108950" y="55563"/>
          <a:ext cx="990600" cy="782637"/>
        </p:xfrm>
        <a:graphic>
          <a:graphicData uri="http://schemas.openxmlformats.org/presentationml/2006/ole">
            <p:oleObj spid="_x0000_s58370" name="Bitmap Image" r:id="rId6" imgW="3362794" imgH="2657846" progId="Paint.Picture">
              <p:embed/>
            </p:oleObj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Número de Slide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Página </a:t>
            </a:r>
            <a:fld id="{148FAB31-98CC-4CAC-9B53-220C3A6148E8}" type="slidenum">
              <a:rPr lang="pt-BR" altLang="pt-BR" noProof="1"/>
              <a:pPr>
                <a:defRPr/>
              </a:pPr>
              <a:t>‹nº›</a:t>
            </a:fld>
            <a:endParaRPr lang="pt-BR" altLang="pt-BR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bar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91263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 l="15331" b="43475"/>
          <a:stretch>
            <a:fillRect/>
          </a:stretch>
        </p:blipFill>
        <p:spPr bwMode="auto">
          <a:xfrm>
            <a:off x="-1588" y="0"/>
            <a:ext cx="8412163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0"/>
          <p:cNvPicPr preferRelativeResize="0">
            <a:picLocks noChangeAspect="1" noChangeArrowheads="1"/>
          </p:cNvPicPr>
          <p:nvPr/>
        </p:nvPicPr>
        <p:blipFill>
          <a:blip r:embed="rId5">
            <a:grayscl/>
          </a:blip>
          <a:srcRect l="9027" t="-10738"/>
          <a:stretch>
            <a:fillRect/>
          </a:stretch>
        </p:blipFill>
        <p:spPr bwMode="auto">
          <a:xfrm>
            <a:off x="1588" y="611188"/>
            <a:ext cx="7689850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Object 22"/>
          <p:cNvGraphicFramePr>
            <a:graphicFrameLocks noChangeAspect="1"/>
          </p:cNvGraphicFramePr>
          <p:nvPr/>
        </p:nvGraphicFramePr>
        <p:xfrm>
          <a:off x="8108950" y="55563"/>
          <a:ext cx="990600" cy="782637"/>
        </p:xfrm>
        <a:graphic>
          <a:graphicData uri="http://schemas.openxmlformats.org/presentationml/2006/ole">
            <p:oleObj spid="_x0000_s59394" name="Bitmap Image" r:id="rId6" imgW="3362794" imgH="2657846" progId="Paint.Picture">
              <p:embed/>
            </p:oleObj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Espaço Reservado para Número de Slide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Página </a:t>
            </a:r>
            <a:fld id="{BB6A4968-A9DC-470E-98F6-6E7581A3AA17}" type="slidenum">
              <a:rPr lang="pt-BR" altLang="pt-BR" noProof="1"/>
              <a:pPr>
                <a:defRPr/>
              </a:pPr>
              <a:t>‹nº›</a:t>
            </a:fld>
            <a:endParaRPr lang="pt-BR" altLang="pt-BR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3" descr="bar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91263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 l="15331" b="43475"/>
          <a:stretch>
            <a:fillRect/>
          </a:stretch>
        </p:blipFill>
        <p:spPr bwMode="auto">
          <a:xfrm>
            <a:off x="-1588" y="0"/>
            <a:ext cx="8412163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0"/>
          <p:cNvPicPr preferRelativeResize="0">
            <a:picLocks noChangeAspect="1" noChangeArrowheads="1"/>
          </p:cNvPicPr>
          <p:nvPr/>
        </p:nvPicPr>
        <p:blipFill>
          <a:blip r:embed="rId5">
            <a:grayscl/>
          </a:blip>
          <a:srcRect l="9027" t="-10738"/>
          <a:stretch>
            <a:fillRect/>
          </a:stretch>
        </p:blipFill>
        <p:spPr bwMode="auto">
          <a:xfrm>
            <a:off x="1588" y="611188"/>
            <a:ext cx="7689850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22"/>
          <p:cNvGraphicFramePr>
            <a:graphicFrameLocks noChangeAspect="1"/>
          </p:cNvGraphicFramePr>
          <p:nvPr/>
        </p:nvGraphicFramePr>
        <p:xfrm>
          <a:off x="8108950" y="55563"/>
          <a:ext cx="990600" cy="782637"/>
        </p:xfrm>
        <a:graphic>
          <a:graphicData uri="http://schemas.openxmlformats.org/presentationml/2006/ole">
            <p:oleObj spid="_x0000_s60418" name="Bitmap Image" r:id="rId6" imgW="3362794" imgH="2657846" progId="Paint.Picture">
              <p:embed/>
            </p:oleObj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4475" y="852488"/>
            <a:ext cx="4244975" cy="516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1850" y="852488"/>
            <a:ext cx="4246563" cy="516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Número de Slide 4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Página </a:t>
            </a:r>
            <a:fld id="{58D58E65-6EE9-4614-8A11-2B14A3DED40A}" type="slidenum">
              <a:rPr lang="pt-BR" altLang="pt-BR" noProof="1"/>
              <a:pPr>
                <a:defRPr/>
              </a:pPr>
              <a:t>‹nº›</a:t>
            </a:fld>
            <a:endParaRPr lang="pt-BR" altLang="pt-BR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3" descr="bar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91263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 l="15331" b="43475"/>
          <a:stretch>
            <a:fillRect/>
          </a:stretch>
        </p:blipFill>
        <p:spPr bwMode="auto">
          <a:xfrm>
            <a:off x="-1588" y="0"/>
            <a:ext cx="8412163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0"/>
          <p:cNvPicPr preferRelativeResize="0">
            <a:picLocks noChangeAspect="1" noChangeArrowheads="1"/>
          </p:cNvPicPr>
          <p:nvPr/>
        </p:nvPicPr>
        <p:blipFill>
          <a:blip r:embed="rId5">
            <a:grayscl/>
          </a:blip>
          <a:srcRect l="9027" t="-10738"/>
          <a:stretch>
            <a:fillRect/>
          </a:stretch>
        </p:blipFill>
        <p:spPr bwMode="auto">
          <a:xfrm>
            <a:off x="1588" y="611188"/>
            <a:ext cx="7689850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Object 22"/>
          <p:cNvGraphicFramePr>
            <a:graphicFrameLocks noChangeAspect="1"/>
          </p:cNvGraphicFramePr>
          <p:nvPr/>
        </p:nvGraphicFramePr>
        <p:xfrm>
          <a:off x="8108950" y="55563"/>
          <a:ext cx="990600" cy="782637"/>
        </p:xfrm>
        <a:graphic>
          <a:graphicData uri="http://schemas.openxmlformats.org/presentationml/2006/ole">
            <p:oleObj spid="_x0000_s61442" name="Bitmap Image" r:id="rId6" imgW="3362794" imgH="2657846" progId="Paint.Picture">
              <p:embed/>
            </p:oleObj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1" name="Espaço Reservado para Número de Slide 6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Página </a:t>
            </a:r>
            <a:fld id="{F4C06B56-DDC7-49F2-B6A5-FF03D98C266C}" type="slidenum">
              <a:rPr lang="pt-BR" altLang="pt-BR" noProof="1"/>
              <a:pPr>
                <a:defRPr/>
              </a:pPr>
              <a:t>‹nº›</a:t>
            </a:fld>
            <a:endParaRPr lang="pt-BR" altLang="pt-BR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3" descr="bar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91263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 l="15331" b="43475"/>
          <a:stretch>
            <a:fillRect/>
          </a:stretch>
        </p:blipFill>
        <p:spPr bwMode="auto">
          <a:xfrm>
            <a:off x="-1588" y="0"/>
            <a:ext cx="8412163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0"/>
          <p:cNvPicPr preferRelativeResize="0">
            <a:picLocks noChangeAspect="1" noChangeArrowheads="1"/>
          </p:cNvPicPr>
          <p:nvPr/>
        </p:nvPicPr>
        <p:blipFill>
          <a:blip r:embed="rId5">
            <a:grayscl/>
          </a:blip>
          <a:srcRect l="9027" t="-10738"/>
          <a:stretch>
            <a:fillRect/>
          </a:stretch>
        </p:blipFill>
        <p:spPr bwMode="auto">
          <a:xfrm>
            <a:off x="1588" y="611188"/>
            <a:ext cx="7689850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ct 22"/>
          <p:cNvGraphicFramePr>
            <a:graphicFrameLocks noChangeAspect="1"/>
          </p:cNvGraphicFramePr>
          <p:nvPr/>
        </p:nvGraphicFramePr>
        <p:xfrm>
          <a:off x="8108950" y="55563"/>
          <a:ext cx="990600" cy="782637"/>
        </p:xfrm>
        <a:graphic>
          <a:graphicData uri="http://schemas.openxmlformats.org/presentationml/2006/ole">
            <p:oleObj spid="_x0000_s62466" name="Bitmap Image" r:id="rId6" imgW="3362794" imgH="2657846" progId="Paint.Picture">
              <p:embed/>
            </p:oleObj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Página </a:t>
            </a:r>
            <a:fld id="{ED26E4A6-2EFE-4AD3-9FB9-6349ED5031FD}" type="slidenum">
              <a:rPr lang="pt-BR" altLang="pt-BR" noProof="1"/>
              <a:pPr>
                <a:defRPr/>
              </a:pPr>
              <a:t>‹nº›</a:t>
            </a:fld>
            <a:endParaRPr lang="pt-BR" altLang="pt-BR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3" descr="bar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91263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 l="15331" b="43475"/>
          <a:stretch>
            <a:fillRect/>
          </a:stretch>
        </p:blipFill>
        <p:spPr bwMode="auto">
          <a:xfrm>
            <a:off x="-1588" y="0"/>
            <a:ext cx="8412163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10"/>
          <p:cNvPicPr preferRelativeResize="0">
            <a:picLocks noChangeAspect="1" noChangeArrowheads="1"/>
          </p:cNvPicPr>
          <p:nvPr/>
        </p:nvPicPr>
        <p:blipFill>
          <a:blip r:embed="rId5">
            <a:grayscl/>
          </a:blip>
          <a:srcRect l="9027" t="-10738"/>
          <a:stretch>
            <a:fillRect/>
          </a:stretch>
        </p:blipFill>
        <p:spPr bwMode="auto">
          <a:xfrm>
            <a:off x="1588" y="611188"/>
            <a:ext cx="7689850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22"/>
          <p:cNvGraphicFramePr>
            <a:graphicFrameLocks noChangeAspect="1"/>
          </p:cNvGraphicFramePr>
          <p:nvPr/>
        </p:nvGraphicFramePr>
        <p:xfrm>
          <a:off x="8108950" y="55563"/>
          <a:ext cx="990600" cy="782637"/>
        </p:xfrm>
        <a:graphic>
          <a:graphicData uri="http://schemas.openxmlformats.org/presentationml/2006/ole">
            <p:oleObj spid="_x0000_s63490" name="Bitmap Image" r:id="rId6" imgW="3362794" imgH="2657846" progId="Paint.Picture">
              <p:embed/>
            </p:oleObj>
          </a:graphicData>
        </a:graphic>
      </p:graphicFrame>
      <p:sp>
        <p:nvSpPr>
          <p:cNvPr id="6" name="Espaço Reservado para Número de Slide 1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Página </a:t>
            </a:r>
            <a:fld id="{712BECB1-E666-4824-AB2F-79A3A24FFB3B}" type="slidenum">
              <a:rPr lang="pt-BR" altLang="pt-BR" noProof="1"/>
              <a:pPr>
                <a:defRPr/>
              </a:pPr>
              <a:t>‹nº›</a:t>
            </a:fld>
            <a:endParaRPr lang="pt-BR" altLang="pt-BR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3" descr="bar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91263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 l="15331" b="43475"/>
          <a:stretch>
            <a:fillRect/>
          </a:stretch>
        </p:blipFill>
        <p:spPr bwMode="auto">
          <a:xfrm>
            <a:off x="-1588" y="0"/>
            <a:ext cx="8412163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0"/>
          <p:cNvPicPr preferRelativeResize="0">
            <a:picLocks noChangeAspect="1" noChangeArrowheads="1"/>
          </p:cNvPicPr>
          <p:nvPr/>
        </p:nvPicPr>
        <p:blipFill>
          <a:blip r:embed="rId5">
            <a:grayscl/>
          </a:blip>
          <a:srcRect l="9027" t="-10738"/>
          <a:stretch>
            <a:fillRect/>
          </a:stretch>
        </p:blipFill>
        <p:spPr bwMode="auto">
          <a:xfrm>
            <a:off x="1588" y="611188"/>
            <a:ext cx="7689850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22"/>
          <p:cNvGraphicFramePr>
            <a:graphicFrameLocks noChangeAspect="1"/>
          </p:cNvGraphicFramePr>
          <p:nvPr/>
        </p:nvGraphicFramePr>
        <p:xfrm>
          <a:off x="8108950" y="55563"/>
          <a:ext cx="990600" cy="782637"/>
        </p:xfrm>
        <a:graphic>
          <a:graphicData uri="http://schemas.openxmlformats.org/presentationml/2006/ole">
            <p:oleObj spid="_x0000_s64514" name="Bitmap Image" r:id="rId6" imgW="3362794" imgH="2657846" progId="Paint.Picture">
              <p:embed/>
            </p:oleObj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Espaço Reservado para Número de Slide 4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Página </a:t>
            </a:r>
            <a:fld id="{F77DACD9-04E8-4CDA-8881-BF94A7BAF60D}" type="slidenum">
              <a:rPr lang="pt-BR" altLang="pt-BR" noProof="1"/>
              <a:pPr>
                <a:defRPr/>
              </a:pPr>
              <a:t>‹nº›</a:t>
            </a:fld>
            <a:endParaRPr lang="pt-BR" altLang="pt-BR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3" descr="bar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91263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 l="15331" b="43475"/>
          <a:stretch>
            <a:fillRect/>
          </a:stretch>
        </p:blipFill>
        <p:spPr bwMode="auto">
          <a:xfrm>
            <a:off x="-1588" y="0"/>
            <a:ext cx="8412163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0"/>
          <p:cNvPicPr preferRelativeResize="0">
            <a:picLocks noChangeAspect="1" noChangeArrowheads="1"/>
          </p:cNvPicPr>
          <p:nvPr/>
        </p:nvPicPr>
        <p:blipFill>
          <a:blip r:embed="rId5">
            <a:grayscl/>
          </a:blip>
          <a:srcRect l="9027" t="-10738"/>
          <a:stretch>
            <a:fillRect/>
          </a:stretch>
        </p:blipFill>
        <p:spPr bwMode="auto">
          <a:xfrm>
            <a:off x="1588" y="611188"/>
            <a:ext cx="7689850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22"/>
          <p:cNvGraphicFramePr>
            <a:graphicFrameLocks noChangeAspect="1"/>
          </p:cNvGraphicFramePr>
          <p:nvPr/>
        </p:nvGraphicFramePr>
        <p:xfrm>
          <a:off x="8108950" y="55563"/>
          <a:ext cx="990600" cy="782637"/>
        </p:xfrm>
        <a:graphic>
          <a:graphicData uri="http://schemas.openxmlformats.org/presentationml/2006/ole">
            <p:oleObj spid="_x0000_s65538" name="Bitmap Image" r:id="rId6" imgW="3362794" imgH="2657846" progId="Paint.Picture">
              <p:embed/>
            </p:oleObj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Espaço Reservado para Número de Slide 4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Página </a:t>
            </a:r>
            <a:fld id="{88B6337B-DD93-46BB-B166-9D300AE1C391}" type="slidenum">
              <a:rPr lang="pt-BR" altLang="pt-BR" noProof="1"/>
              <a:pPr>
                <a:defRPr/>
              </a:pPr>
              <a:t>‹nº›</a:t>
            </a:fld>
            <a:endParaRPr lang="pt-BR" altLang="pt-BR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barra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6291263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9"/>
          <p:cNvPicPr>
            <a:picLocks noChangeAspect="1" noChangeArrowheads="1"/>
          </p:cNvPicPr>
          <p:nvPr/>
        </p:nvPicPr>
        <p:blipFill>
          <a:blip r:embed="rId16">
            <a:grayscl/>
          </a:blip>
          <a:srcRect l="15331" b="43475"/>
          <a:stretch>
            <a:fillRect/>
          </a:stretch>
        </p:blipFill>
        <p:spPr bwMode="auto">
          <a:xfrm>
            <a:off x="-1588" y="0"/>
            <a:ext cx="8412163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7391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/>
              <a:t>Título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4475" y="852488"/>
            <a:ext cx="8643938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Subtítulo</a:t>
            </a:r>
          </a:p>
        </p:txBody>
      </p:sp>
      <p:pic>
        <p:nvPicPr>
          <p:cNvPr id="1030" name="Picture 10"/>
          <p:cNvPicPr preferRelativeResize="0">
            <a:picLocks noChangeAspect="1" noChangeArrowheads="1"/>
          </p:cNvPicPr>
          <p:nvPr/>
        </p:nvPicPr>
        <p:blipFill>
          <a:blip r:embed="rId17">
            <a:grayscl/>
          </a:blip>
          <a:srcRect l="9027" t="-10738"/>
          <a:stretch>
            <a:fillRect/>
          </a:stretch>
        </p:blipFill>
        <p:spPr bwMode="auto">
          <a:xfrm>
            <a:off x="1588" y="611188"/>
            <a:ext cx="7689850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15238" y="6486525"/>
            <a:ext cx="1439862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20000"/>
              </a:lnSpc>
              <a:defRPr sz="1200" i="1">
                <a:solidFill>
                  <a:srgbClr val="0F4C0E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r>
              <a:rPr lang="pt-BR" altLang="pt-BR"/>
              <a:t>Página </a:t>
            </a:r>
            <a:fld id="{C0BB0939-6204-4AC6-8A73-D63619B9A1A4}" type="slidenum">
              <a:rPr altLang="pt-BR" noProof="1"/>
              <a:pPr>
                <a:defRPr/>
              </a:pPr>
              <a:t>‹nº›</a:t>
            </a:fld>
            <a:endParaRPr lang="pt-BR" altLang="pt-BR" noProof="1"/>
          </a:p>
        </p:txBody>
      </p:sp>
      <p:graphicFrame>
        <p:nvGraphicFramePr>
          <p:cNvPr id="1032" name="Object 22"/>
          <p:cNvGraphicFramePr>
            <a:graphicFrameLocks noChangeAspect="1"/>
          </p:cNvGraphicFramePr>
          <p:nvPr/>
        </p:nvGraphicFramePr>
        <p:xfrm>
          <a:off x="8108950" y="55563"/>
          <a:ext cx="990600" cy="782637"/>
        </p:xfrm>
        <a:graphic>
          <a:graphicData uri="http://schemas.openxmlformats.org/presentationml/2006/ole">
            <p:oleObj spid="_x0000_s1032" name="Bitmap Image" r:id="rId18" imgW="3362794" imgH="2657846" progId="Paint.Picture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hf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2000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2000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2000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2000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7938" indent="-7938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484188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60000"/>
        <a:buBlip>
          <a:blip r:embed="rId19"/>
        </a:buBlip>
        <a:defRPr sz="2400" b="1">
          <a:solidFill>
            <a:schemeClr val="tx1"/>
          </a:solidFill>
          <a:latin typeface="+mn-lt"/>
        </a:defRPr>
      </a:lvl2pPr>
      <a:lvl3pPr marL="9032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70000"/>
        <a:buFont typeface="Wingdings 2" pitchFamily="18" charset="2"/>
        <a:buChar char="®"/>
        <a:defRPr sz="2400">
          <a:solidFill>
            <a:schemeClr val="tx1"/>
          </a:solidFill>
          <a:latin typeface="+mn-lt"/>
        </a:defRPr>
      </a:lvl3pPr>
      <a:lvl4pPr marL="13223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70000"/>
        <a:buChar char="•"/>
        <a:defRPr sz="2000">
          <a:solidFill>
            <a:schemeClr val="tx1"/>
          </a:solidFill>
          <a:latin typeface="Times New Roman" pitchFamily="18" charset="0"/>
        </a:defRPr>
      </a:lvl4pPr>
      <a:lvl5pPr marL="17414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70000"/>
        <a:buChar char="o"/>
        <a:defRPr sz="2000">
          <a:solidFill>
            <a:schemeClr val="tx1"/>
          </a:solidFill>
          <a:latin typeface="Times New Roman" pitchFamily="18" charset="0"/>
        </a:defRPr>
      </a:lvl5pPr>
      <a:lvl6pPr marL="2198688" indent="-228600" algn="l" rtl="0" fontAlgn="base">
        <a:lnSpc>
          <a:spcPct val="90000"/>
        </a:lnSpc>
        <a:spcBef>
          <a:spcPct val="20000"/>
        </a:spcBef>
        <a:spcAft>
          <a:spcPct val="0"/>
        </a:spcAft>
        <a:buSzPct val="70000"/>
        <a:buChar char="o"/>
        <a:defRPr sz="2000">
          <a:solidFill>
            <a:schemeClr val="tx1"/>
          </a:solidFill>
          <a:latin typeface="Times New Roman" pitchFamily="18" charset="0"/>
        </a:defRPr>
      </a:lvl6pPr>
      <a:lvl7pPr marL="2655888" indent="-228600" algn="l" rtl="0" fontAlgn="base">
        <a:lnSpc>
          <a:spcPct val="90000"/>
        </a:lnSpc>
        <a:spcBef>
          <a:spcPct val="20000"/>
        </a:spcBef>
        <a:spcAft>
          <a:spcPct val="0"/>
        </a:spcAft>
        <a:buSzPct val="70000"/>
        <a:buChar char="o"/>
        <a:defRPr sz="2000">
          <a:solidFill>
            <a:schemeClr val="tx1"/>
          </a:solidFill>
          <a:latin typeface="Times New Roman" pitchFamily="18" charset="0"/>
        </a:defRPr>
      </a:lvl7pPr>
      <a:lvl8pPr marL="3113088" indent="-228600" algn="l" rtl="0" fontAlgn="base">
        <a:lnSpc>
          <a:spcPct val="90000"/>
        </a:lnSpc>
        <a:spcBef>
          <a:spcPct val="20000"/>
        </a:spcBef>
        <a:spcAft>
          <a:spcPct val="0"/>
        </a:spcAft>
        <a:buSzPct val="70000"/>
        <a:buChar char="o"/>
        <a:defRPr sz="2000">
          <a:solidFill>
            <a:schemeClr val="tx1"/>
          </a:solidFill>
          <a:latin typeface="Times New Roman" pitchFamily="18" charset="0"/>
        </a:defRPr>
      </a:lvl8pPr>
      <a:lvl9pPr marL="3570288" indent="-228600" algn="l" rtl="0" fontAlgn="base">
        <a:lnSpc>
          <a:spcPct val="90000"/>
        </a:lnSpc>
        <a:spcBef>
          <a:spcPct val="20000"/>
        </a:spcBef>
        <a:spcAft>
          <a:spcPct val="0"/>
        </a:spcAft>
        <a:buSzPct val="70000"/>
        <a:buChar char="o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4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Gr_fico_do_Microsoft_Office_Excel1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Gr_fico_do_Microsoft_Office_Excel2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7"/>
          <p:cNvGraphicFramePr>
            <a:graphicFrameLocks noChangeAspect="1"/>
          </p:cNvGraphicFramePr>
          <p:nvPr/>
        </p:nvGraphicFramePr>
        <p:xfrm>
          <a:off x="1238250" y="3649663"/>
          <a:ext cx="6557963" cy="885825"/>
        </p:xfrm>
        <a:graphic>
          <a:graphicData uri="http://schemas.openxmlformats.org/presentationml/2006/ole">
            <p:oleObj spid="_x0000_s14338" name="Imagem de Bitmap" r:id="rId4" imgW="0" imgH="0" progId="Paint.Picture">
              <p:embed/>
            </p:oleObj>
          </a:graphicData>
        </a:graphic>
      </p:graphicFrame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1504950" y="3011488"/>
            <a:ext cx="6024563" cy="630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pt-BR" altLang="pt-BR" sz="3500" b="1">
                <a:solidFill>
                  <a:schemeClr val="accent2"/>
                </a:solidFill>
              </a:rPr>
              <a:t>Controle da Regularidade e</a:t>
            </a:r>
            <a:endParaRPr lang="en-US" altLang="pt-BR" sz="35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4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BR" altLang="pt-BR" smtClean="0"/>
              <a:t>Página </a:t>
            </a:r>
            <a:fld id="{E84ADF43-A548-4A36-9267-CA3336D614E1}" type="slidenum">
              <a:rPr altLang="pt-BR" noProof="1" smtClean="0"/>
              <a:pPr/>
              <a:t>10</a:t>
            </a:fld>
            <a:endParaRPr lang="pt-BR" altLang="pt-BR" noProof="1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FF3300"/>
                </a:solidFill>
              </a:rPr>
              <a:t>OBJETIVO DO SISTEMA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4475" y="852488"/>
            <a:ext cx="8899525" cy="5168900"/>
          </a:xfrm>
        </p:spPr>
        <p:txBody>
          <a:bodyPr/>
          <a:lstStyle/>
          <a:p>
            <a:pPr marL="450850" indent="-450850" eaLnBrk="1" hangingPunct="1"/>
            <a:endParaRPr lang="pt-BR" altLang="pt-BR" sz="2000" smtClean="0"/>
          </a:p>
          <a:p>
            <a:pPr marL="450850" indent="-450850" eaLnBrk="1" hangingPunct="1"/>
            <a:endParaRPr lang="pt-BR" altLang="pt-BR" sz="2000" smtClean="0"/>
          </a:p>
          <a:p>
            <a:pPr marL="450850" indent="-450850" eaLnBrk="1" hangingPunct="1"/>
            <a:endParaRPr lang="pt-BR" altLang="pt-BR" sz="2000" smtClean="0"/>
          </a:p>
        </p:txBody>
      </p:sp>
      <p:sp>
        <p:nvSpPr>
          <p:cNvPr id="1518596" name="Rectangle 4"/>
          <p:cNvSpPr>
            <a:spLocks noChangeArrowheads="1"/>
          </p:cNvSpPr>
          <p:nvPr/>
        </p:nvSpPr>
        <p:spPr bwMode="auto">
          <a:xfrm>
            <a:off x="222250" y="1154113"/>
            <a:ext cx="8482013" cy="438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20000"/>
              </a:spcBef>
              <a:defRPr sz="2000" b="1">
                <a:solidFill>
                  <a:schemeClr val="tx2"/>
                </a:solidFill>
                <a:latin typeface="Arial" charset="0"/>
              </a:defRPr>
            </a:lvl1pPr>
            <a:lvl2pPr marL="1187450" indent="-381000" algn="l">
              <a:lnSpc>
                <a:spcPct val="90000"/>
              </a:lnSpc>
              <a:spcBef>
                <a:spcPct val="20000"/>
              </a:spcBef>
              <a:buSzPct val="60000"/>
              <a:buBlip>
                <a:blip r:embed="rId3"/>
              </a:buBlip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652588" indent="-381000" algn="l">
              <a:lnSpc>
                <a:spcPct val="90000"/>
              </a:lnSpc>
              <a:spcBef>
                <a:spcPct val="20000"/>
              </a:spcBef>
              <a:buSzPct val="70000"/>
              <a:buFont typeface="Wingdings 2" pitchFamily="18" charset="2"/>
              <a:buChar char="®"/>
              <a:defRPr sz="2000">
                <a:solidFill>
                  <a:schemeClr val="tx1"/>
                </a:solidFill>
                <a:latin typeface="Arial" charset="0"/>
              </a:defRPr>
            </a:lvl3pPr>
            <a:lvl4pPr marL="2022475" indent="-342900" algn="l">
              <a:lnSpc>
                <a:spcPct val="90000"/>
              </a:lnSpc>
              <a:spcBef>
                <a:spcPct val="20000"/>
              </a:spcBef>
              <a:buSzPct val="70000"/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430463" indent="-342900" algn="l">
              <a:lnSpc>
                <a:spcPct val="90000"/>
              </a:lnSpc>
              <a:spcBef>
                <a:spcPct val="20000"/>
              </a:spcBef>
              <a:buSzPct val="70000"/>
              <a:buChar char="o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887663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70000"/>
              <a:buChar char="o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3344863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70000"/>
              <a:buChar char="o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802063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70000"/>
              <a:buChar char="o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4259263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70000"/>
              <a:buChar char="o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50000"/>
              </a:lnSpc>
              <a:defRPr/>
            </a:pPr>
            <a:endParaRPr lang="pt-BR" altLang="pt-BR" sz="180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None/>
              <a:defRPr/>
            </a:pPr>
            <a:r>
              <a:rPr lang="pt-BR" altLang="pt-BR" sz="2800" smtClean="0"/>
              <a:t>    O </a:t>
            </a:r>
            <a:r>
              <a:rPr lang="pt-BR" altLang="pt-BR" sz="28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Sistema </a:t>
            </a:r>
            <a:r>
              <a:rPr lang="pt-BR" altLang="pt-BR" sz="280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SC</a:t>
            </a:r>
            <a:r>
              <a:rPr lang="pt-BR" altLang="pt-BR" sz="28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Regularidade</a:t>
            </a:r>
            <a:r>
              <a:rPr lang="pt-BR" altLang="pt-BR" sz="2800" smtClean="0"/>
              <a:t> (ex-Sistema Web-Regularidade), possibilita </a:t>
            </a:r>
            <a:r>
              <a:rPr lang="pt-BR" altLang="pt-BR" sz="2800" smtClean="0">
                <a:solidFill>
                  <a:srgbClr val="FF3300"/>
                </a:solidFill>
              </a:rPr>
              <a:t>gerenciar</a:t>
            </a:r>
            <a:r>
              <a:rPr lang="pt-BR" altLang="pt-BR" sz="2800" smtClean="0"/>
              <a:t> e </a:t>
            </a:r>
            <a:r>
              <a:rPr lang="pt-BR" altLang="pt-BR" sz="2800" smtClean="0">
                <a:solidFill>
                  <a:srgbClr val="FF3300"/>
                </a:solidFill>
              </a:rPr>
              <a:t>acompanhar</a:t>
            </a:r>
            <a:r>
              <a:rPr lang="pt-BR" altLang="pt-BR" sz="2800" smtClean="0"/>
              <a:t> se os órgãos e entidades estão cumprindo o </a:t>
            </a:r>
            <a:r>
              <a:rPr lang="pt-BR" altLang="pt-BR" sz="2800" smtClean="0">
                <a:solidFill>
                  <a:schemeClr val="accent2"/>
                </a:solidFill>
              </a:rPr>
              <a:t>Decreto nº 851, de 23 de novembro de 2007</a:t>
            </a:r>
            <a:r>
              <a:rPr lang="pt-BR" altLang="pt-BR" sz="2800" smtClean="0"/>
              <a:t>, </a:t>
            </a:r>
            <a:r>
              <a:rPr lang="pt-BR" altLang="pt-BR" sz="2800" smtClean="0">
                <a:solidFill>
                  <a:srgbClr val="FF3300"/>
                </a:solidFill>
              </a:rPr>
              <a:t>objetivando a adoção de medidas pró-ativas para saneamento das irregularidades antes que as mesmas figurem no Serviço Auxiliar de Informações para Transferências Voluntárias (CAUC),</a:t>
            </a:r>
            <a:r>
              <a:rPr lang="pt-BR" altLang="pt-BR" sz="2800" smtClean="0"/>
              <a:t> do Governo Federal.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4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BR" altLang="pt-BR" smtClean="0"/>
              <a:t>Página </a:t>
            </a:r>
            <a:fld id="{87DEB55C-3C7D-4447-B344-3A89A2C1E27B}" type="slidenum">
              <a:rPr altLang="pt-BR" noProof="1" smtClean="0"/>
              <a:pPr/>
              <a:t>11</a:t>
            </a:fld>
            <a:endParaRPr lang="pt-BR" altLang="pt-BR" noProof="1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z="2500" smtClean="0">
                <a:solidFill>
                  <a:srgbClr val="FF3300"/>
                </a:solidFill>
              </a:rPr>
              <a:t>BENEFÍCIOS DA REGULARIDADE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4475" y="852488"/>
            <a:ext cx="8899525" cy="5168900"/>
          </a:xfrm>
        </p:spPr>
        <p:txBody>
          <a:bodyPr/>
          <a:lstStyle/>
          <a:p>
            <a:pPr marL="450850" indent="-450850" eaLnBrk="1" hangingPunct="1"/>
            <a:endParaRPr lang="pt-BR" altLang="pt-BR" sz="2000" smtClean="0"/>
          </a:p>
          <a:p>
            <a:pPr marL="450850" indent="-450850" eaLnBrk="1" hangingPunct="1"/>
            <a:endParaRPr lang="pt-BR" altLang="pt-BR" sz="2000" smtClean="0"/>
          </a:p>
          <a:p>
            <a:pPr marL="450850" indent="-450850" eaLnBrk="1" hangingPunct="1"/>
            <a:endParaRPr lang="pt-BR" altLang="pt-BR" sz="2000" smtClean="0"/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182563" y="1050925"/>
            <a:ext cx="8482012" cy="494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just">
              <a:lnSpc>
                <a:spcPct val="50000"/>
              </a:lnSpc>
              <a:spcBef>
                <a:spcPct val="20000"/>
              </a:spcBef>
            </a:pPr>
            <a:endParaRPr lang="pt-BR" altLang="pt-BR" sz="1800" b="1"/>
          </a:p>
          <a:p>
            <a:pPr marL="381000" indent="-381000" algn="just">
              <a:spcBef>
                <a:spcPct val="20000"/>
              </a:spcBef>
              <a:buFont typeface="Wingdings" pitchFamily="2" charset="2"/>
              <a:buNone/>
            </a:pPr>
            <a:r>
              <a:rPr lang="pt-BR" altLang="pt-BR" sz="2500" b="1">
                <a:solidFill>
                  <a:schemeClr val="tx2"/>
                </a:solidFill>
              </a:rPr>
              <a:t>     </a:t>
            </a:r>
            <a:r>
              <a:rPr lang="pt-BR" altLang="pt-BR" sz="3500" b="1">
                <a:solidFill>
                  <a:schemeClr val="tx2"/>
                </a:solidFill>
              </a:rPr>
              <a:t>A </a:t>
            </a:r>
            <a:r>
              <a:rPr lang="pt-BR" altLang="pt-BR" sz="3500" b="1">
                <a:solidFill>
                  <a:schemeClr val="accent2"/>
                </a:solidFill>
              </a:rPr>
              <a:t>REGULARIDADE</a:t>
            </a:r>
            <a:r>
              <a:rPr lang="pt-BR" altLang="pt-BR" sz="3500" b="1">
                <a:solidFill>
                  <a:schemeClr val="tx2"/>
                </a:solidFill>
              </a:rPr>
              <a:t> tem por </a:t>
            </a:r>
            <a:r>
              <a:rPr lang="pt-BR" altLang="pt-BR" sz="3500" b="1" u="sng">
                <a:solidFill>
                  <a:srgbClr val="FF3300"/>
                </a:solidFill>
              </a:rPr>
              <a:t>objetivo imediato</a:t>
            </a:r>
            <a:r>
              <a:rPr lang="pt-BR" altLang="pt-BR" sz="3500" b="1">
                <a:solidFill>
                  <a:schemeClr val="tx2"/>
                </a:solidFill>
              </a:rPr>
              <a:t> evitar que o Estado, por meio de qualquer de seus órgãos ou entidades, </a:t>
            </a:r>
            <a:r>
              <a:rPr lang="pt-BR" altLang="pt-BR" sz="3500" b="1">
                <a:solidFill>
                  <a:srgbClr val="FF3300"/>
                </a:solidFill>
              </a:rPr>
              <a:t>caia em inadimplência e, com isso, fique tolhido de receber recursos financeiros da União mediante transferências voluntárias</a:t>
            </a:r>
            <a:r>
              <a:rPr lang="pt-BR" altLang="pt-BR" sz="3500" b="1">
                <a:solidFill>
                  <a:schemeClr val="tx2"/>
                </a:solidFill>
              </a:rPr>
              <a:t>.</a:t>
            </a:r>
            <a:r>
              <a:rPr lang="pt-BR" altLang="pt-BR" sz="2500" b="1">
                <a:solidFill>
                  <a:schemeClr val="tx2"/>
                </a:solidFill>
              </a:rPr>
              <a:t> </a:t>
            </a:r>
            <a:endParaRPr lang="pt-BR" altLang="pt-BR" sz="10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BR" altLang="pt-BR" smtClean="0"/>
              <a:t>Página </a:t>
            </a:r>
            <a:fld id="{26270C66-E8D5-48AC-BEBE-62C7692DB73D}" type="slidenum">
              <a:rPr altLang="pt-BR" noProof="1" smtClean="0"/>
              <a:pPr/>
              <a:t>12</a:t>
            </a:fld>
            <a:endParaRPr lang="pt-BR" altLang="pt-BR" noProof="1" smtClean="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244475" y="930275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50000"/>
              </a:lnSpc>
              <a:spcBef>
                <a:spcPct val="20000"/>
              </a:spcBef>
            </a:pPr>
            <a:endParaRPr lang="pt-BR" altLang="pt-BR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sz="2400" b="1">
              <a:solidFill>
                <a:schemeClr val="tx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chemeClr val="tx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sz="1400" b="1">
              <a:solidFill>
                <a:schemeClr val="accent2"/>
              </a:solidFill>
            </a:endParaRPr>
          </a:p>
          <a:p>
            <a:pPr algn="l">
              <a:lnSpc>
                <a:spcPct val="20000"/>
              </a:lnSpc>
              <a:spcBef>
                <a:spcPct val="20000"/>
              </a:spcBef>
            </a:pPr>
            <a:endParaRPr lang="pt-BR" altLang="pt-BR" sz="2400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/>
          </a:p>
          <a:p>
            <a:pPr algn="l">
              <a:spcBef>
                <a:spcPct val="20000"/>
              </a:spcBef>
            </a:pPr>
            <a:endParaRPr lang="pt-BR" altLang="pt-BR" sz="2400" b="1">
              <a:solidFill>
                <a:srgbClr val="FF3300"/>
              </a:solidFill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FF3300"/>
                </a:solidFill>
              </a:rPr>
              <a:t>ALCANCE DO SISTEMA - </a:t>
            </a:r>
            <a:r>
              <a:rPr lang="pt-BR" altLang="pt-BR" smtClean="0"/>
              <a:t> </a:t>
            </a:r>
            <a:r>
              <a:rPr lang="pt-BR" altLang="pt-BR" smtClean="0">
                <a:solidFill>
                  <a:srgbClr val="FF3300"/>
                </a:solidFill>
              </a:rPr>
              <a:t>100% CNPJ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244475" y="931863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27063" indent="-627063" algn="l">
              <a:lnSpc>
                <a:spcPct val="50000"/>
              </a:lnSpc>
              <a:spcBef>
                <a:spcPct val="20000"/>
              </a:spcBef>
            </a:pPr>
            <a:endParaRPr lang="pt-BR" altLang="pt-BR" sz="2400" b="1">
              <a:solidFill>
                <a:schemeClr val="tx2"/>
              </a:solidFill>
            </a:endParaRP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6454775" y="2347913"/>
            <a:ext cx="23066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/>
          </a:p>
        </p:txBody>
      </p:sp>
      <p:sp>
        <p:nvSpPr>
          <p:cNvPr id="25607" name="Line 6"/>
          <p:cNvSpPr>
            <a:spLocks noChangeShapeType="1"/>
          </p:cNvSpPr>
          <p:nvPr/>
        </p:nvSpPr>
        <p:spPr bwMode="auto">
          <a:xfrm>
            <a:off x="3998913" y="3098800"/>
            <a:ext cx="14605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5608" name="Line 7"/>
          <p:cNvSpPr>
            <a:spLocks noChangeShapeType="1"/>
          </p:cNvSpPr>
          <p:nvPr/>
        </p:nvSpPr>
        <p:spPr bwMode="auto">
          <a:xfrm>
            <a:off x="3016250" y="2647950"/>
            <a:ext cx="2484438" cy="127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5609" name="Rectangle 8"/>
          <p:cNvSpPr>
            <a:spLocks noChangeArrowheads="1"/>
          </p:cNvSpPr>
          <p:nvPr/>
        </p:nvSpPr>
        <p:spPr bwMode="auto">
          <a:xfrm>
            <a:off x="0" y="806450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just">
              <a:spcBef>
                <a:spcPct val="20000"/>
              </a:spcBef>
            </a:pPr>
            <a:endParaRPr lang="pt-BR" altLang="pt-BR" sz="1800" b="1"/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None/>
            </a:pPr>
            <a:endParaRPr lang="pt-BR" altLang="pt-BR" sz="2400" b="1">
              <a:solidFill>
                <a:schemeClr val="tx2"/>
              </a:solidFill>
            </a:endParaRPr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Char char="à"/>
            </a:pPr>
            <a:endParaRPr lang="pt-BR" altLang="pt-BR" b="1">
              <a:solidFill>
                <a:schemeClr val="tx2"/>
              </a:solidFill>
            </a:endParaRPr>
          </a:p>
        </p:txBody>
      </p:sp>
      <p:sp>
        <p:nvSpPr>
          <p:cNvPr id="25610" name="Rectangle 9"/>
          <p:cNvSpPr>
            <a:spLocks noChangeArrowheads="1"/>
          </p:cNvSpPr>
          <p:nvPr/>
        </p:nvSpPr>
        <p:spPr bwMode="auto">
          <a:xfrm>
            <a:off x="244475" y="825500"/>
            <a:ext cx="8534400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just">
              <a:lnSpc>
                <a:spcPct val="50000"/>
              </a:lnSpc>
              <a:spcBef>
                <a:spcPct val="20000"/>
              </a:spcBef>
            </a:pPr>
            <a:endParaRPr lang="pt-BR" altLang="pt-BR" sz="1800" b="1"/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None/>
            </a:pPr>
            <a:endParaRPr lang="pt-BR" altLang="pt-BR" b="1">
              <a:solidFill>
                <a:schemeClr val="tx2"/>
              </a:solidFill>
            </a:endParaRPr>
          </a:p>
        </p:txBody>
      </p:sp>
      <p:graphicFrame>
        <p:nvGraphicFramePr>
          <p:cNvPr id="25611" name="Object 10"/>
          <p:cNvGraphicFramePr>
            <a:graphicFrameLocks noChangeAspect="1"/>
          </p:cNvGraphicFramePr>
          <p:nvPr>
            <p:ph idx="1"/>
          </p:nvPr>
        </p:nvGraphicFramePr>
        <p:xfrm>
          <a:off x="231775" y="914400"/>
          <a:ext cx="8575675" cy="4997450"/>
        </p:xfrm>
        <a:graphic>
          <a:graphicData uri="http://schemas.openxmlformats.org/presentationml/2006/ole">
            <p:oleObj spid="_x0000_s25611" name="Gráfico" r:id="rId4" imgW="6505409" imgH="3790909" progId="Excel.Chart.8">
              <p:embed/>
            </p:oleObj>
          </a:graphicData>
        </a:graphic>
      </p:graphicFrame>
      <p:sp>
        <p:nvSpPr>
          <p:cNvPr id="25612" name="Text Box 11"/>
          <p:cNvSpPr txBox="1">
            <a:spLocks noChangeArrowheads="1"/>
          </p:cNvSpPr>
          <p:nvPr/>
        </p:nvSpPr>
        <p:spPr bwMode="auto">
          <a:xfrm>
            <a:off x="295275" y="3995738"/>
            <a:ext cx="1744663" cy="1857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endParaRPr lang="pt-BR" altLang="pt-BR"/>
          </a:p>
          <a:p>
            <a:pPr algn="just">
              <a:spcBef>
                <a:spcPct val="20000"/>
              </a:spcBef>
            </a:pPr>
            <a:endParaRPr lang="pt-BR" altLang="pt-BR"/>
          </a:p>
          <a:p>
            <a:pPr algn="just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just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just">
              <a:spcBef>
                <a:spcPct val="20000"/>
              </a:spcBef>
            </a:pPr>
            <a:endParaRPr lang="pt-BR" alt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BR" altLang="pt-BR" smtClean="0"/>
              <a:t>Página </a:t>
            </a:r>
            <a:fld id="{B8380E16-C63E-4F31-96A1-ECB3DFE23F9C}" type="slidenum">
              <a:rPr altLang="pt-BR" noProof="1" smtClean="0"/>
              <a:pPr/>
              <a:t>13</a:t>
            </a:fld>
            <a:endParaRPr lang="pt-BR" altLang="pt-BR" noProof="1" smtClean="0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244475" y="930275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50000"/>
              </a:lnSpc>
              <a:spcBef>
                <a:spcPct val="20000"/>
              </a:spcBef>
            </a:pPr>
            <a:endParaRPr lang="pt-BR" altLang="pt-BR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sz="2400" b="1">
              <a:solidFill>
                <a:schemeClr val="tx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chemeClr val="tx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sz="1400" b="1">
              <a:solidFill>
                <a:schemeClr val="accent2"/>
              </a:solidFill>
            </a:endParaRPr>
          </a:p>
          <a:p>
            <a:pPr algn="l">
              <a:lnSpc>
                <a:spcPct val="20000"/>
              </a:lnSpc>
              <a:spcBef>
                <a:spcPct val="20000"/>
              </a:spcBef>
            </a:pPr>
            <a:endParaRPr lang="pt-BR" altLang="pt-BR" sz="2400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/>
          </a:p>
          <a:p>
            <a:pPr algn="l">
              <a:spcBef>
                <a:spcPct val="20000"/>
              </a:spcBef>
            </a:pPr>
            <a:endParaRPr lang="pt-BR" altLang="pt-BR" sz="2400" b="1">
              <a:solidFill>
                <a:srgbClr val="FF3300"/>
              </a:solidFill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FF3300"/>
                </a:solidFill>
              </a:rPr>
              <a:t>RESULTADOS - 1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244475" y="931863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27063" indent="-627063" algn="l">
              <a:lnSpc>
                <a:spcPct val="50000"/>
              </a:lnSpc>
              <a:spcBef>
                <a:spcPct val="20000"/>
              </a:spcBef>
            </a:pPr>
            <a:endParaRPr lang="pt-BR" altLang="pt-BR" sz="2400" b="1">
              <a:solidFill>
                <a:schemeClr val="tx2"/>
              </a:solidFill>
            </a:endParaRP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6454775" y="2347913"/>
            <a:ext cx="23066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/>
          </a:p>
        </p:txBody>
      </p:sp>
      <p:sp>
        <p:nvSpPr>
          <p:cNvPr id="26631" name="Line 6"/>
          <p:cNvSpPr>
            <a:spLocks noChangeShapeType="1"/>
          </p:cNvSpPr>
          <p:nvPr/>
        </p:nvSpPr>
        <p:spPr bwMode="auto">
          <a:xfrm>
            <a:off x="3998913" y="3098800"/>
            <a:ext cx="14605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632" name="Line 7"/>
          <p:cNvSpPr>
            <a:spLocks noChangeShapeType="1"/>
          </p:cNvSpPr>
          <p:nvPr/>
        </p:nvSpPr>
        <p:spPr bwMode="auto">
          <a:xfrm>
            <a:off x="3016250" y="2647950"/>
            <a:ext cx="2484438" cy="127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633" name="Rectangle 8"/>
          <p:cNvSpPr>
            <a:spLocks noChangeArrowheads="1"/>
          </p:cNvSpPr>
          <p:nvPr/>
        </p:nvSpPr>
        <p:spPr bwMode="auto">
          <a:xfrm>
            <a:off x="0" y="806450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just">
              <a:spcBef>
                <a:spcPct val="20000"/>
              </a:spcBef>
            </a:pPr>
            <a:endParaRPr lang="pt-BR" altLang="pt-BR" sz="1800" b="1"/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None/>
            </a:pPr>
            <a:endParaRPr lang="pt-BR" altLang="pt-BR" sz="2400" b="1">
              <a:solidFill>
                <a:schemeClr val="tx2"/>
              </a:solidFill>
            </a:endParaRPr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Char char="à"/>
            </a:pPr>
            <a:endParaRPr lang="pt-BR" altLang="pt-BR" b="1">
              <a:solidFill>
                <a:schemeClr val="tx2"/>
              </a:solidFill>
            </a:endParaRPr>
          </a:p>
        </p:txBody>
      </p:sp>
      <p:sp>
        <p:nvSpPr>
          <p:cNvPr id="26634" name="Rectangle 9"/>
          <p:cNvSpPr>
            <a:spLocks noChangeArrowheads="1"/>
          </p:cNvSpPr>
          <p:nvPr/>
        </p:nvSpPr>
        <p:spPr bwMode="auto">
          <a:xfrm>
            <a:off x="244475" y="825500"/>
            <a:ext cx="8534400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just">
              <a:lnSpc>
                <a:spcPct val="50000"/>
              </a:lnSpc>
              <a:spcBef>
                <a:spcPct val="20000"/>
              </a:spcBef>
            </a:pPr>
            <a:endParaRPr lang="pt-BR" altLang="pt-BR" sz="1800" b="1"/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None/>
            </a:pPr>
            <a:endParaRPr lang="pt-BR" altLang="pt-BR" b="1">
              <a:solidFill>
                <a:schemeClr val="tx2"/>
              </a:solidFill>
            </a:endParaRPr>
          </a:p>
        </p:txBody>
      </p:sp>
      <p:graphicFrame>
        <p:nvGraphicFramePr>
          <p:cNvPr id="26635" name="Object 11"/>
          <p:cNvGraphicFramePr>
            <a:graphicFrameLocks noChangeAspect="1"/>
          </p:cNvGraphicFramePr>
          <p:nvPr>
            <p:ph idx="1"/>
          </p:nvPr>
        </p:nvGraphicFramePr>
        <p:xfrm>
          <a:off x="434975" y="1360488"/>
          <a:ext cx="8310563" cy="5032375"/>
        </p:xfrm>
        <a:graphic>
          <a:graphicData uri="http://schemas.openxmlformats.org/presentationml/2006/ole">
            <p:oleObj spid="_x0000_s26635" name="Gráfico" r:id="rId4" imgW="6496202" imgH="3781349" progId="Excel.Chart.8">
              <p:embed/>
            </p:oleObj>
          </a:graphicData>
        </a:graphic>
      </p:graphicFrame>
      <p:sp>
        <p:nvSpPr>
          <p:cNvPr id="26636" name="Rectangle 15"/>
          <p:cNvSpPr>
            <a:spLocks noChangeArrowheads="1"/>
          </p:cNvSpPr>
          <p:nvPr/>
        </p:nvSpPr>
        <p:spPr bwMode="auto">
          <a:xfrm>
            <a:off x="571500" y="889000"/>
            <a:ext cx="7391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pt-BR" altLang="pt-BR" b="1">
                <a:solidFill>
                  <a:srgbClr val="FF3300"/>
                </a:solidFill>
              </a:rPr>
              <a:t>INVOLUÇÃO DA SITUAÇÃO DO ESTADO JUNTO AO CAUC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2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BR" altLang="pt-BR" smtClean="0"/>
              <a:t>Página </a:t>
            </a:r>
            <a:fld id="{B346E74D-57DE-4EEF-B213-A01633405FE5}" type="slidenum">
              <a:rPr altLang="pt-BR" noProof="1" smtClean="0"/>
              <a:pPr/>
              <a:t>14</a:t>
            </a:fld>
            <a:endParaRPr lang="pt-BR" altLang="pt-BR" noProof="1" smtClean="0"/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0" y="2622550"/>
            <a:ext cx="89281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altLang="pt-BR" b="1"/>
              <a:t>Secretaria de Estado da Fazenda – SEF/SC</a:t>
            </a:r>
          </a:p>
          <a:p>
            <a:r>
              <a:rPr lang="pt-BR" altLang="pt-BR" b="1"/>
              <a:t>Diretoria de Auditoria Geral – DIAG</a:t>
            </a:r>
          </a:p>
          <a:p>
            <a:r>
              <a:rPr lang="pt-BR" altLang="pt-BR" b="1"/>
              <a:t>Rua Saldanha Marinho, 392 - Centro </a:t>
            </a:r>
          </a:p>
          <a:p>
            <a:r>
              <a:rPr lang="pt-BR" altLang="pt-BR" b="1"/>
              <a:t>88010-450 - Fone (48) 3664-5676 - Florianópolis - SC</a:t>
            </a:r>
          </a:p>
          <a:p>
            <a:r>
              <a:rPr lang="pt-BR" altLang="pt-BR" b="1">
                <a:solidFill>
                  <a:schemeClr val="accent2"/>
                </a:solidFill>
              </a:rPr>
              <a:t>www.diag.sef.sc.gov.br</a:t>
            </a:r>
          </a:p>
          <a:p>
            <a:endParaRPr lang="pt-BR" altLang="pt-BR" b="1">
              <a:solidFill>
                <a:schemeClr val="accent2"/>
              </a:solidFill>
            </a:endParaRPr>
          </a:p>
          <a:p>
            <a:r>
              <a:rPr lang="pt-BR" altLang="pt-BR"/>
              <a:t>Elaborado por Jaime Luiz Klein</a:t>
            </a:r>
          </a:p>
          <a:p>
            <a:r>
              <a:rPr lang="pt-BR" altLang="pt-BR"/>
              <a:t>Auditor Interno do Poder Executivo</a:t>
            </a:r>
          </a:p>
          <a:p>
            <a:r>
              <a:rPr lang="pt-BR" altLang="pt-BR"/>
              <a:t>E-mail: </a:t>
            </a:r>
            <a:r>
              <a:rPr lang="pt-BR" altLang="pt-BR" b="1">
                <a:solidFill>
                  <a:schemeClr val="accent2"/>
                </a:solidFill>
              </a:rPr>
              <a:t>jklein@sef.sc.gov.br</a:t>
            </a:r>
          </a:p>
          <a:p>
            <a:r>
              <a:rPr lang="pt-BR" altLang="pt-BR"/>
              <a:t>(48) 3664-5676 / 9109-0480</a:t>
            </a:r>
          </a:p>
          <a:p>
            <a:endParaRPr lang="pt-BR" altLang="pt-BR" b="1">
              <a:solidFill>
                <a:schemeClr val="accent2"/>
              </a:solidFill>
            </a:endParaRP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249238" y="523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altLang="pt-BR" sz="2800" b="1"/>
              <a:t>Fim</a:t>
            </a:r>
          </a:p>
        </p:txBody>
      </p:sp>
      <p:graphicFrame>
        <p:nvGraphicFramePr>
          <p:cNvPr id="27653" name="Object 4"/>
          <p:cNvGraphicFramePr>
            <a:graphicFrameLocks noChangeAspect="1"/>
          </p:cNvGraphicFramePr>
          <p:nvPr/>
        </p:nvGraphicFramePr>
        <p:xfrm>
          <a:off x="3397250" y="849313"/>
          <a:ext cx="1998663" cy="1579562"/>
        </p:xfrm>
        <a:graphic>
          <a:graphicData uri="http://schemas.openxmlformats.org/presentationml/2006/ole">
            <p:oleObj spid="_x0000_s27653" name="Imagem de Bitmap" r:id="rId4" imgW="0" imgH="0" progId="Paint.Picture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4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BR" altLang="pt-BR" smtClean="0"/>
              <a:t>Página </a:t>
            </a:r>
            <a:fld id="{C94EE7B2-0547-4951-8D58-15CE8F3DE37F}" type="slidenum">
              <a:rPr altLang="pt-BR" noProof="1" smtClean="0"/>
              <a:pPr/>
              <a:t>2</a:t>
            </a:fld>
            <a:endParaRPr lang="pt-BR" altLang="pt-BR" noProof="1" smtClean="0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244475" y="930275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50000"/>
              </a:lnSpc>
              <a:spcBef>
                <a:spcPct val="20000"/>
              </a:spcBef>
            </a:pPr>
            <a:endParaRPr lang="pt-BR" altLang="pt-BR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sz="2400" b="1">
              <a:solidFill>
                <a:schemeClr val="tx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chemeClr val="tx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sz="1400" b="1">
              <a:solidFill>
                <a:schemeClr val="accent2"/>
              </a:solidFill>
            </a:endParaRPr>
          </a:p>
          <a:p>
            <a:pPr algn="l">
              <a:lnSpc>
                <a:spcPct val="20000"/>
              </a:lnSpc>
              <a:spcBef>
                <a:spcPct val="20000"/>
              </a:spcBef>
            </a:pPr>
            <a:endParaRPr lang="pt-BR" altLang="pt-BR" sz="2400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/>
          </a:p>
          <a:p>
            <a:pPr algn="l">
              <a:spcBef>
                <a:spcPct val="20000"/>
              </a:spcBef>
            </a:pPr>
            <a:endParaRPr lang="pt-BR" altLang="pt-BR" sz="2400" b="1">
              <a:solidFill>
                <a:srgbClr val="FF3300"/>
              </a:solidFill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FF3300"/>
                </a:solidFill>
              </a:rPr>
              <a:t>EMENTA DECRETO 851/2007</a:t>
            </a:r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44475" y="852488"/>
            <a:ext cx="8899525" cy="5168900"/>
          </a:xfrm>
        </p:spPr>
        <p:txBody>
          <a:bodyPr/>
          <a:lstStyle/>
          <a:p>
            <a:pPr marL="450850" indent="-450850" eaLnBrk="1" hangingPunct="1"/>
            <a:endParaRPr lang="pt-BR" altLang="pt-BR" sz="2000" smtClean="0"/>
          </a:p>
          <a:p>
            <a:pPr marL="450850" indent="-450850" eaLnBrk="1" hangingPunct="1"/>
            <a:endParaRPr lang="pt-BR" altLang="pt-BR" sz="2000" smtClean="0"/>
          </a:p>
          <a:p>
            <a:pPr marL="450850" indent="-450850" eaLnBrk="1" hangingPunct="1"/>
            <a:endParaRPr lang="pt-BR" altLang="pt-BR" sz="2000" smtClean="0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244475" y="931863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27063" indent="-627063" algn="l">
              <a:lnSpc>
                <a:spcPct val="50000"/>
              </a:lnSpc>
              <a:spcBef>
                <a:spcPct val="20000"/>
              </a:spcBef>
            </a:pPr>
            <a:endParaRPr lang="pt-BR" altLang="pt-BR" sz="2400" b="1">
              <a:solidFill>
                <a:schemeClr val="tx2"/>
              </a:solidFill>
            </a:endParaRP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6454775" y="2347913"/>
            <a:ext cx="23066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/>
          </a:p>
        </p:txBody>
      </p:sp>
      <p:sp>
        <p:nvSpPr>
          <p:cNvPr id="15368" name="Line 7"/>
          <p:cNvSpPr>
            <a:spLocks noChangeShapeType="1"/>
          </p:cNvSpPr>
          <p:nvPr/>
        </p:nvSpPr>
        <p:spPr bwMode="auto">
          <a:xfrm>
            <a:off x="3998913" y="3098800"/>
            <a:ext cx="14605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369" name="Line 8"/>
          <p:cNvSpPr>
            <a:spLocks noChangeShapeType="1"/>
          </p:cNvSpPr>
          <p:nvPr/>
        </p:nvSpPr>
        <p:spPr bwMode="auto">
          <a:xfrm>
            <a:off x="3016250" y="2647950"/>
            <a:ext cx="2484438" cy="127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0" y="806450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just">
              <a:spcBef>
                <a:spcPct val="20000"/>
              </a:spcBef>
            </a:pPr>
            <a:endParaRPr lang="pt-BR" altLang="pt-BR" sz="1800" b="1"/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None/>
            </a:pPr>
            <a:endParaRPr lang="pt-BR" altLang="pt-BR" sz="2400" b="1">
              <a:solidFill>
                <a:schemeClr val="tx2"/>
              </a:solidFill>
            </a:endParaRPr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Char char="à"/>
            </a:pPr>
            <a:endParaRPr lang="pt-BR" altLang="pt-BR" b="1">
              <a:solidFill>
                <a:schemeClr val="tx2"/>
              </a:solidFill>
            </a:endParaRPr>
          </a:p>
        </p:txBody>
      </p:sp>
      <p:sp>
        <p:nvSpPr>
          <p:cNvPr id="15371" name="Rectangle 10"/>
          <p:cNvSpPr>
            <a:spLocks noChangeArrowheads="1"/>
          </p:cNvSpPr>
          <p:nvPr/>
        </p:nvSpPr>
        <p:spPr bwMode="auto">
          <a:xfrm>
            <a:off x="244475" y="825500"/>
            <a:ext cx="8534400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just">
              <a:lnSpc>
                <a:spcPct val="50000"/>
              </a:lnSpc>
              <a:spcBef>
                <a:spcPct val="20000"/>
              </a:spcBef>
            </a:pPr>
            <a:endParaRPr lang="pt-BR" altLang="pt-BR" sz="1800" b="1"/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None/>
            </a:pPr>
            <a:endParaRPr lang="pt-BR" altLang="pt-BR" b="1">
              <a:solidFill>
                <a:schemeClr val="tx2"/>
              </a:solidFill>
            </a:endParaRPr>
          </a:p>
        </p:txBody>
      </p:sp>
      <p:sp>
        <p:nvSpPr>
          <p:cNvPr id="15372" name="Rectangle 11"/>
          <p:cNvSpPr>
            <a:spLocks noChangeArrowheads="1"/>
          </p:cNvSpPr>
          <p:nvPr/>
        </p:nvSpPr>
        <p:spPr bwMode="auto">
          <a:xfrm>
            <a:off x="222250" y="815975"/>
            <a:ext cx="8534400" cy="51689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l">
              <a:spcBef>
                <a:spcPct val="20000"/>
              </a:spcBef>
              <a:buFont typeface="Wingdings" pitchFamily="2" charset="2"/>
              <a:buNone/>
            </a:pPr>
            <a:endParaRPr lang="pt-BR" altLang="pt-BR" sz="3200" b="1">
              <a:solidFill>
                <a:schemeClr val="tx2"/>
              </a:solidFill>
            </a:endParaRPr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None/>
            </a:pPr>
            <a:endParaRPr lang="pt-BR" altLang="pt-BR" sz="3200" b="1">
              <a:solidFill>
                <a:schemeClr val="tx2"/>
              </a:solidFill>
            </a:endParaRPr>
          </a:p>
          <a:p>
            <a:pPr marL="381000" indent="-381000">
              <a:spcBef>
                <a:spcPct val="20000"/>
              </a:spcBef>
              <a:buFont typeface="Wingdings" pitchFamily="2" charset="2"/>
              <a:buNone/>
            </a:pPr>
            <a:r>
              <a:rPr lang="pt-BR" altLang="pt-BR" sz="3200" b="1">
                <a:solidFill>
                  <a:schemeClr val="tx2"/>
                </a:solidFill>
              </a:rPr>
              <a:t>“Estabelece </a:t>
            </a:r>
            <a:r>
              <a:rPr lang="pt-BR" altLang="pt-BR" sz="3200" b="1" u="sng">
                <a:solidFill>
                  <a:schemeClr val="accent2"/>
                </a:solidFill>
              </a:rPr>
              <a:t>procedimentos</a:t>
            </a:r>
            <a:r>
              <a:rPr lang="pt-BR" altLang="pt-BR" sz="3200" b="1">
                <a:solidFill>
                  <a:schemeClr val="tx2"/>
                </a:solidFill>
              </a:rPr>
              <a:t> a serem adotados pelos </a:t>
            </a:r>
            <a:r>
              <a:rPr lang="pt-BR" altLang="pt-BR" sz="3200" b="1"/>
              <a:t>Órgãos e Entidades da Administração Pública Estadual</a:t>
            </a:r>
            <a:r>
              <a:rPr lang="pt-BR" altLang="pt-BR" sz="3200" b="1">
                <a:solidFill>
                  <a:schemeClr val="tx2"/>
                </a:solidFill>
              </a:rPr>
              <a:t> para a </a:t>
            </a:r>
            <a:r>
              <a:rPr lang="pt-BR" altLang="pt-BR" sz="3200" b="1" u="sng">
                <a:solidFill>
                  <a:schemeClr val="accent2"/>
                </a:solidFill>
              </a:rPr>
              <a:t>manutenção da regularidade jurídica, fiscal, econômico-financeira e administrativa</a:t>
            </a:r>
            <a:r>
              <a:rPr lang="pt-BR" altLang="pt-BR" sz="3200" b="1">
                <a:solidFill>
                  <a:schemeClr val="tx2"/>
                </a:solidFill>
              </a:rPr>
              <a:t>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4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BR" altLang="pt-BR" smtClean="0"/>
              <a:t>Página </a:t>
            </a:r>
            <a:fld id="{9F164858-9A7A-4803-B596-70A5966A166A}" type="slidenum">
              <a:rPr altLang="pt-BR" noProof="1" smtClean="0"/>
              <a:pPr/>
              <a:t>3</a:t>
            </a:fld>
            <a:endParaRPr lang="pt-BR" altLang="pt-BR" noProof="1" smtClean="0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244475" y="930275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50000"/>
              </a:lnSpc>
              <a:spcBef>
                <a:spcPct val="20000"/>
              </a:spcBef>
            </a:pPr>
            <a:endParaRPr lang="pt-BR" altLang="pt-BR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sz="2400" b="1">
              <a:solidFill>
                <a:schemeClr val="tx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chemeClr val="tx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sz="1400" b="1">
              <a:solidFill>
                <a:schemeClr val="accent2"/>
              </a:solidFill>
            </a:endParaRPr>
          </a:p>
          <a:p>
            <a:pPr algn="l">
              <a:lnSpc>
                <a:spcPct val="20000"/>
              </a:lnSpc>
              <a:spcBef>
                <a:spcPct val="20000"/>
              </a:spcBef>
            </a:pPr>
            <a:endParaRPr lang="pt-BR" altLang="pt-BR" sz="2400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/>
          </a:p>
          <a:p>
            <a:pPr algn="l">
              <a:spcBef>
                <a:spcPct val="20000"/>
              </a:spcBef>
            </a:pPr>
            <a:endParaRPr lang="pt-BR" altLang="pt-BR" sz="2400" b="1">
              <a:solidFill>
                <a:srgbClr val="FF3300"/>
              </a:solidFill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FF3300"/>
                </a:solidFill>
              </a:rPr>
              <a:t>ABRANGÊNCIA E PROCEDIMENTOS</a:t>
            </a:r>
          </a:p>
        </p:txBody>
      </p:sp>
      <p:sp>
        <p:nvSpPr>
          <p:cNvPr id="1638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44475" y="852488"/>
            <a:ext cx="8899525" cy="5168900"/>
          </a:xfrm>
        </p:spPr>
        <p:txBody>
          <a:bodyPr/>
          <a:lstStyle/>
          <a:p>
            <a:pPr marL="450850" indent="-450850" eaLnBrk="1" hangingPunct="1"/>
            <a:endParaRPr lang="pt-BR" altLang="pt-BR" sz="2000" smtClean="0"/>
          </a:p>
          <a:p>
            <a:pPr marL="450850" indent="-450850" eaLnBrk="1" hangingPunct="1"/>
            <a:endParaRPr lang="pt-BR" altLang="pt-BR" sz="2000" smtClean="0"/>
          </a:p>
          <a:p>
            <a:pPr marL="450850" indent="-450850" eaLnBrk="1" hangingPunct="1"/>
            <a:endParaRPr lang="pt-BR" altLang="pt-BR" sz="2000" smtClean="0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244475" y="931863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27063" indent="-627063" algn="l">
              <a:lnSpc>
                <a:spcPct val="50000"/>
              </a:lnSpc>
              <a:spcBef>
                <a:spcPct val="20000"/>
              </a:spcBef>
            </a:pPr>
            <a:endParaRPr lang="pt-BR" altLang="pt-BR" sz="2400" b="1">
              <a:solidFill>
                <a:schemeClr val="tx2"/>
              </a:solidFill>
            </a:endParaRP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454775" y="2347913"/>
            <a:ext cx="23066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3998913" y="3098800"/>
            <a:ext cx="14605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3016250" y="2647950"/>
            <a:ext cx="2484438" cy="127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198438" y="1530350"/>
            <a:ext cx="8815387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just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pt-BR" altLang="pt-BR" b="1">
              <a:solidFill>
                <a:schemeClr val="tx2"/>
              </a:solidFill>
              <a:sym typeface="Wingdings" pitchFamily="2" charset="2"/>
            </a:endParaRPr>
          </a:p>
          <a:p>
            <a:pPr marL="381000" indent="-381000" algn="just">
              <a:lnSpc>
                <a:spcPct val="50000"/>
              </a:lnSpc>
              <a:spcBef>
                <a:spcPct val="20000"/>
              </a:spcBef>
              <a:buFont typeface="Wingdings" pitchFamily="2" charset="2"/>
              <a:buChar char="à"/>
            </a:pPr>
            <a:r>
              <a:rPr lang="pt-BR" altLang="pt-BR" b="1">
                <a:solidFill>
                  <a:schemeClr val="accent2"/>
                </a:solidFill>
              </a:rPr>
              <a:t>REGULARIDADE JURÍDICA: </a:t>
            </a:r>
            <a:r>
              <a:rPr lang="pt-BR" altLang="pt-BR" b="1">
                <a:solidFill>
                  <a:srgbClr val="FF3300"/>
                </a:solidFill>
              </a:rPr>
              <a:t>CNPJ.</a:t>
            </a:r>
          </a:p>
          <a:p>
            <a:pPr marL="381000" indent="-381000" algn="just">
              <a:lnSpc>
                <a:spcPct val="50000"/>
              </a:lnSpc>
              <a:spcBef>
                <a:spcPct val="20000"/>
              </a:spcBef>
              <a:buFont typeface="Wingdings" pitchFamily="2" charset="2"/>
              <a:buChar char="à"/>
            </a:pPr>
            <a:endParaRPr lang="pt-BR" altLang="pt-BR" b="1">
              <a:solidFill>
                <a:schemeClr val="accent2"/>
              </a:solidFill>
            </a:endParaRPr>
          </a:p>
          <a:p>
            <a:pPr marL="381000" indent="-381000" algn="l">
              <a:buFont typeface="Wingdings" pitchFamily="2" charset="2"/>
              <a:buChar char="à"/>
            </a:pPr>
            <a:r>
              <a:rPr lang="pt-BR" altLang="pt-BR" b="1">
                <a:solidFill>
                  <a:schemeClr val="accent2"/>
                </a:solidFill>
              </a:rPr>
              <a:t>REGULARIDADE FISCAL: </a:t>
            </a:r>
            <a:r>
              <a:rPr lang="pt-BR" altLang="pt-BR" b="1">
                <a:solidFill>
                  <a:srgbClr val="FF3300"/>
                </a:solidFill>
              </a:rPr>
              <a:t>CND´s Receita Federal do Brasil,</a:t>
            </a:r>
            <a:r>
              <a:rPr lang="pt-BR" altLang="pt-BR" b="1">
                <a:solidFill>
                  <a:schemeClr val="tx2"/>
                </a:solidFill>
              </a:rPr>
              <a:t>   </a:t>
            </a:r>
          </a:p>
          <a:p>
            <a:pPr marL="381000" indent="-381000" algn="l">
              <a:buFont typeface="Wingdings" pitchFamily="2" charset="2"/>
              <a:buNone/>
            </a:pPr>
            <a:r>
              <a:rPr lang="pt-BR" altLang="pt-BR" b="1">
                <a:solidFill>
                  <a:srgbClr val="FF3300"/>
                </a:solidFill>
              </a:rPr>
              <a:t>                                                   CRF-FGTS CEF, </a:t>
            </a:r>
          </a:p>
          <a:p>
            <a:pPr marL="381000" indent="-381000" algn="l">
              <a:buFont typeface="Wingdings" pitchFamily="2" charset="2"/>
              <a:buNone/>
            </a:pPr>
            <a:r>
              <a:rPr lang="pt-BR" altLang="pt-BR" b="1">
                <a:solidFill>
                  <a:srgbClr val="FF3300"/>
                </a:solidFill>
              </a:rPr>
              <a:t>                                                   CND Fazenda Estadual, e </a:t>
            </a:r>
          </a:p>
          <a:p>
            <a:pPr marL="381000" indent="-381000" algn="l">
              <a:buFont typeface="Wingdings" pitchFamily="2" charset="2"/>
              <a:buNone/>
            </a:pPr>
            <a:r>
              <a:rPr lang="pt-BR" altLang="pt-BR" b="1">
                <a:solidFill>
                  <a:srgbClr val="FF3300"/>
                </a:solidFill>
              </a:rPr>
              <a:t>                                                   CND Fazenda Municipal.</a:t>
            </a:r>
          </a:p>
          <a:p>
            <a:pPr marL="381000" indent="-381000" algn="l">
              <a:buFont typeface="Wingdings" pitchFamily="2" charset="2"/>
              <a:buChar char="à"/>
            </a:pPr>
            <a:endParaRPr lang="pt-BR" altLang="pt-BR" b="1">
              <a:solidFill>
                <a:schemeClr val="accent2"/>
              </a:solidFill>
            </a:endParaRPr>
          </a:p>
          <a:p>
            <a:pPr marL="381000" indent="-381000" algn="just">
              <a:buFont typeface="Wingdings" pitchFamily="2" charset="2"/>
              <a:buChar char="à"/>
            </a:pPr>
            <a:r>
              <a:rPr lang="pt-BR" altLang="pt-BR" b="1">
                <a:solidFill>
                  <a:schemeClr val="accent2"/>
                </a:solidFill>
              </a:rPr>
              <a:t>REGULARIDADE ECONÔMICO-FINANCEIRA: </a:t>
            </a:r>
            <a:r>
              <a:rPr lang="pt-BR" altLang="pt-BR" b="1">
                <a:solidFill>
                  <a:srgbClr val="FF3300"/>
                </a:solidFill>
              </a:rPr>
              <a:t>CADIN Federal e</a:t>
            </a:r>
          </a:p>
          <a:p>
            <a:pPr marL="381000" indent="-381000" algn="just">
              <a:buFont typeface="Wingdings" pitchFamily="2" charset="2"/>
              <a:buNone/>
            </a:pPr>
            <a:r>
              <a:rPr lang="pt-BR" altLang="pt-BR" b="1">
                <a:solidFill>
                  <a:srgbClr val="FF3300"/>
                </a:solidFill>
              </a:rPr>
              <a:t>                                                                                    Convênios Federal.</a:t>
            </a:r>
          </a:p>
          <a:p>
            <a:pPr marL="381000" indent="-381000" algn="just">
              <a:buFont typeface="Wingdings" pitchFamily="2" charset="2"/>
              <a:buChar char="à"/>
            </a:pPr>
            <a:endParaRPr lang="pt-BR" altLang="pt-BR" b="1">
              <a:solidFill>
                <a:schemeClr val="accent2"/>
              </a:solidFill>
            </a:endParaRPr>
          </a:p>
          <a:p>
            <a:pPr marL="381000" indent="-381000" algn="just">
              <a:buFont typeface="Wingdings" pitchFamily="2" charset="2"/>
              <a:buChar char="à"/>
            </a:pPr>
            <a:r>
              <a:rPr lang="pt-BR" altLang="pt-BR" b="1">
                <a:solidFill>
                  <a:schemeClr val="accent2"/>
                </a:solidFill>
              </a:rPr>
              <a:t>REGULARIDADE ADMINISTRATIVA:  </a:t>
            </a:r>
            <a:r>
              <a:rPr lang="pt-BR" altLang="pt-BR" b="1">
                <a:solidFill>
                  <a:srgbClr val="FF3300"/>
                </a:solidFill>
              </a:rPr>
              <a:t>CND´s Intragoverno.</a:t>
            </a:r>
            <a:endParaRPr lang="pt-BR" altLang="pt-BR" b="1">
              <a:solidFill>
                <a:schemeClr val="tx2"/>
              </a:solidFill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4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BR" altLang="pt-BR" smtClean="0"/>
              <a:t>Página </a:t>
            </a:r>
            <a:fld id="{87AA9C9D-E855-4A43-A230-AB2636466BA9}" type="slidenum">
              <a:rPr altLang="pt-BR" noProof="1" smtClean="0"/>
              <a:pPr/>
              <a:t>4</a:t>
            </a:fld>
            <a:endParaRPr lang="pt-BR" altLang="pt-BR" noProof="1" smtClean="0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244475" y="930275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50000"/>
              </a:lnSpc>
              <a:spcBef>
                <a:spcPct val="20000"/>
              </a:spcBef>
            </a:pPr>
            <a:endParaRPr lang="pt-BR" altLang="pt-BR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sz="2400" b="1">
              <a:solidFill>
                <a:schemeClr val="tx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chemeClr val="tx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sz="1400" b="1">
              <a:solidFill>
                <a:schemeClr val="accent2"/>
              </a:solidFill>
            </a:endParaRPr>
          </a:p>
          <a:p>
            <a:pPr algn="l">
              <a:lnSpc>
                <a:spcPct val="20000"/>
              </a:lnSpc>
              <a:spcBef>
                <a:spcPct val="20000"/>
              </a:spcBef>
            </a:pPr>
            <a:endParaRPr lang="pt-BR" altLang="pt-BR" sz="2400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/>
          </a:p>
          <a:p>
            <a:pPr algn="l">
              <a:spcBef>
                <a:spcPct val="20000"/>
              </a:spcBef>
            </a:pPr>
            <a:endParaRPr lang="pt-BR" altLang="pt-BR" sz="2400" b="1">
              <a:solidFill>
                <a:srgbClr val="FF3300"/>
              </a:solidFill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FF3300"/>
                </a:solidFill>
              </a:rPr>
              <a:t>RESPONSÁVEL PELA REGULARIDADE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244475" y="931863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27063" indent="-627063" algn="l">
              <a:lnSpc>
                <a:spcPct val="50000"/>
              </a:lnSpc>
              <a:spcBef>
                <a:spcPct val="20000"/>
              </a:spcBef>
            </a:pPr>
            <a:endParaRPr lang="pt-BR" altLang="pt-BR" sz="2400" b="1">
              <a:solidFill>
                <a:schemeClr val="tx2"/>
              </a:solidFill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6454775" y="2347913"/>
            <a:ext cx="23066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/>
          </a:p>
        </p:txBody>
      </p:sp>
      <p:sp>
        <p:nvSpPr>
          <p:cNvPr id="17415" name="Line 6"/>
          <p:cNvSpPr>
            <a:spLocks noChangeShapeType="1"/>
          </p:cNvSpPr>
          <p:nvPr/>
        </p:nvSpPr>
        <p:spPr bwMode="auto">
          <a:xfrm>
            <a:off x="3998913" y="3098800"/>
            <a:ext cx="14605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>
            <a:off x="3016250" y="2647950"/>
            <a:ext cx="2484438" cy="127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0" y="806450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just">
              <a:spcBef>
                <a:spcPct val="20000"/>
              </a:spcBef>
            </a:pPr>
            <a:endParaRPr lang="pt-BR" altLang="pt-BR" sz="1800" b="1"/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None/>
            </a:pPr>
            <a:endParaRPr lang="pt-BR" altLang="pt-BR" sz="2400" b="1">
              <a:solidFill>
                <a:schemeClr val="tx2"/>
              </a:solidFill>
            </a:endParaRPr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Char char="à"/>
            </a:pPr>
            <a:endParaRPr lang="pt-BR" altLang="pt-BR" b="1">
              <a:solidFill>
                <a:schemeClr val="tx2"/>
              </a:solidFill>
            </a:endParaRPr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244475" y="825500"/>
            <a:ext cx="8534400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just">
              <a:lnSpc>
                <a:spcPct val="50000"/>
              </a:lnSpc>
              <a:spcBef>
                <a:spcPct val="20000"/>
              </a:spcBef>
            </a:pPr>
            <a:endParaRPr lang="pt-BR" altLang="pt-BR" sz="1800" b="1"/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None/>
            </a:pPr>
            <a:endParaRPr lang="pt-BR" altLang="pt-BR" b="1">
              <a:solidFill>
                <a:schemeClr val="tx2"/>
              </a:solidFill>
            </a:endParaRPr>
          </a:p>
        </p:txBody>
      </p:sp>
      <p:pic>
        <p:nvPicPr>
          <p:cNvPr id="17419" name="Picture 10" descr="brasa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31913" y="-1366838"/>
            <a:ext cx="6667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-1379538" y="-1443038"/>
            <a:ext cx="12192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altLang="pt-BR"/>
          </a:p>
        </p:txBody>
      </p:sp>
      <p:graphicFrame>
        <p:nvGraphicFramePr>
          <p:cNvPr id="1593356" name="Group 12"/>
          <p:cNvGraphicFramePr>
            <a:graphicFrameLocks noGrp="1"/>
          </p:cNvGraphicFramePr>
          <p:nvPr/>
        </p:nvGraphicFramePr>
        <p:xfrm>
          <a:off x="-1370013" y="-1433513"/>
          <a:ext cx="1209675" cy="396875"/>
        </p:xfrm>
        <a:graphic>
          <a:graphicData uri="http://schemas.openxmlformats.org/drawingml/2006/table">
            <a:tbl>
              <a:tblPr/>
              <a:tblGrid>
                <a:gridCol w="1209675"/>
              </a:tblGrid>
              <a:tr h="3968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 b="1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 marL="198438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SzPct val="60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674688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SzPct val="7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93788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12888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1970088" fontAlgn="base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27288" fontAlgn="base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884488" fontAlgn="base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41688" fontAlgn="base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93" marB="45793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8"/>
          <p:cNvSpPr>
            <a:spLocks noChangeArrowheads="1"/>
          </p:cNvSpPr>
          <p:nvPr/>
        </p:nvSpPr>
        <p:spPr bwMode="auto">
          <a:xfrm>
            <a:off x="0" y="825500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just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pt-BR" altLang="pt-BR" b="1">
              <a:solidFill>
                <a:schemeClr val="accent2"/>
              </a:solidFill>
              <a:sym typeface="Wingdings" pitchFamily="2" charset="2"/>
            </a:endParaRPr>
          </a:p>
          <a:p>
            <a:pPr marL="381000" indent="-381000" algn="just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pt-BR" altLang="pt-BR" b="1">
              <a:solidFill>
                <a:schemeClr val="accent2"/>
              </a:solidFill>
              <a:sym typeface="Wingdings" pitchFamily="2" charset="2"/>
            </a:endParaRPr>
          </a:p>
          <a:p>
            <a:pPr marL="381000" indent="-381000" algn="just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pt-BR" altLang="pt-BR" b="1">
              <a:solidFill>
                <a:schemeClr val="accent2"/>
              </a:solidFill>
              <a:sym typeface="Wingdings" pitchFamily="2" charset="2"/>
            </a:endParaRPr>
          </a:p>
          <a:p>
            <a:pPr marL="381000" indent="-381000" algn="just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pt-BR" altLang="pt-BR" b="1">
                <a:solidFill>
                  <a:schemeClr val="accent2"/>
                </a:solidFill>
                <a:sym typeface="Wingdings" pitchFamily="2" charset="2"/>
              </a:rPr>
              <a:t> </a:t>
            </a:r>
            <a:r>
              <a:rPr lang="pt-BR" altLang="pt-BR" b="1">
                <a:solidFill>
                  <a:schemeClr val="accent2"/>
                </a:solidFill>
              </a:rPr>
              <a:t>TITULAR DO ÓRGÃO OU ENTIDADE</a:t>
            </a:r>
          </a:p>
          <a:p>
            <a:pPr marL="381000" indent="-381000" algn="just">
              <a:lnSpc>
                <a:spcPct val="40000"/>
              </a:lnSpc>
              <a:spcBef>
                <a:spcPct val="20000"/>
              </a:spcBef>
              <a:buFont typeface="Wingdings" pitchFamily="2" charset="2"/>
              <a:buNone/>
            </a:pPr>
            <a:endParaRPr lang="pt-BR" altLang="pt-BR" b="1">
              <a:solidFill>
                <a:schemeClr val="tx2"/>
              </a:solidFill>
            </a:endParaRPr>
          </a:p>
          <a:p>
            <a:pPr marL="381000" indent="-381000" algn="just">
              <a:spcBef>
                <a:spcPct val="20000"/>
              </a:spcBef>
              <a:buFont typeface="Wingdings" pitchFamily="2" charset="2"/>
              <a:buNone/>
            </a:pPr>
            <a:r>
              <a:rPr lang="pt-BR" altLang="pt-BR" b="1">
                <a:solidFill>
                  <a:schemeClr val="tx2"/>
                </a:solidFill>
              </a:rPr>
              <a:t>     “O titular ou dirigente máximo de Órgão ou Entidade do Poder Executivo Estadual deverá manter atualizadas as provas da regularidade jurídica, fiscal e econômico-financeira...” (art. 1º)</a:t>
            </a:r>
          </a:p>
          <a:p>
            <a:pPr marL="381000" indent="-381000" algn="just">
              <a:spcBef>
                <a:spcPct val="20000"/>
              </a:spcBef>
              <a:buFont typeface="Wingdings" pitchFamily="2" charset="2"/>
              <a:buNone/>
            </a:pPr>
            <a:endParaRPr lang="pt-BR" altLang="pt-BR" b="1">
              <a:solidFill>
                <a:schemeClr val="tx2"/>
              </a:solidFill>
            </a:endParaRPr>
          </a:p>
          <a:p>
            <a:pPr marL="381000" indent="-381000" algn="just">
              <a:spcBef>
                <a:spcPct val="20000"/>
              </a:spcBef>
              <a:buFont typeface="Wingdings" pitchFamily="2" charset="2"/>
              <a:buNone/>
            </a:pPr>
            <a:endParaRPr lang="pt-BR" altLang="pt-BR" b="1">
              <a:solidFill>
                <a:schemeClr val="tx2"/>
              </a:solidFill>
            </a:endParaRPr>
          </a:p>
          <a:p>
            <a:pPr marL="381000" indent="-381000" algn="just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pt-BR" altLang="pt-BR" b="1">
                <a:solidFill>
                  <a:schemeClr val="accent2"/>
                </a:solidFill>
                <a:sym typeface="Wingdings" pitchFamily="2" charset="2"/>
              </a:rPr>
              <a:t> </a:t>
            </a:r>
            <a:r>
              <a:rPr lang="pt-BR" altLang="pt-BR" b="1">
                <a:solidFill>
                  <a:schemeClr val="accent2"/>
                </a:solidFill>
              </a:rPr>
              <a:t>GERENTE DE ADMINISTRAÇÃO</a:t>
            </a:r>
          </a:p>
          <a:p>
            <a:pPr marL="381000" indent="-381000" algn="just">
              <a:lnSpc>
                <a:spcPct val="40000"/>
              </a:lnSpc>
              <a:spcBef>
                <a:spcPct val="20000"/>
              </a:spcBef>
              <a:buFont typeface="Wingdings" pitchFamily="2" charset="2"/>
              <a:buNone/>
            </a:pPr>
            <a:endParaRPr lang="pt-BR" altLang="pt-BR" b="1">
              <a:solidFill>
                <a:schemeClr val="tx2"/>
              </a:solidFill>
            </a:endParaRPr>
          </a:p>
          <a:p>
            <a:pPr marL="381000" indent="-381000" algn="just">
              <a:spcBef>
                <a:spcPct val="20000"/>
              </a:spcBef>
              <a:buFont typeface="Wingdings" pitchFamily="2" charset="2"/>
              <a:buNone/>
            </a:pPr>
            <a:r>
              <a:rPr lang="pt-BR" altLang="pt-BR" b="1">
                <a:solidFill>
                  <a:schemeClr val="tx2"/>
                </a:solidFill>
              </a:rPr>
              <a:t>     “Para implementação do disposto neste Decreto, compete ao titular ou dirigente máximo do Órgão ou Entidade atribuir ao Gerente de Administração ou ocupante de cargo análogo a responsabilidade pela manutenção da atualidade da regularidade jurídica, fiscal, econômico-financeira e administrativa.” (art. 6º)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4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BR" altLang="pt-BR" smtClean="0"/>
              <a:t>Página </a:t>
            </a:r>
            <a:fld id="{10C097F6-2D1A-4D37-92C2-88868C2CF4AD}" type="slidenum">
              <a:rPr altLang="pt-BR" noProof="1" smtClean="0"/>
              <a:pPr/>
              <a:t>5</a:t>
            </a:fld>
            <a:endParaRPr lang="pt-BR" altLang="pt-BR" noProof="1" smtClean="0"/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244475" y="930275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50000"/>
              </a:lnSpc>
              <a:spcBef>
                <a:spcPct val="20000"/>
              </a:spcBef>
            </a:pPr>
            <a:endParaRPr lang="pt-BR" altLang="pt-BR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sz="2400" b="1">
              <a:solidFill>
                <a:schemeClr val="tx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chemeClr val="tx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sz="1400" b="1">
              <a:solidFill>
                <a:schemeClr val="accent2"/>
              </a:solidFill>
            </a:endParaRPr>
          </a:p>
          <a:p>
            <a:pPr algn="l">
              <a:lnSpc>
                <a:spcPct val="20000"/>
              </a:lnSpc>
              <a:spcBef>
                <a:spcPct val="20000"/>
              </a:spcBef>
            </a:pPr>
            <a:endParaRPr lang="pt-BR" altLang="pt-BR" sz="2400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/>
          </a:p>
          <a:p>
            <a:pPr algn="l">
              <a:spcBef>
                <a:spcPct val="20000"/>
              </a:spcBef>
            </a:pPr>
            <a:endParaRPr lang="pt-BR" altLang="pt-BR" sz="2400" b="1">
              <a:solidFill>
                <a:srgbClr val="FF3300"/>
              </a:solidFill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FF3300"/>
                </a:solidFill>
              </a:rPr>
              <a:t>FISCALIZAÇÃO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244475" y="931863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27063" indent="-627063" algn="l">
              <a:lnSpc>
                <a:spcPct val="50000"/>
              </a:lnSpc>
              <a:spcBef>
                <a:spcPct val="20000"/>
              </a:spcBef>
            </a:pPr>
            <a:endParaRPr lang="pt-BR" altLang="pt-BR" sz="2400" b="1">
              <a:solidFill>
                <a:schemeClr val="tx2"/>
              </a:solidFill>
            </a:endParaRP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6454775" y="2347913"/>
            <a:ext cx="23066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/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>
            <a:off x="3998913" y="3098800"/>
            <a:ext cx="14605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3016250" y="2647950"/>
            <a:ext cx="2484438" cy="127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0" y="806450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just">
              <a:spcBef>
                <a:spcPct val="20000"/>
              </a:spcBef>
            </a:pPr>
            <a:endParaRPr lang="pt-BR" altLang="pt-BR" sz="1800" b="1"/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None/>
            </a:pPr>
            <a:endParaRPr lang="pt-BR" altLang="pt-BR" sz="2400" b="1">
              <a:solidFill>
                <a:schemeClr val="tx2"/>
              </a:solidFill>
            </a:endParaRPr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Char char="à"/>
            </a:pPr>
            <a:endParaRPr lang="pt-BR" altLang="pt-BR" b="1">
              <a:solidFill>
                <a:schemeClr val="tx2"/>
              </a:solidFill>
            </a:endParaRPr>
          </a:p>
        </p:txBody>
      </p:sp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244475" y="825500"/>
            <a:ext cx="8534400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just">
              <a:lnSpc>
                <a:spcPct val="50000"/>
              </a:lnSpc>
              <a:spcBef>
                <a:spcPct val="20000"/>
              </a:spcBef>
            </a:pPr>
            <a:endParaRPr lang="pt-BR" altLang="pt-BR" sz="1800" b="1"/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None/>
            </a:pPr>
            <a:endParaRPr lang="pt-BR" altLang="pt-BR" b="1">
              <a:solidFill>
                <a:schemeClr val="tx2"/>
              </a:solidFill>
            </a:endParaRPr>
          </a:p>
        </p:txBody>
      </p:sp>
      <p:pic>
        <p:nvPicPr>
          <p:cNvPr id="18443" name="Picture 10" descr="brasa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31913" y="-1366838"/>
            <a:ext cx="6667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4" name="Rectangle 11"/>
          <p:cNvSpPr>
            <a:spLocks noChangeArrowheads="1"/>
          </p:cNvSpPr>
          <p:nvPr/>
        </p:nvSpPr>
        <p:spPr bwMode="auto">
          <a:xfrm>
            <a:off x="-1379538" y="-1443038"/>
            <a:ext cx="12192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altLang="pt-BR"/>
          </a:p>
        </p:txBody>
      </p:sp>
      <p:graphicFrame>
        <p:nvGraphicFramePr>
          <p:cNvPr id="1595404" name="Group 12"/>
          <p:cNvGraphicFramePr>
            <a:graphicFrameLocks noGrp="1"/>
          </p:cNvGraphicFramePr>
          <p:nvPr/>
        </p:nvGraphicFramePr>
        <p:xfrm>
          <a:off x="-1370013" y="-1433513"/>
          <a:ext cx="1209675" cy="396875"/>
        </p:xfrm>
        <a:graphic>
          <a:graphicData uri="http://schemas.openxmlformats.org/drawingml/2006/table">
            <a:tbl>
              <a:tblPr/>
              <a:tblGrid>
                <a:gridCol w="1209675"/>
              </a:tblGrid>
              <a:tr h="3968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 b="1">
                          <a:solidFill>
                            <a:schemeClr val="tx2"/>
                          </a:solidFill>
                          <a:latin typeface="Arial" charset="0"/>
                        </a:defRPr>
                      </a:lvl1pPr>
                      <a:lvl2pPr marL="198438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SzPct val="60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674688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SzPct val="7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093788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12888" algn="l">
                        <a:lnSpc>
                          <a:spcPct val="90000"/>
                        </a:lnSpc>
                        <a:spcBef>
                          <a:spcPct val="20000"/>
                        </a:spcBef>
                        <a:buSzPct val="7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1970088" fontAlgn="base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27288" fontAlgn="base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884488" fontAlgn="base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41688" fontAlgn="base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7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93" marB="45793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8"/>
          <p:cNvSpPr>
            <a:spLocks noChangeArrowheads="1"/>
          </p:cNvSpPr>
          <p:nvPr/>
        </p:nvSpPr>
        <p:spPr bwMode="auto">
          <a:xfrm>
            <a:off x="0" y="825500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just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pt-BR" altLang="pt-BR" b="1">
              <a:solidFill>
                <a:schemeClr val="accent2"/>
              </a:solidFill>
              <a:sym typeface="Wingdings" pitchFamily="2" charset="2"/>
            </a:endParaRPr>
          </a:p>
          <a:p>
            <a:pPr marL="381000" indent="-381000" algn="just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pt-BR" altLang="pt-BR" b="1">
              <a:solidFill>
                <a:schemeClr val="accent2"/>
              </a:solidFill>
              <a:sym typeface="Wingdings" pitchFamily="2" charset="2"/>
            </a:endParaRPr>
          </a:p>
          <a:p>
            <a:pPr marL="381000" indent="-381000" algn="just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pt-BR" altLang="pt-BR" b="1">
                <a:solidFill>
                  <a:schemeClr val="accent2"/>
                </a:solidFill>
                <a:sym typeface="Wingdings" pitchFamily="2" charset="2"/>
              </a:rPr>
              <a:t> </a:t>
            </a:r>
            <a:r>
              <a:rPr lang="pt-BR" altLang="pt-BR" b="1">
                <a:solidFill>
                  <a:schemeClr val="accent2"/>
                </a:solidFill>
              </a:rPr>
              <a:t>CONTROLE INTERNO DE CADA ÓRGÃO OU ENTIDADE</a:t>
            </a:r>
          </a:p>
          <a:p>
            <a:pPr marL="381000" indent="-381000" algn="just">
              <a:lnSpc>
                <a:spcPct val="40000"/>
              </a:lnSpc>
              <a:spcBef>
                <a:spcPct val="20000"/>
              </a:spcBef>
              <a:buFont typeface="Wingdings" pitchFamily="2" charset="2"/>
              <a:buNone/>
            </a:pPr>
            <a:endParaRPr lang="pt-BR" altLang="pt-BR" b="1">
              <a:solidFill>
                <a:schemeClr val="tx2"/>
              </a:solidFill>
            </a:endParaRPr>
          </a:p>
          <a:p>
            <a:pPr marL="381000" indent="-381000" algn="just">
              <a:spcBef>
                <a:spcPct val="20000"/>
              </a:spcBef>
              <a:buFont typeface="Wingdings" pitchFamily="2" charset="2"/>
              <a:buNone/>
            </a:pPr>
            <a:r>
              <a:rPr lang="pt-BR" altLang="pt-BR" b="1">
                <a:solidFill>
                  <a:schemeClr val="tx2"/>
                </a:solidFill>
              </a:rPr>
              <a:t>     Enquanto não obtida a regularidade, bem como nos períodos em que a mesma não for mantida, o responsável pelo controle interno deverá efetivar registro no </a:t>
            </a:r>
            <a:r>
              <a:rPr lang="pt-BR" altLang="pt-BR" b="1">
                <a:solidFill>
                  <a:srgbClr val="FF3300"/>
                </a:solidFill>
              </a:rPr>
              <a:t>Relatório de Controle Interno – RCI</a:t>
            </a:r>
            <a:r>
              <a:rPr lang="pt-BR" altLang="pt-BR" b="1">
                <a:solidFill>
                  <a:schemeClr val="tx2"/>
                </a:solidFill>
              </a:rPr>
              <a:t>, informando quais os encaminhamentos que se têm dado para regularização.</a:t>
            </a:r>
          </a:p>
          <a:p>
            <a:pPr marL="381000" indent="-381000" algn="just">
              <a:spcBef>
                <a:spcPct val="20000"/>
              </a:spcBef>
              <a:buFont typeface="Wingdings" pitchFamily="2" charset="2"/>
              <a:buNone/>
            </a:pPr>
            <a:endParaRPr lang="pt-BR" altLang="pt-BR" b="1">
              <a:solidFill>
                <a:schemeClr val="tx2"/>
              </a:solidFill>
            </a:endParaRPr>
          </a:p>
          <a:p>
            <a:pPr marL="381000" indent="-381000" algn="just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pt-BR" altLang="pt-BR" b="1">
                <a:solidFill>
                  <a:schemeClr val="accent2"/>
                </a:solidFill>
                <a:sym typeface="Wingdings" pitchFamily="2" charset="2"/>
              </a:rPr>
              <a:t> </a:t>
            </a:r>
            <a:r>
              <a:rPr lang="pt-BR" altLang="pt-BR" b="1">
                <a:solidFill>
                  <a:schemeClr val="accent2"/>
                </a:solidFill>
              </a:rPr>
              <a:t>DIRETORIA DE AUDITORIA GERAL - DIAG</a:t>
            </a:r>
          </a:p>
          <a:p>
            <a:pPr marL="381000" indent="-381000" algn="just">
              <a:lnSpc>
                <a:spcPct val="40000"/>
              </a:lnSpc>
              <a:spcBef>
                <a:spcPct val="20000"/>
              </a:spcBef>
              <a:buFont typeface="Wingdings" pitchFamily="2" charset="2"/>
              <a:buNone/>
            </a:pPr>
            <a:endParaRPr lang="pt-BR" altLang="pt-BR" b="1">
              <a:solidFill>
                <a:schemeClr val="tx2"/>
              </a:solidFill>
            </a:endParaRPr>
          </a:p>
          <a:p>
            <a:pPr marL="381000" indent="-381000" algn="just">
              <a:spcBef>
                <a:spcPct val="20000"/>
              </a:spcBef>
              <a:buFont typeface="Wingdings" pitchFamily="2" charset="2"/>
              <a:buNone/>
            </a:pPr>
            <a:r>
              <a:rPr lang="pt-BR" altLang="pt-BR" b="1">
                <a:solidFill>
                  <a:schemeClr val="tx2"/>
                </a:solidFill>
              </a:rPr>
              <a:t>     “Compete à Secretaria de Estado da Fazenda - SEF, Órgão Central do Sistema de Controle Interno, por meio da Diretoria de Auditoria Geral – DIAG, acompanhar, de forma sistemática e permanente, a execução das medidas constantes deste Decreto, de modo a assegurar seu efetivo cumprimento, ...” (art. 10)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4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BR" altLang="pt-BR" smtClean="0"/>
              <a:t>Página </a:t>
            </a:r>
            <a:fld id="{1DA868CA-5344-46AA-98A5-54DBEEC76DE0}" type="slidenum">
              <a:rPr altLang="pt-BR" noProof="1" smtClean="0"/>
              <a:pPr/>
              <a:t>6</a:t>
            </a:fld>
            <a:endParaRPr lang="pt-BR" altLang="pt-BR" noProof="1" smtClean="0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244475" y="930275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50000"/>
              </a:lnSpc>
              <a:spcBef>
                <a:spcPct val="20000"/>
              </a:spcBef>
            </a:pPr>
            <a:endParaRPr lang="pt-BR" altLang="pt-BR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sz="2400" b="1">
              <a:solidFill>
                <a:schemeClr val="tx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chemeClr val="tx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sz="1400" b="1">
              <a:solidFill>
                <a:schemeClr val="accent2"/>
              </a:solidFill>
            </a:endParaRPr>
          </a:p>
          <a:p>
            <a:pPr algn="l">
              <a:lnSpc>
                <a:spcPct val="20000"/>
              </a:lnSpc>
              <a:spcBef>
                <a:spcPct val="20000"/>
              </a:spcBef>
            </a:pPr>
            <a:endParaRPr lang="pt-BR" altLang="pt-BR" sz="2400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/>
          </a:p>
          <a:p>
            <a:pPr algn="l">
              <a:spcBef>
                <a:spcPct val="20000"/>
              </a:spcBef>
            </a:pPr>
            <a:endParaRPr lang="pt-BR" altLang="pt-BR" sz="2400" b="1">
              <a:solidFill>
                <a:srgbClr val="FF3300"/>
              </a:solidFill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FF3300"/>
                </a:solidFill>
              </a:rPr>
              <a:t>SANÇÕES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244475" y="931863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27063" indent="-627063" algn="l">
              <a:lnSpc>
                <a:spcPct val="50000"/>
              </a:lnSpc>
              <a:spcBef>
                <a:spcPct val="20000"/>
              </a:spcBef>
            </a:pPr>
            <a:endParaRPr lang="pt-BR" altLang="pt-BR" sz="2400" b="1">
              <a:solidFill>
                <a:schemeClr val="tx2"/>
              </a:solidFill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6454775" y="2347913"/>
            <a:ext cx="23066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/>
          </a:p>
        </p:txBody>
      </p:sp>
      <p:sp>
        <p:nvSpPr>
          <p:cNvPr id="19463" name="Line 6"/>
          <p:cNvSpPr>
            <a:spLocks noChangeShapeType="1"/>
          </p:cNvSpPr>
          <p:nvPr/>
        </p:nvSpPr>
        <p:spPr bwMode="auto">
          <a:xfrm>
            <a:off x="3998913" y="3098800"/>
            <a:ext cx="14605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64" name="Line 7"/>
          <p:cNvSpPr>
            <a:spLocks noChangeShapeType="1"/>
          </p:cNvSpPr>
          <p:nvPr/>
        </p:nvSpPr>
        <p:spPr bwMode="auto">
          <a:xfrm>
            <a:off x="3016250" y="2647950"/>
            <a:ext cx="2484438" cy="127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65" name="Rectangle 8"/>
          <p:cNvSpPr>
            <a:spLocks noChangeArrowheads="1"/>
          </p:cNvSpPr>
          <p:nvPr/>
        </p:nvSpPr>
        <p:spPr bwMode="auto">
          <a:xfrm>
            <a:off x="0" y="806450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just">
              <a:spcBef>
                <a:spcPct val="20000"/>
              </a:spcBef>
            </a:pPr>
            <a:endParaRPr lang="pt-BR" altLang="pt-BR" sz="1800" b="1"/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None/>
            </a:pPr>
            <a:endParaRPr lang="pt-BR" altLang="pt-BR" sz="2400" b="1">
              <a:solidFill>
                <a:schemeClr val="tx2"/>
              </a:solidFill>
            </a:endParaRPr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Char char="à"/>
            </a:pPr>
            <a:endParaRPr lang="pt-BR" altLang="pt-BR" b="1">
              <a:solidFill>
                <a:schemeClr val="tx2"/>
              </a:solidFill>
            </a:endParaRPr>
          </a:p>
        </p:txBody>
      </p:sp>
      <p:sp>
        <p:nvSpPr>
          <p:cNvPr id="19466" name="Rectangle 9"/>
          <p:cNvSpPr>
            <a:spLocks noChangeArrowheads="1"/>
          </p:cNvSpPr>
          <p:nvPr/>
        </p:nvSpPr>
        <p:spPr bwMode="auto">
          <a:xfrm>
            <a:off x="244475" y="825500"/>
            <a:ext cx="8534400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just">
              <a:lnSpc>
                <a:spcPct val="50000"/>
              </a:lnSpc>
              <a:spcBef>
                <a:spcPct val="20000"/>
              </a:spcBef>
            </a:pPr>
            <a:endParaRPr lang="pt-BR" altLang="pt-BR" sz="1800" b="1"/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None/>
            </a:pPr>
            <a:endParaRPr lang="pt-BR" altLang="pt-BR" b="1">
              <a:solidFill>
                <a:schemeClr val="tx2"/>
              </a:solidFill>
            </a:endParaRPr>
          </a:p>
        </p:txBody>
      </p:sp>
      <p:sp>
        <p:nvSpPr>
          <p:cNvPr id="19467" name="Rectangle 10"/>
          <p:cNvSpPr>
            <a:spLocks noChangeArrowheads="1"/>
          </p:cNvSpPr>
          <p:nvPr/>
        </p:nvSpPr>
        <p:spPr bwMode="auto">
          <a:xfrm>
            <a:off x="223838" y="825500"/>
            <a:ext cx="8675687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just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pt-BR" altLang="pt-BR" b="1">
              <a:solidFill>
                <a:schemeClr val="accent2"/>
              </a:solidFill>
              <a:sym typeface="Wingdings" pitchFamily="2" charset="2"/>
            </a:endParaRPr>
          </a:p>
          <a:p>
            <a:pPr marL="381000" indent="-381000" algn="just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pt-BR" altLang="pt-BR" b="1">
              <a:solidFill>
                <a:schemeClr val="accent2"/>
              </a:solidFill>
              <a:sym typeface="Wingdings" pitchFamily="2" charset="2"/>
            </a:endParaRPr>
          </a:p>
          <a:p>
            <a:pPr marL="381000" indent="-381000" algn="just">
              <a:spcBef>
                <a:spcPct val="20000"/>
              </a:spcBef>
            </a:pPr>
            <a:r>
              <a:rPr lang="pt-BR" altLang="pt-BR" b="1">
                <a:solidFill>
                  <a:schemeClr val="tx2"/>
                </a:solidFill>
              </a:rPr>
              <a:t>Art. 11. Compete ao </a:t>
            </a:r>
            <a:r>
              <a:rPr lang="pt-BR" altLang="pt-BR" b="1">
                <a:solidFill>
                  <a:schemeClr val="accent2"/>
                </a:solidFill>
              </a:rPr>
              <a:t>Grupo Gestor de Governo</a:t>
            </a:r>
            <a:r>
              <a:rPr lang="pt-BR" altLang="pt-BR" b="1">
                <a:solidFill>
                  <a:schemeClr val="tx2"/>
                </a:solidFill>
              </a:rPr>
              <a:t> deliberar pelas seguintes medidas: (...)</a:t>
            </a:r>
          </a:p>
          <a:p>
            <a:pPr marL="381000" indent="-381000" algn="just">
              <a:spcBef>
                <a:spcPct val="20000"/>
              </a:spcBef>
            </a:pPr>
            <a:r>
              <a:rPr lang="pt-BR" altLang="pt-BR" b="1">
                <a:solidFill>
                  <a:schemeClr val="tx2"/>
                </a:solidFill>
              </a:rPr>
              <a:t> </a:t>
            </a:r>
          </a:p>
          <a:p>
            <a:pPr marL="381000" indent="-381000" algn="just">
              <a:spcBef>
                <a:spcPct val="20000"/>
              </a:spcBef>
            </a:pPr>
            <a:r>
              <a:rPr lang="pt-BR" altLang="pt-BR" b="1">
                <a:solidFill>
                  <a:schemeClr val="tx2"/>
                </a:solidFill>
              </a:rPr>
              <a:t>II – determinar à Secretaria de Estado da Fazenda – SEF que efetue o bloqueio da execução orçamentária e financeira do Órgão ou Entidade ...;</a:t>
            </a:r>
          </a:p>
          <a:p>
            <a:pPr marL="381000" indent="-381000" algn="just">
              <a:spcBef>
                <a:spcPct val="20000"/>
              </a:spcBef>
            </a:pPr>
            <a:endParaRPr lang="pt-BR" altLang="pt-BR" b="1">
              <a:solidFill>
                <a:schemeClr val="tx2"/>
              </a:solidFill>
            </a:endParaRPr>
          </a:p>
          <a:p>
            <a:pPr marL="381000" indent="-381000" algn="just">
              <a:spcBef>
                <a:spcPct val="20000"/>
              </a:spcBef>
            </a:pPr>
            <a:r>
              <a:rPr lang="pt-BR" altLang="pt-BR" b="1">
                <a:solidFill>
                  <a:schemeClr val="tx2"/>
                </a:solidFill>
              </a:rPr>
              <a:t>III – recomendar ao Governador do Estado a aplicação do art. 34 da Lei Complementar nº 381, de 7 de maio de 2007, que prevê a substituição do ocupante do cargo de provimento em comissão, Função de Chefia - FC, Função Técnica Gerencial - FTG e Função Gratificada - FG do nível setorial ou seccional no caso de ocorrência de omissão, ineficiência ou não observância das normas técnicas emitidas pelo Órgão Central do Sistema.</a:t>
            </a:r>
          </a:p>
          <a:p>
            <a:pPr marL="381000" indent="-381000" algn="l">
              <a:spcBef>
                <a:spcPct val="20000"/>
              </a:spcBef>
            </a:pPr>
            <a:r>
              <a:rPr lang="pt-BR" altLang="pt-BR" b="1">
                <a:solidFill>
                  <a:schemeClr val="tx2"/>
                </a:solidFill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4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BR" altLang="pt-BR" smtClean="0"/>
              <a:t>Página </a:t>
            </a:r>
            <a:fld id="{ABA94F50-11A8-4CD0-B4D1-C2677B1456B0}" type="slidenum">
              <a:rPr altLang="pt-BR" noProof="1" smtClean="0"/>
              <a:pPr/>
              <a:t>7</a:t>
            </a:fld>
            <a:endParaRPr lang="pt-BR" altLang="pt-BR" noProof="1" smtClean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244475" y="930275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50000"/>
              </a:lnSpc>
              <a:spcBef>
                <a:spcPct val="20000"/>
              </a:spcBef>
            </a:pPr>
            <a:endParaRPr lang="pt-BR" altLang="pt-BR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sz="2400" b="1">
              <a:solidFill>
                <a:schemeClr val="tx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chemeClr val="tx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sz="1400" b="1">
              <a:solidFill>
                <a:schemeClr val="accent2"/>
              </a:solidFill>
            </a:endParaRPr>
          </a:p>
          <a:p>
            <a:pPr algn="l">
              <a:lnSpc>
                <a:spcPct val="20000"/>
              </a:lnSpc>
              <a:spcBef>
                <a:spcPct val="20000"/>
              </a:spcBef>
            </a:pPr>
            <a:endParaRPr lang="pt-BR" altLang="pt-BR" sz="2400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/>
          </a:p>
          <a:p>
            <a:pPr algn="l">
              <a:spcBef>
                <a:spcPct val="20000"/>
              </a:spcBef>
            </a:pPr>
            <a:endParaRPr lang="pt-BR" altLang="pt-BR" sz="2400" b="1">
              <a:solidFill>
                <a:srgbClr val="FF3300"/>
              </a:solidFill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FF3300"/>
                </a:solidFill>
              </a:rPr>
              <a:t>ETAPAS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244475" y="931863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27063" indent="-627063" algn="l">
              <a:lnSpc>
                <a:spcPct val="50000"/>
              </a:lnSpc>
              <a:spcBef>
                <a:spcPct val="20000"/>
              </a:spcBef>
            </a:pPr>
            <a:endParaRPr lang="pt-BR" altLang="pt-BR" sz="2400" b="1">
              <a:solidFill>
                <a:schemeClr val="tx2"/>
              </a:solidFill>
            </a:endParaRPr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3998913" y="3098800"/>
            <a:ext cx="14605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>
            <a:off x="3016250" y="2647950"/>
            <a:ext cx="2484438" cy="127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0" y="806450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just">
              <a:spcBef>
                <a:spcPct val="20000"/>
              </a:spcBef>
            </a:pPr>
            <a:endParaRPr lang="pt-BR" altLang="pt-BR" sz="1800" b="1"/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None/>
            </a:pPr>
            <a:endParaRPr lang="pt-BR" altLang="pt-BR" sz="2400" b="1">
              <a:solidFill>
                <a:schemeClr val="tx2"/>
              </a:solidFill>
            </a:endParaRPr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Char char="à"/>
            </a:pPr>
            <a:endParaRPr lang="pt-BR" altLang="pt-BR" b="1">
              <a:solidFill>
                <a:schemeClr val="tx2"/>
              </a:solidFill>
            </a:endParaRPr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244475" y="825500"/>
            <a:ext cx="8534400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just">
              <a:lnSpc>
                <a:spcPct val="50000"/>
              </a:lnSpc>
              <a:spcBef>
                <a:spcPct val="20000"/>
              </a:spcBef>
            </a:pPr>
            <a:endParaRPr lang="pt-BR" altLang="pt-BR" sz="1800" b="1"/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None/>
            </a:pPr>
            <a:endParaRPr lang="pt-BR" altLang="pt-BR" b="1">
              <a:solidFill>
                <a:schemeClr val="tx2"/>
              </a:solidFill>
            </a:endParaRPr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436563" y="2039938"/>
            <a:ext cx="2798762" cy="31369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altLang="pt-BR" sz="2400"/>
              <a:t>GERENTE DE </a:t>
            </a:r>
          </a:p>
          <a:p>
            <a:r>
              <a:rPr lang="pt-BR" altLang="pt-BR" sz="2400"/>
              <a:t>ADMINISTRAÇÃO</a:t>
            </a:r>
          </a:p>
          <a:p>
            <a:endParaRPr lang="pt-BR" altLang="pt-BR" sz="2400"/>
          </a:p>
          <a:p>
            <a:endParaRPr lang="pt-BR" altLang="pt-BR" sz="2400"/>
          </a:p>
          <a:p>
            <a:r>
              <a:rPr lang="pt-BR" altLang="pt-BR" sz="2400"/>
              <a:t>Acompanha e</a:t>
            </a:r>
          </a:p>
          <a:p>
            <a:r>
              <a:rPr lang="pt-BR" altLang="pt-BR" sz="2400"/>
              <a:t>mantém a</a:t>
            </a:r>
          </a:p>
          <a:p>
            <a:r>
              <a:rPr lang="pt-BR" altLang="pt-BR" sz="2400"/>
              <a:t>regularidade</a:t>
            </a:r>
          </a:p>
        </p:txBody>
      </p:sp>
      <p:sp>
        <p:nvSpPr>
          <p:cNvPr id="20491" name="AutoShape 10"/>
          <p:cNvSpPr>
            <a:spLocks noChangeArrowheads="1"/>
          </p:cNvSpPr>
          <p:nvPr/>
        </p:nvSpPr>
        <p:spPr bwMode="auto">
          <a:xfrm>
            <a:off x="2193925" y="3798888"/>
            <a:ext cx="381000" cy="506412"/>
          </a:xfrm>
          <a:prstGeom prst="downArrow">
            <a:avLst>
              <a:gd name="adj1" fmla="val 50000"/>
              <a:gd name="adj2" fmla="val 33229"/>
            </a:avLst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0492" name="AutoShape 11"/>
          <p:cNvSpPr>
            <a:spLocks noChangeArrowheads="1"/>
          </p:cNvSpPr>
          <p:nvPr/>
        </p:nvSpPr>
        <p:spPr bwMode="auto">
          <a:xfrm>
            <a:off x="1533525" y="3094038"/>
            <a:ext cx="463550" cy="547687"/>
          </a:xfrm>
          <a:prstGeom prst="downArrow">
            <a:avLst>
              <a:gd name="adj1" fmla="val 50000"/>
              <a:gd name="adj2" fmla="val 29538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0493" name="AutoShape 12"/>
          <p:cNvSpPr>
            <a:spLocks noChangeArrowheads="1"/>
          </p:cNvSpPr>
          <p:nvPr/>
        </p:nvSpPr>
        <p:spPr bwMode="auto">
          <a:xfrm>
            <a:off x="3417888" y="3081338"/>
            <a:ext cx="1112837" cy="5905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tx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94" name="Rectangle 13"/>
          <p:cNvSpPr>
            <a:spLocks noChangeArrowheads="1"/>
          </p:cNvSpPr>
          <p:nvPr/>
        </p:nvSpPr>
        <p:spPr bwMode="auto">
          <a:xfrm>
            <a:off x="4687888" y="2058988"/>
            <a:ext cx="3163887" cy="3151187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altLang="pt-BR" sz="2400"/>
              <a:t>CONTROLE</a:t>
            </a:r>
          </a:p>
          <a:p>
            <a:r>
              <a:rPr lang="pt-BR" altLang="pt-BR" sz="2400"/>
              <a:t>INTERNO</a:t>
            </a:r>
          </a:p>
          <a:p>
            <a:endParaRPr lang="pt-BR" altLang="pt-BR" sz="2400"/>
          </a:p>
          <a:p>
            <a:endParaRPr lang="pt-BR" altLang="pt-BR" sz="2400"/>
          </a:p>
          <a:p>
            <a:r>
              <a:rPr lang="pt-BR" altLang="pt-BR" sz="2400"/>
              <a:t>Fiscaliza e</a:t>
            </a:r>
          </a:p>
          <a:p>
            <a:r>
              <a:rPr lang="pt-BR" altLang="pt-BR" sz="2400"/>
              <a:t>registra no </a:t>
            </a:r>
            <a:r>
              <a:rPr lang="pt-BR" altLang="pt-BR" sz="2400">
                <a:solidFill>
                  <a:srgbClr val="FF3300"/>
                </a:solidFill>
              </a:rPr>
              <a:t>Relatório </a:t>
            </a:r>
          </a:p>
          <a:p>
            <a:r>
              <a:rPr lang="pt-BR" altLang="pt-BR" sz="2400">
                <a:solidFill>
                  <a:srgbClr val="FF3300"/>
                </a:solidFill>
              </a:rPr>
              <a:t>de Controle Interno</a:t>
            </a:r>
          </a:p>
        </p:txBody>
      </p:sp>
      <p:sp>
        <p:nvSpPr>
          <p:cNvPr id="20495" name="Rectangle 14"/>
          <p:cNvSpPr>
            <a:spLocks noChangeArrowheads="1"/>
          </p:cNvSpPr>
          <p:nvPr/>
        </p:nvSpPr>
        <p:spPr bwMode="auto">
          <a:xfrm>
            <a:off x="422275" y="900113"/>
            <a:ext cx="4262438" cy="717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0496" name="Rectangle 15"/>
          <p:cNvSpPr>
            <a:spLocks noChangeArrowheads="1"/>
          </p:cNvSpPr>
          <p:nvPr/>
        </p:nvSpPr>
        <p:spPr bwMode="auto">
          <a:xfrm>
            <a:off x="660400" y="1055688"/>
            <a:ext cx="5219700" cy="619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0497" name="Text Box 16"/>
          <p:cNvSpPr txBox="1">
            <a:spLocks noChangeArrowheads="1"/>
          </p:cNvSpPr>
          <p:nvPr/>
        </p:nvSpPr>
        <p:spPr bwMode="auto">
          <a:xfrm>
            <a:off x="407988" y="1068388"/>
            <a:ext cx="56403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altLang="pt-BR" b="1">
                <a:solidFill>
                  <a:schemeClr val="accent2"/>
                </a:solidFill>
              </a:rPr>
              <a:t>1 – NO ÂMBITO DO ÓRGÃO OU ENTIDADE</a:t>
            </a:r>
          </a:p>
        </p:txBody>
      </p:sp>
      <p:sp>
        <p:nvSpPr>
          <p:cNvPr id="20498" name="AutoShape 17"/>
          <p:cNvSpPr>
            <a:spLocks noChangeArrowheads="1"/>
          </p:cNvSpPr>
          <p:nvPr/>
        </p:nvSpPr>
        <p:spPr bwMode="auto">
          <a:xfrm>
            <a:off x="6100763" y="3155950"/>
            <a:ext cx="463550" cy="547688"/>
          </a:xfrm>
          <a:prstGeom prst="downArrow">
            <a:avLst>
              <a:gd name="adj1" fmla="val 50000"/>
              <a:gd name="adj2" fmla="val 29538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0499" name="AutoShape 18"/>
          <p:cNvSpPr>
            <a:spLocks noChangeArrowheads="1"/>
          </p:cNvSpPr>
          <p:nvPr/>
        </p:nvSpPr>
        <p:spPr bwMode="auto">
          <a:xfrm>
            <a:off x="7970838" y="3098800"/>
            <a:ext cx="1112837" cy="5905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tx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4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BR" altLang="pt-BR" smtClean="0"/>
              <a:t>Página </a:t>
            </a:r>
            <a:fld id="{AD12674E-500C-4770-95CC-67077F19AB93}" type="slidenum">
              <a:rPr altLang="pt-BR" noProof="1" smtClean="0"/>
              <a:pPr/>
              <a:t>8</a:t>
            </a:fld>
            <a:endParaRPr lang="pt-BR" altLang="pt-BR" noProof="1" smtClean="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244475" y="930275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50000"/>
              </a:lnSpc>
              <a:spcBef>
                <a:spcPct val="20000"/>
              </a:spcBef>
            </a:pPr>
            <a:endParaRPr lang="pt-BR" altLang="pt-BR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sz="2400" b="1">
              <a:solidFill>
                <a:schemeClr val="tx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chemeClr val="tx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rgbClr val="FF3300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sz="1400" b="1">
              <a:solidFill>
                <a:schemeClr val="accent2"/>
              </a:solidFill>
            </a:endParaRPr>
          </a:p>
          <a:p>
            <a:pPr algn="l">
              <a:lnSpc>
                <a:spcPct val="20000"/>
              </a:lnSpc>
              <a:spcBef>
                <a:spcPct val="20000"/>
              </a:spcBef>
            </a:pPr>
            <a:endParaRPr lang="pt-BR" altLang="pt-BR" sz="2400" b="1">
              <a:solidFill>
                <a:schemeClr val="accent2"/>
              </a:solidFill>
            </a:endParaRPr>
          </a:p>
          <a:p>
            <a:pPr algn="l">
              <a:spcBef>
                <a:spcPct val="20000"/>
              </a:spcBef>
            </a:pPr>
            <a:endParaRPr lang="pt-BR" altLang="pt-BR" b="1"/>
          </a:p>
          <a:p>
            <a:pPr algn="l">
              <a:spcBef>
                <a:spcPct val="20000"/>
              </a:spcBef>
            </a:pPr>
            <a:endParaRPr lang="pt-BR" altLang="pt-BR" sz="2400" b="1">
              <a:solidFill>
                <a:srgbClr val="FF3300"/>
              </a:solidFill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FF3300"/>
                </a:solidFill>
              </a:rPr>
              <a:t>ETAPAS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244475" y="931863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27063" indent="-627063" algn="l">
              <a:lnSpc>
                <a:spcPct val="50000"/>
              </a:lnSpc>
              <a:spcBef>
                <a:spcPct val="20000"/>
              </a:spcBef>
            </a:pPr>
            <a:endParaRPr lang="pt-BR" altLang="pt-BR" sz="2400" b="1">
              <a:solidFill>
                <a:schemeClr val="tx2"/>
              </a:solidFill>
            </a:endParaRPr>
          </a:p>
        </p:txBody>
      </p:sp>
      <p:sp>
        <p:nvSpPr>
          <p:cNvPr id="21510" name="Line 5"/>
          <p:cNvSpPr>
            <a:spLocks noChangeShapeType="1"/>
          </p:cNvSpPr>
          <p:nvPr/>
        </p:nvSpPr>
        <p:spPr bwMode="auto">
          <a:xfrm>
            <a:off x="3998913" y="3098800"/>
            <a:ext cx="14605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>
            <a:off x="3016250" y="2647950"/>
            <a:ext cx="2484438" cy="127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0" y="806450"/>
            <a:ext cx="88995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just">
              <a:spcBef>
                <a:spcPct val="20000"/>
              </a:spcBef>
            </a:pPr>
            <a:endParaRPr lang="pt-BR" altLang="pt-BR" sz="1800" b="1"/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None/>
            </a:pPr>
            <a:endParaRPr lang="pt-BR" altLang="pt-BR" sz="2400" b="1">
              <a:solidFill>
                <a:schemeClr val="tx2"/>
              </a:solidFill>
            </a:endParaRPr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Char char="à"/>
            </a:pPr>
            <a:endParaRPr lang="pt-BR" altLang="pt-BR" b="1">
              <a:solidFill>
                <a:schemeClr val="tx2"/>
              </a:solidFill>
            </a:endParaRPr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244475" y="825500"/>
            <a:ext cx="8534400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just">
              <a:lnSpc>
                <a:spcPct val="50000"/>
              </a:lnSpc>
              <a:spcBef>
                <a:spcPct val="20000"/>
              </a:spcBef>
            </a:pPr>
            <a:endParaRPr lang="pt-BR" altLang="pt-BR" sz="1800" b="1"/>
          </a:p>
          <a:p>
            <a:pPr marL="381000" indent="-381000" algn="l">
              <a:spcBef>
                <a:spcPct val="20000"/>
              </a:spcBef>
              <a:buFont typeface="Wingdings" pitchFamily="2" charset="2"/>
              <a:buNone/>
            </a:pPr>
            <a:endParaRPr lang="pt-BR" altLang="pt-BR" b="1">
              <a:solidFill>
                <a:schemeClr val="tx2"/>
              </a:solidFill>
            </a:endParaRPr>
          </a:p>
        </p:txBody>
      </p:sp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436563" y="2039938"/>
            <a:ext cx="3079750" cy="31369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altLang="pt-BR" sz="2400"/>
              <a:t>DIRETORIA DE</a:t>
            </a:r>
          </a:p>
          <a:p>
            <a:r>
              <a:rPr lang="pt-BR" altLang="pt-BR" sz="2400"/>
              <a:t>AUDITORIA</a:t>
            </a:r>
          </a:p>
          <a:p>
            <a:r>
              <a:rPr lang="pt-BR" altLang="pt-BR" sz="2400"/>
              <a:t>GERAL - DIAG</a:t>
            </a:r>
          </a:p>
          <a:p>
            <a:endParaRPr lang="pt-BR" altLang="pt-BR" sz="2400"/>
          </a:p>
          <a:p>
            <a:endParaRPr lang="pt-BR" altLang="pt-BR" sz="2400"/>
          </a:p>
          <a:p>
            <a:r>
              <a:rPr lang="pt-BR" altLang="pt-BR" sz="2400"/>
              <a:t>Fiscaliza e </a:t>
            </a:r>
          </a:p>
          <a:p>
            <a:r>
              <a:rPr lang="pt-BR" altLang="pt-BR" sz="2400"/>
              <a:t>comunica</a:t>
            </a:r>
          </a:p>
          <a:p>
            <a:r>
              <a:rPr lang="pt-BR" altLang="pt-BR" sz="2400"/>
              <a:t>ao GGG</a:t>
            </a:r>
          </a:p>
        </p:txBody>
      </p:sp>
      <p:sp>
        <p:nvSpPr>
          <p:cNvPr id="21515" name="AutoShape 10"/>
          <p:cNvSpPr>
            <a:spLocks noChangeArrowheads="1"/>
          </p:cNvSpPr>
          <p:nvPr/>
        </p:nvSpPr>
        <p:spPr bwMode="auto">
          <a:xfrm>
            <a:off x="2193925" y="3798888"/>
            <a:ext cx="381000" cy="506412"/>
          </a:xfrm>
          <a:prstGeom prst="downArrow">
            <a:avLst>
              <a:gd name="adj1" fmla="val 50000"/>
              <a:gd name="adj2" fmla="val 33229"/>
            </a:avLst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1516" name="AutoShape 11"/>
          <p:cNvSpPr>
            <a:spLocks noChangeArrowheads="1"/>
          </p:cNvSpPr>
          <p:nvPr/>
        </p:nvSpPr>
        <p:spPr bwMode="auto">
          <a:xfrm>
            <a:off x="1704975" y="3308350"/>
            <a:ext cx="463550" cy="547688"/>
          </a:xfrm>
          <a:prstGeom prst="downArrow">
            <a:avLst>
              <a:gd name="adj1" fmla="val 50000"/>
              <a:gd name="adj2" fmla="val 29538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1517" name="AutoShape 12"/>
          <p:cNvSpPr>
            <a:spLocks noChangeArrowheads="1"/>
          </p:cNvSpPr>
          <p:nvPr/>
        </p:nvSpPr>
        <p:spPr bwMode="auto">
          <a:xfrm>
            <a:off x="3703638" y="3081338"/>
            <a:ext cx="1112837" cy="5905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tx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518" name="Rectangle 13"/>
          <p:cNvSpPr>
            <a:spLocks noChangeArrowheads="1"/>
          </p:cNvSpPr>
          <p:nvPr/>
        </p:nvSpPr>
        <p:spPr bwMode="auto">
          <a:xfrm>
            <a:off x="4945063" y="2058988"/>
            <a:ext cx="3163887" cy="3151187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altLang="pt-BR" sz="2400"/>
              <a:t>GRUPO</a:t>
            </a:r>
          </a:p>
          <a:p>
            <a:r>
              <a:rPr lang="pt-BR" altLang="pt-BR" sz="2400"/>
              <a:t>GESTOR DE</a:t>
            </a:r>
          </a:p>
          <a:p>
            <a:r>
              <a:rPr lang="pt-BR" altLang="pt-BR" sz="2400"/>
              <a:t>GOVERNO</a:t>
            </a:r>
          </a:p>
          <a:p>
            <a:endParaRPr lang="pt-BR" altLang="pt-BR" sz="2400"/>
          </a:p>
          <a:p>
            <a:endParaRPr lang="pt-BR" altLang="pt-BR" sz="2400"/>
          </a:p>
          <a:p>
            <a:r>
              <a:rPr lang="pt-BR" altLang="pt-BR" sz="2400"/>
              <a:t>Aplica as</a:t>
            </a:r>
          </a:p>
          <a:p>
            <a:r>
              <a:rPr lang="pt-BR" altLang="pt-BR" sz="2400"/>
              <a:t>sanções</a:t>
            </a:r>
            <a:endParaRPr lang="pt-BR" altLang="pt-BR" sz="2400">
              <a:solidFill>
                <a:srgbClr val="FF3300"/>
              </a:solidFill>
            </a:endParaRPr>
          </a:p>
        </p:txBody>
      </p:sp>
      <p:sp>
        <p:nvSpPr>
          <p:cNvPr id="21519" name="Rectangle 14"/>
          <p:cNvSpPr>
            <a:spLocks noChangeArrowheads="1"/>
          </p:cNvSpPr>
          <p:nvPr/>
        </p:nvSpPr>
        <p:spPr bwMode="auto">
          <a:xfrm>
            <a:off x="422275" y="900113"/>
            <a:ext cx="4262438" cy="717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1520" name="Rectangle 15"/>
          <p:cNvSpPr>
            <a:spLocks noChangeArrowheads="1"/>
          </p:cNvSpPr>
          <p:nvPr/>
        </p:nvSpPr>
        <p:spPr bwMode="auto">
          <a:xfrm>
            <a:off x="660400" y="1055688"/>
            <a:ext cx="5219700" cy="619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1521" name="Text Box 16"/>
          <p:cNvSpPr txBox="1">
            <a:spLocks noChangeArrowheads="1"/>
          </p:cNvSpPr>
          <p:nvPr/>
        </p:nvSpPr>
        <p:spPr bwMode="auto">
          <a:xfrm>
            <a:off x="407988" y="1068388"/>
            <a:ext cx="68786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altLang="pt-BR" b="1">
                <a:solidFill>
                  <a:schemeClr val="accent2"/>
                </a:solidFill>
              </a:rPr>
              <a:t>2 – NO ÂMBITO EXTERNO AO ÓRGÃO OU ENTIDADE</a:t>
            </a:r>
          </a:p>
        </p:txBody>
      </p:sp>
      <p:sp>
        <p:nvSpPr>
          <p:cNvPr id="21522" name="AutoShape 17"/>
          <p:cNvSpPr>
            <a:spLocks noChangeArrowheads="1"/>
          </p:cNvSpPr>
          <p:nvPr/>
        </p:nvSpPr>
        <p:spPr bwMode="auto">
          <a:xfrm>
            <a:off x="6372225" y="3455988"/>
            <a:ext cx="463550" cy="547687"/>
          </a:xfrm>
          <a:prstGeom prst="downArrow">
            <a:avLst>
              <a:gd name="adj1" fmla="val 50000"/>
              <a:gd name="adj2" fmla="val 29538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4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BR" altLang="pt-BR" smtClean="0"/>
              <a:t>Página </a:t>
            </a:r>
            <a:fld id="{1AB40E03-DE43-4ABD-8E98-B723E2AD90A9}" type="slidenum">
              <a:rPr altLang="pt-BR" noProof="1" smtClean="0"/>
              <a:pPr/>
              <a:t>9</a:t>
            </a:fld>
            <a:endParaRPr lang="pt-BR" altLang="pt-BR" noProof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4475" y="852488"/>
            <a:ext cx="8899525" cy="5168900"/>
          </a:xfrm>
        </p:spPr>
        <p:txBody>
          <a:bodyPr/>
          <a:lstStyle/>
          <a:p>
            <a:pPr marL="450850" indent="-450850" eaLnBrk="1" hangingPunct="1"/>
            <a:endParaRPr lang="pt-BR" altLang="pt-BR" sz="2000" smtClean="0"/>
          </a:p>
          <a:p>
            <a:pPr marL="450850" indent="-450850" eaLnBrk="1" hangingPunct="1"/>
            <a:endParaRPr lang="pt-BR" altLang="pt-BR" sz="2000" smtClean="0"/>
          </a:p>
          <a:p>
            <a:pPr marL="450850" indent="-450850" eaLnBrk="1" hangingPunct="1"/>
            <a:endParaRPr lang="pt-BR" altLang="pt-BR" sz="2000" smtClean="0"/>
          </a:p>
        </p:txBody>
      </p:sp>
      <p:graphicFrame>
        <p:nvGraphicFramePr>
          <p:cNvPr id="22532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742950" y="3581400"/>
          <a:ext cx="7516813" cy="1014413"/>
        </p:xfrm>
        <a:graphic>
          <a:graphicData uri="http://schemas.openxmlformats.org/presentationml/2006/ole">
            <p:oleObj spid="_x0000_s22532" name="Imagem de bitmap" r:id="rId4" imgW="5076190" imgH="685714" progId="Paint.Picture">
              <p:embed/>
            </p:oleObj>
          </a:graphicData>
        </a:graphic>
      </p:graphicFrame>
      <p:sp>
        <p:nvSpPr>
          <p:cNvPr id="22533" name="Rectangle 8"/>
          <p:cNvSpPr>
            <a:spLocks noChangeArrowheads="1"/>
          </p:cNvSpPr>
          <p:nvPr/>
        </p:nvSpPr>
        <p:spPr bwMode="auto">
          <a:xfrm>
            <a:off x="3378200" y="2495550"/>
            <a:ext cx="2328863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pt-BR" altLang="pt-BR" sz="4400" b="1">
                <a:solidFill>
                  <a:schemeClr val="accent2"/>
                </a:solidFill>
              </a:rPr>
              <a:t>Sistema</a:t>
            </a:r>
            <a:endParaRPr lang="en-US" altLang="pt-BR" sz="4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15962</TotalTime>
  <Words>505</Words>
  <Application>Microsoft Office PowerPoint</Application>
  <PresentationFormat>Apresentação na tela (4:3)</PresentationFormat>
  <Paragraphs>227</Paragraphs>
  <Slides>14</Slides>
  <Notes>14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4</vt:i4>
      </vt:variant>
      <vt:variant>
        <vt:lpstr>Títulos de slides</vt:lpstr>
      </vt:variant>
      <vt:variant>
        <vt:i4>14</vt:i4>
      </vt:variant>
    </vt:vector>
  </HeadingPairs>
  <TitlesOfParts>
    <vt:vector size="24" baseType="lpstr">
      <vt:lpstr>Arial</vt:lpstr>
      <vt:lpstr>Wingdings 2</vt:lpstr>
      <vt:lpstr>Times New Roman</vt:lpstr>
      <vt:lpstr>Arial Black</vt:lpstr>
      <vt:lpstr>Wingdings</vt:lpstr>
      <vt:lpstr>Estrutura padrão</vt:lpstr>
      <vt:lpstr>Bitmap Image</vt:lpstr>
      <vt:lpstr>Imagem do Paintbrush</vt:lpstr>
      <vt:lpstr>Imagem de bitmap</vt:lpstr>
      <vt:lpstr>Gráfico do Microsoft Excel</vt:lpstr>
      <vt:lpstr>Slide 1</vt:lpstr>
      <vt:lpstr>EMENTA DECRETO 851/2007</vt:lpstr>
      <vt:lpstr>ABRANGÊNCIA E PROCEDIMENTOS</vt:lpstr>
      <vt:lpstr>RESPONSÁVEL PELA REGULARIDADE</vt:lpstr>
      <vt:lpstr>FISCALIZAÇÃO</vt:lpstr>
      <vt:lpstr>SANÇÕES</vt:lpstr>
      <vt:lpstr>ETAPAS</vt:lpstr>
      <vt:lpstr>ETAPAS</vt:lpstr>
      <vt:lpstr>Slide 9</vt:lpstr>
      <vt:lpstr>OBJETIVO DO SISTEMA</vt:lpstr>
      <vt:lpstr>BENEFÍCIOS DA REGULARIDADE</vt:lpstr>
      <vt:lpstr>ALCANCE DO SISTEMA -  100% CNPJ</vt:lpstr>
      <vt:lpstr>RESULTADOS - 1</vt:lpstr>
      <vt:lpstr>Slide 14</vt:lpstr>
    </vt:vector>
  </TitlesOfParts>
  <Company>Pollux - HahnTel S/A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Pollux</dc:title>
  <dc:subject>Apresentação sobre a Pollux</dc:subject>
  <dc:creator>Fernando Baptista</dc:creator>
  <cp:lastModifiedBy>cga-msramalho</cp:lastModifiedBy>
  <cp:revision>1485</cp:revision>
  <dcterms:created xsi:type="dcterms:W3CDTF">2001-05-13T00:27:01Z</dcterms:created>
  <dcterms:modified xsi:type="dcterms:W3CDTF">2014-11-27T13:22:38Z</dcterms:modified>
</cp:coreProperties>
</file>