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363" r:id="rId3"/>
    <p:sldId id="422" r:id="rId4"/>
    <p:sldId id="372" r:id="rId5"/>
    <p:sldId id="414" r:id="rId6"/>
    <p:sldId id="418" r:id="rId7"/>
    <p:sldId id="416" r:id="rId8"/>
    <p:sldId id="419" r:id="rId9"/>
    <p:sldId id="417" r:id="rId10"/>
    <p:sldId id="415" r:id="rId11"/>
    <p:sldId id="420" r:id="rId12"/>
    <p:sldId id="421" r:id="rId13"/>
    <p:sldId id="341" r:id="rId14"/>
    <p:sldId id="426" r:id="rId15"/>
    <p:sldId id="373" r:id="rId16"/>
    <p:sldId id="423" r:id="rId17"/>
    <p:sldId id="388" r:id="rId18"/>
    <p:sldId id="402" r:id="rId19"/>
    <p:sldId id="403" r:id="rId20"/>
    <p:sldId id="404" r:id="rId21"/>
    <p:sldId id="405" r:id="rId22"/>
    <p:sldId id="407" r:id="rId23"/>
    <p:sldId id="408" r:id="rId24"/>
    <p:sldId id="406" r:id="rId25"/>
    <p:sldId id="325" r:id="rId26"/>
  </p:sldIdLst>
  <p:sldSz cx="9144000" cy="6858000" type="screen4x3"/>
  <p:notesSz cx="9931400" cy="68199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2"/>
    <a:srgbClr val="17375E"/>
    <a:srgbClr val="583270"/>
    <a:srgbClr val="1A8317"/>
    <a:srgbClr val="0F4D1E"/>
    <a:srgbClr val="547636"/>
    <a:srgbClr val="860000"/>
    <a:srgbClr val="C00000"/>
    <a:srgbClr val="2942AD"/>
    <a:srgbClr val="AF48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93" autoAdjust="0"/>
    <p:restoredTop sz="95501" autoAdjust="0"/>
  </p:normalViewPr>
  <p:slideViewPr>
    <p:cSldViewPr>
      <p:cViewPr varScale="1">
        <p:scale>
          <a:sx n="98" d="100"/>
          <a:sy n="98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6" d="100"/>
        <a:sy n="1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BE892-3F47-4C9B-AF7B-4E7C10D42854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DD0F079-DBA5-4894-937D-547A8AE99D2C}">
      <dgm:prSet phldrT="[Texto]" custT="1"/>
      <dgm:spPr>
        <a:xfrm>
          <a:off x="3210124" y="2058442"/>
          <a:ext cx="1707751" cy="1433338"/>
        </a:xfrm>
        <a:solidFill>
          <a:schemeClr val="tx2">
            <a:lumMod val="75000"/>
          </a:schemeClr>
        </a:solidFill>
      </dgm:spPr>
      <dgm:t>
        <a:bodyPr/>
        <a:lstStyle/>
        <a:p>
          <a:r>
            <a:rPr lang="pt-BR" sz="1600" b="1" dirty="0" smtClean="0">
              <a:latin typeface="Calibri" panose="020F0502020204030204"/>
              <a:ea typeface="+mn-ea"/>
              <a:cs typeface="+mn-cs"/>
            </a:rPr>
            <a:t>COMPLIANCE</a:t>
          </a:r>
          <a:endParaRPr lang="pt-BR" sz="1600" b="1" dirty="0">
            <a:latin typeface="Calibri" panose="020F0502020204030204"/>
            <a:ea typeface="+mn-ea"/>
            <a:cs typeface="+mn-cs"/>
          </a:endParaRPr>
        </a:p>
      </dgm:t>
    </dgm:pt>
    <dgm:pt modelId="{3162D8AA-1E4F-4482-BC00-A995F18944FD}" type="parTrans" cxnId="{BE55DC85-D6FC-4971-92E4-E2855D5456A0}">
      <dgm:prSet/>
      <dgm:spPr/>
      <dgm:t>
        <a:bodyPr/>
        <a:lstStyle/>
        <a:p>
          <a:endParaRPr lang="pt-BR" sz="1300"/>
        </a:p>
      </dgm:t>
    </dgm:pt>
    <dgm:pt modelId="{47B1AAAE-270D-47D8-A2F3-CF482C0BCC50}" type="sibTrans" cxnId="{BE55DC85-D6FC-4971-92E4-E2855D5456A0}">
      <dgm:prSet/>
      <dgm:spPr/>
      <dgm:t>
        <a:bodyPr/>
        <a:lstStyle/>
        <a:p>
          <a:endParaRPr lang="pt-BR" sz="1300"/>
        </a:p>
      </dgm:t>
    </dgm:pt>
    <dgm:pt modelId="{8653634A-F65B-4D1F-BAF8-A7C6FEC173B6}">
      <dgm:prSet phldrT="[Texto]" custT="1"/>
      <dgm:spPr>
        <a:xfrm>
          <a:off x="3490664" y="20347"/>
          <a:ext cx="1146671" cy="1146671"/>
        </a:xfrm>
      </dgm:spPr>
      <dgm:t>
        <a:bodyPr/>
        <a:lstStyle/>
        <a:p>
          <a:r>
            <a:rPr lang="pt-BR" sz="1600" b="1" dirty="0" smtClean="0">
              <a:latin typeface="Calibri"/>
              <a:ea typeface="+mn-ea"/>
              <a:cs typeface="+mn-cs"/>
            </a:rPr>
            <a:t>Compromisso da Alta Direção</a:t>
          </a:r>
          <a:endParaRPr lang="pt-BR" sz="1600" dirty="0">
            <a:latin typeface="Calibri" panose="020F0502020204030204"/>
            <a:ea typeface="+mn-ea"/>
            <a:cs typeface="+mn-cs"/>
          </a:endParaRPr>
        </a:p>
      </dgm:t>
    </dgm:pt>
    <dgm:pt modelId="{1D381579-41BF-4BCE-89E5-654392F0CA2D}" type="parTrans" cxnId="{F8EDB878-2ED3-4950-9682-FB4B3FD995C5}">
      <dgm:prSet custT="1"/>
      <dgm:spPr>
        <a:xfrm rot="16200000">
          <a:off x="3827772" y="1382433"/>
          <a:ext cx="472454" cy="487335"/>
        </a:xfrm>
      </dgm:spPr>
      <dgm:t>
        <a:bodyPr/>
        <a:lstStyle/>
        <a:p>
          <a:endParaRPr lang="pt-BR" sz="13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C96C808-2A73-4E58-9559-D6BF198C0583}" type="sibTrans" cxnId="{F8EDB878-2ED3-4950-9682-FB4B3FD995C5}">
      <dgm:prSet/>
      <dgm:spPr/>
      <dgm:t>
        <a:bodyPr/>
        <a:lstStyle/>
        <a:p>
          <a:endParaRPr lang="pt-BR" sz="1300"/>
        </a:p>
      </dgm:t>
    </dgm:pt>
    <dgm:pt modelId="{33E8D08A-5ED6-40D8-A8A2-F64826C3FF5A}">
      <dgm:prSet phldrT="[Texto]" custT="1"/>
      <dgm:spPr>
        <a:xfrm>
          <a:off x="5638952" y="1822974"/>
          <a:ext cx="1146671" cy="1146671"/>
        </a:xfrm>
      </dgm:spPr>
      <dgm:t>
        <a:bodyPr/>
        <a:lstStyle/>
        <a:p>
          <a:r>
            <a:rPr lang="pt-BR" sz="1600" b="1" dirty="0" smtClean="0">
              <a:latin typeface="Calibri"/>
              <a:ea typeface="+mn-ea"/>
              <a:cs typeface="+mn-cs"/>
            </a:rPr>
            <a:t>Treinamento Regular de Funcionários</a:t>
          </a:r>
          <a:endParaRPr lang="pt-BR" sz="1600" b="1" dirty="0">
            <a:latin typeface="Calibri"/>
            <a:ea typeface="+mn-ea"/>
            <a:cs typeface="+mn-cs"/>
          </a:endParaRPr>
        </a:p>
      </dgm:t>
    </dgm:pt>
    <dgm:pt modelId="{6EE300FC-87F2-4663-9334-3C63AD04A674}" type="parTrans" cxnId="{1947F59C-EFED-488D-8040-0AD03A74AA9A}">
      <dgm:prSet custT="1"/>
      <dgm:spPr>
        <a:xfrm rot="21000000">
          <a:off x="5061142" y="2320128"/>
          <a:ext cx="402571" cy="487335"/>
        </a:xfrm>
      </dgm:spPr>
      <dgm:t>
        <a:bodyPr/>
        <a:lstStyle/>
        <a:p>
          <a:endParaRPr lang="pt-BR" sz="13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F58F4AB-3309-42F0-BCFA-E8645BF8E24D}" type="sibTrans" cxnId="{1947F59C-EFED-488D-8040-0AD03A74AA9A}">
      <dgm:prSet/>
      <dgm:spPr/>
      <dgm:t>
        <a:bodyPr/>
        <a:lstStyle/>
        <a:p>
          <a:endParaRPr lang="pt-BR" sz="1300"/>
        </a:p>
      </dgm:t>
    </dgm:pt>
    <dgm:pt modelId="{5BD52244-4ACD-41FB-998E-757782337BE5}">
      <dgm:prSet phldrT="[Texto]" custT="1"/>
      <dgm:spPr>
        <a:xfrm>
          <a:off x="2744571" y="4251648"/>
          <a:ext cx="1146671" cy="1146671"/>
        </a:xfrm>
      </dgm:spPr>
      <dgm:t>
        <a:bodyPr/>
        <a:lstStyle/>
        <a:p>
          <a:r>
            <a:rPr lang="pt-BR" sz="1600" b="1" dirty="0" smtClean="0">
              <a:latin typeface="Calibri"/>
              <a:ea typeface="+mn-ea"/>
              <a:cs typeface="+mn-cs"/>
            </a:rPr>
            <a:t>Sistema de</a:t>
          </a:r>
        </a:p>
        <a:p>
          <a:r>
            <a:rPr lang="pt-BR" sz="1600" b="1" dirty="0" smtClean="0">
              <a:latin typeface="Calibri"/>
              <a:ea typeface="+mn-ea"/>
              <a:cs typeface="+mn-cs"/>
            </a:rPr>
            <a:t>Denúncias de </a:t>
          </a:r>
        </a:p>
        <a:p>
          <a:r>
            <a:rPr lang="pt-BR" sz="1600" b="1" dirty="0" smtClean="0">
              <a:latin typeface="Calibri"/>
              <a:ea typeface="+mn-ea"/>
              <a:cs typeface="+mn-cs"/>
            </a:rPr>
            <a:t>Fraudes</a:t>
          </a:r>
          <a:endParaRPr lang="pt-BR" sz="1600" dirty="0">
            <a:latin typeface="Calibri" panose="020F0502020204030204"/>
            <a:ea typeface="+mn-ea"/>
            <a:cs typeface="+mn-cs"/>
          </a:endParaRPr>
        </a:p>
      </dgm:t>
    </dgm:pt>
    <dgm:pt modelId="{C7525891-02A3-4542-B01C-E26CA31457AE}" type="parTrans" cxnId="{C43553D4-C6BC-4629-9372-82369206BB46}">
      <dgm:prSet custT="1"/>
      <dgm:spPr>
        <a:xfrm rot="6600000">
          <a:off x="3435918" y="3617315"/>
          <a:ext cx="465713" cy="487335"/>
        </a:xfrm>
      </dgm:spPr>
      <dgm:t>
        <a:bodyPr/>
        <a:lstStyle/>
        <a:p>
          <a:endParaRPr lang="pt-BR" sz="13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EE0969E-2073-44C8-86F6-6B47E10D6496}" type="sibTrans" cxnId="{C43553D4-C6BC-4629-9372-82369206BB46}">
      <dgm:prSet/>
      <dgm:spPr/>
      <dgm:t>
        <a:bodyPr/>
        <a:lstStyle/>
        <a:p>
          <a:endParaRPr lang="pt-BR" sz="1300"/>
        </a:p>
      </dgm:t>
    </dgm:pt>
    <dgm:pt modelId="{11E88506-B349-47D6-997A-7C12E8195153}">
      <dgm:prSet phldrT="[Texto]" custT="1"/>
      <dgm:spPr>
        <a:xfrm>
          <a:off x="1601491" y="3292490"/>
          <a:ext cx="1146671" cy="1146671"/>
        </a:xfrm>
      </dgm:spPr>
      <dgm:t>
        <a:bodyPr/>
        <a:lstStyle/>
        <a:p>
          <a:r>
            <a:rPr lang="pt-BR" sz="1600" b="1" smtClean="0">
              <a:latin typeface="Calibri"/>
              <a:ea typeface="+mn-ea"/>
              <a:cs typeface="+mn-cs"/>
            </a:rPr>
            <a:t>Avaliações</a:t>
          </a:r>
        </a:p>
        <a:p>
          <a:r>
            <a:rPr lang="pt-BR" sz="1600" b="1" smtClean="0">
              <a:latin typeface="Calibri"/>
              <a:ea typeface="+mn-ea"/>
              <a:cs typeface="+mn-cs"/>
            </a:rPr>
            <a:t>Periódicas de</a:t>
          </a:r>
        </a:p>
        <a:p>
          <a:r>
            <a:rPr lang="pt-BR" sz="1600" b="1" smtClean="0">
              <a:latin typeface="Calibri"/>
              <a:ea typeface="+mn-ea"/>
              <a:cs typeface="+mn-cs"/>
            </a:rPr>
            <a:t>Riscos</a:t>
          </a:r>
          <a:endParaRPr lang="pt-BR" sz="1600" dirty="0" smtClean="0">
            <a:latin typeface="Calibri" panose="020F0502020204030204"/>
            <a:ea typeface="+mn-ea"/>
            <a:cs typeface="+mn-cs"/>
          </a:endParaRPr>
        </a:p>
      </dgm:t>
    </dgm:pt>
    <dgm:pt modelId="{B84763D5-B9DB-4141-8316-4B7F6B400A3D}" type="parTrans" cxnId="{74873B4D-6133-4458-A68C-BD98B1AADF93}">
      <dgm:prSet custT="1"/>
      <dgm:spPr>
        <a:xfrm rot="9000000">
          <a:off x="2815384" y="3130583"/>
          <a:ext cx="421751" cy="487335"/>
        </a:xfrm>
      </dgm:spPr>
      <dgm:t>
        <a:bodyPr/>
        <a:lstStyle/>
        <a:p>
          <a:endParaRPr lang="pt-BR" sz="13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A8BD778-93B8-4E1A-B226-A3564B10AB37}" type="sibTrans" cxnId="{74873B4D-6133-4458-A68C-BD98B1AADF93}">
      <dgm:prSet/>
      <dgm:spPr/>
      <dgm:t>
        <a:bodyPr/>
        <a:lstStyle/>
        <a:p>
          <a:endParaRPr lang="pt-BR" sz="1300"/>
        </a:p>
      </dgm:t>
    </dgm:pt>
    <dgm:pt modelId="{72D7CF78-F9C3-44FD-A6E4-2AC9537F9DE7}">
      <dgm:prSet phldrT="[Texto]" custT="1"/>
      <dgm:spPr>
        <a:xfrm>
          <a:off x="4236757" y="4251648"/>
          <a:ext cx="1146671" cy="1146671"/>
        </a:xfrm>
      </dgm:spPr>
      <dgm:t>
        <a:bodyPr/>
        <a:lstStyle/>
        <a:p>
          <a:r>
            <a:rPr lang="pt-BR" sz="1600" b="1" smtClean="0">
              <a:latin typeface="Calibri"/>
              <a:ea typeface="+mn-ea"/>
              <a:cs typeface="+mn-cs"/>
            </a:rPr>
            <a:t>Código </a:t>
          </a:r>
        </a:p>
        <a:p>
          <a:r>
            <a:rPr lang="pt-BR" sz="1600" b="1" smtClean="0">
              <a:latin typeface="Calibri"/>
              <a:ea typeface="+mn-ea"/>
              <a:cs typeface="+mn-cs"/>
            </a:rPr>
            <a:t>de</a:t>
          </a:r>
        </a:p>
        <a:p>
          <a:r>
            <a:rPr lang="pt-BR" sz="1600" b="1" smtClean="0">
              <a:latin typeface="Calibri"/>
              <a:ea typeface="+mn-ea"/>
              <a:cs typeface="+mn-cs"/>
            </a:rPr>
            <a:t>Conduta</a:t>
          </a:r>
          <a:endParaRPr lang="pt-BR" sz="1600" dirty="0" smtClean="0">
            <a:latin typeface="Calibri" panose="020F0502020204030204"/>
            <a:ea typeface="+mn-ea"/>
            <a:cs typeface="+mn-cs"/>
          </a:endParaRPr>
        </a:p>
      </dgm:t>
    </dgm:pt>
    <dgm:pt modelId="{FDDB4CA0-08D1-4DE0-9191-CCE43E7F7C95}" type="parTrans" cxnId="{7B05348D-E1CB-4A25-AD96-431FF1A8307C}">
      <dgm:prSet/>
      <dgm:spPr>
        <a:xfrm rot="4200000">
          <a:off x="4226368" y="3617315"/>
          <a:ext cx="465713" cy="487335"/>
        </a:xfrm>
      </dgm:spPr>
      <dgm:t>
        <a:bodyPr/>
        <a:lstStyle/>
        <a:p>
          <a:endParaRPr lang="pt-B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E95CFA4-1E01-4A0A-A741-130364024980}" type="sibTrans" cxnId="{7B05348D-E1CB-4A25-AD96-431FF1A8307C}">
      <dgm:prSet/>
      <dgm:spPr/>
      <dgm:t>
        <a:bodyPr/>
        <a:lstStyle/>
        <a:p>
          <a:endParaRPr lang="pt-BR"/>
        </a:p>
      </dgm:t>
    </dgm:pt>
    <dgm:pt modelId="{595F5834-CB92-41DD-9016-D0E800B3FA36}">
      <dgm:prSet phldrT="[Texto]" custT="1"/>
      <dgm:spPr>
        <a:xfrm>
          <a:off x="1342376" y="1822974"/>
          <a:ext cx="1146671" cy="1146671"/>
        </a:xfrm>
      </dgm:spPr>
      <dgm:t>
        <a:bodyPr/>
        <a:lstStyle/>
        <a:p>
          <a:r>
            <a:rPr lang="pt-BR" sz="1600" b="1" dirty="0" smtClean="0">
              <a:latin typeface="Calibri"/>
              <a:ea typeface="+mn-ea"/>
              <a:cs typeface="+mn-cs"/>
            </a:rPr>
            <a:t>Manutenção de Controles Internos</a:t>
          </a:r>
          <a:endParaRPr lang="pt-BR" sz="1600" b="1" dirty="0">
            <a:latin typeface="Calibri"/>
            <a:ea typeface="+mn-ea"/>
            <a:cs typeface="+mn-cs"/>
          </a:endParaRPr>
        </a:p>
      </dgm:t>
    </dgm:pt>
    <dgm:pt modelId="{D6D3BB62-2068-412E-9401-52DE9E0BAA37}" type="parTrans" cxnId="{51993B18-39B5-40DC-B929-01B139A14D44}">
      <dgm:prSet/>
      <dgm:spPr>
        <a:xfrm rot="11400000">
          <a:off x="2664286" y="2320128"/>
          <a:ext cx="402571" cy="487335"/>
        </a:xfrm>
      </dgm:spPr>
      <dgm:t>
        <a:bodyPr/>
        <a:lstStyle/>
        <a:p>
          <a:endParaRPr lang="pt-B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B462ECE-B93C-44E4-8201-120D9EA3416A}" type="sibTrans" cxnId="{51993B18-39B5-40DC-B929-01B139A14D44}">
      <dgm:prSet/>
      <dgm:spPr/>
      <dgm:t>
        <a:bodyPr/>
        <a:lstStyle/>
        <a:p>
          <a:endParaRPr lang="pt-BR"/>
        </a:p>
      </dgm:t>
    </dgm:pt>
    <dgm:pt modelId="{6863B438-05FB-4F43-9334-3FEA881625B5}">
      <dgm:prSet phldrT="[Texto]" custScaleX="127619" custScaleY="108753" custRadScaleRad="108816" custRadScaleInc="-8817"/>
      <dgm:spPr>
        <a:xfrm>
          <a:off x="1342376" y="1822974"/>
          <a:ext cx="1146671" cy="1146671"/>
        </a:xfrm>
        <a:prstGeom prst="ellipse">
          <a:avLst/>
        </a:prstGeom>
      </dgm:spPr>
      <dgm:t>
        <a:bodyPr/>
        <a:lstStyle/>
        <a:p>
          <a:endParaRPr lang="pt-BR"/>
        </a:p>
      </dgm:t>
    </dgm:pt>
    <dgm:pt modelId="{7C3FD20E-1316-488A-8734-63854E58599B}" type="parTrans" cxnId="{A15026BA-35D4-4002-A092-0607CF51FDEE}">
      <dgm:prSet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940C0E25-7FD1-4BA3-A638-51822FB5088C}" type="sibTrans" cxnId="{A15026BA-35D4-4002-A092-0607CF51FDEE}">
      <dgm:prSet/>
      <dgm:spPr/>
      <dgm:t>
        <a:bodyPr/>
        <a:lstStyle/>
        <a:p>
          <a:endParaRPr lang="pt-BR"/>
        </a:p>
      </dgm:t>
    </dgm:pt>
    <dgm:pt modelId="{D70E68FA-05CD-4CB3-BC1A-576172054C25}" type="pres">
      <dgm:prSet presAssocID="{51ABE892-3F47-4C9B-AF7B-4E7C10D4285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C44E5D9-8F50-4DBD-9432-B3C808F543D2}" type="pres">
      <dgm:prSet presAssocID="{7DD0F079-DBA5-4894-937D-547A8AE99D2C}" presName="centerShape" presStyleLbl="node0" presStyleIdx="0" presStyleCnt="1" custScaleX="168005" custLinFactNeighborY="4470"/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0AB6553F-2CFA-4981-9239-968866DA2BD9}" type="pres">
      <dgm:prSet presAssocID="{1D381579-41BF-4BCE-89E5-654392F0CA2D}" presName="parTrans" presStyleLbl="sibTrans2D1" presStyleIdx="0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D7E91B65-EABB-4479-8A30-447F3C43F312}" type="pres">
      <dgm:prSet presAssocID="{1D381579-41BF-4BCE-89E5-654392F0CA2D}" presName="connectorText" presStyleLbl="sibTrans2D1" presStyleIdx="0" presStyleCnt="6"/>
      <dgm:spPr/>
      <dgm:t>
        <a:bodyPr/>
        <a:lstStyle/>
        <a:p>
          <a:endParaRPr lang="pt-BR"/>
        </a:p>
      </dgm:t>
    </dgm:pt>
    <dgm:pt modelId="{618AD6D6-753F-4511-8732-6F53644E8A27}" type="pres">
      <dgm:prSet presAssocID="{8653634A-F65B-4D1F-BAF8-A7C6FEC173B6}" presName="node" presStyleLbl="node1" presStyleIdx="0" presStyleCnt="6" custScaleX="127619" custRadScaleRad="8268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A10111EB-303B-4E50-9C15-C5E6EC48E84D}" type="pres">
      <dgm:prSet presAssocID="{6EE300FC-87F2-4663-9334-3C63AD04A674}" presName="parTrans" presStyleLbl="sibTrans2D1" presStyleIdx="1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BAC36FF0-A543-44C9-9C7A-FA2376612B70}" type="pres">
      <dgm:prSet presAssocID="{6EE300FC-87F2-4663-9334-3C63AD04A674}" presName="connectorText" presStyleLbl="sibTrans2D1" presStyleIdx="1" presStyleCnt="6"/>
      <dgm:spPr/>
      <dgm:t>
        <a:bodyPr/>
        <a:lstStyle/>
        <a:p>
          <a:endParaRPr lang="pt-BR"/>
        </a:p>
      </dgm:t>
    </dgm:pt>
    <dgm:pt modelId="{59A8DC73-B9FE-46FE-989E-57448495B012}" type="pres">
      <dgm:prSet presAssocID="{33E8D08A-5ED6-40D8-A8A2-F64826C3FF5A}" presName="node" presStyleLbl="node1" presStyleIdx="1" presStyleCnt="6" custScaleX="133558" custRadScaleRad="109036" custRadScaleInc="1582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32037995-D5C4-4515-ACAD-D47414D47C5F}" type="pres">
      <dgm:prSet presAssocID="{FDDB4CA0-08D1-4DE0-9191-CCE43E7F7C95}" presName="parTrans" presStyleLbl="sibTrans2D1" presStyleIdx="2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8748E78A-074F-45C0-80D8-D60611C51EE6}" type="pres">
      <dgm:prSet presAssocID="{FDDB4CA0-08D1-4DE0-9191-CCE43E7F7C95}" presName="connectorText" presStyleLbl="sibTrans2D1" presStyleIdx="2" presStyleCnt="6"/>
      <dgm:spPr/>
      <dgm:t>
        <a:bodyPr/>
        <a:lstStyle/>
        <a:p>
          <a:endParaRPr lang="pt-BR"/>
        </a:p>
      </dgm:t>
    </dgm:pt>
    <dgm:pt modelId="{9924D46F-82AD-4740-8796-BBA21D8C3D16}" type="pres">
      <dgm:prSet presAssocID="{72D7CF78-F9C3-44FD-A6E4-2AC9537F9DE7}" presName="node" presStyleLbl="node1" presStyleIdx="2" presStyleCnt="6" custScaleX="127619" custScaleY="108762" custRadScaleRad="118332" custRadScaleInc="-1668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FF38F4D9-3013-4DD0-83A7-BCD11BD6BDAE}" type="pres">
      <dgm:prSet presAssocID="{C7525891-02A3-4542-B01C-E26CA31457AE}" presName="parTrans" presStyleLbl="sibTrans2D1" presStyleIdx="3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F006C18E-CFC4-4E2B-BA2E-C774A2098706}" type="pres">
      <dgm:prSet presAssocID="{C7525891-02A3-4542-B01C-E26CA31457AE}" presName="connectorText" presStyleLbl="sibTrans2D1" presStyleIdx="3" presStyleCnt="6"/>
      <dgm:spPr/>
      <dgm:t>
        <a:bodyPr/>
        <a:lstStyle/>
        <a:p>
          <a:endParaRPr lang="pt-BR"/>
        </a:p>
      </dgm:t>
    </dgm:pt>
    <dgm:pt modelId="{BBE885A9-9092-4B06-A661-03D538853937}" type="pres">
      <dgm:prSet presAssocID="{5BD52244-4ACD-41FB-998E-757782337BE5}" presName="node" presStyleLbl="node1" presStyleIdx="3" presStyleCnt="6" custScaleX="127619" custRadScaleRad="98550" custRadScaleInc="40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2F749BE1-7893-4DE6-8C6F-454061BE8DEF}" type="pres">
      <dgm:prSet presAssocID="{B84763D5-B9DB-4141-8316-4B7F6B400A3D}" presName="parTrans" presStyleLbl="sibTrans2D1" presStyleIdx="4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FB50A6AF-204A-46BD-89B2-7C2B8BB0ACB1}" type="pres">
      <dgm:prSet presAssocID="{B84763D5-B9DB-4141-8316-4B7F6B400A3D}" presName="connectorText" presStyleLbl="sibTrans2D1" presStyleIdx="4" presStyleCnt="6"/>
      <dgm:spPr/>
      <dgm:t>
        <a:bodyPr/>
        <a:lstStyle/>
        <a:p>
          <a:endParaRPr lang="pt-BR"/>
        </a:p>
      </dgm:t>
    </dgm:pt>
    <dgm:pt modelId="{0599389D-6D75-4B56-A394-0316EE8377FD}" type="pres">
      <dgm:prSet presAssocID="{11E88506-B349-47D6-997A-7C12E8195153}" presName="node" presStyleLbl="node1" presStyleIdx="4" presStyleCnt="6" custScaleX="133547" custScaleY="95584" custRadScaleRad="117751" custRadScaleInc="1624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7F960F90-CF44-4009-8424-0FC55C40248C}" type="pres">
      <dgm:prSet presAssocID="{D6D3BB62-2068-412E-9401-52DE9E0BAA37}" presName="parTrans" presStyleLbl="sibTrans2D1" presStyleIdx="5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1A79E729-D110-4CC8-893D-FD7005376222}" type="pres">
      <dgm:prSet presAssocID="{D6D3BB62-2068-412E-9401-52DE9E0BAA37}" presName="connectorText" presStyleLbl="sibTrans2D1" presStyleIdx="5" presStyleCnt="6"/>
      <dgm:spPr/>
      <dgm:t>
        <a:bodyPr/>
        <a:lstStyle/>
        <a:p>
          <a:endParaRPr lang="pt-BR"/>
        </a:p>
      </dgm:t>
    </dgm:pt>
    <dgm:pt modelId="{F4EFB8C1-09CF-4109-BF01-390247F0585D}" type="pres">
      <dgm:prSet presAssocID="{595F5834-CB92-41DD-9016-D0E800B3FA36}" presName="node" presStyleLbl="node1" presStyleIdx="5" presStyleCnt="6" custScaleX="127619" custScaleY="108753" custRadScaleRad="108816" custRadScaleInc="-881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</dgm:ptLst>
  <dgm:cxnLst>
    <dgm:cxn modelId="{1947F59C-EFED-488D-8040-0AD03A74AA9A}" srcId="{7DD0F079-DBA5-4894-937D-547A8AE99D2C}" destId="{33E8D08A-5ED6-40D8-A8A2-F64826C3FF5A}" srcOrd="1" destOrd="0" parTransId="{6EE300FC-87F2-4663-9334-3C63AD04A674}" sibTransId="{BF58F4AB-3309-42F0-BCFA-E8645BF8E24D}"/>
    <dgm:cxn modelId="{F7454760-2E72-4749-93DB-D4D8DC38C7E8}" type="presOf" srcId="{D6D3BB62-2068-412E-9401-52DE9E0BAA37}" destId="{7F960F90-CF44-4009-8424-0FC55C40248C}" srcOrd="0" destOrd="0" presId="urn:microsoft.com/office/officeart/2005/8/layout/radial5"/>
    <dgm:cxn modelId="{6EC637FE-D842-4023-989C-1961A0FECE5E}" type="presOf" srcId="{1D381579-41BF-4BCE-89E5-654392F0CA2D}" destId="{0AB6553F-2CFA-4981-9239-968866DA2BD9}" srcOrd="0" destOrd="0" presId="urn:microsoft.com/office/officeart/2005/8/layout/radial5"/>
    <dgm:cxn modelId="{7B05348D-E1CB-4A25-AD96-431FF1A8307C}" srcId="{7DD0F079-DBA5-4894-937D-547A8AE99D2C}" destId="{72D7CF78-F9C3-44FD-A6E4-2AC9537F9DE7}" srcOrd="2" destOrd="0" parTransId="{FDDB4CA0-08D1-4DE0-9191-CCE43E7F7C95}" sibTransId="{8E95CFA4-1E01-4A0A-A741-130364024980}"/>
    <dgm:cxn modelId="{898A2476-1610-4BAD-96A2-E2E6E8AA7299}" type="presOf" srcId="{11E88506-B349-47D6-997A-7C12E8195153}" destId="{0599389D-6D75-4B56-A394-0316EE8377FD}" srcOrd="0" destOrd="0" presId="urn:microsoft.com/office/officeart/2005/8/layout/radial5"/>
    <dgm:cxn modelId="{74873B4D-6133-4458-A68C-BD98B1AADF93}" srcId="{7DD0F079-DBA5-4894-937D-547A8AE99D2C}" destId="{11E88506-B349-47D6-997A-7C12E8195153}" srcOrd="4" destOrd="0" parTransId="{B84763D5-B9DB-4141-8316-4B7F6B400A3D}" sibTransId="{7A8BD778-93B8-4E1A-B226-A3564B10AB37}"/>
    <dgm:cxn modelId="{43082F7C-20CD-4F5F-A033-4F5A7F536DD1}" type="presOf" srcId="{FDDB4CA0-08D1-4DE0-9191-CCE43E7F7C95}" destId="{32037995-D5C4-4515-ACAD-D47414D47C5F}" srcOrd="0" destOrd="0" presId="urn:microsoft.com/office/officeart/2005/8/layout/radial5"/>
    <dgm:cxn modelId="{94B1B065-960F-474A-8945-178EDF4FBA90}" type="presOf" srcId="{D6D3BB62-2068-412E-9401-52DE9E0BAA37}" destId="{1A79E729-D110-4CC8-893D-FD7005376222}" srcOrd="1" destOrd="0" presId="urn:microsoft.com/office/officeart/2005/8/layout/radial5"/>
    <dgm:cxn modelId="{31B977B1-ABCA-45FA-AAE5-E93D6F699436}" type="presOf" srcId="{7DD0F079-DBA5-4894-937D-547A8AE99D2C}" destId="{8C44E5D9-8F50-4DBD-9432-B3C808F543D2}" srcOrd="0" destOrd="0" presId="urn:microsoft.com/office/officeart/2005/8/layout/radial5"/>
    <dgm:cxn modelId="{A15026BA-35D4-4002-A092-0607CF51FDEE}" srcId="{51ABE892-3F47-4C9B-AF7B-4E7C10D42854}" destId="{6863B438-05FB-4F43-9334-3FEA881625B5}" srcOrd="1" destOrd="0" parTransId="{7C3FD20E-1316-488A-8734-63854E58599B}" sibTransId="{940C0E25-7FD1-4BA3-A638-51822FB5088C}"/>
    <dgm:cxn modelId="{EC3AA0F3-42DB-498C-A7CB-9B41C09B37A3}" type="presOf" srcId="{B84763D5-B9DB-4141-8316-4B7F6B400A3D}" destId="{2F749BE1-7893-4DE6-8C6F-454061BE8DEF}" srcOrd="0" destOrd="0" presId="urn:microsoft.com/office/officeart/2005/8/layout/radial5"/>
    <dgm:cxn modelId="{28D17BB7-F0F3-473E-A5B4-485B39C14A0B}" type="presOf" srcId="{6EE300FC-87F2-4663-9334-3C63AD04A674}" destId="{A10111EB-303B-4E50-9C15-C5E6EC48E84D}" srcOrd="0" destOrd="0" presId="urn:microsoft.com/office/officeart/2005/8/layout/radial5"/>
    <dgm:cxn modelId="{4D7E53DC-05A5-4EE0-84F5-00FAC9FECB65}" type="presOf" srcId="{33E8D08A-5ED6-40D8-A8A2-F64826C3FF5A}" destId="{59A8DC73-B9FE-46FE-989E-57448495B012}" srcOrd="0" destOrd="0" presId="urn:microsoft.com/office/officeart/2005/8/layout/radial5"/>
    <dgm:cxn modelId="{C43553D4-C6BC-4629-9372-82369206BB46}" srcId="{7DD0F079-DBA5-4894-937D-547A8AE99D2C}" destId="{5BD52244-4ACD-41FB-998E-757782337BE5}" srcOrd="3" destOrd="0" parTransId="{C7525891-02A3-4542-B01C-E26CA31457AE}" sibTransId="{7EE0969E-2073-44C8-86F6-6B47E10D6496}"/>
    <dgm:cxn modelId="{B90BE8FA-A34A-4C81-A2DC-1CF42C1A0356}" type="presOf" srcId="{FDDB4CA0-08D1-4DE0-9191-CCE43E7F7C95}" destId="{8748E78A-074F-45C0-80D8-D60611C51EE6}" srcOrd="1" destOrd="0" presId="urn:microsoft.com/office/officeart/2005/8/layout/radial5"/>
    <dgm:cxn modelId="{DDE4D9DC-5830-4A78-AC81-D9B246019DA5}" type="presOf" srcId="{C7525891-02A3-4542-B01C-E26CA31457AE}" destId="{F006C18E-CFC4-4E2B-BA2E-C774A2098706}" srcOrd="1" destOrd="0" presId="urn:microsoft.com/office/officeart/2005/8/layout/radial5"/>
    <dgm:cxn modelId="{9D3D9192-1313-4BAD-901E-332B73F8C70C}" type="presOf" srcId="{6EE300FC-87F2-4663-9334-3C63AD04A674}" destId="{BAC36FF0-A543-44C9-9C7A-FA2376612B70}" srcOrd="1" destOrd="0" presId="urn:microsoft.com/office/officeart/2005/8/layout/radial5"/>
    <dgm:cxn modelId="{51993B18-39B5-40DC-B929-01B139A14D44}" srcId="{7DD0F079-DBA5-4894-937D-547A8AE99D2C}" destId="{595F5834-CB92-41DD-9016-D0E800B3FA36}" srcOrd="5" destOrd="0" parTransId="{D6D3BB62-2068-412E-9401-52DE9E0BAA37}" sibTransId="{2B462ECE-B93C-44E4-8201-120D9EA3416A}"/>
    <dgm:cxn modelId="{F8EDB878-2ED3-4950-9682-FB4B3FD995C5}" srcId="{7DD0F079-DBA5-4894-937D-547A8AE99D2C}" destId="{8653634A-F65B-4D1F-BAF8-A7C6FEC173B6}" srcOrd="0" destOrd="0" parTransId="{1D381579-41BF-4BCE-89E5-654392F0CA2D}" sibTransId="{1C96C808-2A73-4E58-9559-D6BF198C0583}"/>
    <dgm:cxn modelId="{A92A88B4-BE30-4934-9876-F5205DE39973}" type="presOf" srcId="{C7525891-02A3-4542-B01C-E26CA31457AE}" destId="{FF38F4D9-3013-4DD0-83A7-BCD11BD6BDAE}" srcOrd="0" destOrd="0" presId="urn:microsoft.com/office/officeart/2005/8/layout/radial5"/>
    <dgm:cxn modelId="{5C30A0BE-5062-41B4-B927-0DD025707A14}" type="presOf" srcId="{72D7CF78-F9C3-44FD-A6E4-2AC9537F9DE7}" destId="{9924D46F-82AD-4740-8796-BBA21D8C3D16}" srcOrd="0" destOrd="0" presId="urn:microsoft.com/office/officeart/2005/8/layout/radial5"/>
    <dgm:cxn modelId="{740DE9A9-8636-42D6-B4B6-6D084A6782BE}" type="presOf" srcId="{51ABE892-3F47-4C9B-AF7B-4E7C10D42854}" destId="{D70E68FA-05CD-4CB3-BC1A-576172054C25}" srcOrd="0" destOrd="0" presId="urn:microsoft.com/office/officeart/2005/8/layout/radial5"/>
    <dgm:cxn modelId="{72745C4E-7B6A-4BCC-80A5-8628F6E2E88D}" type="presOf" srcId="{595F5834-CB92-41DD-9016-D0E800B3FA36}" destId="{F4EFB8C1-09CF-4109-BF01-390247F0585D}" srcOrd="0" destOrd="0" presId="urn:microsoft.com/office/officeart/2005/8/layout/radial5"/>
    <dgm:cxn modelId="{08657F97-9F9A-4264-8AED-FAA6C8EAB2F4}" type="presOf" srcId="{B84763D5-B9DB-4141-8316-4B7F6B400A3D}" destId="{FB50A6AF-204A-46BD-89B2-7C2B8BB0ACB1}" srcOrd="1" destOrd="0" presId="urn:microsoft.com/office/officeart/2005/8/layout/radial5"/>
    <dgm:cxn modelId="{43F3B483-1232-43F7-91AB-E2358507B6C8}" type="presOf" srcId="{8653634A-F65B-4D1F-BAF8-A7C6FEC173B6}" destId="{618AD6D6-753F-4511-8732-6F53644E8A27}" srcOrd="0" destOrd="0" presId="urn:microsoft.com/office/officeart/2005/8/layout/radial5"/>
    <dgm:cxn modelId="{B219F0DB-4CBB-4A93-BEC9-84FE1B2E93CD}" type="presOf" srcId="{1D381579-41BF-4BCE-89E5-654392F0CA2D}" destId="{D7E91B65-EABB-4479-8A30-447F3C43F312}" srcOrd="1" destOrd="0" presId="urn:microsoft.com/office/officeart/2005/8/layout/radial5"/>
    <dgm:cxn modelId="{ABDE4C80-863C-406A-BC80-30391929F745}" type="presOf" srcId="{5BD52244-4ACD-41FB-998E-757782337BE5}" destId="{BBE885A9-9092-4B06-A661-03D538853937}" srcOrd="0" destOrd="0" presId="urn:microsoft.com/office/officeart/2005/8/layout/radial5"/>
    <dgm:cxn modelId="{BE55DC85-D6FC-4971-92E4-E2855D5456A0}" srcId="{51ABE892-3F47-4C9B-AF7B-4E7C10D42854}" destId="{7DD0F079-DBA5-4894-937D-547A8AE99D2C}" srcOrd="0" destOrd="0" parTransId="{3162D8AA-1E4F-4482-BC00-A995F18944FD}" sibTransId="{47B1AAAE-270D-47D8-A2F3-CF482C0BCC50}"/>
    <dgm:cxn modelId="{EF9C1483-A2B1-4FF2-BDA5-B32F612E1C15}" type="presParOf" srcId="{D70E68FA-05CD-4CB3-BC1A-576172054C25}" destId="{8C44E5D9-8F50-4DBD-9432-B3C808F543D2}" srcOrd="0" destOrd="0" presId="urn:microsoft.com/office/officeart/2005/8/layout/radial5"/>
    <dgm:cxn modelId="{9F6BE858-EF4E-4CA7-A762-402B02CB27DA}" type="presParOf" srcId="{D70E68FA-05CD-4CB3-BC1A-576172054C25}" destId="{0AB6553F-2CFA-4981-9239-968866DA2BD9}" srcOrd="1" destOrd="0" presId="urn:microsoft.com/office/officeart/2005/8/layout/radial5"/>
    <dgm:cxn modelId="{C49D2FAA-D967-4E62-9F0C-BABA0BCC389D}" type="presParOf" srcId="{0AB6553F-2CFA-4981-9239-968866DA2BD9}" destId="{D7E91B65-EABB-4479-8A30-447F3C43F312}" srcOrd="0" destOrd="0" presId="urn:microsoft.com/office/officeart/2005/8/layout/radial5"/>
    <dgm:cxn modelId="{6F998DAC-B3BD-424B-AA88-A924DF3F6C8D}" type="presParOf" srcId="{D70E68FA-05CD-4CB3-BC1A-576172054C25}" destId="{618AD6D6-753F-4511-8732-6F53644E8A27}" srcOrd="2" destOrd="0" presId="urn:microsoft.com/office/officeart/2005/8/layout/radial5"/>
    <dgm:cxn modelId="{80364FC6-1F43-480E-AB4D-E5C1AFE2940D}" type="presParOf" srcId="{D70E68FA-05CD-4CB3-BC1A-576172054C25}" destId="{A10111EB-303B-4E50-9C15-C5E6EC48E84D}" srcOrd="3" destOrd="0" presId="urn:microsoft.com/office/officeart/2005/8/layout/radial5"/>
    <dgm:cxn modelId="{3C60CE45-417D-4146-A7DC-1AA56ADC47B8}" type="presParOf" srcId="{A10111EB-303B-4E50-9C15-C5E6EC48E84D}" destId="{BAC36FF0-A543-44C9-9C7A-FA2376612B70}" srcOrd="0" destOrd="0" presId="urn:microsoft.com/office/officeart/2005/8/layout/radial5"/>
    <dgm:cxn modelId="{EA440029-88CD-416A-800D-759CC49C0F1E}" type="presParOf" srcId="{D70E68FA-05CD-4CB3-BC1A-576172054C25}" destId="{59A8DC73-B9FE-46FE-989E-57448495B012}" srcOrd="4" destOrd="0" presId="urn:microsoft.com/office/officeart/2005/8/layout/radial5"/>
    <dgm:cxn modelId="{EBF14913-F2B3-4933-AE05-AA35D78C9383}" type="presParOf" srcId="{D70E68FA-05CD-4CB3-BC1A-576172054C25}" destId="{32037995-D5C4-4515-ACAD-D47414D47C5F}" srcOrd="5" destOrd="0" presId="urn:microsoft.com/office/officeart/2005/8/layout/radial5"/>
    <dgm:cxn modelId="{35678F02-CACC-4B0E-8E08-7114098CAB5C}" type="presParOf" srcId="{32037995-D5C4-4515-ACAD-D47414D47C5F}" destId="{8748E78A-074F-45C0-80D8-D60611C51EE6}" srcOrd="0" destOrd="0" presId="urn:microsoft.com/office/officeart/2005/8/layout/radial5"/>
    <dgm:cxn modelId="{39CF2162-23CC-417F-B5F8-683A84B35300}" type="presParOf" srcId="{D70E68FA-05CD-4CB3-BC1A-576172054C25}" destId="{9924D46F-82AD-4740-8796-BBA21D8C3D16}" srcOrd="6" destOrd="0" presId="urn:microsoft.com/office/officeart/2005/8/layout/radial5"/>
    <dgm:cxn modelId="{71BA8F2F-5DFF-4E05-8194-84A3F1DEDD9A}" type="presParOf" srcId="{D70E68FA-05CD-4CB3-BC1A-576172054C25}" destId="{FF38F4D9-3013-4DD0-83A7-BCD11BD6BDAE}" srcOrd="7" destOrd="0" presId="urn:microsoft.com/office/officeart/2005/8/layout/radial5"/>
    <dgm:cxn modelId="{FEAC71D2-838E-4D20-A657-557FBF4B472B}" type="presParOf" srcId="{FF38F4D9-3013-4DD0-83A7-BCD11BD6BDAE}" destId="{F006C18E-CFC4-4E2B-BA2E-C774A2098706}" srcOrd="0" destOrd="0" presId="urn:microsoft.com/office/officeart/2005/8/layout/radial5"/>
    <dgm:cxn modelId="{0FFAF3BB-C436-4CE5-825A-0184107EA018}" type="presParOf" srcId="{D70E68FA-05CD-4CB3-BC1A-576172054C25}" destId="{BBE885A9-9092-4B06-A661-03D538853937}" srcOrd="8" destOrd="0" presId="urn:microsoft.com/office/officeart/2005/8/layout/radial5"/>
    <dgm:cxn modelId="{BE367794-8083-419A-B62A-CC7B07329659}" type="presParOf" srcId="{D70E68FA-05CD-4CB3-BC1A-576172054C25}" destId="{2F749BE1-7893-4DE6-8C6F-454061BE8DEF}" srcOrd="9" destOrd="0" presId="urn:microsoft.com/office/officeart/2005/8/layout/radial5"/>
    <dgm:cxn modelId="{EDF720B8-6203-4CC5-99B3-5E2B2CCCF862}" type="presParOf" srcId="{2F749BE1-7893-4DE6-8C6F-454061BE8DEF}" destId="{FB50A6AF-204A-46BD-89B2-7C2B8BB0ACB1}" srcOrd="0" destOrd="0" presId="urn:microsoft.com/office/officeart/2005/8/layout/radial5"/>
    <dgm:cxn modelId="{B31C3ED9-CA8C-4422-AB04-23BB42F0046E}" type="presParOf" srcId="{D70E68FA-05CD-4CB3-BC1A-576172054C25}" destId="{0599389D-6D75-4B56-A394-0316EE8377FD}" srcOrd="10" destOrd="0" presId="urn:microsoft.com/office/officeart/2005/8/layout/radial5"/>
    <dgm:cxn modelId="{D735C018-CEFE-4A29-B4D1-3F794EE3BB35}" type="presParOf" srcId="{D70E68FA-05CD-4CB3-BC1A-576172054C25}" destId="{7F960F90-CF44-4009-8424-0FC55C40248C}" srcOrd="11" destOrd="0" presId="urn:microsoft.com/office/officeart/2005/8/layout/radial5"/>
    <dgm:cxn modelId="{676E595C-595D-44AC-9BC2-221B4ADA1882}" type="presParOf" srcId="{7F960F90-CF44-4009-8424-0FC55C40248C}" destId="{1A79E729-D110-4CC8-893D-FD7005376222}" srcOrd="0" destOrd="0" presId="urn:microsoft.com/office/officeart/2005/8/layout/radial5"/>
    <dgm:cxn modelId="{B8A7CBA0-366B-4E0E-A285-F15F7803BAB7}" type="presParOf" srcId="{D70E68FA-05CD-4CB3-BC1A-576172054C25}" destId="{F4EFB8C1-09CF-4109-BF01-390247F0585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1A9358-9AAE-4192-8F27-66537955ED42}" type="doc">
      <dgm:prSet loTypeId="urn:microsoft.com/office/officeart/2005/8/layout/gear1" loCatId="process" qsTypeId="urn:microsoft.com/office/officeart/2005/8/quickstyle/simple1" qsCatId="simple" csTypeId="urn:microsoft.com/office/officeart/2005/8/colors/accent6_4" csCatId="accent6" phldr="1"/>
      <dgm:spPr/>
    </dgm:pt>
    <dgm:pt modelId="{D73731B8-1C74-44E7-B184-E54D6BF3ADD0}">
      <dgm:prSet phldrT="[Texto]" phldr="1"/>
      <dgm:spPr/>
      <dgm:t>
        <a:bodyPr/>
        <a:lstStyle/>
        <a:p>
          <a:endParaRPr lang="pt-BR" dirty="0"/>
        </a:p>
      </dgm:t>
    </dgm:pt>
    <dgm:pt modelId="{EDEAB1C1-7462-4D04-9565-69F535283F27}" type="parTrans" cxnId="{DFE61CA5-433C-4900-8315-4B9D2040DE2A}">
      <dgm:prSet/>
      <dgm:spPr/>
      <dgm:t>
        <a:bodyPr/>
        <a:lstStyle/>
        <a:p>
          <a:endParaRPr lang="pt-BR"/>
        </a:p>
      </dgm:t>
    </dgm:pt>
    <dgm:pt modelId="{F28942F6-5606-4CBB-A2B8-C0EF51CAD1FE}" type="sibTrans" cxnId="{DFE61CA5-433C-4900-8315-4B9D2040DE2A}">
      <dgm:prSet/>
      <dgm:spPr/>
      <dgm:t>
        <a:bodyPr/>
        <a:lstStyle/>
        <a:p>
          <a:endParaRPr lang="pt-BR"/>
        </a:p>
      </dgm:t>
    </dgm:pt>
    <dgm:pt modelId="{25A2B728-5B95-4619-A934-767A6A63AE39}">
      <dgm:prSet phldrT="[Texto]" phldr="1"/>
      <dgm:spPr/>
      <dgm:t>
        <a:bodyPr/>
        <a:lstStyle/>
        <a:p>
          <a:endParaRPr lang="pt-BR" dirty="0"/>
        </a:p>
      </dgm:t>
    </dgm:pt>
    <dgm:pt modelId="{ACD5AFFE-D542-49C9-A38C-E71E818BA29D}" type="parTrans" cxnId="{51F84CEC-4A7D-4D87-B588-D0533BFA6BA7}">
      <dgm:prSet/>
      <dgm:spPr/>
      <dgm:t>
        <a:bodyPr/>
        <a:lstStyle/>
        <a:p>
          <a:endParaRPr lang="pt-BR"/>
        </a:p>
      </dgm:t>
    </dgm:pt>
    <dgm:pt modelId="{1EEECE1C-1318-45D2-8DD6-B8A1B3AD243B}" type="sibTrans" cxnId="{51F84CEC-4A7D-4D87-B588-D0533BFA6BA7}">
      <dgm:prSet/>
      <dgm:spPr/>
      <dgm:t>
        <a:bodyPr/>
        <a:lstStyle/>
        <a:p>
          <a:endParaRPr lang="pt-BR"/>
        </a:p>
      </dgm:t>
    </dgm:pt>
    <dgm:pt modelId="{CF7B1B77-77E3-4789-AA48-F840675B3FAA}">
      <dgm:prSet phldrT="[Texto]" phldr="1"/>
      <dgm:spPr/>
      <dgm:t>
        <a:bodyPr/>
        <a:lstStyle/>
        <a:p>
          <a:endParaRPr lang="pt-BR" dirty="0"/>
        </a:p>
      </dgm:t>
    </dgm:pt>
    <dgm:pt modelId="{E2ADFC79-677B-4B36-AD9A-BEC89DDBCF47}" type="parTrans" cxnId="{6BC112CA-9614-431C-9300-B2AE89136C8A}">
      <dgm:prSet/>
      <dgm:spPr/>
      <dgm:t>
        <a:bodyPr/>
        <a:lstStyle/>
        <a:p>
          <a:endParaRPr lang="pt-BR"/>
        </a:p>
      </dgm:t>
    </dgm:pt>
    <dgm:pt modelId="{C39BEFF4-EBC7-426C-BBB9-72CE844CC138}" type="sibTrans" cxnId="{6BC112CA-9614-431C-9300-B2AE89136C8A}">
      <dgm:prSet/>
      <dgm:spPr/>
      <dgm:t>
        <a:bodyPr/>
        <a:lstStyle/>
        <a:p>
          <a:endParaRPr lang="pt-BR"/>
        </a:p>
      </dgm:t>
    </dgm:pt>
    <dgm:pt modelId="{AD9A6CE7-CD58-4529-951B-A44373FEF6BE}" type="pres">
      <dgm:prSet presAssocID="{B01A9358-9AAE-4192-8F27-66537955ED4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FD46499-8675-4330-85F3-D4FDF07F8171}" type="pres">
      <dgm:prSet presAssocID="{D73731B8-1C74-44E7-B184-E54D6BF3ADD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3A6115-C5DD-4F19-8100-2F6A6442999E}" type="pres">
      <dgm:prSet presAssocID="{D73731B8-1C74-44E7-B184-E54D6BF3ADD0}" presName="gear1srcNode" presStyleLbl="node1" presStyleIdx="0" presStyleCnt="3"/>
      <dgm:spPr/>
      <dgm:t>
        <a:bodyPr/>
        <a:lstStyle/>
        <a:p>
          <a:endParaRPr lang="pt-BR"/>
        </a:p>
      </dgm:t>
    </dgm:pt>
    <dgm:pt modelId="{CC75459E-DAD6-4BCF-8CF5-AF339EE8D8F9}" type="pres">
      <dgm:prSet presAssocID="{D73731B8-1C74-44E7-B184-E54D6BF3ADD0}" presName="gear1dstNode" presStyleLbl="node1" presStyleIdx="0" presStyleCnt="3"/>
      <dgm:spPr/>
      <dgm:t>
        <a:bodyPr/>
        <a:lstStyle/>
        <a:p>
          <a:endParaRPr lang="pt-BR"/>
        </a:p>
      </dgm:t>
    </dgm:pt>
    <dgm:pt modelId="{D88DA719-5D05-46B4-BEFE-4F8458EA93AD}" type="pres">
      <dgm:prSet presAssocID="{25A2B728-5B95-4619-A934-767A6A63AE3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613A05-490F-4165-B8C5-C58521D24BC0}" type="pres">
      <dgm:prSet presAssocID="{25A2B728-5B95-4619-A934-767A6A63AE39}" presName="gear2srcNode" presStyleLbl="node1" presStyleIdx="1" presStyleCnt="3"/>
      <dgm:spPr/>
      <dgm:t>
        <a:bodyPr/>
        <a:lstStyle/>
        <a:p>
          <a:endParaRPr lang="pt-BR"/>
        </a:p>
      </dgm:t>
    </dgm:pt>
    <dgm:pt modelId="{5449341F-F7A4-4403-AE5B-287BDBA0475A}" type="pres">
      <dgm:prSet presAssocID="{25A2B728-5B95-4619-A934-767A6A63AE39}" presName="gear2dstNode" presStyleLbl="node1" presStyleIdx="1" presStyleCnt="3"/>
      <dgm:spPr/>
      <dgm:t>
        <a:bodyPr/>
        <a:lstStyle/>
        <a:p>
          <a:endParaRPr lang="pt-BR"/>
        </a:p>
      </dgm:t>
    </dgm:pt>
    <dgm:pt modelId="{08632207-FB4A-47C6-BC24-66736E6C0BCA}" type="pres">
      <dgm:prSet presAssocID="{CF7B1B77-77E3-4789-AA48-F840675B3FAA}" presName="gear3" presStyleLbl="node1" presStyleIdx="2" presStyleCnt="3"/>
      <dgm:spPr/>
      <dgm:t>
        <a:bodyPr/>
        <a:lstStyle/>
        <a:p>
          <a:endParaRPr lang="pt-BR"/>
        </a:p>
      </dgm:t>
    </dgm:pt>
    <dgm:pt modelId="{E40E624A-D578-4FB1-A25B-BC994CED35AE}" type="pres">
      <dgm:prSet presAssocID="{CF7B1B77-77E3-4789-AA48-F840675B3FA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BB42B9-D061-4A95-82E5-2378AAD4D20A}" type="pres">
      <dgm:prSet presAssocID="{CF7B1B77-77E3-4789-AA48-F840675B3FAA}" presName="gear3srcNode" presStyleLbl="node1" presStyleIdx="2" presStyleCnt="3"/>
      <dgm:spPr/>
      <dgm:t>
        <a:bodyPr/>
        <a:lstStyle/>
        <a:p>
          <a:endParaRPr lang="pt-BR"/>
        </a:p>
      </dgm:t>
    </dgm:pt>
    <dgm:pt modelId="{349BA330-EE89-4911-9C4C-D5D7B4B147B2}" type="pres">
      <dgm:prSet presAssocID="{CF7B1B77-77E3-4789-AA48-F840675B3FAA}" presName="gear3dstNode" presStyleLbl="node1" presStyleIdx="2" presStyleCnt="3"/>
      <dgm:spPr/>
      <dgm:t>
        <a:bodyPr/>
        <a:lstStyle/>
        <a:p>
          <a:endParaRPr lang="pt-BR"/>
        </a:p>
      </dgm:t>
    </dgm:pt>
    <dgm:pt modelId="{8EEA6B0D-44B2-47D3-8DFB-B5F2ADCD0C96}" type="pres">
      <dgm:prSet presAssocID="{F28942F6-5606-4CBB-A2B8-C0EF51CAD1FE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609E5F76-A2D3-4A1D-B1A9-1B1875031F83}" type="pres">
      <dgm:prSet presAssocID="{1EEECE1C-1318-45D2-8DD6-B8A1B3AD243B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0F38217A-0220-49AC-879A-7270715719E8}" type="pres">
      <dgm:prSet presAssocID="{C39BEFF4-EBC7-426C-BBB9-72CE844CC138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F3EBEB91-A679-4324-9FEF-95C3B82029E6}" type="presOf" srcId="{25A2B728-5B95-4619-A934-767A6A63AE39}" destId="{5449341F-F7A4-4403-AE5B-287BDBA0475A}" srcOrd="2" destOrd="0" presId="urn:microsoft.com/office/officeart/2005/8/layout/gear1"/>
    <dgm:cxn modelId="{DC1C1D2D-E489-425D-A975-313A21B63023}" type="presOf" srcId="{CF7B1B77-77E3-4789-AA48-F840675B3FAA}" destId="{36BB42B9-D061-4A95-82E5-2378AAD4D20A}" srcOrd="2" destOrd="0" presId="urn:microsoft.com/office/officeart/2005/8/layout/gear1"/>
    <dgm:cxn modelId="{B3CF0069-7F3F-43CE-B174-DC050BFDD1A2}" type="presOf" srcId="{1EEECE1C-1318-45D2-8DD6-B8A1B3AD243B}" destId="{609E5F76-A2D3-4A1D-B1A9-1B1875031F83}" srcOrd="0" destOrd="0" presId="urn:microsoft.com/office/officeart/2005/8/layout/gear1"/>
    <dgm:cxn modelId="{DFE61CA5-433C-4900-8315-4B9D2040DE2A}" srcId="{B01A9358-9AAE-4192-8F27-66537955ED42}" destId="{D73731B8-1C74-44E7-B184-E54D6BF3ADD0}" srcOrd="0" destOrd="0" parTransId="{EDEAB1C1-7462-4D04-9565-69F535283F27}" sibTransId="{F28942F6-5606-4CBB-A2B8-C0EF51CAD1FE}"/>
    <dgm:cxn modelId="{4AF1417B-4EA3-4354-AC2E-CD853E160892}" type="presOf" srcId="{D73731B8-1C74-44E7-B184-E54D6BF3ADD0}" destId="{CC75459E-DAD6-4BCF-8CF5-AF339EE8D8F9}" srcOrd="2" destOrd="0" presId="urn:microsoft.com/office/officeart/2005/8/layout/gear1"/>
    <dgm:cxn modelId="{26D31681-3E51-49F1-B30B-88FB18963107}" type="presOf" srcId="{CF7B1B77-77E3-4789-AA48-F840675B3FAA}" destId="{349BA330-EE89-4911-9C4C-D5D7B4B147B2}" srcOrd="3" destOrd="0" presId="urn:microsoft.com/office/officeart/2005/8/layout/gear1"/>
    <dgm:cxn modelId="{FE834FBC-F1F1-4B49-B2F0-4C2F557CD544}" type="presOf" srcId="{B01A9358-9AAE-4192-8F27-66537955ED42}" destId="{AD9A6CE7-CD58-4529-951B-A44373FEF6BE}" srcOrd="0" destOrd="0" presId="urn:microsoft.com/office/officeart/2005/8/layout/gear1"/>
    <dgm:cxn modelId="{7EE58D3B-79A1-41F4-8621-BE40DBA3CF25}" type="presOf" srcId="{F28942F6-5606-4CBB-A2B8-C0EF51CAD1FE}" destId="{8EEA6B0D-44B2-47D3-8DFB-B5F2ADCD0C96}" srcOrd="0" destOrd="0" presId="urn:microsoft.com/office/officeart/2005/8/layout/gear1"/>
    <dgm:cxn modelId="{EE635142-DA5D-44FE-93B7-C0E884CF2B7D}" type="presOf" srcId="{25A2B728-5B95-4619-A934-767A6A63AE39}" destId="{01613A05-490F-4165-B8C5-C58521D24BC0}" srcOrd="1" destOrd="0" presId="urn:microsoft.com/office/officeart/2005/8/layout/gear1"/>
    <dgm:cxn modelId="{5D9E48F5-F6CB-4108-940D-772C602BBACD}" type="presOf" srcId="{CF7B1B77-77E3-4789-AA48-F840675B3FAA}" destId="{08632207-FB4A-47C6-BC24-66736E6C0BCA}" srcOrd="0" destOrd="0" presId="urn:microsoft.com/office/officeart/2005/8/layout/gear1"/>
    <dgm:cxn modelId="{9F9C5422-E863-4CEA-81CD-B1C27D3B1AAA}" type="presOf" srcId="{D73731B8-1C74-44E7-B184-E54D6BF3ADD0}" destId="{FFD46499-8675-4330-85F3-D4FDF07F8171}" srcOrd="0" destOrd="0" presId="urn:microsoft.com/office/officeart/2005/8/layout/gear1"/>
    <dgm:cxn modelId="{FDBF1BBF-2211-4159-80EC-E437AD2093E5}" type="presOf" srcId="{D73731B8-1C74-44E7-B184-E54D6BF3ADD0}" destId="{713A6115-C5DD-4F19-8100-2F6A6442999E}" srcOrd="1" destOrd="0" presId="urn:microsoft.com/office/officeart/2005/8/layout/gear1"/>
    <dgm:cxn modelId="{6BC112CA-9614-431C-9300-B2AE89136C8A}" srcId="{B01A9358-9AAE-4192-8F27-66537955ED42}" destId="{CF7B1B77-77E3-4789-AA48-F840675B3FAA}" srcOrd="2" destOrd="0" parTransId="{E2ADFC79-677B-4B36-AD9A-BEC89DDBCF47}" sibTransId="{C39BEFF4-EBC7-426C-BBB9-72CE844CC138}"/>
    <dgm:cxn modelId="{7564A731-6D22-4471-B625-A775B1F17291}" type="presOf" srcId="{CF7B1B77-77E3-4789-AA48-F840675B3FAA}" destId="{E40E624A-D578-4FB1-A25B-BC994CED35AE}" srcOrd="1" destOrd="0" presId="urn:microsoft.com/office/officeart/2005/8/layout/gear1"/>
    <dgm:cxn modelId="{2FAFF6A4-9D7A-4541-BE99-DEC76A9CC7CD}" type="presOf" srcId="{C39BEFF4-EBC7-426C-BBB9-72CE844CC138}" destId="{0F38217A-0220-49AC-879A-7270715719E8}" srcOrd="0" destOrd="0" presId="urn:microsoft.com/office/officeart/2005/8/layout/gear1"/>
    <dgm:cxn modelId="{ABD2F69E-D0C0-43C0-AE6B-09093596713E}" type="presOf" srcId="{25A2B728-5B95-4619-A934-767A6A63AE39}" destId="{D88DA719-5D05-46B4-BEFE-4F8458EA93AD}" srcOrd="0" destOrd="0" presId="urn:microsoft.com/office/officeart/2005/8/layout/gear1"/>
    <dgm:cxn modelId="{51F84CEC-4A7D-4D87-B588-D0533BFA6BA7}" srcId="{B01A9358-9AAE-4192-8F27-66537955ED42}" destId="{25A2B728-5B95-4619-A934-767A6A63AE39}" srcOrd="1" destOrd="0" parTransId="{ACD5AFFE-D542-49C9-A38C-E71E818BA29D}" sibTransId="{1EEECE1C-1318-45D2-8DD6-B8A1B3AD243B}"/>
    <dgm:cxn modelId="{CF697245-6E99-4BB0-9577-6B1B3E33F813}" type="presParOf" srcId="{AD9A6CE7-CD58-4529-951B-A44373FEF6BE}" destId="{FFD46499-8675-4330-85F3-D4FDF07F8171}" srcOrd="0" destOrd="0" presId="urn:microsoft.com/office/officeart/2005/8/layout/gear1"/>
    <dgm:cxn modelId="{33EB39B9-C748-4932-B8BF-AA9CC1C37873}" type="presParOf" srcId="{AD9A6CE7-CD58-4529-951B-A44373FEF6BE}" destId="{713A6115-C5DD-4F19-8100-2F6A6442999E}" srcOrd="1" destOrd="0" presId="urn:microsoft.com/office/officeart/2005/8/layout/gear1"/>
    <dgm:cxn modelId="{65A14840-E23D-417B-9627-BE390A8FA4A8}" type="presParOf" srcId="{AD9A6CE7-CD58-4529-951B-A44373FEF6BE}" destId="{CC75459E-DAD6-4BCF-8CF5-AF339EE8D8F9}" srcOrd="2" destOrd="0" presId="urn:microsoft.com/office/officeart/2005/8/layout/gear1"/>
    <dgm:cxn modelId="{EF14F018-2682-4DD4-A102-162EB74D721C}" type="presParOf" srcId="{AD9A6CE7-CD58-4529-951B-A44373FEF6BE}" destId="{D88DA719-5D05-46B4-BEFE-4F8458EA93AD}" srcOrd="3" destOrd="0" presId="urn:microsoft.com/office/officeart/2005/8/layout/gear1"/>
    <dgm:cxn modelId="{94C9DA3E-734F-425E-93F0-81378CE511E1}" type="presParOf" srcId="{AD9A6CE7-CD58-4529-951B-A44373FEF6BE}" destId="{01613A05-490F-4165-B8C5-C58521D24BC0}" srcOrd="4" destOrd="0" presId="urn:microsoft.com/office/officeart/2005/8/layout/gear1"/>
    <dgm:cxn modelId="{E5BBFCA1-1BB3-4042-B145-53DED5ECE771}" type="presParOf" srcId="{AD9A6CE7-CD58-4529-951B-A44373FEF6BE}" destId="{5449341F-F7A4-4403-AE5B-287BDBA0475A}" srcOrd="5" destOrd="0" presId="urn:microsoft.com/office/officeart/2005/8/layout/gear1"/>
    <dgm:cxn modelId="{D114908F-618C-4240-96F5-C8DA9879230E}" type="presParOf" srcId="{AD9A6CE7-CD58-4529-951B-A44373FEF6BE}" destId="{08632207-FB4A-47C6-BC24-66736E6C0BCA}" srcOrd="6" destOrd="0" presId="urn:microsoft.com/office/officeart/2005/8/layout/gear1"/>
    <dgm:cxn modelId="{9E10A6C5-2DBD-4E3D-9A25-67696BDE4834}" type="presParOf" srcId="{AD9A6CE7-CD58-4529-951B-A44373FEF6BE}" destId="{E40E624A-D578-4FB1-A25B-BC994CED35AE}" srcOrd="7" destOrd="0" presId="urn:microsoft.com/office/officeart/2005/8/layout/gear1"/>
    <dgm:cxn modelId="{E8A1BBCE-9787-451D-B3EF-DEB656A788E9}" type="presParOf" srcId="{AD9A6CE7-CD58-4529-951B-A44373FEF6BE}" destId="{36BB42B9-D061-4A95-82E5-2378AAD4D20A}" srcOrd="8" destOrd="0" presId="urn:microsoft.com/office/officeart/2005/8/layout/gear1"/>
    <dgm:cxn modelId="{0CB52A60-2A9C-474E-BE14-6679690AE98A}" type="presParOf" srcId="{AD9A6CE7-CD58-4529-951B-A44373FEF6BE}" destId="{349BA330-EE89-4911-9C4C-D5D7B4B147B2}" srcOrd="9" destOrd="0" presId="urn:microsoft.com/office/officeart/2005/8/layout/gear1"/>
    <dgm:cxn modelId="{5642C18A-BE8A-49F0-8CD7-85E9D2123378}" type="presParOf" srcId="{AD9A6CE7-CD58-4529-951B-A44373FEF6BE}" destId="{8EEA6B0D-44B2-47D3-8DFB-B5F2ADCD0C96}" srcOrd="10" destOrd="0" presId="urn:microsoft.com/office/officeart/2005/8/layout/gear1"/>
    <dgm:cxn modelId="{FEFFB37B-25CF-4B60-B8FB-C2DBBFAD9B8C}" type="presParOf" srcId="{AD9A6CE7-CD58-4529-951B-A44373FEF6BE}" destId="{609E5F76-A2D3-4A1D-B1A9-1B1875031F83}" srcOrd="11" destOrd="0" presId="urn:microsoft.com/office/officeart/2005/8/layout/gear1"/>
    <dgm:cxn modelId="{1BFF3C6A-65BE-420D-ADDC-4C0C2CA765F9}" type="presParOf" srcId="{AD9A6CE7-CD58-4529-951B-A44373FEF6BE}" destId="{0F38217A-0220-49AC-879A-7270715719E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888B03-24DE-4C6F-986E-B856F6657859}" type="doc">
      <dgm:prSet loTypeId="urn:microsoft.com/office/officeart/2005/8/layout/chart3" loCatId="cycle" qsTypeId="urn:microsoft.com/office/officeart/2005/8/quickstyle/3d2" qsCatId="3D" csTypeId="urn:microsoft.com/office/officeart/2005/8/colors/accent0_3" csCatId="mainScheme" phldr="1"/>
      <dgm:spPr/>
    </dgm:pt>
    <dgm:pt modelId="{5C594661-80BE-4398-B54D-8AE24CEFCF4A}">
      <dgm:prSet phldrT="[Texto]"/>
      <dgm:spPr/>
      <dgm:t>
        <a:bodyPr/>
        <a:lstStyle/>
        <a:p>
          <a:r>
            <a:rPr lang="pt-BR" b="1" smtClean="0">
              <a:latin typeface="Calibri" pitchFamily="34" charset="0"/>
              <a:cs typeface="Calibri" pitchFamily="34" charset="0"/>
            </a:rPr>
            <a:t>Aferição de efetividade</a:t>
          </a:r>
          <a:endParaRPr lang="pt-BR" b="1" dirty="0">
            <a:latin typeface="Calibri" pitchFamily="34" charset="0"/>
            <a:cs typeface="Calibri" pitchFamily="34" charset="0"/>
          </a:endParaRPr>
        </a:p>
      </dgm:t>
    </dgm:pt>
    <dgm:pt modelId="{DEF8B7B3-B944-41EC-B49A-6BEAFE24A35F}" type="parTrans" cxnId="{B77BD25D-D531-4322-8E37-89DB2C5B5EAB}">
      <dgm:prSet/>
      <dgm:spPr/>
      <dgm:t>
        <a:bodyPr/>
        <a:lstStyle/>
        <a:p>
          <a:endParaRPr lang="pt-BR"/>
        </a:p>
      </dgm:t>
    </dgm:pt>
    <dgm:pt modelId="{7E5C9735-8A7D-4FD9-8064-978F270BE54D}" type="sibTrans" cxnId="{B77BD25D-D531-4322-8E37-89DB2C5B5EAB}">
      <dgm:prSet/>
      <dgm:spPr/>
      <dgm:t>
        <a:bodyPr/>
        <a:lstStyle/>
        <a:p>
          <a:endParaRPr lang="pt-BR"/>
        </a:p>
      </dgm:t>
    </dgm:pt>
    <dgm:pt modelId="{D0381CE7-7C74-4B49-BC8B-30554650A229}">
      <dgm:prSet phldrT="[Texto]"/>
      <dgm:spPr/>
      <dgm:t>
        <a:bodyPr/>
        <a:lstStyle/>
        <a:p>
          <a:r>
            <a:rPr lang="pt-BR" b="1" smtClean="0">
              <a:latin typeface="Calibri" pitchFamily="34" charset="0"/>
              <a:cs typeface="Calibri" pitchFamily="34" charset="0"/>
            </a:rPr>
            <a:t>Análise de acordo com as especificidades da empresa</a:t>
          </a:r>
          <a:endParaRPr lang="pt-BR" b="1" dirty="0">
            <a:latin typeface="Calibri" pitchFamily="34" charset="0"/>
            <a:cs typeface="Calibri" pitchFamily="34" charset="0"/>
          </a:endParaRPr>
        </a:p>
      </dgm:t>
    </dgm:pt>
    <dgm:pt modelId="{D5EEC0EC-A1B3-466A-896D-953E0B01DF94}" type="parTrans" cxnId="{A0A46D59-6242-4AC1-809F-EAE2A79410B7}">
      <dgm:prSet/>
      <dgm:spPr/>
      <dgm:t>
        <a:bodyPr/>
        <a:lstStyle/>
        <a:p>
          <a:endParaRPr lang="pt-BR"/>
        </a:p>
      </dgm:t>
    </dgm:pt>
    <dgm:pt modelId="{F3C4E177-3229-4564-A99E-8EA8DB9A4CDB}" type="sibTrans" cxnId="{A0A46D59-6242-4AC1-809F-EAE2A79410B7}">
      <dgm:prSet/>
      <dgm:spPr/>
      <dgm:t>
        <a:bodyPr/>
        <a:lstStyle/>
        <a:p>
          <a:endParaRPr lang="pt-BR"/>
        </a:p>
      </dgm:t>
    </dgm:pt>
    <dgm:pt modelId="{437706B9-A510-45B1-962C-5C1AD21EEB7E}">
      <dgm:prSet phldrT="[Texto]"/>
      <dgm:spPr/>
      <dgm:t>
        <a:bodyPr/>
        <a:lstStyle/>
        <a:p>
          <a:r>
            <a:rPr lang="pt-BR" b="1" smtClean="0">
              <a:latin typeface="Calibri" pitchFamily="34" charset="0"/>
              <a:cs typeface="Calibri" pitchFamily="34" charset="0"/>
            </a:rPr>
            <a:t>Estruturação do programa</a:t>
          </a:r>
          <a:endParaRPr lang="pt-BR" b="1" dirty="0">
            <a:latin typeface="Calibri" pitchFamily="34" charset="0"/>
            <a:cs typeface="Calibri" pitchFamily="34" charset="0"/>
          </a:endParaRPr>
        </a:p>
      </dgm:t>
    </dgm:pt>
    <dgm:pt modelId="{28A69B28-D883-4706-B70D-BF58BB7C4B8A}" type="parTrans" cxnId="{A26A85BA-AEA7-4326-940D-DB40853236F2}">
      <dgm:prSet/>
      <dgm:spPr/>
      <dgm:t>
        <a:bodyPr/>
        <a:lstStyle/>
        <a:p>
          <a:endParaRPr lang="pt-BR"/>
        </a:p>
      </dgm:t>
    </dgm:pt>
    <dgm:pt modelId="{6B5B8742-C8A4-445F-9EE9-A85F574ABB77}" type="sibTrans" cxnId="{A26A85BA-AEA7-4326-940D-DB40853236F2}">
      <dgm:prSet/>
      <dgm:spPr/>
      <dgm:t>
        <a:bodyPr/>
        <a:lstStyle/>
        <a:p>
          <a:endParaRPr lang="pt-BR"/>
        </a:p>
      </dgm:t>
    </dgm:pt>
    <dgm:pt modelId="{E4B5A818-2FD3-43C6-B97B-DF792D606097}" type="pres">
      <dgm:prSet presAssocID="{6F888B03-24DE-4C6F-986E-B856F6657859}" presName="compositeShape" presStyleCnt="0">
        <dgm:presLayoutVars>
          <dgm:chMax val="7"/>
          <dgm:dir/>
          <dgm:resizeHandles val="exact"/>
        </dgm:presLayoutVars>
      </dgm:prSet>
      <dgm:spPr/>
    </dgm:pt>
    <dgm:pt modelId="{4FE44B18-5969-4373-8E71-6AAB5C0378ED}" type="pres">
      <dgm:prSet presAssocID="{6F888B03-24DE-4C6F-986E-B856F6657859}" presName="wedge1" presStyleLbl="node1" presStyleIdx="0" presStyleCnt="3" custLinFactNeighborX="882" custLinFactNeighborY="-4842"/>
      <dgm:spPr/>
      <dgm:t>
        <a:bodyPr/>
        <a:lstStyle/>
        <a:p>
          <a:endParaRPr lang="en-US"/>
        </a:p>
      </dgm:t>
    </dgm:pt>
    <dgm:pt modelId="{92C50F8B-E7FE-43AF-AC40-21D6F3EC6A05}" type="pres">
      <dgm:prSet presAssocID="{6F888B03-24DE-4C6F-986E-B856F665785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A4AAE-B6E5-44E5-8367-66090E529685}" type="pres">
      <dgm:prSet presAssocID="{6F888B03-24DE-4C6F-986E-B856F6657859}" presName="wedge2" presStyleLbl="node1" presStyleIdx="1" presStyleCnt="3" custLinFactNeighborX="2571" custLinFactNeighborY="-4095"/>
      <dgm:spPr/>
      <dgm:t>
        <a:bodyPr/>
        <a:lstStyle/>
        <a:p>
          <a:endParaRPr lang="pt-BR"/>
        </a:p>
      </dgm:t>
    </dgm:pt>
    <dgm:pt modelId="{B1EE2607-6F1F-4991-99AF-5E437D2B469D}" type="pres">
      <dgm:prSet presAssocID="{6F888B03-24DE-4C6F-986E-B856F665785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26589B-8D45-4D3D-BEF6-A4BF7354B55F}" type="pres">
      <dgm:prSet presAssocID="{6F888B03-24DE-4C6F-986E-B856F6657859}" presName="wedge3" presStyleLbl="node1" presStyleIdx="2" presStyleCnt="3" custLinFactNeighborX="1311" custLinFactNeighborY="-8314"/>
      <dgm:spPr/>
      <dgm:t>
        <a:bodyPr/>
        <a:lstStyle/>
        <a:p>
          <a:endParaRPr lang="pt-BR"/>
        </a:p>
      </dgm:t>
    </dgm:pt>
    <dgm:pt modelId="{0F1754B5-E77E-4848-A910-6A2CF4DBE143}" type="pres">
      <dgm:prSet presAssocID="{6F888B03-24DE-4C6F-986E-B856F665785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813B503-85A7-4D4F-881C-C94F3F61A3B3}" type="presOf" srcId="{5C594661-80BE-4398-B54D-8AE24CEFCF4A}" destId="{4FE44B18-5969-4373-8E71-6AAB5C0378ED}" srcOrd="0" destOrd="0" presId="urn:microsoft.com/office/officeart/2005/8/layout/chart3"/>
    <dgm:cxn modelId="{650E93E8-A17A-4934-A865-08D81BBE8733}" type="presOf" srcId="{D0381CE7-7C74-4B49-BC8B-30554650A229}" destId="{DCDA4AAE-B6E5-44E5-8367-66090E529685}" srcOrd="0" destOrd="0" presId="urn:microsoft.com/office/officeart/2005/8/layout/chart3"/>
    <dgm:cxn modelId="{C4CC2695-39D4-4DAB-B263-DFABF4350518}" type="presOf" srcId="{437706B9-A510-45B1-962C-5C1AD21EEB7E}" destId="{0F1754B5-E77E-4848-A910-6A2CF4DBE143}" srcOrd="1" destOrd="0" presId="urn:microsoft.com/office/officeart/2005/8/layout/chart3"/>
    <dgm:cxn modelId="{8F630AB1-1E07-4AB9-B462-D3AAE9FFD0B0}" type="presOf" srcId="{D0381CE7-7C74-4B49-BC8B-30554650A229}" destId="{B1EE2607-6F1F-4991-99AF-5E437D2B469D}" srcOrd="1" destOrd="0" presId="urn:microsoft.com/office/officeart/2005/8/layout/chart3"/>
    <dgm:cxn modelId="{097EDA68-23B5-4A89-A273-6EB4C578A8B1}" type="presOf" srcId="{6F888B03-24DE-4C6F-986E-B856F6657859}" destId="{E4B5A818-2FD3-43C6-B97B-DF792D606097}" srcOrd="0" destOrd="0" presId="urn:microsoft.com/office/officeart/2005/8/layout/chart3"/>
    <dgm:cxn modelId="{A0A46D59-6242-4AC1-809F-EAE2A79410B7}" srcId="{6F888B03-24DE-4C6F-986E-B856F6657859}" destId="{D0381CE7-7C74-4B49-BC8B-30554650A229}" srcOrd="1" destOrd="0" parTransId="{D5EEC0EC-A1B3-466A-896D-953E0B01DF94}" sibTransId="{F3C4E177-3229-4564-A99E-8EA8DB9A4CDB}"/>
    <dgm:cxn modelId="{DBA883CE-3000-4D36-8578-FA800C406F7B}" type="presOf" srcId="{437706B9-A510-45B1-962C-5C1AD21EEB7E}" destId="{5926589B-8D45-4D3D-BEF6-A4BF7354B55F}" srcOrd="0" destOrd="0" presId="urn:microsoft.com/office/officeart/2005/8/layout/chart3"/>
    <dgm:cxn modelId="{1A946667-7AAE-4C82-B11B-9CEE38BAFED2}" type="presOf" srcId="{5C594661-80BE-4398-B54D-8AE24CEFCF4A}" destId="{92C50F8B-E7FE-43AF-AC40-21D6F3EC6A05}" srcOrd="1" destOrd="0" presId="urn:microsoft.com/office/officeart/2005/8/layout/chart3"/>
    <dgm:cxn modelId="{B77BD25D-D531-4322-8E37-89DB2C5B5EAB}" srcId="{6F888B03-24DE-4C6F-986E-B856F6657859}" destId="{5C594661-80BE-4398-B54D-8AE24CEFCF4A}" srcOrd="0" destOrd="0" parTransId="{DEF8B7B3-B944-41EC-B49A-6BEAFE24A35F}" sibTransId="{7E5C9735-8A7D-4FD9-8064-978F270BE54D}"/>
    <dgm:cxn modelId="{A26A85BA-AEA7-4326-940D-DB40853236F2}" srcId="{6F888B03-24DE-4C6F-986E-B856F6657859}" destId="{437706B9-A510-45B1-962C-5C1AD21EEB7E}" srcOrd="2" destOrd="0" parTransId="{28A69B28-D883-4706-B70D-BF58BB7C4B8A}" sibTransId="{6B5B8742-C8A4-445F-9EE9-A85F574ABB77}"/>
    <dgm:cxn modelId="{E6A54B70-87D5-4E44-A65C-4189B3787DF0}" type="presParOf" srcId="{E4B5A818-2FD3-43C6-B97B-DF792D606097}" destId="{4FE44B18-5969-4373-8E71-6AAB5C0378ED}" srcOrd="0" destOrd="0" presId="urn:microsoft.com/office/officeart/2005/8/layout/chart3"/>
    <dgm:cxn modelId="{51022141-F03D-46EF-97F6-BDA3086B9718}" type="presParOf" srcId="{E4B5A818-2FD3-43C6-B97B-DF792D606097}" destId="{92C50F8B-E7FE-43AF-AC40-21D6F3EC6A05}" srcOrd="1" destOrd="0" presId="urn:microsoft.com/office/officeart/2005/8/layout/chart3"/>
    <dgm:cxn modelId="{0ADCC8EE-780A-4602-8CDE-BB8648B608AD}" type="presParOf" srcId="{E4B5A818-2FD3-43C6-B97B-DF792D606097}" destId="{DCDA4AAE-B6E5-44E5-8367-66090E529685}" srcOrd="2" destOrd="0" presId="urn:microsoft.com/office/officeart/2005/8/layout/chart3"/>
    <dgm:cxn modelId="{800857C8-09EE-4C73-B256-FC526D353446}" type="presParOf" srcId="{E4B5A818-2FD3-43C6-B97B-DF792D606097}" destId="{B1EE2607-6F1F-4991-99AF-5E437D2B469D}" srcOrd="3" destOrd="0" presId="urn:microsoft.com/office/officeart/2005/8/layout/chart3"/>
    <dgm:cxn modelId="{D3ADEA3C-AD38-4CEA-AF57-15F0BB0D1D3C}" type="presParOf" srcId="{E4B5A818-2FD3-43C6-B97B-DF792D606097}" destId="{5926589B-8D45-4D3D-BEF6-A4BF7354B55F}" srcOrd="4" destOrd="0" presId="urn:microsoft.com/office/officeart/2005/8/layout/chart3"/>
    <dgm:cxn modelId="{92595CF7-B2F4-4DCE-9D5E-E834937140E0}" type="presParOf" srcId="{E4B5A818-2FD3-43C6-B97B-DF792D606097}" destId="{0F1754B5-E77E-4848-A910-6A2CF4DBE14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FEE05A-8790-40BA-9A69-A5A9EFE21BC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518437B-7E2B-4A18-B68F-546AFCC1ADB5}">
      <dgm:prSet phldrT="[Texto]" custT="1"/>
      <dgm:spPr/>
      <dgm:t>
        <a:bodyPr/>
        <a:lstStyle/>
        <a:p>
          <a:r>
            <a:rPr lang="pt-BR" sz="2000" dirty="0" smtClean="0">
              <a:latin typeface="Calibri Light" panose="020F0302020204030204" pitchFamily="34" charset="0"/>
            </a:rPr>
            <a:t>Marco</a:t>
          </a:r>
          <a:r>
            <a:rPr lang="pt-BR" sz="2300" dirty="0" smtClean="0">
              <a:latin typeface="Calibri Light" panose="020F0302020204030204" pitchFamily="34" charset="0"/>
            </a:rPr>
            <a:t> </a:t>
          </a:r>
          <a:r>
            <a:rPr lang="pt-BR" sz="2300" dirty="0" smtClean="0">
              <a:latin typeface="Calibri" pitchFamily="34" charset="0"/>
              <a:cs typeface="Calibri" pitchFamily="34" charset="0"/>
            </a:rPr>
            <a:t>Legal</a:t>
          </a:r>
          <a:endParaRPr lang="pt-BR" sz="2300" dirty="0">
            <a:latin typeface="Calibri" pitchFamily="34" charset="0"/>
            <a:cs typeface="Calibri" pitchFamily="34" charset="0"/>
          </a:endParaRPr>
        </a:p>
      </dgm:t>
    </dgm:pt>
    <dgm:pt modelId="{085C603B-1189-41EF-BD44-93E06AA6AAC2}" type="parTrans" cxnId="{6DE22227-5225-4DF2-95A0-2204689E96FD}">
      <dgm:prSet/>
      <dgm:spPr/>
      <dgm:t>
        <a:bodyPr/>
        <a:lstStyle/>
        <a:p>
          <a:endParaRPr lang="pt-BR"/>
        </a:p>
      </dgm:t>
    </dgm:pt>
    <dgm:pt modelId="{0BDAF312-4174-4FEE-8962-D00983EBD4E1}" type="sibTrans" cxnId="{6DE22227-5225-4DF2-95A0-2204689E96FD}">
      <dgm:prSet/>
      <dgm:spPr/>
      <dgm:t>
        <a:bodyPr/>
        <a:lstStyle/>
        <a:p>
          <a:endParaRPr lang="pt-BR"/>
        </a:p>
      </dgm:t>
    </dgm:pt>
    <dgm:pt modelId="{4138F7F1-3689-4156-A95D-109F00F1B247}">
      <dgm:prSet phldrT="[Texto]"/>
      <dgm:spPr/>
      <dgm:t>
        <a:bodyPr/>
        <a:lstStyle/>
        <a:p>
          <a:r>
            <a:rPr lang="pt-BR" dirty="0" smtClean="0">
              <a:latin typeface="Calibri" pitchFamily="34" charset="0"/>
              <a:cs typeface="Calibri" pitchFamily="34" charset="0"/>
            </a:rPr>
            <a:t>Diretrizes</a:t>
          </a:r>
          <a:endParaRPr lang="pt-BR" dirty="0">
            <a:latin typeface="Calibri" pitchFamily="34" charset="0"/>
            <a:cs typeface="Calibri" pitchFamily="34" charset="0"/>
          </a:endParaRPr>
        </a:p>
      </dgm:t>
    </dgm:pt>
    <dgm:pt modelId="{D0F91755-7C94-4311-B2BD-14E110ECB14F}" type="parTrans" cxnId="{F24E7437-D3F7-4DD7-93B8-5593F5FFA6E5}">
      <dgm:prSet/>
      <dgm:spPr/>
      <dgm:t>
        <a:bodyPr/>
        <a:lstStyle/>
        <a:p>
          <a:endParaRPr lang="pt-BR"/>
        </a:p>
      </dgm:t>
    </dgm:pt>
    <dgm:pt modelId="{79C18671-B277-462C-ABE3-EA7891088CBF}" type="sibTrans" cxnId="{F24E7437-D3F7-4DD7-93B8-5593F5FFA6E5}">
      <dgm:prSet/>
      <dgm:spPr/>
      <dgm:t>
        <a:bodyPr/>
        <a:lstStyle/>
        <a:p>
          <a:endParaRPr lang="pt-BR"/>
        </a:p>
      </dgm:t>
    </dgm:pt>
    <dgm:pt modelId="{39A55242-32FD-4A55-9569-F8BD0175D89B}">
      <dgm:prSet phldrT="[Texto]" custT="1"/>
      <dgm:spPr/>
      <dgm:t>
        <a:bodyPr/>
        <a:lstStyle/>
        <a:p>
          <a:r>
            <a:rPr lang="pt-BR" sz="2000" dirty="0" smtClean="0">
              <a:latin typeface="Calibri Light" panose="020F0302020204030204" pitchFamily="34" charset="0"/>
            </a:rPr>
            <a:t>Cadastro</a:t>
          </a:r>
          <a:r>
            <a:rPr lang="pt-BR" sz="2300" dirty="0" smtClean="0">
              <a:latin typeface="Calibri Light" panose="020F0302020204030204" pitchFamily="34" charset="0"/>
            </a:rPr>
            <a:t> </a:t>
          </a:r>
          <a:r>
            <a:rPr lang="pt-BR" sz="2300" dirty="0" smtClean="0">
              <a:latin typeface="Calibri" pitchFamily="34" charset="0"/>
              <a:cs typeface="Calibri" pitchFamily="34" charset="0"/>
            </a:rPr>
            <a:t>Pró Ética</a:t>
          </a:r>
          <a:endParaRPr lang="pt-BR" sz="2300" dirty="0">
            <a:latin typeface="Calibri" pitchFamily="34" charset="0"/>
            <a:cs typeface="Calibri" pitchFamily="34" charset="0"/>
          </a:endParaRPr>
        </a:p>
      </dgm:t>
    </dgm:pt>
    <dgm:pt modelId="{7D81A3E2-DAF3-49D2-A833-D7A078DA20B4}" type="parTrans" cxnId="{FF2CF179-2643-462B-94B5-B0BA93A0241B}">
      <dgm:prSet/>
      <dgm:spPr/>
      <dgm:t>
        <a:bodyPr/>
        <a:lstStyle/>
        <a:p>
          <a:endParaRPr lang="pt-BR"/>
        </a:p>
      </dgm:t>
    </dgm:pt>
    <dgm:pt modelId="{47F5C4E2-18D1-4872-B6A7-C09EA577BA1C}" type="sibTrans" cxnId="{FF2CF179-2643-462B-94B5-B0BA93A0241B}">
      <dgm:prSet/>
      <dgm:spPr/>
      <dgm:t>
        <a:bodyPr/>
        <a:lstStyle/>
        <a:p>
          <a:endParaRPr lang="pt-BR"/>
        </a:p>
      </dgm:t>
    </dgm:pt>
    <dgm:pt modelId="{F55ECF8C-DC16-4C0F-9028-D92703FFB96D}" type="pres">
      <dgm:prSet presAssocID="{B9FEE05A-8790-40BA-9A69-A5A9EFE21BC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16C1566-5229-4C7F-BDD0-78018CE2F23D}" type="pres">
      <dgm:prSet presAssocID="{4518437B-7E2B-4A18-B68F-546AFCC1ADB5}" presName="Accent1" presStyleCnt="0"/>
      <dgm:spPr/>
    </dgm:pt>
    <dgm:pt modelId="{E899A5C6-B8BE-458A-9AC3-BBDDC375E4C6}" type="pres">
      <dgm:prSet presAssocID="{4518437B-7E2B-4A18-B68F-546AFCC1ADB5}" presName="Accent" presStyleLbl="node1" presStyleIdx="0" presStyleCnt="3"/>
      <dgm:spPr>
        <a:solidFill>
          <a:schemeClr val="accent4">
            <a:lumMod val="75000"/>
          </a:schemeClr>
        </a:solidFill>
      </dgm:spPr>
    </dgm:pt>
    <dgm:pt modelId="{3AD6D1C1-C531-4335-BA0A-A7B06C0BD6A4}" type="pres">
      <dgm:prSet presAssocID="{4518437B-7E2B-4A18-B68F-546AFCC1ADB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F8AE00-BEC4-4E39-B148-A94113B53B25}" type="pres">
      <dgm:prSet presAssocID="{4138F7F1-3689-4156-A95D-109F00F1B247}" presName="Accent2" presStyleCnt="0"/>
      <dgm:spPr/>
    </dgm:pt>
    <dgm:pt modelId="{F0E5128C-3E55-497D-9B42-56D8AEF794B8}" type="pres">
      <dgm:prSet presAssocID="{4138F7F1-3689-4156-A95D-109F00F1B247}" presName="Accent" presStyleLbl="node1" presStyleIdx="1" presStyleCnt="3"/>
      <dgm:spPr>
        <a:solidFill>
          <a:schemeClr val="accent6">
            <a:lumMod val="75000"/>
          </a:schemeClr>
        </a:solidFill>
      </dgm:spPr>
    </dgm:pt>
    <dgm:pt modelId="{2E85DA96-EC00-4317-B89D-6B86C3ED2DB1}" type="pres">
      <dgm:prSet presAssocID="{4138F7F1-3689-4156-A95D-109F00F1B24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C64477-98E8-4CC4-B792-EB30F566F731}" type="pres">
      <dgm:prSet presAssocID="{39A55242-32FD-4A55-9569-F8BD0175D89B}" presName="Accent3" presStyleCnt="0"/>
      <dgm:spPr/>
    </dgm:pt>
    <dgm:pt modelId="{FFF0D8B9-4070-47AA-BA5A-AA1993E19E8A}" type="pres">
      <dgm:prSet presAssocID="{39A55242-32FD-4A55-9569-F8BD0175D89B}" presName="Accent" presStyleLbl="node1" presStyleIdx="2" presStyleCnt="3"/>
      <dgm:spPr>
        <a:solidFill>
          <a:schemeClr val="accent1">
            <a:lumMod val="75000"/>
          </a:schemeClr>
        </a:solidFill>
      </dgm:spPr>
    </dgm:pt>
    <dgm:pt modelId="{1E2A5544-140F-4B30-B9C5-2F1EFA6A26D0}" type="pres">
      <dgm:prSet presAssocID="{39A55242-32FD-4A55-9569-F8BD0175D89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DE22227-5225-4DF2-95A0-2204689E96FD}" srcId="{B9FEE05A-8790-40BA-9A69-A5A9EFE21BC3}" destId="{4518437B-7E2B-4A18-B68F-546AFCC1ADB5}" srcOrd="0" destOrd="0" parTransId="{085C603B-1189-41EF-BD44-93E06AA6AAC2}" sibTransId="{0BDAF312-4174-4FEE-8962-D00983EBD4E1}"/>
    <dgm:cxn modelId="{F24E7437-D3F7-4DD7-93B8-5593F5FFA6E5}" srcId="{B9FEE05A-8790-40BA-9A69-A5A9EFE21BC3}" destId="{4138F7F1-3689-4156-A95D-109F00F1B247}" srcOrd="1" destOrd="0" parTransId="{D0F91755-7C94-4311-B2BD-14E110ECB14F}" sibTransId="{79C18671-B277-462C-ABE3-EA7891088CBF}"/>
    <dgm:cxn modelId="{FF2CF179-2643-462B-94B5-B0BA93A0241B}" srcId="{B9FEE05A-8790-40BA-9A69-A5A9EFE21BC3}" destId="{39A55242-32FD-4A55-9569-F8BD0175D89B}" srcOrd="2" destOrd="0" parTransId="{7D81A3E2-DAF3-49D2-A833-D7A078DA20B4}" sibTransId="{47F5C4E2-18D1-4872-B6A7-C09EA577BA1C}"/>
    <dgm:cxn modelId="{B0D6B8A8-7D29-4B21-A7D4-50E4F8BE163A}" type="presOf" srcId="{4518437B-7E2B-4A18-B68F-546AFCC1ADB5}" destId="{3AD6D1C1-C531-4335-BA0A-A7B06C0BD6A4}" srcOrd="0" destOrd="0" presId="urn:microsoft.com/office/officeart/2009/layout/CircleArrowProcess"/>
    <dgm:cxn modelId="{0CD83D41-4AB8-4A57-B50D-EF3BE483DD57}" type="presOf" srcId="{39A55242-32FD-4A55-9569-F8BD0175D89B}" destId="{1E2A5544-140F-4B30-B9C5-2F1EFA6A26D0}" srcOrd="0" destOrd="0" presId="urn:microsoft.com/office/officeart/2009/layout/CircleArrowProcess"/>
    <dgm:cxn modelId="{5A33678F-CF1C-4B1A-8504-8703456AE558}" type="presOf" srcId="{4138F7F1-3689-4156-A95D-109F00F1B247}" destId="{2E85DA96-EC00-4317-B89D-6B86C3ED2DB1}" srcOrd="0" destOrd="0" presId="urn:microsoft.com/office/officeart/2009/layout/CircleArrowProcess"/>
    <dgm:cxn modelId="{885E4A52-03B9-41D6-ADB3-B7B3F8E9ABF8}" type="presOf" srcId="{B9FEE05A-8790-40BA-9A69-A5A9EFE21BC3}" destId="{F55ECF8C-DC16-4C0F-9028-D92703FFB96D}" srcOrd="0" destOrd="0" presId="urn:microsoft.com/office/officeart/2009/layout/CircleArrowProcess"/>
    <dgm:cxn modelId="{4F17D38C-14FE-4052-BAD8-48E0F55699E1}" type="presParOf" srcId="{F55ECF8C-DC16-4C0F-9028-D92703FFB96D}" destId="{516C1566-5229-4C7F-BDD0-78018CE2F23D}" srcOrd="0" destOrd="0" presId="urn:microsoft.com/office/officeart/2009/layout/CircleArrowProcess"/>
    <dgm:cxn modelId="{14487F18-F0B4-4252-8554-9EC7828F2636}" type="presParOf" srcId="{516C1566-5229-4C7F-BDD0-78018CE2F23D}" destId="{E899A5C6-B8BE-458A-9AC3-BBDDC375E4C6}" srcOrd="0" destOrd="0" presId="urn:microsoft.com/office/officeart/2009/layout/CircleArrowProcess"/>
    <dgm:cxn modelId="{35A643A0-2C0D-4469-9FAB-78B9B16C010B}" type="presParOf" srcId="{F55ECF8C-DC16-4C0F-9028-D92703FFB96D}" destId="{3AD6D1C1-C531-4335-BA0A-A7B06C0BD6A4}" srcOrd="1" destOrd="0" presId="urn:microsoft.com/office/officeart/2009/layout/CircleArrowProcess"/>
    <dgm:cxn modelId="{1199B0FC-9E6A-4D77-BDC1-6F9127BAA1F0}" type="presParOf" srcId="{F55ECF8C-DC16-4C0F-9028-D92703FFB96D}" destId="{93F8AE00-BEC4-4E39-B148-A94113B53B25}" srcOrd="2" destOrd="0" presId="urn:microsoft.com/office/officeart/2009/layout/CircleArrowProcess"/>
    <dgm:cxn modelId="{42826D9E-E1B9-4009-8F3B-CF5E7E7D53DE}" type="presParOf" srcId="{93F8AE00-BEC4-4E39-B148-A94113B53B25}" destId="{F0E5128C-3E55-497D-9B42-56D8AEF794B8}" srcOrd="0" destOrd="0" presId="urn:microsoft.com/office/officeart/2009/layout/CircleArrowProcess"/>
    <dgm:cxn modelId="{8DB70D95-0E7D-42D8-9A83-D6634A8ADF12}" type="presParOf" srcId="{F55ECF8C-DC16-4C0F-9028-D92703FFB96D}" destId="{2E85DA96-EC00-4317-B89D-6B86C3ED2DB1}" srcOrd="3" destOrd="0" presId="urn:microsoft.com/office/officeart/2009/layout/CircleArrowProcess"/>
    <dgm:cxn modelId="{FD5B756C-DD9A-40CE-8F76-11AAD576D8AB}" type="presParOf" srcId="{F55ECF8C-DC16-4C0F-9028-D92703FFB96D}" destId="{33C64477-98E8-4CC4-B792-EB30F566F731}" srcOrd="4" destOrd="0" presId="urn:microsoft.com/office/officeart/2009/layout/CircleArrowProcess"/>
    <dgm:cxn modelId="{DC0E3F8C-4043-4C07-9414-D2815FBFECA8}" type="presParOf" srcId="{33C64477-98E8-4CC4-B792-EB30F566F731}" destId="{FFF0D8B9-4070-47AA-BA5A-AA1993E19E8A}" srcOrd="0" destOrd="0" presId="urn:microsoft.com/office/officeart/2009/layout/CircleArrowProcess"/>
    <dgm:cxn modelId="{DDC46800-843A-4D49-A18A-75048CE03AA6}" type="presParOf" srcId="{F55ECF8C-DC16-4C0F-9028-D92703FFB96D}" destId="{1E2A5544-140F-4B30-B9C5-2F1EFA6A26D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4E5D9-8F50-4DBD-9432-B3C808F543D2}">
      <dsp:nvSpPr>
        <dsp:cNvPr id="0" name=""/>
        <dsp:cNvSpPr/>
      </dsp:nvSpPr>
      <dsp:spPr>
        <a:xfrm>
          <a:off x="3566052" y="2160647"/>
          <a:ext cx="2120338" cy="1262068"/>
        </a:xfrm>
        <a:prstGeom prst="ellips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Calibri" panose="020F0502020204030204"/>
              <a:ea typeface="+mn-ea"/>
              <a:cs typeface="+mn-cs"/>
            </a:rPr>
            <a:t>COMPLIANCE</a:t>
          </a:r>
          <a:endParaRPr lang="pt-BR" sz="1600" b="1" kern="1200" dirty="0">
            <a:latin typeface="Calibri" panose="020F0502020204030204"/>
            <a:ea typeface="+mn-ea"/>
            <a:cs typeface="+mn-cs"/>
          </a:endParaRPr>
        </a:p>
      </dsp:txBody>
      <dsp:txXfrm>
        <a:off x="3876568" y="2345473"/>
        <a:ext cx="1499306" cy="892416"/>
      </dsp:txXfrm>
    </dsp:sp>
    <dsp:sp modelId="{0AB6553F-2CFA-4981-9239-968866DA2BD9}">
      <dsp:nvSpPr>
        <dsp:cNvPr id="0" name=""/>
        <dsp:cNvSpPr/>
      </dsp:nvSpPr>
      <dsp:spPr>
        <a:xfrm rot="16200000">
          <a:off x="4507450" y="1709408"/>
          <a:ext cx="237542" cy="4677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543082" y="1838586"/>
        <a:ext cx="166279" cy="280639"/>
      </dsp:txXfrm>
    </dsp:sp>
    <dsp:sp modelId="{618AD6D6-753F-4511-8732-6F53644E8A27}">
      <dsp:nvSpPr>
        <dsp:cNvPr id="0" name=""/>
        <dsp:cNvSpPr/>
      </dsp:nvSpPr>
      <dsp:spPr>
        <a:xfrm>
          <a:off x="3748407" y="336773"/>
          <a:ext cx="1755628" cy="13756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Calibri"/>
              <a:ea typeface="+mn-ea"/>
              <a:cs typeface="+mn-cs"/>
            </a:rPr>
            <a:t>Compromisso da Alta Direção</a:t>
          </a:r>
          <a:endParaRPr lang="pt-BR" sz="1600" kern="1200" dirty="0">
            <a:latin typeface="Calibri" panose="020F0502020204030204"/>
            <a:ea typeface="+mn-ea"/>
            <a:cs typeface="+mn-cs"/>
          </a:endParaRPr>
        </a:p>
      </dsp:txBody>
      <dsp:txXfrm>
        <a:off x="4005513" y="538237"/>
        <a:ext cx="1241416" cy="972751"/>
      </dsp:txXfrm>
    </dsp:sp>
    <dsp:sp modelId="{A10111EB-303B-4E50-9C15-C5E6EC48E84D}">
      <dsp:nvSpPr>
        <dsp:cNvPr id="0" name=""/>
        <dsp:cNvSpPr/>
      </dsp:nvSpPr>
      <dsp:spPr>
        <a:xfrm rot="19838905">
          <a:off x="5468642" y="2016244"/>
          <a:ext cx="241233" cy="4677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473287" y="2127527"/>
        <a:ext cx="168863" cy="280639"/>
      </dsp:txXfrm>
    </dsp:sp>
    <dsp:sp modelId="{59A8DC73-B9FE-46FE-989E-57448495B012}">
      <dsp:nvSpPr>
        <dsp:cNvPr id="0" name=""/>
        <dsp:cNvSpPr/>
      </dsp:nvSpPr>
      <dsp:spPr>
        <a:xfrm>
          <a:off x="5609462" y="1034289"/>
          <a:ext cx="1837330" cy="13756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Calibri"/>
              <a:ea typeface="+mn-ea"/>
              <a:cs typeface="+mn-cs"/>
            </a:rPr>
            <a:t>Treinamento Regular de Funcionários</a:t>
          </a:r>
          <a:endParaRPr lang="pt-BR" sz="1600" b="1" kern="1200" dirty="0">
            <a:latin typeface="Calibri"/>
            <a:ea typeface="+mn-ea"/>
            <a:cs typeface="+mn-cs"/>
          </a:endParaRPr>
        </a:p>
      </dsp:txBody>
      <dsp:txXfrm>
        <a:off x="5878533" y="1235753"/>
        <a:ext cx="1299188" cy="972751"/>
      </dsp:txXfrm>
    </dsp:sp>
    <dsp:sp modelId="{32037995-D5C4-4515-ACAD-D47414D47C5F}">
      <dsp:nvSpPr>
        <dsp:cNvPr id="0" name=""/>
        <dsp:cNvSpPr/>
      </dsp:nvSpPr>
      <dsp:spPr>
        <a:xfrm rot="1256950">
          <a:off x="5593549" y="2969005"/>
          <a:ext cx="213408" cy="4677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595665" y="3051106"/>
        <a:ext cx="149386" cy="280639"/>
      </dsp:txXfrm>
    </dsp:sp>
    <dsp:sp modelId="{9924D46F-82AD-4740-8796-BBA21D8C3D16}">
      <dsp:nvSpPr>
        <dsp:cNvPr id="0" name=""/>
        <dsp:cNvSpPr/>
      </dsp:nvSpPr>
      <dsp:spPr>
        <a:xfrm>
          <a:off x="5816830" y="2835462"/>
          <a:ext cx="1755628" cy="14962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latin typeface="Calibri"/>
              <a:ea typeface="+mn-ea"/>
              <a:cs typeface="+mn-cs"/>
            </a:rPr>
            <a:t>Código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latin typeface="Calibri"/>
              <a:ea typeface="+mn-ea"/>
              <a:cs typeface="+mn-cs"/>
            </a:rPr>
            <a:t>de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latin typeface="Calibri"/>
              <a:ea typeface="+mn-ea"/>
              <a:cs typeface="+mn-cs"/>
            </a:rPr>
            <a:t>Conduta</a:t>
          </a:r>
          <a:endParaRPr lang="pt-BR" sz="1600" kern="1200" dirty="0" smtClean="0">
            <a:latin typeface="Calibri" panose="020F0502020204030204"/>
            <a:ea typeface="+mn-ea"/>
            <a:cs typeface="+mn-cs"/>
          </a:endParaRPr>
        </a:p>
      </dsp:txBody>
      <dsp:txXfrm>
        <a:off x="6073936" y="3054578"/>
        <a:ext cx="1241416" cy="1057984"/>
      </dsp:txXfrm>
    </dsp:sp>
    <dsp:sp modelId="{FF38F4D9-3013-4DD0-83A7-BCD11BD6BDAE}">
      <dsp:nvSpPr>
        <dsp:cNvPr id="0" name=""/>
        <dsp:cNvSpPr/>
      </dsp:nvSpPr>
      <dsp:spPr>
        <a:xfrm rot="5407938">
          <a:off x="4515828" y="3387384"/>
          <a:ext cx="216955" cy="4677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4548446" y="3448387"/>
        <a:ext cx="151869" cy="280639"/>
      </dsp:txXfrm>
    </dsp:sp>
    <dsp:sp modelId="{BBE885A9-9092-4B06-A661-03D538853937}">
      <dsp:nvSpPr>
        <dsp:cNvPr id="0" name=""/>
        <dsp:cNvSpPr/>
      </dsp:nvSpPr>
      <dsp:spPr>
        <a:xfrm>
          <a:off x="3744417" y="3832064"/>
          <a:ext cx="1755628" cy="13756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Calibri"/>
              <a:ea typeface="+mn-ea"/>
              <a:cs typeface="+mn-cs"/>
            </a:rPr>
            <a:t>Sistema de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Calibri"/>
              <a:ea typeface="+mn-ea"/>
              <a:cs typeface="+mn-cs"/>
            </a:rPr>
            <a:t>Denúncias de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Calibri"/>
              <a:ea typeface="+mn-ea"/>
              <a:cs typeface="+mn-cs"/>
            </a:rPr>
            <a:t>Fraudes</a:t>
          </a:r>
          <a:endParaRPr lang="pt-BR" sz="1600" kern="1200" dirty="0">
            <a:latin typeface="Calibri" panose="020F0502020204030204"/>
            <a:ea typeface="+mn-ea"/>
            <a:cs typeface="+mn-cs"/>
          </a:endParaRPr>
        </a:p>
      </dsp:txBody>
      <dsp:txXfrm>
        <a:off x="4001523" y="4033528"/>
        <a:ext cx="1241416" cy="972751"/>
      </dsp:txXfrm>
    </dsp:sp>
    <dsp:sp modelId="{2F749BE1-7893-4DE6-8C6F-454061BE8DEF}">
      <dsp:nvSpPr>
        <dsp:cNvPr id="0" name=""/>
        <dsp:cNvSpPr/>
      </dsp:nvSpPr>
      <dsp:spPr>
        <a:xfrm rot="9536178">
          <a:off x="3461562" y="2967321"/>
          <a:ext cx="202792" cy="4677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520367" y="3049934"/>
        <a:ext cx="141954" cy="280639"/>
      </dsp:txXfrm>
    </dsp:sp>
    <dsp:sp modelId="{0599389D-6D75-4B56-A394-0316EE8377FD}">
      <dsp:nvSpPr>
        <dsp:cNvPr id="0" name=""/>
        <dsp:cNvSpPr/>
      </dsp:nvSpPr>
      <dsp:spPr>
        <a:xfrm>
          <a:off x="1651571" y="2926088"/>
          <a:ext cx="1837179" cy="13149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latin typeface="Calibri"/>
              <a:ea typeface="+mn-ea"/>
              <a:cs typeface="+mn-cs"/>
            </a:rPr>
            <a:t>Avaliações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latin typeface="Calibri"/>
              <a:ea typeface="+mn-ea"/>
              <a:cs typeface="+mn-cs"/>
            </a:rPr>
            <a:t>Periódicas de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latin typeface="Calibri"/>
              <a:ea typeface="+mn-ea"/>
              <a:cs typeface="+mn-cs"/>
            </a:rPr>
            <a:t>Riscos</a:t>
          </a:r>
          <a:endParaRPr lang="pt-BR" sz="1600" kern="1200" dirty="0" smtClean="0">
            <a:latin typeface="Calibri" panose="020F0502020204030204"/>
            <a:ea typeface="+mn-ea"/>
            <a:cs typeface="+mn-cs"/>
          </a:endParaRPr>
        </a:p>
      </dsp:txBody>
      <dsp:txXfrm>
        <a:off x="1920620" y="3118655"/>
        <a:ext cx="1299081" cy="929795"/>
      </dsp:txXfrm>
    </dsp:sp>
    <dsp:sp modelId="{7F960F90-CF44-4009-8424-0FC55C40248C}">
      <dsp:nvSpPr>
        <dsp:cNvPr id="0" name=""/>
        <dsp:cNvSpPr/>
      </dsp:nvSpPr>
      <dsp:spPr>
        <a:xfrm rot="12682624">
          <a:off x="3559920" y="1985066"/>
          <a:ext cx="254283" cy="4677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630627" y="2098472"/>
        <a:ext cx="177998" cy="280639"/>
      </dsp:txXfrm>
    </dsp:sp>
    <dsp:sp modelId="{F4EFB8C1-09CF-4109-BF01-390247F0585D}">
      <dsp:nvSpPr>
        <dsp:cNvPr id="0" name=""/>
        <dsp:cNvSpPr/>
      </dsp:nvSpPr>
      <dsp:spPr>
        <a:xfrm>
          <a:off x="1884447" y="906893"/>
          <a:ext cx="1755628" cy="14960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Calibri"/>
              <a:ea typeface="+mn-ea"/>
              <a:cs typeface="+mn-cs"/>
            </a:rPr>
            <a:t>Manutenção de Controles Internos</a:t>
          </a:r>
          <a:endParaRPr lang="pt-BR" sz="1600" b="1" kern="1200" dirty="0">
            <a:latin typeface="Calibri"/>
            <a:ea typeface="+mn-ea"/>
            <a:cs typeface="+mn-cs"/>
          </a:endParaRPr>
        </a:p>
      </dsp:txBody>
      <dsp:txXfrm>
        <a:off x="2141553" y="1125991"/>
        <a:ext cx="1241416" cy="1057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531" cy="3423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4558" y="0"/>
            <a:ext cx="4304531" cy="3423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C1C10-2F1E-43E5-9BA5-A7A3283BD398}" type="datetimeFigureOut">
              <a:rPr lang="pt-BR" smtClean="0"/>
              <a:t>02/07/2015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6477597"/>
            <a:ext cx="4304531" cy="3423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4558" y="6477597"/>
            <a:ext cx="4304531" cy="3423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07F50-6276-46AD-B312-3664C0D7C3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2352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607" cy="340995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40995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5F2A912F-4A6A-4D60-9C35-986A933C2602}" type="datetimeFigureOut">
              <a:rPr lang="pt-BR" smtClean="0"/>
              <a:t>02/07/2015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0725" y="511175"/>
            <a:ext cx="3409950" cy="2557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3140" y="3239453"/>
            <a:ext cx="7945120" cy="3068955"/>
          </a:xfrm>
          <a:prstGeom prst="rect">
            <a:avLst/>
          </a:prstGeom>
        </p:spPr>
        <p:txBody>
          <a:bodyPr vert="horz" lIns="95939" tIns="47969" rIns="95939" bIns="47969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477722"/>
            <a:ext cx="4303607" cy="340995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5495" y="6477722"/>
            <a:ext cx="4303607" cy="340995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EE42243B-03CD-4807-84E9-300C373B92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1798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2243B-03CD-4807-84E9-300C373B922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126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2243B-03CD-4807-84E9-300C373B922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12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19AB3E9-C285-4B3C-930D-9595176E090E}" type="slidenum">
              <a:rPr lang="pt-BR" altLang="pt-BR" smtClean="0"/>
              <a:pPr/>
              <a:t>12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9359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19AB3E9-C285-4B3C-930D-9595176E090E}" type="slidenum">
              <a:rPr lang="pt-BR" altLang="pt-BR" smtClean="0"/>
              <a:pPr/>
              <a:t>13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37528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19AB3E9-C285-4B3C-930D-9595176E090E}" type="slidenum">
              <a:rPr lang="pt-BR" altLang="pt-BR" smtClean="0"/>
              <a:pPr/>
              <a:t>14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49165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19AB3E9-C285-4B3C-930D-9595176E090E}" type="slidenum">
              <a:rPr lang="pt-BR" altLang="pt-BR" smtClean="0"/>
              <a:pPr/>
              <a:t>15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4916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0"/>
            <a:ext cx="9144000" cy="68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0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60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36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9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805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10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47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91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90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14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4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418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5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43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29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05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9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97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07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08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6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297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97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44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530E7-0A1F-4F28-A34A-F2C4F358C63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0"/>
            <a:ext cx="9144000" cy="68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5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530E7-0A1F-4F28-A34A-F2C4F358C63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0"/>
            <a:ext cx="9144000" cy="68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2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/>
          <p:cNvSpPr txBox="1">
            <a:spLocks noChangeArrowheads="1"/>
          </p:cNvSpPr>
          <p:nvPr/>
        </p:nvSpPr>
        <p:spPr bwMode="auto">
          <a:xfrm>
            <a:off x="251520" y="1952664"/>
            <a:ext cx="8423275" cy="166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4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Vani" panose="020B0502040204020203" pitchFamily="34" charset="0"/>
              </a:rPr>
              <a:t>Integridade</a:t>
            </a:r>
            <a:r>
              <a:rPr lang="pt-BR" altLang="pt-BR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Vani" panose="020B0502040204020203" pitchFamily="34" charset="0"/>
              </a:rPr>
              <a:t> </a:t>
            </a:r>
          </a:p>
          <a:p>
            <a:pPr algn="ctr" eaLnBrk="1" hangingPunct="1"/>
            <a:r>
              <a:rPr lang="pt-BR" altLang="pt-BR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Vani" panose="020B0502040204020203" pitchFamily="34" charset="0"/>
              </a:rPr>
              <a:t>Lei Anticorrupção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5536" y="4005064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Vani" panose="020B0502040204020203" pitchFamily="34" charset="0"/>
              </a:rPr>
              <a:t>Patricia Audi</a:t>
            </a:r>
            <a:endParaRPr lang="pt-BR" altLang="pt-BR" sz="2400" b="1" dirty="0">
              <a:solidFill>
                <a:schemeClr val="tx1">
                  <a:lumMod val="65000"/>
                  <a:lumOff val="35000"/>
                </a:schemeClr>
              </a:solidFill>
              <a:cs typeface="Vani" panose="020B0502040204020203" pitchFamily="34" charset="0"/>
            </a:endParaRPr>
          </a:p>
          <a:p>
            <a:pPr algn="ctr"/>
            <a:r>
              <a:rPr lang="pt-BR" altLang="pt-BR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Vani" panose="020B0502040204020203" pitchFamily="34" charset="0"/>
              </a:rPr>
              <a:t>Secretária de Transparência e Prevenção da Corrupção</a:t>
            </a:r>
          </a:p>
          <a:p>
            <a:pPr algn="ctr"/>
            <a:r>
              <a:rPr lang="pt-BR" altLang="pt-BR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Vani" panose="020B0502040204020203" pitchFamily="34" charset="0"/>
              </a:rPr>
              <a:t>Controladoria-Geral </a:t>
            </a:r>
            <a:r>
              <a:rPr lang="pt-BR" altLang="pt-BR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Vani" panose="020B0502040204020203" pitchFamily="34" charset="0"/>
              </a:rPr>
              <a:t>da União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5536" y="6207695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Vani" panose="020B0502040204020203" pitchFamily="34" charset="0"/>
              </a:rPr>
              <a:t>Brasília, 02 de julho de 2015</a:t>
            </a:r>
            <a:endParaRPr lang="pt-BR" altLang="pt-BR" sz="2400" i="1" dirty="0">
              <a:solidFill>
                <a:schemeClr val="tx1">
                  <a:lumMod val="95000"/>
                  <a:lumOff val="5000"/>
                </a:schemeClr>
              </a:solidFill>
              <a:cs typeface="Van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89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25442" y="1910008"/>
            <a:ext cx="8307521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 smtClean="0"/>
              <a:t>Normas </a:t>
            </a:r>
            <a:r>
              <a:rPr lang="pt-BR" sz="2000" dirty="0"/>
              <a:t>escritas</a:t>
            </a:r>
            <a:r>
              <a:rPr lang="pt-BR" dirty="0"/>
              <a:t> </a:t>
            </a:r>
            <a:r>
              <a:rPr lang="pt-BR" sz="2000" dirty="0"/>
              <a:t>que</a:t>
            </a:r>
            <a:r>
              <a:rPr lang="pt-BR" dirty="0"/>
              <a:t> </a:t>
            </a:r>
            <a:r>
              <a:rPr lang="pt-BR" sz="2000" dirty="0"/>
              <a:t>especifiquem quais são as medidas disciplinares previstas e os casos em que se aplicam. </a:t>
            </a:r>
            <a:endParaRPr lang="pt-BR" sz="2000" dirty="0" smtClean="0"/>
          </a:p>
          <a:p>
            <a:pPr algn="just">
              <a:spcAft>
                <a:spcPts val="600"/>
              </a:spcAft>
            </a:pPr>
            <a:endParaRPr lang="pt-BR" sz="1050" dirty="0" smtClean="0"/>
          </a:p>
          <a:p>
            <a:pPr algn="just">
              <a:spcAft>
                <a:spcPts val="600"/>
              </a:spcAft>
            </a:pPr>
            <a:r>
              <a:rPr lang="pt-BR" sz="2000" dirty="0" smtClean="0"/>
              <a:t>Esclarecer </a:t>
            </a:r>
            <a:r>
              <a:rPr lang="pt-BR" sz="2000" dirty="0"/>
              <a:t>também quais são os procedimentos adotados e que área tem </a:t>
            </a:r>
            <a:r>
              <a:rPr lang="pt-BR" sz="2000" dirty="0" smtClean="0"/>
              <a:t>              a </a:t>
            </a:r>
            <a:r>
              <a:rPr lang="pt-BR" sz="2000" dirty="0"/>
              <a:t>atribuição de </a:t>
            </a:r>
            <a:r>
              <a:rPr lang="pt-BR" sz="2000" dirty="0" smtClean="0"/>
              <a:t>apurar os </a:t>
            </a:r>
            <a:r>
              <a:rPr lang="pt-BR" sz="2000" dirty="0"/>
              <a:t>fatos e </a:t>
            </a:r>
            <a:r>
              <a:rPr lang="pt-BR" sz="2000" dirty="0" smtClean="0"/>
              <a:t>as </a:t>
            </a:r>
            <a:r>
              <a:rPr lang="pt-BR" sz="2000" dirty="0"/>
              <a:t>responsabilidades.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915816" y="4169112"/>
            <a:ext cx="5040560" cy="1708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 smtClean="0"/>
              <a:t>Punições </a:t>
            </a:r>
            <a:r>
              <a:rPr lang="pt-BR" dirty="0"/>
              <a:t>devem </a:t>
            </a:r>
            <a:r>
              <a:rPr lang="pt-BR" dirty="0" smtClean="0"/>
              <a:t>ter </a:t>
            </a:r>
            <a:r>
              <a:rPr lang="pt-BR" dirty="0"/>
              <a:t>efeito  preventivo e </a:t>
            </a:r>
            <a:r>
              <a:rPr lang="pt-BR" dirty="0" smtClean="0"/>
              <a:t>pedagógico,  e ser proporcionais:</a:t>
            </a:r>
            <a:endParaRPr lang="pt-BR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aos </a:t>
            </a:r>
            <a:r>
              <a:rPr lang="pt-BR" dirty="0"/>
              <a:t>tipos de </a:t>
            </a:r>
            <a:r>
              <a:rPr lang="pt-BR" dirty="0" smtClean="0"/>
              <a:t>violações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ao </a:t>
            </a:r>
            <a:r>
              <a:rPr lang="pt-BR" dirty="0"/>
              <a:t>nível de responsabilidade dos envolvidos </a:t>
            </a:r>
          </a:p>
          <a:p>
            <a:pPr>
              <a:spcAft>
                <a:spcPts val="600"/>
              </a:spcAft>
            </a:pPr>
            <a:endParaRPr lang="pt-BR" dirty="0"/>
          </a:p>
        </p:txBody>
      </p:sp>
      <p:grpSp>
        <p:nvGrpSpPr>
          <p:cNvPr id="3" name="Grupo 2"/>
          <p:cNvGrpSpPr/>
          <p:nvPr/>
        </p:nvGrpSpPr>
        <p:grpSpPr>
          <a:xfrm>
            <a:off x="325442" y="3933055"/>
            <a:ext cx="1913857" cy="2016225"/>
            <a:chOff x="107504" y="3168770"/>
            <a:chExt cx="2390775" cy="2564486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168770"/>
              <a:ext cx="1800225" cy="254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aixaDeTexto 13"/>
            <p:cNvSpPr txBox="1"/>
            <p:nvPr/>
          </p:nvSpPr>
          <p:spPr>
            <a:xfrm>
              <a:off x="107504" y="5517812"/>
              <a:ext cx="23907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 smtClean="0">
                  <a:solidFill>
                    <a:schemeClr val="bg1"/>
                  </a:solidFill>
                </a:rPr>
                <a:t>Imagem</a:t>
              </a:r>
              <a:r>
                <a:rPr lang="pt-BR" sz="800" dirty="0">
                  <a:solidFill>
                    <a:schemeClr val="bg1"/>
                  </a:solidFill>
                </a:rPr>
                <a:t>: portalcienciaevida.uol.com.br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25442" y="1023838"/>
            <a:ext cx="8295525" cy="650700"/>
            <a:chOff x="489875" y="325142"/>
            <a:chExt cx="6925765" cy="650700"/>
          </a:xfrm>
        </p:grpSpPr>
        <p:sp>
          <p:nvSpPr>
            <p:cNvPr id="12" name="Retângulo 11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Medidas Disciplinares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2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76948" y="1838006"/>
            <a:ext cx="8295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 smtClean="0"/>
              <a:t>A </a:t>
            </a:r>
            <a:r>
              <a:rPr lang="pt-BR" sz="2400" dirty="0"/>
              <a:t>empresa deve prontamente interromper as irregularidades e solucioná-las tempestivamente.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76949" y="2924944"/>
            <a:ext cx="450874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       A </a:t>
            </a:r>
            <a:r>
              <a:rPr lang="pt-BR" sz="2000" dirty="0"/>
              <a:t>empresa pode utilizar os dados </a:t>
            </a:r>
            <a:r>
              <a:rPr lang="pt-BR" sz="2000" dirty="0" smtClean="0"/>
              <a:t>          obtidos </a:t>
            </a:r>
            <a:r>
              <a:rPr lang="pt-BR" sz="2000" dirty="0"/>
              <a:t>na investigação para subsidiar uma cooperação efetiva com a administração pública.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76949" y="4789130"/>
            <a:ext cx="4599479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Lei Anticorrupção (art</a:t>
            </a:r>
            <a:r>
              <a:rPr lang="pt-BR" sz="2000" b="1" dirty="0"/>
              <a:t>. 7, VII): </a:t>
            </a:r>
            <a:endParaRPr lang="pt-BR" sz="2000" b="1" dirty="0" smtClean="0"/>
          </a:p>
          <a:p>
            <a:r>
              <a:rPr lang="pt-BR" sz="2000" dirty="0" smtClean="0"/>
              <a:t>Possibilidade </a:t>
            </a:r>
            <a:r>
              <a:rPr lang="pt-BR" sz="2000" dirty="0"/>
              <a:t>de redução de </a:t>
            </a:r>
            <a:r>
              <a:rPr lang="pt-BR" sz="2000" dirty="0" smtClean="0"/>
              <a:t>sanções     </a:t>
            </a:r>
            <a:r>
              <a:rPr lang="pt-BR" sz="2000" dirty="0"/>
              <a:t>para as empresas que cooperarem </a:t>
            </a:r>
            <a:r>
              <a:rPr lang="pt-BR" sz="2000" dirty="0" smtClean="0"/>
              <a:t>com a </a:t>
            </a:r>
            <a:r>
              <a:rPr lang="pt-BR" sz="2000" dirty="0"/>
              <a:t>apuração das </a:t>
            </a:r>
            <a:r>
              <a:rPr lang="pt-BR" sz="2000" dirty="0" smtClean="0"/>
              <a:t>infrações.</a:t>
            </a:r>
            <a:endParaRPr lang="pt-BR" sz="20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19001878"/>
              </p:ext>
            </p:extLst>
          </p:nvPr>
        </p:nvGraphicFramePr>
        <p:xfrm>
          <a:off x="5436096" y="3284985"/>
          <a:ext cx="323637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376949" y="901704"/>
            <a:ext cx="8295525" cy="650700"/>
            <a:chOff x="489875" y="325142"/>
            <a:chExt cx="6925765" cy="650700"/>
          </a:xfrm>
        </p:grpSpPr>
        <p:sp>
          <p:nvSpPr>
            <p:cNvPr id="10" name="Retângulo 9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Remediação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2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474502088"/>
              </p:ext>
            </p:extLst>
          </p:nvPr>
        </p:nvGraphicFramePr>
        <p:xfrm>
          <a:off x="1475656" y="2060848"/>
          <a:ext cx="6264696" cy="4532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596955" y="968771"/>
            <a:ext cx="8295525" cy="650700"/>
            <a:chOff x="489875" y="325142"/>
            <a:chExt cx="6925765" cy="650700"/>
          </a:xfrm>
        </p:grpSpPr>
        <p:sp>
          <p:nvSpPr>
            <p:cNvPr id="11" name="Retângulo 10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Programa de Integridade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7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6068" y="2394011"/>
            <a:ext cx="8412407" cy="34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altLang="pt-BR" sz="26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As </a:t>
            </a:r>
            <a:r>
              <a:rPr lang="pt-BR" altLang="pt-BR" sz="2600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informações prestadas nos relatórios serão consideradas para </a:t>
            </a:r>
            <a:r>
              <a:rPr lang="pt-BR" altLang="pt-BR" sz="26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definição do percentual de </a:t>
            </a:r>
            <a:r>
              <a:rPr lang="pt-BR" altLang="pt-BR" sz="2600" b="1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redução da multa </a:t>
            </a:r>
            <a:r>
              <a:rPr lang="pt-BR" altLang="pt-BR" sz="26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(de 1% a </a:t>
            </a:r>
            <a:r>
              <a:rPr lang="pt-BR" altLang="pt-BR" sz="2600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4</a:t>
            </a:r>
            <a:r>
              <a:rPr lang="pt-BR" altLang="pt-BR" sz="26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%)</a:t>
            </a:r>
          </a:p>
          <a:p>
            <a:pPr lvl="1"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altLang="pt-BR" sz="2600" dirty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 lvl="1"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altLang="pt-BR" sz="26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Programas </a:t>
            </a:r>
            <a:r>
              <a:rPr lang="pt-BR" altLang="pt-BR" sz="2600" b="1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meramente formais e absolutamente ineficazes</a:t>
            </a:r>
            <a:r>
              <a:rPr lang="pt-BR" altLang="pt-BR" sz="26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pt-BR" altLang="pt-BR" sz="2600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não serão considerados para fins da aplicação do percentual de </a:t>
            </a:r>
            <a:r>
              <a:rPr lang="pt-BR" altLang="pt-BR" sz="26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redução</a:t>
            </a:r>
          </a:p>
          <a:p>
            <a:pPr lvl="1"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altLang="pt-BR" sz="2600" dirty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9552" y="941982"/>
            <a:ext cx="7537077" cy="6868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45162" tIns="81280" rIns="81280" bIns="8128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b="1" kern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Portaria 909/2015</a:t>
            </a:r>
            <a:endParaRPr lang="pt-BR" sz="3200" b="1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596955" y="968771"/>
            <a:ext cx="8295525" cy="650700"/>
            <a:chOff x="489875" y="325142"/>
            <a:chExt cx="6925765" cy="650700"/>
          </a:xfrm>
        </p:grpSpPr>
        <p:sp>
          <p:nvSpPr>
            <p:cNvPr id="13" name="Retângulo 12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Avaliação dos Programas de Integridade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10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131" y="1988840"/>
            <a:ext cx="8295525" cy="487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57200" lvl="1" indent="-457200"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altLang="pt-BR" sz="2600" b="1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Relatório de Perfil:</a:t>
            </a:r>
          </a:p>
          <a:p>
            <a:pPr marL="457200" lvl="1" indent="-457200"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altLang="pt-BR" sz="2600" b="1" dirty="0" smtClean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 marL="1028700" lvl="2" indent="0" algn="just" eaLnBrk="1" hangingPunct="1">
              <a:spcAft>
                <a:spcPts val="300"/>
              </a:spcAft>
            </a:pPr>
            <a:r>
              <a:rPr lang="pt-BR" altLang="pt-BR" sz="26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Informações relacionadas à </a:t>
            </a:r>
            <a:r>
              <a:rPr lang="pt-BR" altLang="pt-BR" sz="2600" b="1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pessoa jurídica:</a:t>
            </a:r>
          </a:p>
          <a:p>
            <a:pPr marL="1028700" lvl="2" indent="0" algn="just" eaLnBrk="1" hangingPunct="1">
              <a:spcAft>
                <a:spcPts val="300"/>
              </a:spcAft>
            </a:pPr>
            <a:endParaRPr lang="pt-BR" altLang="pt-BR" sz="2600" b="1" dirty="0" smtClean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 marL="1485900" lvl="2" indent="-457200" algn="just"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pt-BR" altLang="pt-BR" sz="26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Setor do mercado onde atua</a:t>
            </a:r>
          </a:p>
          <a:p>
            <a:pPr marL="1485900" lvl="2" indent="-457200" algn="just"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pt-BR" altLang="pt-BR" sz="26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Estrutura organizacional</a:t>
            </a:r>
          </a:p>
          <a:p>
            <a:pPr marL="1485900" lvl="2" indent="-457200" algn="just"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pt-BR" altLang="pt-BR" sz="26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Quantitativo de funcionários</a:t>
            </a:r>
          </a:p>
          <a:p>
            <a:pPr marL="1485900" lvl="2" indent="-457200" algn="just"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pt-BR" altLang="pt-BR" sz="26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Interações com o setor público</a:t>
            </a:r>
          </a:p>
          <a:p>
            <a:pPr marL="1485900" lvl="2" indent="-457200" algn="just"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pt-BR" altLang="pt-BR" sz="26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Participações societárias</a:t>
            </a:r>
          </a:p>
          <a:p>
            <a:pPr marL="1485900" lvl="2" indent="-457200" algn="just"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pt-BR" altLang="pt-BR" sz="26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Porte</a:t>
            </a:r>
            <a:endParaRPr lang="pt-BR" altLang="pt-BR" sz="2600" dirty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 algn="just" eaLnBrk="1" hangingPunct="1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pt-BR" altLang="pt-BR" sz="2600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39552" y="941982"/>
            <a:ext cx="7537077" cy="6868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45162" tIns="81280" rIns="81280" bIns="8128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b="1" kern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Portaria 909/2015</a:t>
            </a:r>
            <a:endParaRPr lang="pt-BR" sz="3200" b="1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596955" y="968771"/>
            <a:ext cx="8295525" cy="650700"/>
            <a:chOff x="489875" y="325142"/>
            <a:chExt cx="6925765" cy="650700"/>
          </a:xfrm>
        </p:grpSpPr>
        <p:sp>
          <p:nvSpPr>
            <p:cNvPr id="12" name="Retângulo 11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Avaliação dos Programas de Integridade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9480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28856" y="1916832"/>
            <a:ext cx="8352928" cy="411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57200" indent="-457200" algn="just"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pt-BR" altLang="pt-BR" sz="2600" b="1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Relatório </a:t>
            </a:r>
            <a:r>
              <a:rPr lang="pt-BR" altLang="pt-BR" sz="2600" b="1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de </a:t>
            </a:r>
            <a:r>
              <a:rPr lang="pt-BR" altLang="pt-BR" sz="2600" b="1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Conformidade</a:t>
            </a:r>
            <a:r>
              <a:rPr lang="pt-BR" altLang="pt-BR" sz="26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:</a:t>
            </a:r>
          </a:p>
          <a:p>
            <a:pPr marL="457200" indent="-457200" algn="just" eaLnBrk="1" hangingPunct="1">
              <a:spcAft>
                <a:spcPts val="300"/>
              </a:spcAft>
              <a:buFont typeface="Arial" pitchFamily="34" charset="0"/>
              <a:buChar char="•"/>
            </a:pPr>
            <a:endParaRPr lang="pt-BR" altLang="pt-BR" sz="2600" dirty="0" smtClean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 marL="0" indent="0" algn="just" eaLnBrk="1" hangingPunct="1">
              <a:spcAft>
                <a:spcPts val="300"/>
              </a:spcAft>
            </a:pPr>
            <a:r>
              <a:rPr lang="pt-BR" altLang="pt-BR" sz="24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	Informações relacionadas à</a:t>
            </a:r>
            <a:r>
              <a:rPr lang="pt-BR" altLang="pt-BR" sz="2400" b="1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pt-BR" altLang="pt-BR" sz="2400" b="1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efetividade</a:t>
            </a:r>
            <a:r>
              <a:rPr lang="pt-BR" altLang="pt-BR" sz="24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do programa de 	integridade</a:t>
            </a:r>
          </a:p>
          <a:p>
            <a:pPr marL="0" indent="0" algn="just" eaLnBrk="1" hangingPunct="1">
              <a:spcAft>
                <a:spcPts val="300"/>
              </a:spcAft>
            </a:pPr>
            <a:endParaRPr lang="pt-BR" altLang="pt-BR" sz="2400" dirty="0" smtClean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 marL="1371600" lvl="2" indent="-457200" algn="just"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Como e quais parâmetros implementados</a:t>
            </a:r>
          </a:p>
          <a:p>
            <a:pPr marL="1371600" lvl="2" indent="-457200" algn="just"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Importância desses parâmetros em relação à característica da empres</a:t>
            </a:r>
            <a:r>
              <a:rPr lang="pt-BR" altLang="pt-BR" sz="2400" dirty="0" smtClean="0">
                <a:latin typeface="Calibri" pitchFamily="34" charset="0"/>
                <a:sym typeface="Wingdings" pitchFamily="2" charset="2"/>
              </a:rPr>
              <a:t>a</a:t>
            </a:r>
          </a:p>
          <a:p>
            <a:pPr marL="1371600" lvl="2" indent="-457200" algn="just"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Demonstração do funcionamento do programa</a:t>
            </a:r>
          </a:p>
          <a:p>
            <a:pPr marL="1371600" lvl="2" indent="-457200" algn="just"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Demonstração de atuação perante o ato lesivo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39552" y="941982"/>
            <a:ext cx="7537077" cy="6868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45162" tIns="81280" rIns="81280" bIns="8128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b="1" kern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Portaria 909/2015</a:t>
            </a:r>
            <a:endParaRPr lang="pt-BR" sz="3200" b="1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596955" y="968771"/>
            <a:ext cx="8295525" cy="650700"/>
            <a:chOff x="489875" y="325142"/>
            <a:chExt cx="6925765" cy="650700"/>
          </a:xfrm>
        </p:grpSpPr>
        <p:sp>
          <p:nvSpPr>
            <p:cNvPr id="12" name="Retângulo 11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Avaliação dos Programas de Integridade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83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915816" y="2330296"/>
            <a:ext cx="540060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Lei da Empresa Limpa (Lei nº 12.846/2013)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Reconhece os mecanismos de integridade como atenuante na aplicação da multa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9632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888763" y="3717032"/>
            <a:ext cx="5400600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Como a empresa pode se preparar?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Publicação: Programa de Integridade - Diretrizes</a:t>
            </a:r>
            <a:endParaRPr lang="pt-B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err="1"/>
              <a:t>MPEs</a:t>
            </a:r>
            <a:r>
              <a:rPr lang="pt-BR" sz="2000" dirty="0"/>
              <a:t>: P</a:t>
            </a:r>
            <a:r>
              <a:rPr lang="pt-BR" sz="2000" dirty="0" smtClean="0"/>
              <a:t>arceria </a:t>
            </a:r>
            <a:r>
              <a:rPr lang="pt-BR" sz="2000" dirty="0"/>
              <a:t>com </a:t>
            </a:r>
            <a:r>
              <a:rPr lang="pt-BR" sz="2000" dirty="0" smtClean="0"/>
              <a:t>SEBRAE e portaria específica</a:t>
            </a:r>
            <a:endParaRPr lang="pt-BR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915816" y="5552365"/>
            <a:ext cx="540060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/>
              <a:t>Como a empresa pode ter seus esforços reconhecidos?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Lista Anual do Cadastro Pró Ética</a:t>
            </a:r>
            <a:endParaRPr lang="pt-BR" sz="2000" dirty="0"/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711490538"/>
              </p:ext>
            </p:extLst>
          </p:nvPr>
        </p:nvGraphicFramePr>
        <p:xfrm>
          <a:off x="-2026557" y="1844824"/>
          <a:ext cx="69418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596955" y="968771"/>
            <a:ext cx="8295525" cy="650700"/>
            <a:chOff x="489875" y="325142"/>
            <a:chExt cx="6925765" cy="650700"/>
          </a:xfrm>
        </p:grpSpPr>
        <p:sp>
          <p:nvSpPr>
            <p:cNvPr id="15" name="Retângulo 14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Estímulo à adoção de Programas de Integridade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694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93824" y="2708920"/>
            <a:ext cx="4392488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BR" sz="2000" dirty="0"/>
          </a:p>
          <a:p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Publicação da CGU tratará em detalhes </a:t>
            </a:r>
          </a:p>
          <a:p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cada uma das diretrizes para um </a:t>
            </a:r>
          </a:p>
          <a:p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Programa de Integridade</a:t>
            </a:r>
          </a:p>
          <a:p>
            <a:endParaRPr lang="pt-BR" sz="2000" dirty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Em fase final de edição</a:t>
            </a:r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1800"/>
              </a:spcAft>
            </a:pP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44" y="1750748"/>
            <a:ext cx="3226245" cy="4558571"/>
          </a:xfrm>
          <a:prstGeom prst="rect">
            <a:avLst/>
          </a:prstGeom>
        </p:spPr>
      </p:pic>
      <p:pic>
        <p:nvPicPr>
          <p:cNvPr id="7" name="Picture 6" descr="Resultado de imagem para Mapa do Bras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540" y="5637212"/>
            <a:ext cx="812585" cy="81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596955" y="968771"/>
            <a:ext cx="8295525" cy="650700"/>
            <a:chOff x="489875" y="325142"/>
            <a:chExt cx="6925765" cy="650700"/>
          </a:xfrm>
        </p:grpSpPr>
        <p:sp>
          <p:nvSpPr>
            <p:cNvPr id="10" name="Retângulo 9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Diretrizes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039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1988874"/>
            <a:ext cx="7632848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Microempresas </a:t>
            </a:r>
            <a:r>
              <a:rPr lang="pt-BR" b="1" dirty="0"/>
              <a:t>(ME):</a:t>
            </a:r>
            <a:r>
              <a:rPr lang="pt-BR" dirty="0"/>
              <a:t> </a:t>
            </a:r>
            <a:r>
              <a:rPr lang="pt-BR" dirty="0" smtClean="0"/>
              <a:t> receita </a:t>
            </a:r>
            <a:r>
              <a:rPr lang="pt-BR" dirty="0"/>
              <a:t>bruta </a:t>
            </a:r>
            <a:r>
              <a:rPr lang="pt-BR" dirty="0" smtClean="0"/>
              <a:t>anual até R$ 360 mil </a:t>
            </a:r>
            <a:endParaRPr lang="pt-BR" dirty="0"/>
          </a:p>
          <a:p>
            <a:r>
              <a:rPr lang="pt-BR" b="1" dirty="0"/>
              <a:t>Pequenas Empresas (PPE): </a:t>
            </a:r>
            <a:r>
              <a:rPr lang="pt-BR" dirty="0" smtClean="0"/>
              <a:t>receita </a:t>
            </a:r>
            <a:r>
              <a:rPr lang="pt-BR" dirty="0"/>
              <a:t>bruta </a:t>
            </a:r>
            <a:r>
              <a:rPr lang="pt-BR" dirty="0" smtClean="0"/>
              <a:t>anual entre R$ 360 </a:t>
            </a:r>
            <a:r>
              <a:rPr lang="pt-BR" dirty="0"/>
              <a:t>mil </a:t>
            </a:r>
            <a:r>
              <a:rPr lang="pt-BR" dirty="0" smtClean="0"/>
              <a:t>e R$ 3,6 MM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2636912"/>
            <a:ext cx="8280920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b="1" dirty="0" smtClean="0"/>
              <a:t>Dados do Setor </a:t>
            </a:r>
          </a:p>
          <a:p>
            <a:r>
              <a:rPr lang="pt-BR" sz="2000" dirty="0"/>
              <a:t>99%</a:t>
            </a:r>
            <a:r>
              <a:rPr lang="pt-BR" dirty="0"/>
              <a:t> das empresas no país </a:t>
            </a:r>
            <a:r>
              <a:rPr lang="pt-BR" sz="1400" dirty="0"/>
              <a:t>(2012 – Dieese)</a:t>
            </a:r>
            <a:endParaRPr lang="pt-BR" dirty="0"/>
          </a:p>
          <a:p>
            <a:r>
              <a:rPr lang="pt-BR" sz="2000" dirty="0"/>
              <a:t>60%</a:t>
            </a:r>
            <a:r>
              <a:rPr lang="pt-BR" dirty="0"/>
              <a:t> do </a:t>
            </a:r>
            <a:r>
              <a:rPr lang="pt-BR" dirty="0" smtClean="0"/>
              <a:t>emprego </a:t>
            </a:r>
            <a:r>
              <a:rPr lang="pt-BR" dirty="0"/>
              <a:t>formal do país </a:t>
            </a:r>
            <a:r>
              <a:rPr lang="pt-BR" sz="1400" dirty="0"/>
              <a:t>(2013 – IBGE)</a:t>
            </a:r>
          </a:p>
          <a:p>
            <a:r>
              <a:rPr lang="pt-BR" sz="2000" dirty="0" smtClean="0"/>
              <a:t>25%</a:t>
            </a:r>
            <a:r>
              <a:rPr lang="pt-BR" dirty="0" smtClean="0"/>
              <a:t> do PIB </a:t>
            </a:r>
            <a:r>
              <a:rPr lang="pt-BR" sz="1400" dirty="0" smtClean="0"/>
              <a:t>(2013 – IBGE)</a:t>
            </a:r>
          </a:p>
          <a:p>
            <a:r>
              <a:rPr lang="pt-BR" sz="2000" dirty="0" smtClean="0"/>
              <a:t>25%</a:t>
            </a:r>
            <a:r>
              <a:rPr lang="pt-BR" dirty="0" smtClean="0"/>
              <a:t> das contratações públicas federais </a:t>
            </a:r>
            <a:r>
              <a:rPr lang="pt-BR" sz="1400" dirty="0" smtClean="0"/>
              <a:t>(2015 – MPOG)</a:t>
            </a:r>
          </a:p>
          <a:p>
            <a:r>
              <a:rPr lang="pt-BR" sz="2000" dirty="0" smtClean="0"/>
              <a:t>15%</a:t>
            </a:r>
            <a:r>
              <a:rPr lang="pt-BR" dirty="0" smtClean="0"/>
              <a:t> das compras em pregão eletrônico </a:t>
            </a:r>
            <a:r>
              <a:rPr lang="pt-BR" sz="1400" dirty="0" smtClean="0"/>
              <a:t>(2015 – MPOG)</a:t>
            </a:r>
          </a:p>
          <a:p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6300192" y="3094064"/>
            <a:ext cx="2619375" cy="1743075"/>
            <a:chOff x="3262313" y="2557463"/>
            <a:chExt cx="2619375" cy="17430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313" y="2557463"/>
              <a:ext cx="26193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aixaDeTexto 5"/>
            <p:cNvSpPr txBox="1"/>
            <p:nvPr/>
          </p:nvSpPr>
          <p:spPr>
            <a:xfrm>
              <a:off x="3262313" y="4015071"/>
              <a:ext cx="1669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solidFill>
                    <a:schemeClr val="bg1"/>
                  </a:solidFill>
                </a:rPr>
                <a:t>Imagem: ebc.com.br</a:t>
              </a:r>
              <a:endParaRPr lang="pt-B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467544" y="5301208"/>
            <a:ext cx="8280920" cy="1231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Importância </a:t>
            </a:r>
            <a:r>
              <a:rPr lang="pt-BR" b="1" dirty="0" smtClean="0"/>
              <a:t>do Segmento</a:t>
            </a:r>
            <a:endParaRPr lang="pt-B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Representatividade numérica </a:t>
            </a: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Crescente participação </a:t>
            </a:r>
            <a:r>
              <a:rPr lang="pt-BR" dirty="0"/>
              <a:t>em contratações públicas </a:t>
            </a: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Integram a cadeia </a:t>
            </a:r>
            <a:r>
              <a:rPr lang="pt-BR" dirty="0"/>
              <a:t>produtiva de empresas médias, grandes e até </a:t>
            </a:r>
            <a:r>
              <a:rPr lang="pt-BR" dirty="0" smtClean="0"/>
              <a:t>multinacionais </a:t>
            </a:r>
            <a:endParaRPr lang="pt-BR" dirty="0"/>
          </a:p>
        </p:txBody>
      </p:sp>
      <p:grpSp>
        <p:nvGrpSpPr>
          <p:cNvPr id="13" name="Grupo 12"/>
          <p:cNvGrpSpPr/>
          <p:nvPr/>
        </p:nvGrpSpPr>
        <p:grpSpPr>
          <a:xfrm>
            <a:off x="467544" y="943038"/>
            <a:ext cx="8295525" cy="650700"/>
            <a:chOff x="489875" y="325142"/>
            <a:chExt cx="6925765" cy="650700"/>
          </a:xfrm>
        </p:grpSpPr>
        <p:sp>
          <p:nvSpPr>
            <p:cNvPr id="14" name="Retângulo 13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ângulo 14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Micro e Pequenas – Portaria Específica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649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Resultado de imagem para Mapa do Bras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757" y="5975035"/>
            <a:ext cx="812585" cy="81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23674" y="3378392"/>
            <a:ext cx="56451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Curso presencial do SEBRAE - em todas as UF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Curso a distância -  na plataforma do SEBRAE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2 Cartilhas com enfoque no Programa de Integridade - distribuição pelo SEBRAE e pela CGU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Vídeos institucionais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Apresentação sobre Lei Anticorrupção em eventos por todo o País.</a:t>
            </a:r>
          </a:p>
          <a:p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43" y="5915509"/>
            <a:ext cx="1416312" cy="94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131840" y="1784066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PARCERIA – Apoio Técnico a Pequenos Negócios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r>
              <a:rPr lang="pt-BR" dirty="0" smtClean="0">
                <a:solidFill>
                  <a:srgbClr val="002060"/>
                </a:solidFill>
              </a:rPr>
              <a:t>Acordo de Cooperação a partir dos parâmetros de Portaria específica para Micro e Pequenas Empresas</a:t>
            </a:r>
          </a:p>
          <a:p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22730"/>
            <a:ext cx="1201377" cy="17008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97" y="3378392"/>
            <a:ext cx="1242295" cy="1706792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2987824" y="1700808"/>
            <a:ext cx="0" cy="4680520"/>
          </a:xfrm>
          <a:prstGeom prst="line">
            <a:avLst/>
          </a:prstGeom>
          <a:ln w="38100">
            <a:solidFill>
              <a:srgbClr val="0048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67544" y="1844824"/>
            <a:ext cx="24131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PRODUTOS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37684" y="5453844"/>
            <a:ext cx="2543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Conteúdos sobre Lei inseridos em cartilhas do SEBRAE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299473" y="3261394"/>
            <a:ext cx="51845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PERSPECTIVAS - </a:t>
            </a:r>
            <a:r>
              <a:rPr lang="pt-BR" dirty="0"/>
              <a:t>“Programa Empresa íntegra”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467544" y="943038"/>
            <a:ext cx="8295525" cy="650700"/>
            <a:chOff x="489875" y="325142"/>
            <a:chExt cx="6925765" cy="650700"/>
          </a:xfrm>
        </p:grpSpPr>
        <p:sp>
          <p:nvSpPr>
            <p:cNvPr id="16" name="Retângulo 15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Micro e Pequenas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9247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596955" y="968771"/>
            <a:ext cx="8295525" cy="650700"/>
            <a:chOff x="489875" y="325142"/>
            <a:chExt cx="6925765" cy="650700"/>
          </a:xfrm>
        </p:grpSpPr>
        <p:sp>
          <p:nvSpPr>
            <p:cNvPr id="7" name="Retângulo 6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 QUE MUDOU? QUAIS OS EFEITOS? 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755576" y="2469198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Não podemos falar em combate à corrupção </a:t>
            </a:r>
            <a:r>
              <a:rPr lang="pt-BR" sz="2400" dirty="0"/>
              <a:t>se não pensarmos em uma construção nacional, em um compromisso coletivo de vencer este fenômeno complexo, que considera não apenas aspectos sociais e culturais, mas também, a forma com que Estados, empresas e indivíduos enfrentam a questão. 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460241" y="5445224"/>
            <a:ext cx="8295525" cy="650700"/>
            <a:chOff x="489875" y="325142"/>
            <a:chExt cx="6925765" cy="650700"/>
          </a:xfrm>
          <a:solidFill>
            <a:schemeClr val="accent6">
              <a:lumMod val="75000"/>
            </a:schemeClr>
          </a:solidFill>
        </p:grpSpPr>
        <p:sp>
          <p:nvSpPr>
            <p:cNvPr id="10" name="Retângulo 9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INTEGRIDADE – a grande contribuição das empresas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6453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tatianas\AppData\Local\Microsoft\Windows\Temporary Internet Files\Content.Outlook\SSR9X4CN\marca reformulada-0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4744"/>
            <a:ext cx="4333212" cy="306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2060848"/>
            <a:ext cx="3340562" cy="20313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Objetivo:</a:t>
            </a:r>
            <a:r>
              <a:rPr lang="pt-BR" dirty="0" smtClean="0"/>
              <a:t> reconhecer </a:t>
            </a:r>
            <a:r>
              <a:rPr lang="pt-BR" dirty="0"/>
              <a:t>e </a:t>
            </a:r>
            <a:r>
              <a:rPr lang="pt-BR" dirty="0" smtClean="0"/>
              <a:t>divulgar </a:t>
            </a:r>
            <a:r>
              <a:rPr lang="pt-BR" dirty="0"/>
              <a:t>as empresas que adotam boas práticas de promoção da integridade e de prevenção da corrupção, fomentando a criação de um ambiente corporativo mais íntegro, ético e transparente.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52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678958" y="3861048"/>
            <a:ext cx="401023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Presidência: CGU e Ethos</a:t>
            </a:r>
          </a:p>
          <a:p>
            <a:pPr algn="r"/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Comitê Gestor: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9519"/>
            <a:ext cx="827881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596955" y="968771"/>
            <a:ext cx="8295525" cy="650700"/>
            <a:chOff x="489875" y="325142"/>
            <a:chExt cx="6925765" cy="650700"/>
          </a:xfrm>
        </p:grpSpPr>
        <p:sp>
          <p:nvSpPr>
            <p:cNvPr id="10" name="Retângulo 9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Empresa PRÓ ÉTICA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115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96955" y="2091680"/>
            <a:ext cx="483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alibri Light" panose="020F0302020204030204" pitchFamily="34" charset="0"/>
              </a:rPr>
              <a:t>Quem pode participar?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96955" y="2550966"/>
            <a:ext cx="80585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T</a:t>
            </a:r>
            <a:r>
              <a:rPr lang="pt-BR" sz="2400" dirty="0" smtClean="0"/>
              <a:t>odas </a:t>
            </a:r>
            <a:r>
              <a:rPr lang="pt-BR" sz="2400" dirty="0"/>
              <a:t>as empresas, independente do porte e do ramo de atuação. </a:t>
            </a:r>
            <a:r>
              <a:rPr lang="pt-BR" sz="2400" dirty="0" smtClean="0"/>
              <a:t>Também ONGs</a:t>
            </a:r>
            <a:r>
              <a:rPr lang="pt-BR" sz="2400" dirty="0"/>
              <a:t>, fundações e associações.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98752" y="3501008"/>
            <a:ext cx="4069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alibri Light" panose="020F0302020204030204" pitchFamily="34" charset="0"/>
              </a:rPr>
              <a:t>Como participar?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96954" y="4054620"/>
            <a:ext cx="80585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No prazo de </a:t>
            </a:r>
            <a:r>
              <a:rPr lang="pt-BR" sz="2400" dirty="0"/>
              <a:t>inscrições, </a:t>
            </a:r>
            <a:r>
              <a:rPr lang="pt-BR" sz="2400" dirty="0" smtClean="0"/>
              <a:t>interessadas </a:t>
            </a:r>
            <a:r>
              <a:rPr lang="pt-BR" sz="2400" dirty="0"/>
              <a:t>deverão preencher </a:t>
            </a:r>
            <a:r>
              <a:rPr lang="pt-BR" sz="2400" dirty="0" smtClean="0"/>
              <a:t>Análise </a:t>
            </a:r>
            <a:r>
              <a:rPr lang="pt-BR" sz="2400" dirty="0"/>
              <a:t>de Perfil e o Questionário de Avaliação, juntamente com os documentos que comprovam as suas respostas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75508" y="5301207"/>
            <a:ext cx="432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alibri Light" panose="020F0302020204030204" pitchFamily="34" charset="0"/>
              </a:rPr>
              <a:t>Quando?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75508" y="5762872"/>
            <a:ext cx="82169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Até o dia 31 de julho de 2015</a:t>
            </a:r>
            <a:endParaRPr lang="pt-BR" sz="2400" dirty="0"/>
          </a:p>
        </p:txBody>
      </p:sp>
      <p:grpSp>
        <p:nvGrpSpPr>
          <p:cNvPr id="9" name="Grupo 8"/>
          <p:cNvGrpSpPr/>
          <p:nvPr/>
        </p:nvGrpSpPr>
        <p:grpSpPr>
          <a:xfrm>
            <a:off x="596955" y="968771"/>
            <a:ext cx="8295525" cy="650700"/>
            <a:chOff x="489875" y="325142"/>
            <a:chExt cx="6925765" cy="650700"/>
          </a:xfrm>
        </p:grpSpPr>
        <p:sp>
          <p:nvSpPr>
            <p:cNvPr id="10" name="Retângulo 9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Cadastro PRÓ ÉTICA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Picture 8" descr="C:\Users\tatianas\AppData\Local\Microsoft\Windows\Temporary Internet Files\Content.Outlook\SSR9X4CN\marca reformulada-0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31109"/>
            <a:ext cx="1419184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432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06764" y="1959223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alibri Light" panose="020F0302020204030204" pitchFamily="34" charset="0"/>
              </a:rPr>
              <a:t>Quem avalia?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06764" y="2596708"/>
            <a:ext cx="74936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Análise técnica da CGU e decisão final do  </a:t>
            </a:r>
            <a:r>
              <a:rPr lang="pt-BR" sz="2400" dirty="0"/>
              <a:t>Comitê Gestor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32839" y="3072210"/>
            <a:ext cx="540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alibri Light" panose="020F0302020204030204" pitchFamily="34" charset="0"/>
              </a:rPr>
              <a:t>Como é feita a avaliação?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55355" y="3631128"/>
            <a:ext cx="806489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Análise </a:t>
            </a:r>
            <a:r>
              <a:rPr lang="pt-BR" sz="2400" dirty="0"/>
              <a:t>prévia do perfil da empresa (estrutura, ramo de atuação, interação com o governo), seguida da análise do questionário </a:t>
            </a:r>
            <a:r>
              <a:rPr lang="pt-BR" sz="2400" dirty="0" smtClean="0"/>
              <a:t>(dividido em 6 </a:t>
            </a:r>
            <a:r>
              <a:rPr lang="pt-BR" sz="2400" dirty="0"/>
              <a:t>áreas). </a:t>
            </a:r>
            <a:endParaRPr lang="pt-BR" sz="2400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713755" y="5088595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alibri Light" panose="020F0302020204030204" pitchFamily="34" charset="0"/>
              </a:rPr>
              <a:t>Quem integrará a lista </a:t>
            </a:r>
            <a:r>
              <a:rPr lang="pt-BR" sz="2400" b="1" dirty="0">
                <a:latin typeface="Calibri Light" panose="020F0302020204030204" pitchFamily="34" charset="0"/>
              </a:rPr>
              <a:t>a</a:t>
            </a:r>
            <a:r>
              <a:rPr lang="pt-BR" sz="2400" b="1" dirty="0" smtClean="0">
                <a:latin typeface="Calibri Light" panose="020F0302020204030204" pitchFamily="34" charset="0"/>
              </a:rPr>
              <a:t>nual?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55355" y="5648854"/>
            <a:ext cx="80648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Aquelas que obtiverem a pontuação estabelecidas em regulamento e alcançarem </a:t>
            </a:r>
            <a:r>
              <a:rPr lang="pt-BR" sz="2400" dirty="0"/>
              <a:t>o mínimo de 40% em todas as áreas. 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596955" y="968771"/>
            <a:ext cx="8295525" cy="650700"/>
            <a:chOff x="489875" y="325142"/>
            <a:chExt cx="6925765" cy="650700"/>
          </a:xfrm>
        </p:grpSpPr>
        <p:sp>
          <p:nvSpPr>
            <p:cNvPr id="13" name="Retângulo 12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Cadastro PRÓ ÉTICA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5" name="Picture 8" descr="C:\Users\tatianas\AppData\Local\Microsoft\Windows\Temporary Internet Files\Content.Outlook\SSR9X4CN\marca reformulada-0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31109"/>
            <a:ext cx="1419184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431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91200" y="2132856"/>
            <a:ext cx="6329071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dirty="0" smtClean="0"/>
              <a:t>Divulgação </a:t>
            </a:r>
            <a:r>
              <a:rPr lang="pt-BR" sz="2400" dirty="0"/>
              <a:t>anual de uma lista de </a:t>
            </a:r>
            <a:r>
              <a:rPr lang="pt-BR" sz="2400" dirty="0" smtClean="0"/>
              <a:t>empresas. </a:t>
            </a:r>
            <a:endParaRPr lang="pt-BR" sz="2400" dirty="0"/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dirty="0" smtClean="0"/>
              <a:t>Evento anual </a:t>
            </a:r>
            <a:r>
              <a:rPr lang="pt-BR" sz="2400" dirty="0"/>
              <a:t>para a divulgação </a:t>
            </a:r>
            <a:r>
              <a:rPr lang="pt-BR" sz="2400" dirty="0" smtClean="0"/>
              <a:t>das empresa.</a:t>
            </a:r>
            <a:endParaRPr lang="pt-BR" sz="2400" dirty="0"/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dirty="0" smtClean="0"/>
              <a:t>Divulgação </a:t>
            </a:r>
            <a:r>
              <a:rPr lang="pt-BR" sz="2400" dirty="0"/>
              <a:t>das melhores práticas do </a:t>
            </a:r>
            <a:r>
              <a:rPr lang="pt-BR" sz="2400" dirty="0" smtClean="0"/>
              <a:t>ano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dirty="0" smtClean="0"/>
              <a:t>Nova </a:t>
            </a:r>
            <a:r>
              <a:rPr lang="pt-BR" sz="2400" dirty="0"/>
              <a:t>metodologia de avaliação </a:t>
            </a:r>
            <a:r>
              <a:rPr lang="pt-BR" sz="2400" dirty="0" smtClean="0"/>
              <a:t>que inclui a análise de </a:t>
            </a:r>
            <a:r>
              <a:rPr lang="pt-BR" sz="2400" dirty="0"/>
              <a:t>p</a:t>
            </a:r>
            <a:r>
              <a:rPr lang="pt-BR" sz="2400" dirty="0" smtClean="0"/>
              <a:t>erfil </a:t>
            </a:r>
            <a:r>
              <a:rPr lang="pt-BR" sz="2400" dirty="0"/>
              <a:t>e </a:t>
            </a:r>
            <a:r>
              <a:rPr lang="pt-BR" sz="2400" dirty="0" smtClean="0"/>
              <a:t>perguntas abertas.</a:t>
            </a:r>
            <a:endParaRPr lang="pt-BR" sz="2400" dirty="0"/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dirty="0" smtClean="0"/>
              <a:t>Completamente adaptado às  diretrizes da Lei nº 12.846/2013</a:t>
            </a:r>
            <a:r>
              <a:rPr lang="pt-BR" sz="2400" dirty="0"/>
              <a:t> </a:t>
            </a:r>
            <a:r>
              <a:rPr lang="pt-BR" sz="2400" dirty="0" smtClean="0"/>
              <a:t>e suas regulamentações</a:t>
            </a:r>
            <a:endParaRPr lang="pt-B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23" y="2924944"/>
            <a:ext cx="2210266" cy="309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596955" y="968771"/>
            <a:ext cx="8295525" cy="650700"/>
            <a:chOff x="489875" y="325142"/>
            <a:chExt cx="6925765" cy="650700"/>
          </a:xfrm>
        </p:grpSpPr>
        <p:sp>
          <p:nvSpPr>
            <p:cNvPr id="6" name="Retângulo 5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Cadastro PRÓ ÉTICA – Inovações para 2015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4265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7"/>
            <a:ext cx="9144000" cy="68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88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56951979"/>
              </p:ext>
            </p:extLst>
          </p:nvPr>
        </p:nvGraphicFramePr>
        <p:xfrm>
          <a:off x="-108520" y="1484784"/>
          <a:ext cx="9252520" cy="5238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596955" y="968771"/>
            <a:ext cx="8295525" cy="650700"/>
            <a:chOff x="489875" y="325142"/>
            <a:chExt cx="6925765" cy="650700"/>
          </a:xfrm>
        </p:grpSpPr>
        <p:sp>
          <p:nvSpPr>
            <p:cNvPr id="6" name="Retângulo 5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ALGUNS PARÂMETROS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175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492671" y="4541862"/>
            <a:ext cx="2783185" cy="1695450"/>
            <a:chOff x="3228975" y="2581275"/>
            <a:chExt cx="2783185" cy="169545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975" y="2581275"/>
              <a:ext cx="2686050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3228975" y="4045893"/>
              <a:ext cx="27831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dirty="0" smtClean="0"/>
                <a:t>Imagem: www.fcnoticias.com.br</a:t>
              </a:r>
              <a:endParaRPr lang="pt-BR" sz="900" dirty="0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3616765" y="4541862"/>
            <a:ext cx="4699651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200" b="1" dirty="0"/>
              <a:t>Alta direção: </a:t>
            </a:r>
            <a:r>
              <a:rPr lang="pt-BR" sz="2200" dirty="0"/>
              <a:t>nível hierárquico mais elevado, como o conselho de administração, se houver, e ocupantes de cargos com alto poder de decisão em nível estratégico.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24716" y="2132856"/>
            <a:ext cx="798452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É a base para </a:t>
            </a:r>
            <a:r>
              <a:rPr lang="pt-BR" sz="2400" dirty="0" smtClean="0"/>
              <a:t>a efetividade do </a:t>
            </a:r>
            <a:r>
              <a:rPr lang="pt-BR" sz="2400" dirty="0"/>
              <a:t>programa de </a:t>
            </a:r>
            <a:r>
              <a:rPr lang="pt-BR" sz="2400" dirty="0" smtClean="0"/>
              <a:t>integridade</a:t>
            </a:r>
            <a:r>
              <a:rPr lang="pt-BR" sz="2400" dirty="0"/>
              <a:t>, sendo importante também para o comprometimento dos demais níveis gerencial e operacional. 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390630" y="1087426"/>
            <a:ext cx="8295525" cy="650700"/>
            <a:chOff x="489875" y="325142"/>
            <a:chExt cx="6925765" cy="650700"/>
          </a:xfrm>
        </p:grpSpPr>
        <p:sp>
          <p:nvSpPr>
            <p:cNvPr id="12" name="Retângulo 11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Comprometimento da Alta Direção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2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96955" y="1916832"/>
            <a:ext cx="8295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Todos na empresa devem ter </a:t>
            </a:r>
            <a:r>
              <a:rPr lang="pt-BR" sz="2200" dirty="0"/>
              <a:t>ciência </a:t>
            </a:r>
            <a:r>
              <a:rPr lang="pt-BR" sz="2200" dirty="0" smtClean="0"/>
              <a:t>dos </a:t>
            </a:r>
            <a:r>
              <a:rPr lang="pt-BR" sz="2200" dirty="0"/>
              <a:t>princípios e </a:t>
            </a:r>
            <a:r>
              <a:rPr lang="pt-BR" sz="2200" dirty="0" smtClean="0"/>
              <a:t>das </a:t>
            </a:r>
            <a:r>
              <a:rPr lang="pt-BR" sz="2200" dirty="0"/>
              <a:t>políticas da instituição relacionados à integridade nos </a:t>
            </a:r>
            <a:r>
              <a:rPr lang="pt-BR" sz="2200" dirty="0" smtClean="0"/>
              <a:t>negócios, </a:t>
            </a:r>
            <a:r>
              <a:rPr lang="pt-BR" sz="2200" dirty="0"/>
              <a:t>e </a:t>
            </a:r>
            <a:r>
              <a:rPr lang="pt-BR" sz="2200" dirty="0" smtClean="0"/>
              <a:t>devem saber </a:t>
            </a:r>
            <a:r>
              <a:rPr lang="pt-BR" sz="2200" dirty="0"/>
              <a:t>aplicá-los no dia-a-dia do trabalho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733045" y="3903146"/>
            <a:ext cx="3943411" cy="25391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endParaRPr lang="pt-BR" dirty="0" smtClean="0"/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P</a:t>
            </a:r>
            <a:r>
              <a:rPr lang="pt-BR" dirty="0" smtClean="0"/>
              <a:t>lano </a:t>
            </a:r>
            <a:r>
              <a:rPr lang="pt-BR" dirty="0"/>
              <a:t>de </a:t>
            </a:r>
            <a:r>
              <a:rPr lang="pt-BR" dirty="0" smtClean="0"/>
              <a:t>treinamento: capacitar </a:t>
            </a:r>
            <a:r>
              <a:rPr lang="pt-BR" dirty="0"/>
              <a:t>pessoas sobre </a:t>
            </a:r>
            <a:r>
              <a:rPr lang="pt-BR" dirty="0" smtClean="0"/>
              <a:t>os </a:t>
            </a:r>
            <a:r>
              <a:rPr lang="pt-BR" dirty="0"/>
              <a:t>aspectos práticos das orientações e das políticas de integridade</a:t>
            </a:r>
            <a:r>
              <a:rPr lang="pt-BR" dirty="0" smtClean="0"/>
              <a:t>.</a:t>
            </a:r>
          </a:p>
          <a:p>
            <a:pPr lvl="0" algn="just">
              <a:spcAft>
                <a:spcPts val="600"/>
              </a:spcAft>
            </a:pPr>
            <a:endParaRPr lang="pt-BR" dirty="0"/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Aplicação periódica </a:t>
            </a:r>
            <a:endParaRPr lang="pt-BR" dirty="0"/>
          </a:p>
          <a:p>
            <a:pPr lvl="0" algn="just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96955" y="3868013"/>
            <a:ext cx="3672408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endParaRPr lang="pt-BR" dirty="0" smtClean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Acessibilidade dos documentos e linguagem compreensível </a:t>
            </a:r>
            <a:r>
              <a:rPr lang="pt-BR" dirty="0"/>
              <a:t>por parte do público alvo.</a:t>
            </a:r>
          </a:p>
          <a:p>
            <a:pPr lvl="0" algn="just"/>
            <a:endParaRPr lang="pt-BR" dirty="0" smtClean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Divulgação </a:t>
            </a:r>
            <a:r>
              <a:rPr lang="pt-BR" dirty="0"/>
              <a:t>de </a:t>
            </a:r>
            <a:r>
              <a:rPr lang="pt-BR" dirty="0" smtClean="0"/>
              <a:t>informações </a:t>
            </a:r>
            <a:r>
              <a:rPr lang="pt-BR" dirty="0"/>
              <a:t>deve atingir a todos e trazer o assunto para o dia-a-dia das pessoas. </a:t>
            </a:r>
          </a:p>
          <a:p>
            <a:pPr lvl="0" algn="just"/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029" y="3065347"/>
            <a:ext cx="919075" cy="9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5" y="3178861"/>
            <a:ext cx="1205161" cy="85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740384" y="3267731"/>
            <a:ext cx="2397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COMUNICAÇÃO</a:t>
            </a:r>
            <a:endParaRPr lang="pt-BR" sz="24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700824" y="3275692"/>
            <a:ext cx="2543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TREINAMENTO</a:t>
            </a:r>
            <a:endParaRPr lang="pt-BR" dirty="0"/>
          </a:p>
        </p:txBody>
      </p:sp>
      <p:grpSp>
        <p:nvGrpSpPr>
          <p:cNvPr id="13" name="Grupo 12"/>
          <p:cNvGrpSpPr/>
          <p:nvPr/>
        </p:nvGrpSpPr>
        <p:grpSpPr>
          <a:xfrm>
            <a:off x="596955" y="968771"/>
            <a:ext cx="8295525" cy="650700"/>
            <a:chOff x="489875" y="325142"/>
            <a:chExt cx="6925765" cy="650700"/>
          </a:xfrm>
        </p:grpSpPr>
        <p:sp>
          <p:nvSpPr>
            <p:cNvPr id="17" name="Retângulo 16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tângulo 17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Comunicação e Treinamento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4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96955" y="1988840"/>
            <a:ext cx="4407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Princípios da </a:t>
            </a:r>
            <a:r>
              <a:rPr lang="pt-BR" sz="2000" dirty="0"/>
              <a:t>instituição e </a:t>
            </a:r>
            <a:r>
              <a:rPr lang="pt-BR" sz="2000" dirty="0" smtClean="0"/>
              <a:t>linhas </a:t>
            </a:r>
            <a:r>
              <a:rPr lang="pt-BR" sz="2000" dirty="0"/>
              <a:t>gerais sobre as principais políticas adotadas pela empresa. </a:t>
            </a:r>
            <a:endParaRPr lang="pt-BR" sz="2000" dirty="0" smtClean="0"/>
          </a:p>
          <a:p>
            <a:r>
              <a:rPr lang="pt-BR" sz="2000" dirty="0" smtClean="0"/>
              <a:t>O </a:t>
            </a:r>
            <a:r>
              <a:rPr lang="pt-BR" sz="2000" dirty="0"/>
              <a:t>tema </a:t>
            </a:r>
            <a:r>
              <a:rPr lang="pt-BR" sz="2000" dirty="0" smtClean="0"/>
              <a:t>anticorrupção deve estar contemplado.</a:t>
            </a:r>
          </a:p>
          <a:p>
            <a:pPr algn="just"/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028952" y="4061789"/>
            <a:ext cx="6863528" cy="2646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Conformidade </a:t>
            </a:r>
            <a:r>
              <a:rPr lang="pt-BR" sz="1600" b="1" dirty="0"/>
              <a:t>com a Lei </a:t>
            </a:r>
            <a:r>
              <a:rPr lang="pt-BR" sz="1600" b="1" dirty="0" smtClean="0"/>
              <a:t>12.846/2013, exemplos:</a:t>
            </a:r>
            <a:endParaRPr lang="pt-BR" sz="16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dirty="0"/>
              <a:t>Vedação </a:t>
            </a:r>
            <a:r>
              <a:rPr lang="pt-BR" sz="1500" dirty="0" smtClean="0"/>
              <a:t>a oferecer vantagem </a:t>
            </a:r>
            <a:r>
              <a:rPr lang="pt-BR" sz="1500" dirty="0"/>
              <a:t>indevida a agente público, nacional ou </a:t>
            </a:r>
            <a:r>
              <a:rPr lang="pt-BR" sz="1500" dirty="0" smtClean="0"/>
              <a:t>estrangeiro</a:t>
            </a:r>
            <a:endParaRPr lang="pt-BR" sz="15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dirty="0"/>
              <a:t>Vedação da prática de fraudes em licitações e contratos com o </a:t>
            </a:r>
            <a:r>
              <a:rPr lang="pt-BR" sz="1500" dirty="0" smtClean="0"/>
              <a:t>governo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dirty="0" smtClean="0"/>
              <a:t>Vedação </a:t>
            </a:r>
            <a:r>
              <a:rPr lang="pt-BR" sz="1500" dirty="0"/>
              <a:t>de oferecimento de vantagens indevidas a licitante </a:t>
            </a:r>
            <a:r>
              <a:rPr lang="pt-BR" sz="1500" dirty="0" smtClean="0"/>
              <a:t>concorrente</a:t>
            </a:r>
            <a:r>
              <a:rPr lang="pt-BR" sz="1500" dirty="0"/>
              <a:t>;</a:t>
            </a:r>
            <a:endParaRPr lang="pt-BR" sz="15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dirty="0"/>
              <a:t>Previsão de medidas </a:t>
            </a:r>
            <a:r>
              <a:rPr lang="pt-BR" sz="1500" dirty="0" smtClean="0"/>
              <a:t>disciplinares;</a:t>
            </a:r>
            <a:endParaRPr lang="pt-BR" sz="15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dirty="0"/>
              <a:t>Esclarecimentos sobre </a:t>
            </a:r>
            <a:r>
              <a:rPr lang="pt-BR" sz="1500" dirty="0" smtClean="0"/>
              <a:t>canais </a:t>
            </a:r>
            <a:r>
              <a:rPr lang="pt-BR" sz="1500" dirty="0"/>
              <a:t>de denúncia </a:t>
            </a:r>
            <a:endParaRPr lang="pt-BR" sz="15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dirty="0" smtClean="0"/>
              <a:t>Proibição </a:t>
            </a:r>
            <a:r>
              <a:rPr lang="pt-BR" sz="1500" dirty="0"/>
              <a:t>da retaliação a denunciantes e previsão de anonimato e confidencialidade.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dirty="0"/>
              <a:t>Menção à existência </a:t>
            </a:r>
            <a:r>
              <a:rPr lang="pt-BR" sz="1500" dirty="0" smtClean="0"/>
              <a:t>de </a:t>
            </a:r>
            <a:r>
              <a:rPr lang="pt-BR" sz="1500" dirty="0"/>
              <a:t>controles para prevenir e detectar atos de </a:t>
            </a:r>
            <a:r>
              <a:rPr lang="pt-BR" sz="1500" dirty="0" smtClean="0"/>
              <a:t>corrupção</a:t>
            </a:r>
            <a:endParaRPr lang="pt-BR" sz="15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159571" y="1942673"/>
            <a:ext cx="3744417" cy="19851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escrito de forma clara e </a:t>
            </a:r>
            <a:r>
              <a:rPr lang="pt-BR" dirty="0" smtClean="0"/>
              <a:t>concisa</a:t>
            </a:r>
            <a:endParaRPr lang="pt-B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linguagem </a:t>
            </a:r>
            <a:r>
              <a:rPr lang="pt-BR" dirty="0"/>
              <a:t>apropriada ao público a que se destina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atualizado </a:t>
            </a:r>
            <a:r>
              <a:rPr lang="pt-BR" dirty="0"/>
              <a:t>de forma </a:t>
            </a:r>
            <a:r>
              <a:rPr lang="pt-BR" dirty="0" smtClean="0"/>
              <a:t>periódica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destinado </a:t>
            </a:r>
            <a:r>
              <a:rPr lang="pt-BR" dirty="0"/>
              <a:t>a empregados, a administradores e a terceiros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596955" y="4365105"/>
            <a:ext cx="1188944" cy="1872208"/>
            <a:chOff x="4218505" y="4077072"/>
            <a:chExt cx="1649639" cy="247896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505" y="4077072"/>
              <a:ext cx="1649639" cy="2478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CaixaDeTexto 12"/>
            <p:cNvSpPr txBox="1"/>
            <p:nvPr/>
          </p:nvSpPr>
          <p:spPr>
            <a:xfrm>
              <a:off x="4233455" y="6278292"/>
              <a:ext cx="1634689" cy="27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" dirty="0" smtClean="0">
                  <a:solidFill>
                    <a:schemeClr val="bg1"/>
                  </a:solidFill>
                </a:rPr>
                <a:t>Imagem</a:t>
              </a:r>
              <a:r>
                <a:rPr lang="pt-BR" sz="600" dirty="0">
                  <a:solidFill>
                    <a:schemeClr val="bg1"/>
                  </a:solidFill>
                </a:rPr>
                <a:t>: www.centralunicadosdetetives.com.br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596955" y="968771"/>
            <a:ext cx="8295525" cy="650700"/>
            <a:chOff x="489875" y="325142"/>
            <a:chExt cx="6925765" cy="650700"/>
          </a:xfrm>
        </p:grpSpPr>
        <p:sp>
          <p:nvSpPr>
            <p:cNvPr id="12" name="Retângulo 11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Código de Ética e de Conduta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4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347864" y="2224607"/>
            <a:ext cx="5365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Permitir </a:t>
            </a:r>
            <a:r>
              <a:rPr lang="pt-BR" sz="2000" dirty="0"/>
              <a:t>o recebimento de denúncias, para que a empresa possa tomar ciência sobre irregularidades e agir para corrigi-las.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83568" y="3942655"/>
            <a:ext cx="8208912" cy="24160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Adotar </a:t>
            </a:r>
            <a:r>
              <a:rPr lang="pt-BR" dirty="0"/>
              <a:t>diferentes meios para viabilizar a </a:t>
            </a:r>
            <a:r>
              <a:rPr lang="pt-BR" dirty="0" smtClean="0"/>
              <a:t>denúncia, </a:t>
            </a:r>
            <a:r>
              <a:rPr lang="pt-BR" dirty="0"/>
              <a:t>de acordo com </a:t>
            </a:r>
            <a:r>
              <a:rPr lang="pt-BR" dirty="0" smtClean="0"/>
              <a:t> a </a:t>
            </a:r>
            <a:r>
              <a:rPr lang="pt-BR" dirty="0"/>
              <a:t>necessidade da empresa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Ser </a:t>
            </a:r>
            <a:r>
              <a:rPr lang="pt-BR" dirty="0"/>
              <a:t>acessível e divulgado a funcionários e a terceiros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Ter </a:t>
            </a:r>
            <a:r>
              <a:rPr lang="pt-BR" dirty="0"/>
              <a:t>uma política de proteção ao denunciante de boa-fé: </a:t>
            </a:r>
          </a:p>
          <a:p>
            <a:pPr>
              <a:spcAft>
                <a:spcPts val="600"/>
              </a:spcAft>
            </a:pPr>
            <a:r>
              <a:rPr lang="pt-BR" dirty="0"/>
              <a:t>		a. denúncia anônima </a:t>
            </a:r>
          </a:p>
          <a:p>
            <a:pPr>
              <a:spcAft>
                <a:spcPts val="600"/>
              </a:spcAft>
            </a:pPr>
            <a:r>
              <a:rPr lang="pt-BR" dirty="0"/>
              <a:t>		b. regras de confidencialidade </a:t>
            </a:r>
          </a:p>
          <a:p>
            <a:pPr>
              <a:spcAft>
                <a:spcPts val="600"/>
              </a:spcAft>
            </a:pPr>
            <a:r>
              <a:rPr lang="pt-BR" dirty="0"/>
              <a:t>		c. proteção à retaliação dos denunciantes 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83567" y="1775177"/>
            <a:ext cx="2210441" cy="1914525"/>
            <a:chOff x="3376612" y="2471738"/>
            <a:chExt cx="2390776" cy="191452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613" y="2471738"/>
              <a:ext cx="2390775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CaixaDeTexto 12"/>
            <p:cNvSpPr txBox="1"/>
            <p:nvPr/>
          </p:nvSpPr>
          <p:spPr>
            <a:xfrm>
              <a:off x="3376612" y="4170819"/>
              <a:ext cx="23907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 smtClean="0">
                  <a:solidFill>
                    <a:schemeClr val="bg1"/>
                  </a:solidFill>
                </a:rPr>
                <a:t>Imagem: gestaodelogisticahospitalar.blogspot.com</a:t>
              </a:r>
              <a:endParaRPr lang="pt-BR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596955" y="968771"/>
            <a:ext cx="8295525" cy="650700"/>
            <a:chOff x="489875" y="325142"/>
            <a:chExt cx="6925765" cy="650700"/>
          </a:xfrm>
        </p:grpSpPr>
        <p:sp>
          <p:nvSpPr>
            <p:cNvPr id="12" name="Retângulo 11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Canais de Denúncias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4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24237" y="2060848"/>
            <a:ext cx="8295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Mapear</a:t>
            </a:r>
            <a:r>
              <a:rPr lang="pt-BR" sz="2400" dirty="0"/>
              <a:t>, prevenir e controlar, de forma periódica, riscos relacionados às áreas de atuação da empresa. </a:t>
            </a:r>
            <a:endParaRPr lang="pt-BR" sz="2400" dirty="0" smtClean="0"/>
          </a:p>
        </p:txBody>
      </p:sp>
      <p:sp>
        <p:nvSpPr>
          <p:cNvPr id="10" name="CaixaDeTexto 9"/>
          <p:cNvSpPr txBox="1"/>
          <p:nvPr/>
        </p:nvSpPr>
        <p:spPr>
          <a:xfrm>
            <a:off x="3851920" y="3615114"/>
            <a:ext cx="4663491" cy="22621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endParaRPr lang="pt-BR" dirty="0" smtClean="0"/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t-BR" dirty="0" smtClean="0"/>
              <a:t>Identificação </a:t>
            </a:r>
            <a:r>
              <a:rPr lang="pt-BR" dirty="0"/>
              <a:t>de situação de risco	</a:t>
            </a:r>
          </a:p>
          <a:p>
            <a:pPr lvl="0" algn="just">
              <a:spcAft>
                <a:spcPts val="600"/>
              </a:spcAft>
            </a:pPr>
            <a:r>
              <a:rPr lang="pt-BR" dirty="0" smtClean="0"/>
              <a:t>2</a:t>
            </a:r>
            <a:r>
              <a:rPr lang="pt-BR" dirty="0"/>
              <a:t>. </a:t>
            </a:r>
            <a:r>
              <a:rPr lang="pt-BR" dirty="0" smtClean="0"/>
              <a:t> Criação </a:t>
            </a:r>
            <a:r>
              <a:rPr lang="pt-BR" dirty="0"/>
              <a:t>de políticas e procedimentos para prevenir fraudes e ilícitos</a:t>
            </a:r>
          </a:p>
          <a:p>
            <a:pPr lvl="0" algn="just">
              <a:spcAft>
                <a:spcPts val="600"/>
              </a:spcAft>
            </a:pPr>
            <a:r>
              <a:rPr lang="pt-BR" dirty="0" smtClean="0"/>
              <a:t>3</a:t>
            </a:r>
            <a:r>
              <a:rPr lang="pt-BR" dirty="0"/>
              <a:t>. </a:t>
            </a:r>
            <a:r>
              <a:rPr lang="pt-BR" dirty="0" smtClean="0"/>
              <a:t>Monitoramento </a:t>
            </a:r>
            <a:r>
              <a:rPr lang="pt-BR" dirty="0"/>
              <a:t>da implementação das políticas e procedimentos </a:t>
            </a:r>
            <a:endParaRPr lang="pt-BR" dirty="0" smtClean="0"/>
          </a:p>
          <a:p>
            <a:pPr lvl="0" algn="just"/>
            <a:endParaRPr lang="pt-BR" dirty="0"/>
          </a:p>
        </p:txBody>
      </p:sp>
      <p:grpSp>
        <p:nvGrpSpPr>
          <p:cNvPr id="3" name="Grupo 2"/>
          <p:cNvGrpSpPr/>
          <p:nvPr/>
        </p:nvGrpSpPr>
        <p:grpSpPr>
          <a:xfrm>
            <a:off x="611561" y="3615113"/>
            <a:ext cx="2664296" cy="2184535"/>
            <a:chOff x="611560" y="3037402"/>
            <a:chExt cx="2961067" cy="2877038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66" y="3037402"/>
              <a:ext cx="2955861" cy="287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aixaDeTexto 11"/>
            <p:cNvSpPr txBox="1"/>
            <p:nvPr/>
          </p:nvSpPr>
          <p:spPr>
            <a:xfrm>
              <a:off x="611560" y="5600273"/>
              <a:ext cx="21602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 err="1">
                  <a:solidFill>
                    <a:schemeClr val="bg1"/>
                  </a:solidFill>
                </a:rPr>
                <a:t>Imagem:blog.fipecafi.org</a:t>
              </a:r>
              <a:endParaRPr lang="pt-BR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424237" y="980728"/>
            <a:ext cx="8295525" cy="650700"/>
            <a:chOff x="489875" y="325142"/>
            <a:chExt cx="6925765" cy="650700"/>
          </a:xfrm>
        </p:grpSpPr>
        <p:sp>
          <p:nvSpPr>
            <p:cNvPr id="13" name="Retângulo 12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Gestão de Riscos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8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04386" y="1745789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Criação </a:t>
            </a:r>
            <a:r>
              <a:rPr lang="pt-BR" sz="2000" dirty="0"/>
              <a:t>de </a:t>
            </a:r>
            <a:r>
              <a:rPr lang="pt-BR" sz="2000" dirty="0" smtClean="0"/>
              <a:t>instância interna (pessoa ou área) </a:t>
            </a:r>
            <a:r>
              <a:rPr lang="pt-BR" sz="2000" dirty="0"/>
              <a:t>responsável por coordenar a implementação do programa de integridade e fiscalizar seu </a:t>
            </a:r>
            <a:r>
              <a:rPr lang="pt-BR" sz="2000" dirty="0" smtClean="0"/>
              <a:t>cumprimento. </a:t>
            </a:r>
          </a:p>
          <a:p>
            <a:pPr algn="just"/>
            <a:r>
              <a:rPr lang="pt-BR" sz="2000" dirty="0" smtClean="0"/>
              <a:t>A </a:t>
            </a:r>
            <a:r>
              <a:rPr lang="pt-BR" sz="2000" dirty="0"/>
              <a:t>estrutura da instância irá depender do porte da empresa.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811875" y="4500669"/>
            <a:ext cx="283646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Responsabilidade pela implementação: </a:t>
            </a:r>
            <a:endParaRPr lang="pt-BR" b="1" dirty="0" smtClean="0"/>
          </a:p>
          <a:p>
            <a:r>
              <a:rPr lang="pt-BR" dirty="0" smtClean="0"/>
              <a:t>Delegada </a:t>
            </a:r>
            <a:r>
              <a:rPr lang="pt-BR" dirty="0"/>
              <a:t>a membro da alta direção.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76949" y="3942655"/>
            <a:ext cx="5047585" cy="26930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Recursos </a:t>
            </a:r>
            <a:r>
              <a:rPr lang="pt-BR" dirty="0"/>
              <a:t>financeiros </a:t>
            </a:r>
            <a:r>
              <a:rPr lang="pt-BR" dirty="0" smtClean="0"/>
              <a:t>(regulares) </a:t>
            </a:r>
            <a:endParaRPr lang="pt-B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Recursos humanos </a:t>
            </a:r>
            <a:r>
              <a:rPr lang="pt-BR" dirty="0" smtClean="0"/>
              <a:t>(suficientes)</a:t>
            </a:r>
            <a:endParaRPr lang="pt-B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Independência</a:t>
            </a:r>
            <a:endParaRPr lang="pt-B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Competência para </a:t>
            </a:r>
            <a:r>
              <a:rPr lang="pt-BR" dirty="0" smtClean="0"/>
              <a:t>tomada de decisões</a:t>
            </a:r>
            <a:endParaRPr lang="pt-B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Mecanismos de proteção dos seus membros </a:t>
            </a:r>
            <a:r>
              <a:rPr lang="pt-BR" dirty="0" smtClean="0"/>
              <a:t>(contra </a:t>
            </a:r>
            <a:r>
              <a:rPr lang="pt-BR" dirty="0"/>
              <a:t>decisões </a:t>
            </a:r>
            <a:r>
              <a:rPr lang="pt-BR" dirty="0" smtClean="0"/>
              <a:t>arbitrárias) </a:t>
            </a:r>
            <a:endParaRPr lang="pt-B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Possibilidade de reportar-se ao nível hierárquico mais elevado </a:t>
            </a:r>
            <a:r>
              <a:rPr lang="pt-BR" dirty="0" smtClean="0"/>
              <a:t>da </a:t>
            </a:r>
            <a:r>
              <a:rPr lang="pt-BR" dirty="0"/>
              <a:t>empresa 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958518" y="1556767"/>
            <a:ext cx="2543175" cy="1800225"/>
            <a:chOff x="5580112" y="1514376"/>
            <a:chExt cx="2543175" cy="1800225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514376"/>
              <a:ext cx="254317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aixaDeTexto 11"/>
            <p:cNvSpPr txBox="1"/>
            <p:nvPr/>
          </p:nvSpPr>
          <p:spPr>
            <a:xfrm rot="16200000">
              <a:off x="7149886" y="2341199"/>
              <a:ext cx="1709082" cy="237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dirty="0" smtClean="0">
                  <a:solidFill>
                    <a:schemeClr val="bg1"/>
                  </a:solidFill>
                </a:rPr>
                <a:t>Imagem</a:t>
              </a:r>
              <a:r>
                <a:rPr lang="pt-BR" sz="900" dirty="0">
                  <a:solidFill>
                    <a:schemeClr val="bg1"/>
                  </a:solidFill>
                </a:rPr>
                <a:t>: pt.depositphotos.com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76949" y="901704"/>
            <a:ext cx="8295525" cy="650700"/>
            <a:chOff x="489875" y="325142"/>
            <a:chExt cx="6925765" cy="650700"/>
          </a:xfrm>
        </p:grpSpPr>
        <p:sp>
          <p:nvSpPr>
            <p:cNvPr id="13" name="Retângulo 12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Instância Responsável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89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3733</TotalTime>
  <Words>1343</Words>
  <Application>Microsoft Office PowerPoint</Application>
  <PresentationFormat>Apresentação na tela (4:3)</PresentationFormat>
  <Paragraphs>203</Paragraphs>
  <Slides>24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26" baseType="lpstr"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Controladoria-Geral da União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</dc:creator>
  <cp:lastModifiedBy>Patricia Souto Audi</cp:lastModifiedBy>
  <cp:revision>207</cp:revision>
  <cp:lastPrinted>2015-05-04T21:28:09Z</cp:lastPrinted>
  <dcterms:created xsi:type="dcterms:W3CDTF">2015-04-06T18:21:03Z</dcterms:created>
  <dcterms:modified xsi:type="dcterms:W3CDTF">2015-07-02T16:25:20Z</dcterms:modified>
</cp:coreProperties>
</file>