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7" r:id="rId7"/>
    <p:sldId id="262" r:id="rId8"/>
    <p:sldId id="268" r:id="rId9"/>
    <p:sldId id="263" r:id="rId10"/>
    <p:sldId id="264" r:id="rId11"/>
    <p:sldId id="269" r:id="rId12"/>
    <p:sldId id="265" r:id="rId13"/>
    <p:sldId id="266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80"/>
            <a:ext cx="9144000" cy="68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64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16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64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4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90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74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84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2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93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DD8B-D35F-48DF-9A4E-33410867ED60}" type="datetimeFigureOut">
              <a:rPr lang="pt-BR" smtClean="0"/>
              <a:t>02/07/2015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4CB4-ACED-4D81-8CAD-90E99BA452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4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o.altoe@secont.es.gov.br" TargetMode="External"/><Relationship Id="rId2" Type="http://schemas.openxmlformats.org/officeDocument/2006/relationships/hyperlink" Target="mailto:marcelo.zenkner@secont.es.gov.b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br/url?sa=i&amp;rct=j&amp;q=&amp;esrc=s&amp;frm=1&amp;source=images&amp;cd=&amp;cad=rja&amp;uact=8&amp;ved=0CAcQjRw&amp;url=http://www.es.gov.br/Governo/paginas/simbolos_oficiais.aspx&amp;ei=Od4lVd_7LtHLsASY2IBQ&amp;bvm=bv.90237346,d.eXY&amp;psig=AFQjCNGTt_3zVw61mxzadcCLBcnBEPJWZQ&amp;ust=142863142031463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171979"/>
            <a:ext cx="7772400" cy="234395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GT REGULAMENTAÇÃO DA LEI ANTICORRUPÇÃO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014161"/>
            <a:ext cx="7772400" cy="2554063"/>
          </a:xfrm>
        </p:spPr>
        <p:txBody>
          <a:bodyPr>
            <a:normAutofit fontScale="85000" lnSpcReduction="20000"/>
          </a:bodyPr>
          <a:lstStyle/>
          <a:p>
            <a:r>
              <a:rPr lang="pt-BR" sz="2600" b="1" dirty="0" smtClean="0"/>
              <a:t>MINUTA PROJETO DE DECRETO </a:t>
            </a:r>
            <a:r>
              <a:rPr lang="pt-BR" sz="2600" b="1" dirty="0" smtClean="0"/>
              <a:t>PADRÃO</a:t>
            </a:r>
          </a:p>
          <a:p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SECRETARIA DE CONTROLE E TRANSPARÊNCIA – ESPÍRITO SANTO</a:t>
            </a:r>
            <a:endParaRPr lang="pt-BR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dirty="0"/>
          </a:p>
          <a:p>
            <a:pPr algn="l"/>
            <a:r>
              <a:rPr lang="pt-BR" dirty="0" err="1" smtClean="0"/>
              <a:t>Coladoradores</a:t>
            </a:r>
            <a:r>
              <a:rPr lang="pt-BR" dirty="0" smtClean="0"/>
              <a:t>:</a:t>
            </a:r>
          </a:p>
          <a:p>
            <a:pPr algn="l"/>
            <a:r>
              <a:rPr lang="pt-BR" dirty="0" smtClean="0"/>
              <a:t>Mário Spinelli – CGE/MG</a:t>
            </a:r>
          </a:p>
          <a:p>
            <a:pPr algn="l"/>
            <a:r>
              <a:rPr lang="pt-BR" dirty="0" smtClean="0"/>
              <a:t>Gustavo </a:t>
            </a:r>
            <a:r>
              <a:rPr lang="pt-BR" dirty="0" err="1" smtClean="0"/>
              <a:t>Ungaro</a:t>
            </a:r>
            <a:r>
              <a:rPr lang="pt-BR" dirty="0" smtClean="0"/>
              <a:t> – Ouvidoria/SP</a:t>
            </a:r>
          </a:p>
          <a:p>
            <a:pPr algn="l"/>
            <a:r>
              <a:rPr lang="pt-BR" dirty="0" smtClean="0"/>
              <a:t>Daniel </a:t>
            </a:r>
            <a:r>
              <a:rPr lang="pt-BR" dirty="0" err="1" smtClean="0"/>
              <a:t>Lamounier</a:t>
            </a:r>
            <a:r>
              <a:rPr lang="pt-BR" dirty="0" smtClean="0"/>
              <a:t> – CGM/SP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47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3486" y="618187"/>
            <a:ext cx="8409905" cy="643943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AGRAVANTES PREVISTAS NA MINUTA (art. 26)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3183" y="1378039"/>
            <a:ext cx="8757634" cy="5228823"/>
          </a:xfrm>
        </p:spPr>
        <p:txBody>
          <a:bodyPr>
            <a:noAutofit/>
          </a:bodyPr>
          <a:lstStyle/>
          <a:p>
            <a:pPr algn="just"/>
            <a:r>
              <a:rPr lang="pt-BR" sz="2100" dirty="0" smtClean="0"/>
              <a:t>valor </a:t>
            </a:r>
            <a:r>
              <a:rPr lang="pt-BR" sz="2100" dirty="0"/>
              <a:t>do contrato firmado ou pretendido superior a R$ </a:t>
            </a:r>
            <a:r>
              <a:rPr lang="pt-BR" sz="2100" dirty="0" smtClean="0"/>
              <a:t>1.000.000,00</a:t>
            </a:r>
            <a:endParaRPr lang="pt-BR" sz="2100" dirty="0"/>
          </a:p>
          <a:p>
            <a:pPr algn="just"/>
            <a:r>
              <a:rPr lang="pt-BR" sz="2100" dirty="0" smtClean="0"/>
              <a:t>vantagem </a:t>
            </a:r>
            <a:r>
              <a:rPr lang="pt-BR" sz="2100" dirty="0"/>
              <a:t>auferida ou pretendida pelo infrator superior a </a:t>
            </a:r>
            <a:r>
              <a:rPr lang="pt-BR" sz="2100" dirty="0" smtClean="0"/>
              <a:t>R$300.000,00</a:t>
            </a:r>
            <a:endParaRPr lang="pt-BR" sz="2100" dirty="0"/>
          </a:p>
          <a:p>
            <a:pPr algn="just"/>
            <a:r>
              <a:rPr lang="pt-BR" sz="2100" dirty="0" smtClean="0"/>
              <a:t>relação </a:t>
            </a:r>
            <a:r>
              <a:rPr lang="pt-BR" sz="2100" dirty="0"/>
              <a:t>do ato lesivo com atividades fiscais da Secretaria de Estado de Fazenda ou a contratos, convênios ou termos de parceria na área de saúde, educação, segurança pública ou assistência </a:t>
            </a:r>
            <a:r>
              <a:rPr lang="pt-BR" sz="2100" dirty="0" smtClean="0"/>
              <a:t>social</a:t>
            </a:r>
            <a:endParaRPr lang="pt-BR" sz="2100" dirty="0"/>
          </a:p>
          <a:p>
            <a:pPr algn="just"/>
            <a:r>
              <a:rPr lang="pt-BR" sz="2100" dirty="0" smtClean="0"/>
              <a:t>reincidência</a:t>
            </a:r>
            <a:r>
              <a:rPr lang="pt-BR" sz="2100" dirty="0"/>
              <a:t>, assim definida a ocorrência de nova infração, idêntica ou não à </a:t>
            </a:r>
            <a:r>
              <a:rPr lang="pt-BR" sz="2100" dirty="0" smtClean="0"/>
              <a:t>anterior, </a:t>
            </a:r>
            <a:r>
              <a:rPr lang="pt-BR" sz="2100" dirty="0"/>
              <a:t>em menos de cinco anos, contados da publicação do julgamento da infração </a:t>
            </a:r>
            <a:r>
              <a:rPr lang="pt-BR" sz="2100" dirty="0" smtClean="0"/>
              <a:t>anterior</a:t>
            </a:r>
            <a:endParaRPr lang="pt-BR" sz="2100" dirty="0"/>
          </a:p>
          <a:p>
            <a:pPr algn="just"/>
            <a:r>
              <a:rPr lang="pt-BR" sz="2100" dirty="0" smtClean="0"/>
              <a:t>tolerância </a:t>
            </a:r>
            <a:r>
              <a:rPr lang="pt-BR" sz="2100" dirty="0"/>
              <a:t>ou ciência de pessoas do corpo diretivo ou gerencial da pessoa </a:t>
            </a:r>
            <a:r>
              <a:rPr lang="pt-BR" sz="2100" dirty="0" smtClean="0"/>
              <a:t>jurídica</a:t>
            </a:r>
            <a:endParaRPr lang="pt-BR" sz="2100" dirty="0"/>
          </a:p>
          <a:p>
            <a:pPr algn="just"/>
            <a:r>
              <a:rPr lang="pt-BR" sz="2100" dirty="0" smtClean="0"/>
              <a:t>interrupção </a:t>
            </a:r>
            <a:r>
              <a:rPr lang="pt-BR" sz="2100" dirty="0"/>
              <a:t>na prestação de serviço público ou do fornecimento de </a:t>
            </a:r>
            <a:r>
              <a:rPr lang="pt-BR" sz="2100" dirty="0" smtClean="0"/>
              <a:t>bens</a:t>
            </a:r>
            <a:endParaRPr lang="pt-BR" sz="2100" dirty="0"/>
          </a:p>
          <a:p>
            <a:pPr algn="just"/>
            <a:r>
              <a:rPr lang="pt-BR" sz="2100" dirty="0" smtClean="0"/>
              <a:t>paralisação </a:t>
            </a:r>
            <a:r>
              <a:rPr lang="pt-BR" sz="2100" dirty="0"/>
              <a:t>de obra </a:t>
            </a:r>
            <a:r>
              <a:rPr lang="pt-BR" sz="2100" dirty="0" smtClean="0"/>
              <a:t>pública</a:t>
            </a:r>
            <a:endParaRPr lang="pt-BR" sz="2100" dirty="0"/>
          </a:p>
          <a:p>
            <a:pPr algn="just"/>
            <a:r>
              <a:rPr lang="pt-BR" sz="2100" dirty="0" smtClean="0"/>
              <a:t>situação </a:t>
            </a:r>
            <a:r>
              <a:rPr lang="pt-BR" sz="2100" dirty="0"/>
              <a:t>econômica do infrator com base na apresentação de índice de solvência geral e de liquidez geral superiores a 1 (hum) e demonstração de lucro líquido no último exercício anterior ao da ocorrência do ato </a:t>
            </a:r>
            <a:r>
              <a:rPr lang="pt-BR" sz="2100" dirty="0" smtClean="0"/>
              <a:t>lesivo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357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746974"/>
            <a:ext cx="8847786" cy="618186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ATENUANTES PREVISTAS NA MINUTA (art. 27)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4699" y="1661375"/>
            <a:ext cx="8538693" cy="49454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800" dirty="0"/>
              <a:t>I - a não consumação do ato lesivo; </a:t>
            </a:r>
          </a:p>
          <a:p>
            <a:pPr algn="just"/>
            <a:r>
              <a:rPr lang="pt-BR" sz="2800" dirty="0" smtClean="0"/>
              <a:t>II </a:t>
            </a:r>
            <a:r>
              <a:rPr lang="pt-BR" sz="2800" dirty="0"/>
              <a:t>- colaboração efetiva da pessoa jurídica com a investigação ou a apuração do ato lesivo, independentemente do acordo de leniência; </a:t>
            </a:r>
          </a:p>
          <a:p>
            <a:pPr algn="just"/>
            <a:r>
              <a:rPr lang="pt-BR" sz="2800" dirty="0" smtClean="0"/>
              <a:t>III </a:t>
            </a:r>
            <a:r>
              <a:rPr lang="pt-BR" sz="2800" dirty="0"/>
              <a:t>- comunicação espontânea pela pessoa jurídica antes da instauração do processo administrativo em relação à ocorrência do ato lesivo;</a:t>
            </a:r>
          </a:p>
          <a:p>
            <a:pPr algn="just"/>
            <a:r>
              <a:rPr lang="pt-BR" sz="2800" dirty="0" smtClean="0"/>
              <a:t>IV </a:t>
            </a:r>
            <a:r>
              <a:rPr lang="pt-BR" sz="2800" dirty="0"/>
              <a:t>- ressarcimento integral dos danos causados à Administração Pública antes da prolação da decisão administrativa condenatória</a:t>
            </a:r>
            <a:r>
              <a:rPr lang="pt-BR" sz="2800" dirty="0" smtClean="0"/>
              <a:t>.</a:t>
            </a:r>
          </a:p>
          <a:p>
            <a:pPr algn="just"/>
            <a:endParaRPr lang="pt-BR" sz="2800" dirty="0" smtClean="0"/>
          </a:p>
          <a:p>
            <a:pPr>
              <a:lnSpc>
                <a:spcPct val="160000"/>
              </a:lnSpc>
            </a:pPr>
            <a:r>
              <a:rPr lang="pt-BR" sz="2800" b="1" dirty="0" smtClean="0">
                <a:solidFill>
                  <a:srgbClr val="FF0000"/>
                </a:solidFill>
              </a:rPr>
              <a:t>CAUSA ESPECIAL DE DIMINUIÇÃO – PROGRAMA DE INTEGRIDADE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798490" y="5409127"/>
            <a:ext cx="7714445" cy="11977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679" y="772733"/>
            <a:ext cx="7772400" cy="1416675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DE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 A DECISÃO SANCIONATÓRIA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9926" y="2884868"/>
            <a:ext cx="8409905" cy="27689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/>
              <a:t>Artigo 5º, inciso LV, CF. </a:t>
            </a:r>
            <a:r>
              <a:rPr lang="pt-BR" sz="2800" dirty="0" smtClean="0"/>
              <a:t>Aos </a:t>
            </a:r>
            <a:r>
              <a:rPr lang="pt-BR" sz="2800" dirty="0"/>
              <a:t>litigantes, em processo judicial ou administrativo, e aos acusados em geral são assegurados o contraditório e ampla defesa, </a:t>
            </a:r>
            <a:r>
              <a:rPr lang="pt-BR" sz="2800" b="1" dirty="0">
                <a:solidFill>
                  <a:srgbClr val="FF0000"/>
                </a:solidFill>
              </a:rPr>
              <a:t>com os meios e recursos a ela inerentes</a:t>
            </a:r>
            <a:r>
              <a:rPr lang="pt-BR" sz="2800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9977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2239" y="824247"/>
            <a:ext cx="7772400" cy="1326525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DE RECURSO COMO GARANTIA CONSTITUCIONAL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3334" y="2356834"/>
            <a:ext cx="8590209" cy="4224270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sz="7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Solução da minuta</a:t>
            </a:r>
            <a:r>
              <a:rPr lang="pt-BR" sz="7400" dirty="0" smtClean="0"/>
              <a:t>: previsão no art. 19 de recurso administrativo </a:t>
            </a:r>
            <a:r>
              <a:rPr lang="pt-BR" sz="7400" dirty="0" smtClean="0"/>
              <a:t>com </a:t>
            </a:r>
            <a:r>
              <a:rPr lang="pt-BR" sz="7400" dirty="0" smtClean="0"/>
              <a:t>efeito suspensivo</a:t>
            </a:r>
            <a:endParaRPr lang="pt-BR" sz="7400" dirty="0" smtClean="0"/>
          </a:p>
          <a:p>
            <a:pPr algn="just">
              <a:lnSpc>
                <a:spcPct val="150000"/>
              </a:lnSpc>
            </a:pPr>
            <a:endParaRPr lang="pt-BR" sz="5900" dirty="0" smtClean="0"/>
          </a:p>
          <a:p>
            <a:pPr algn="just">
              <a:lnSpc>
                <a:spcPct val="150000"/>
              </a:lnSpc>
            </a:pPr>
            <a:r>
              <a:rPr lang="pt-BR" sz="7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t-BR" sz="7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19. </a:t>
            </a:r>
            <a:r>
              <a:rPr lang="pt-BR" sz="7400" dirty="0"/>
              <a:t>Caberá recurso administrativo, </a:t>
            </a:r>
            <a:r>
              <a:rPr lang="pt-BR" sz="7400" dirty="0">
                <a:solidFill>
                  <a:srgbClr val="FF0000"/>
                </a:solidFill>
              </a:rPr>
              <a:t>com efeito suspensivo</a:t>
            </a:r>
            <a:r>
              <a:rPr lang="pt-BR" sz="7400" dirty="0"/>
              <a:t>, contra a decisão administrativa de responsabilização, o qual poderá ser interposto no prazo de 15 (quinze) dias, contados a partir da notificação da pessoa jurídica envolvida e do órgão de representação judicial do ente público.</a:t>
            </a:r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2197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2239" y="695458"/>
            <a:ext cx="7772400" cy="1223494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PREVISÃO DE RECURSO COMO GARANTIA CONSTITUCIONAL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487" y="2099257"/>
            <a:ext cx="8409905" cy="462351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Solução da minuta</a:t>
            </a:r>
            <a:r>
              <a:rPr lang="pt-BR" sz="2800" dirty="0"/>
              <a:t>: previsão no art. </a:t>
            </a:r>
            <a:r>
              <a:rPr lang="pt-BR" sz="2800" dirty="0" smtClean="0"/>
              <a:t>20 </a:t>
            </a:r>
            <a:r>
              <a:rPr lang="pt-BR" sz="2800" dirty="0"/>
              <a:t>de </a:t>
            </a:r>
            <a:r>
              <a:rPr lang="pt-BR" sz="2800" dirty="0" smtClean="0"/>
              <a:t>competência administrativa para o colegiado </a:t>
            </a:r>
            <a:r>
              <a:rPr lang="pt-BR" sz="2800" dirty="0"/>
              <a:t>do órgão de controle </a:t>
            </a:r>
            <a:r>
              <a:rPr lang="pt-BR" sz="2800" dirty="0" smtClean="0"/>
              <a:t>interno</a:t>
            </a:r>
          </a:p>
          <a:p>
            <a:pPr algn="just">
              <a:lnSpc>
                <a:spcPct val="100000"/>
              </a:lnSpc>
            </a:pPr>
            <a:endParaRPr lang="pt-BR" sz="2800" dirty="0" smtClean="0"/>
          </a:p>
          <a:p>
            <a:pPr algn="just">
              <a:lnSpc>
                <a:spcPct val="100000"/>
              </a:lnSpc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20. </a:t>
            </a:r>
            <a:r>
              <a:rPr lang="pt-BR" sz="2800" dirty="0"/>
              <a:t>O recurso previsto no artigo anterior deverá ser interposto perante órgão colegiado a ser criado por ato do Governador do Estado, o qual terá competência administrativa para admiti-lo, processá-lo e julgá-lo, e que será presidido, obrigatoriamente, pela autoridade máxima do órgão central do sistema de controle interno.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pt-BR" sz="2800" b="1" dirty="0" smtClean="0"/>
          </a:p>
          <a:p>
            <a:pPr algn="just">
              <a:lnSpc>
                <a:spcPct val="150000"/>
              </a:lnSpc>
            </a:pPr>
            <a:endParaRPr lang="pt-BR" sz="2800" b="1" dirty="0" smtClean="0"/>
          </a:p>
          <a:p>
            <a:pPr marL="457200" indent="-457200" algn="just">
              <a:lnSpc>
                <a:spcPct val="150000"/>
              </a:lnSpc>
              <a:buFontTx/>
              <a:buChar char="-"/>
            </a:pP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9991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540913"/>
            <a:ext cx="8640960" cy="5808372"/>
          </a:xfrm>
        </p:spPr>
        <p:txBody>
          <a:bodyPr>
            <a:normAutofit fontScale="90000"/>
          </a:bodyPr>
          <a:lstStyle/>
          <a:p>
            <a:pPr marL="0" indent="0" algn="ctr">
              <a:spcBef>
                <a:spcPts val="0"/>
              </a:spcBef>
            </a:pP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MARCELO ZENKNER</a:t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Secretário de Estado de Controle e Transparência – ES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marcelo.zenkner@secont.es.gov.br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MARCELO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ALTOÉ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Subsecretário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Estado de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Integridade Governamental e Empresarial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ES</a:t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marcelo.altoe@secont.es.gov.br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1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87"/>
            <a:ext cx="9144000" cy="684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2239" y="656822"/>
            <a:ext cx="7772400" cy="785612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SUMÁRIO DA APRESENTAÇÃO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486" y="1442434"/>
            <a:ext cx="8409905" cy="525458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1 – Proposta de nomenclatura padrão para o órgão responsável pela implementação da Lei Anticorrupção Empresarial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2 – Elaboração </a:t>
            </a:r>
            <a:r>
              <a:rPr lang="pt-BR" dirty="0" smtClean="0"/>
              <a:t>baseada na Lei Federal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3</a:t>
            </a:r>
            <a:r>
              <a:rPr lang="pt-BR" dirty="0" smtClean="0"/>
              <a:t> – A questão da competência concorrente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4 – A participação do órgão de representação judicial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5 – Parâmetros para fixação da pena de multa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6</a:t>
            </a:r>
            <a:r>
              <a:rPr lang="pt-BR" dirty="0" smtClean="0"/>
              <a:t> </a:t>
            </a:r>
            <a:r>
              <a:rPr lang="pt-BR" dirty="0" smtClean="0"/>
              <a:t>– A previsão de </a:t>
            </a:r>
            <a:r>
              <a:rPr lang="pt-BR" dirty="0" smtClean="0"/>
              <a:t>recurso </a:t>
            </a:r>
            <a:r>
              <a:rPr lang="pt-BR" dirty="0" smtClean="0"/>
              <a:t>contra a decisão sancionatória</a:t>
            </a:r>
          </a:p>
        </p:txBody>
      </p:sp>
    </p:spTree>
    <p:extLst>
      <p:ext uri="{BB962C8B-B14F-4D97-AF65-F5344CB8AC3E}">
        <p14:creationId xmlns:p14="http://schemas.microsoft.com/office/powerpoint/2010/main" val="20127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32" name="Group 28"/>
          <p:cNvGrpSpPr>
            <a:grpSpLocks/>
          </p:cNvGrpSpPr>
          <p:nvPr/>
        </p:nvGrpSpPr>
        <p:grpSpPr bwMode="auto">
          <a:xfrm>
            <a:off x="40725" y="3347471"/>
            <a:ext cx="2041525" cy="843529"/>
            <a:chOff x="3003" y="1357"/>
            <a:chExt cx="1286" cy="576"/>
          </a:xfrm>
          <a:solidFill>
            <a:srgbClr val="92D050"/>
          </a:solidFill>
        </p:grpSpPr>
        <p:sp>
          <p:nvSpPr>
            <p:cNvPr id="21533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3061" y="1470"/>
              <a:ext cx="1170" cy="31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OUVIDORIA</a:t>
              </a:r>
              <a:endPara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78" name="AutoShape 16"/>
          <p:cNvCxnSpPr>
            <a:cxnSpLocks noChangeShapeType="1"/>
          </p:cNvCxnSpPr>
          <p:nvPr/>
        </p:nvCxnSpPr>
        <p:spPr bwMode="auto">
          <a:xfrm>
            <a:off x="4882095" y="1056583"/>
            <a:ext cx="0" cy="48622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cxnSp>
        <p:nvCxnSpPr>
          <p:cNvPr id="80" name="AutoShape 16"/>
          <p:cNvCxnSpPr>
            <a:cxnSpLocks noChangeShapeType="1"/>
            <a:endCxn id="21533" idx="0"/>
          </p:cNvCxnSpPr>
          <p:nvPr/>
        </p:nvCxnSpPr>
        <p:spPr bwMode="auto">
          <a:xfrm>
            <a:off x="1061487" y="2841269"/>
            <a:ext cx="1" cy="50620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grpSp>
        <p:nvGrpSpPr>
          <p:cNvPr id="95" name="Group 28"/>
          <p:cNvGrpSpPr>
            <a:grpSpLocks/>
          </p:cNvGrpSpPr>
          <p:nvPr/>
        </p:nvGrpSpPr>
        <p:grpSpPr bwMode="auto">
          <a:xfrm>
            <a:off x="2035630" y="61523"/>
            <a:ext cx="5584371" cy="973176"/>
            <a:chOff x="3003" y="1357"/>
            <a:chExt cx="1286" cy="57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6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97" name="Text Box 30"/>
            <p:cNvSpPr txBox="1">
              <a:spLocks noChangeArrowheads="1"/>
            </p:cNvSpPr>
            <p:nvPr/>
          </p:nvSpPr>
          <p:spPr bwMode="auto">
            <a:xfrm>
              <a:off x="3036" y="1436"/>
              <a:ext cx="1245" cy="41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SECRETARIA DE ESTADO DE CONTROLE E TRANSPARÊNCIA</a:t>
              </a:r>
              <a:endPara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10" name="Group 28"/>
          <p:cNvGrpSpPr>
            <a:grpSpLocks/>
          </p:cNvGrpSpPr>
          <p:nvPr/>
        </p:nvGrpSpPr>
        <p:grpSpPr bwMode="auto">
          <a:xfrm>
            <a:off x="2215894" y="1497405"/>
            <a:ext cx="5336509" cy="843568"/>
            <a:chOff x="3003" y="1207"/>
            <a:chExt cx="1286" cy="576"/>
          </a:xfrm>
          <a:solidFill>
            <a:srgbClr val="92D050"/>
          </a:solidFill>
        </p:grpSpPr>
        <p:sp>
          <p:nvSpPr>
            <p:cNvPr id="111" name="AutoShape 29"/>
            <p:cNvSpPr>
              <a:spLocks noChangeArrowheads="1"/>
            </p:cNvSpPr>
            <p:nvPr/>
          </p:nvSpPr>
          <p:spPr bwMode="auto">
            <a:xfrm>
              <a:off x="3003" y="1207"/>
              <a:ext cx="1286" cy="576"/>
            </a:xfrm>
            <a:prstGeom prst="flowChartProcess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112" name="Text Box 30"/>
            <p:cNvSpPr txBox="1">
              <a:spLocks noChangeArrowheads="1"/>
            </p:cNvSpPr>
            <p:nvPr/>
          </p:nvSpPr>
          <p:spPr bwMode="auto">
            <a:xfrm>
              <a:off x="3050" y="1238"/>
              <a:ext cx="1207" cy="48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SUBSECRETARIA DE INTEGRIDADE GOVERNAMENTAL E EMPRESARIAL</a:t>
              </a:r>
              <a:endPara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1" name="Group 28"/>
          <p:cNvGrpSpPr>
            <a:grpSpLocks/>
          </p:cNvGrpSpPr>
          <p:nvPr/>
        </p:nvGrpSpPr>
        <p:grpSpPr bwMode="auto">
          <a:xfrm>
            <a:off x="2331329" y="3347470"/>
            <a:ext cx="2041525" cy="843529"/>
            <a:chOff x="3003" y="1357"/>
            <a:chExt cx="1286" cy="576"/>
          </a:xfrm>
          <a:solidFill>
            <a:srgbClr val="92D050"/>
          </a:solidFill>
        </p:grpSpPr>
        <p:sp>
          <p:nvSpPr>
            <p:cNvPr id="72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3062" y="1400"/>
              <a:ext cx="1170" cy="52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NÚCLEO DE APURAÇÃO</a:t>
              </a:r>
              <a:endPara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5" name="Group 28"/>
          <p:cNvGrpSpPr>
            <a:grpSpLocks/>
          </p:cNvGrpSpPr>
          <p:nvPr/>
        </p:nvGrpSpPr>
        <p:grpSpPr bwMode="auto">
          <a:xfrm>
            <a:off x="6978196" y="3373098"/>
            <a:ext cx="2041525" cy="843529"/>
            <a:chOff x="3003" y="1357"/>
            <a:chExt cx="1286" cy="576"/>
          </a:xfrm>
          <a:solidFill>
            <a:srgbClr val="92D050"/>
          </a:solidFill>
        </p:grpSpPr>
        <p:sp>
          <p:nvSpPr>
            <p:cNvPr id="76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77" name="Text Box 30"/>
            <p:cNvSpPr txBox="1">
              <a:spLocks noChangeArrowheads="1"/>
            </p:cNvSpPr>
            <p:nvPr/>
          </p:nvSpPr>
          <p:spPr bwMode="auto">
            <a:xfrm>
              <a:off x="3068" y="1424"/>
              <a:ext cx="1170" cy="441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CORREGEDORIA-GERAL</a:t>
              </a:r>
              <a:endPara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4" name="Group 28"/>
          <p:cNvGrpSpPr>
            <a:grpSpLocks/>
          </p:cNvGrpSpPr>
          <p:nvPr/>
        </p:nvGrpSpPr>
        <p:grpSpPr bwMode="auto">
          <a:xfrm>
            <a:off x="4683474" y="3373098"/>
            <a:ext cx="2041525" cy="843529"/>
            <a:chOff x="3003" y="1357"/>
            <a:chExt cx="1286" cy="576"/>
          </a:xfrm>
          <a:solidFill>
            <a:srgbClr val="92D050"/>
          </a:solidFill>
        </p:grpSpPr>
        <p:sp>
          <p:nvSpPr>
            <p:cNvPr id="94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113" name="Text Box 30"/>
            <p:cNvSpPr txBox="1">
              <a:spLocks noChangeArrowheads="1"/>
            </p:cNvSpPr>
            <p:nvPr/>
          </p:nvSpPr>
          <p:spPr bwMode="auto">
            <a:xfrm>
              <a:off x="3062" y="1400"/>
              <a:ext cx="1170" cy="52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NÚCLEO DE PROCESSOS</a:t>
              </a:r>
              <a:endPara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3" name="Conector reto 2"/>
          <p:cNvCxnSpPr/>
          <p:nvPr/>
        </p:nvCxnSpPr>
        <p:spPr>
          <a:xfrm>
            <a:off x="4884148" y="2394857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1061487" y="2852057"/>
            <a:ext cx="7011162" cy="108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AutoShape 16"/>
          <p:cNvCxnSpPr>
            <a:cxnSpLocks noChangeShapeType="1"/>
          </p:cNvCxnSpPr>
          <p:nvPr/>
        </p:nvCxnSpPr>
        <p:spPr bwMode="auto">
          <a:xfrm>
            <a:off x="3325007" y="2862942"/>
            <a:ext cx="1" cy="50620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cxnSp>
        <p:nvCxnSpPr>
          <p:cNvPr id="115" name="AutoShape 16"/>
          <p:cNvCxnSpPr>
            <a:cxnSpLocks noChangeShapeType="1"/>
          </p:cNvCxnSpPr>
          <p:nvPr/>
        </p:nvCxnSpPr>
        <p:spPr bwMode="auto">
          <a:xfrm>
            <a:off x="5704235" y="2866896"/>
            <a:ext cx="1" cy="50620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cxnSp>
        <p:nvCxnSpPr>
          <p:cNvPr id="116" name="AutoShape 16"/>
          <p:cNvCxnSpPr>
            <a:cxnSpLocks noChangeShapeType="1"/>
          </p:cNvCxnSpPr>
          <p:nvPr/>
        </p:nvCxnSpPr>
        <p:spPr bwMode="auto">
          <a:xfrm>
            <a:off x="8072648" y="2862942"/>
            <a:ext cx="1" cy="50620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grpSp>
        <p:nvGrpSpPr>
          <p:cNvPr id="117" name="Group 28"/>
          <p:cNvGrpSpPr>
            <a:grpSpLocks/>
          </p:cNvGrpSpPr>
          <p:nvPr/>
        </p:nvGrpSpPr>
        <p:grpSpPr bwMode="auto">
          <a:xfrm>
            <a:off x="3482659" y="5189009"/>
            <a:ext cx="2168816" cy="990600"/>
            <a:chOff x="3003" y="1357"/>
            <a:chExt cx="1286" cy="576"/>
          </a:xfrm>
          <a:solidFill>
            <a:srgbClr val="92D050"/>
          </a:solidFill>
        </p:grpSpPr>
        <p:sp>
          <p:nvSpPr>
            <p:cNvPr id="118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119" name="Text Box 30"/>
            <p:cNvSpPr txBox="1">
              <a:spLocks noChangeArrowheads="1"/>
            </p:cNvSpPr>
            <p:nvPr/>
          </p:nvSpPr>
          <p:spPr bwMode="auto">
            <a:xfrm>
              <a:off x="3091" y="1397"/>
              <a:ext cx="1110" cy="49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PESSOAS JURÍDICAS</a:t>
              </a:r>
              <a:endPara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23" name="Group 28"/>
          <p:cNvGrpSpPr>
            <a:grpSpLocks/>
          </p:cNvGrpSpPr>
          <p:nvPr/>
        </p:nvGrpSpPr>
        <p:grpSpPr bwMode="auto">
          <a:xfrm>
            <a:off x="6850904" y="5214258"/>
            <a:ext cx="2168816" cy="990600"/>
            <a:chOff x="3003" y="1357"/>
            <a:chExt cx="1286" cy="576"/>
          </a:xfrm>
          <a:solidFill>
            <a:srgbClr val="92D050"/>
          </a:solidFill>
        </p:grpSpPr>
        <p:sp>
          <p:nvSpPr>
            <p:cNvPr id="124" name="AutoShape 29"/>
            <p:cNvSpPr>
              <a:spLocks noChangeArrowheads="1"/>
            </p:cNvSpPr>
            <p:nvPr/>
          </p:nvSpPr>
          <p:spPr bwMode="auto">
            <a:xfrm>
              <a:off x="3003" y="1357"/>
              <a:ext cx="1286" cy="576"/>
            </a:xfrm>
            <a:prstGeom prst="flowChartProcess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0066FF"/>
              </a:outerShdw>
            </a:effectLst>
          </p:spPr>
          <p:txBody>
            <a:bodyPr lIns="107950" tIns="107950" rIns="107950" bIns="107950" anchor="ctr">
              <a:spAutoFit/>
            </a:bodyPr>
            <a:lstStyle/>
            <a:p>
              <a:endParaRPr lang="pt-BR"/>
            </a:p>
          </p:txBody>
        </p:sp>
        <p:sp>
          <p:nvSpPr>
            <p:cNvPr id="125" name="Text Box 30"/>
            <p:cNvSpPr txBox="1">
              <a:spLocks noChangeArrowheads="1"/>
            </p:cNvSpPr>
            <p:nvPr/>
          </p:nvSpPr>
          <p:spPr bwMode="auto">
            <a:xfrm>
              <a:off x="3091" y="1397"/>
              <a:ext cx="1110" cy="48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SERVIDORES PÚBLICOS</a:t>
              </a:r>
              <a:endPara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126" name="Conector reto 125"/>
          <p:cNvCxnSpPr/>
          <p:nvPr/>
        </p:nvCxnSpPr>
        <p:spPr>
          <a:xfrm>
            <a:off x="3325007" y="4216627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to 126"/>
          <p:cNvCxnSpPr/>
          <p:nvPr/>
        </p:nvCxnSpPr>
        <p:spPr>
          <a:xfrm>
            <a:off x="5689933" y="4216627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ector reto 134"/>
          <p:cNvCxnSpPr/>
          <p:nvPr/>
        </p:nvCxnSpPr>
        <p:spPr>
          <a:xfrm>
            <a:off x="3325007" y="4673827"/>
            <a:ext cx="2397462" cy="18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AutoShape 16"/>
          <p:cNvCxnSpPr>
            <a:cxnSpLocks noChangeShapeType="1"/>
          </p:cNvCxnSpPr>
          <p:nvPr/>
        </p:nvCxnSpPr>
        <p:spPr bwMode="auto">
          <a:xfrm>
            <a:off x="4512973" y="4692491"/>
            <a:ext cx="1" cy="506202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cxnSp>
        <p:nvCxnSpPr>
          <p:cNvPr id="145" name="AutoShape 16"/>
          <p:cNvCxnSpPr>
            <a:cxnSpLocks noChangeShapeType="1"/>
          </p:cNvCxnSpPr>
          <p:nvPr/>
        </p:nvCxnSpPr>
        <p:spPr bwMode="auto">
          <a:xfrm>
            <a:off x="8072649" y="4230990"/>
            <a:ext cx="1" cy="983268"/>
          </a:xfrm>
          <a:prstGeom prst="straightConnector1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66CCFF"/>
                  </a:outerShdw>
                </a:effectLst>
              </a14:hiddenEffects>
            </a:ext>
          </a:extLst>
        </p:spPr>
      </p:cxnSp>
      <p:pic>
        <p:nvPicPr>
          <p:cNvPr id="4100" name="Picture 4" descr="http://www.es.gov.br/Governo/Code/Img/brasa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2" y="4722624"/>
            <a:ext cx="22669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3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8679" y="953036"/>
            <a:ext cx="7772400" cy="1313646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ELABORAÇÃO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BASEADA NA LEI FEDERAL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487" y="2884868"/>
            <a:ext cx="8409905" cy="3155324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 </a:t>
            </a:r>
            <a:r>
              <a:rPr lang="pt-BR" sz="2800" dirty="0" smtClean="0"/>
              <a:t>Detalhamento </a:t>
            </a:r>
            <a:r>
              <a:rPr lang="pt-BR" sz="2800" dirty="0" smtClean="0"/>
              <a:t>visando </a:t>
            </a:r>
            <a:r>
              <a:rPr lang="pt-BR" sz="2800" dirty="0" smtClean="0"/>
              <a:t>uniformização</a:t>
            </a:r>
            <a:endParaRPr lang="pt-BR" sz="2800" dirty="0" smtClean="0"/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Fortalecimento dos órgãos de controle </a:t>
            </a:r>
            <a:r>
              <a:rPr lang="pt-BR" sz="2800" dirty="0" smtClean="0"/>
              <a:t>interno</a:t>
            </a:r>
            <a:endParaRPr lang="pt-BR" sz="2800" dirty="0" smtClean="0"/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Observância das bases estabelecidas pela Lei Federal nº 12.846/2013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31694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699" y="618186"/>
            <a:ext cx="8667481" cy="1287887"/>
          </a:xfrm>
        </p:spPr>
        <p:txBody>
          <a:bodyPr>
            <a:noAutofit/>
          </a:bodyPr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QUESTÃO DA COMPETÊNCIA </a:t>
            </a:r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CONCORRENTE - PROBLEMA</a:t>
            </a:r>
            <a:endParaRPr lang="pt-B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3487" y="2060621"/>
            <a:ext cx="8409905" cy="45977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8º Lei 12.846/2013. </a:t>
            </a:r>
            <a:r>
              <a:rPr lang="pt-BR" sz="2800" dirty="0" smtClean="0"/>
              <a:t>A </a:t>
            </a:r>
            <a:r>
              <a:rPr lang="pt-BR" sz="2800" dirty="0"/>
              <a:t>instauração e o julgamento de </a:t>
            </a:r>
            <a:r>
              <a:rPr lang="pt-BR" sz="2800" dirty="0" smtClean="0"/>
              <a:t>processo </a:t>
            </a:r>
            <a:r>
              <a:rPr lang="pt-BR" sz="2800" dirty="0"/>
              <a:t>administrativo para apuração da responsabilidade de pessoa jurídica cabem à autoridade máxima de cada órgão ou entidade dos Poderes Executivo, Legislativo e Judiciário, que agirá de ofício ou mediante provocação, observados o contraditório e a ampla defesa.</a:t>
            </a:r>
          </a:p>
          <a:p>
            <a:pPr algn="just"/>
            <a:r>
              <a:rPr lang="pt-BR" sz="2800" dirty="0" smtClean="0"/>
              <a:t>[...]</a:t>
            </a:r>
            <a:endParaRPr lang="pt-BR" sz="2800" dirty="0"/>
          </a:p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</a:t>
            </a:r>
            <a:r>
              <a:rPr lang="pt-BR" sz="2800" b="1" u="sng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pt-BR" sz="2800" dirty="0"/>
              <a:t> No âmbito do Poder Executivo federal, a Controladoria-Geral da União - CGU terá competência concorrente para instaurar processos administrativos de responsabilização de pessoas jurídicas ou para avocar os processos instaurados com fundamento nesta Lei, para exame de sua regularidade ou para </a:t>
            </a:r>
            <a:r>
              <a:rPr lang="pt-BR" sz="2800" dirty="0" err="1"/>
              <a:t>corrigir-lhes</a:t>
            </a:r>
            <a:r>
              <a:rPr lang="pt-BR" sz="2800" dirty="0"/>
              <a:t> o andamento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67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6481" y="463640"/>
            <a:ext cx="7772400" cy="1249249"/>
          </a:xfrm>
        </p:spPr>
        <p:txBody>
          <a:bodyPr>
            <a:noAutofit/>
          </a:bodyPr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QUESTÃO DA COMPETÊNCIA </a:t>
            </a:r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CONCORRENTE – SOLUÇÃO DA MINUTA</a:t>
            </a:r>
            <a:endParaRPr lang="pt-B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303" y="1712889"/>
            <a:ext cx="8822029" cy="5145111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dirty="0"/>
              <a:t>Investigação preliminar obrigatória – exclusividade do órgão de controle </a:t>
            </a:r>
            <a:r>
              <a:rPr lang="pt-BR" dirty="0" smtClean="0"/>
              <a:t>interno</a:t>
            </a:r>
            <a:endParaRPr lang="pt-BR" dirty="0"/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3º </a:t>
            </a:r>
            <a:r>
              <a:rPr lang="pt-BR" sz="2000" dirty="0"/>
              <a:t>O procedimento de investigação será destinado à averiguação de indícios de autoria e materialidade de todo e qualquer fato que possa acarretar a aplicação das sanções previstas na Lei Federal nº 12.846/13, </a:t>
            </a:r>
            <a:r>
              <a:rPr lang="pt-BR" sz="2000" b="1" dirty="0">
                <a:solidFill>
                  <a:srgbClr val="FF0000"/>
                </a:solidFill>
              </a:rPr>
              <a:t>e caberá exclusivamente ao órgão central do sistema de controle interno estadual (ou municipal</a:t>
            </a:r>
            <a:r>
              <a:rPr lang="pt-BR" sz="2000" b="1" dirty="0" smtClean="0">
                <a:solidFill>
                  <a:srgbClr val="FF0000"/>
                </a:solidFill>
              </a:rPr>
              <a:t>).</a:t>
            </a:r>
            <a:endParaRPr lang="pt-BR" sz="2000" dirty="0" smtClean="0"/>
          </a:p>
          <a:p>
            <a:pPr algn="just"/>
            <a:endParaRPr lang="pt-BR" sz="20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dirty="0" smtClean="0"/>
              <a:t>PAR </a:t>
            </a:r>
            <a:r>
              <a:rPr lang="pt-BR" dirty="0"/>
              <a:t>– competência concorrente: </a:t>
            </a:r>
            <a:r>
              <a:rPr lang="pt-BR" dirty="0" smtClean="0"/>
              <a:t>PREVENÇÃO</a:t>
            </a:r>
            <a:endParaRPr lang="pt-BR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9º </a:t>
            </a:r>
            <a:r>
              <a:rPr lang="pt-BR" sz="2000" dirty="0"/>
              <a:t>A competência para a instauração e julgamento do PAR é concorrente entre a autoridade máxima do órgão central do sistema de controle interno e a autoridade máxima do órgão ou entidade lesada em face da qual foi praticado o ato lesivo</a:t>
            </a:r>
            <a:r>
              <a:rPr lang="pt-BR" sz="2000" dirty="0" smtClean="0"/>
              <a:t>. [...] § </a:t>
            </a:r>
            <a:r>
              <a:rPr lang="pt-BR" sz="2000" dirty="0"/>
              <a:t>2º No âmbito da competência concorrente, </a:t>
            </a:r>
            <a:r>
              <a:rPr lang="pt-BR" sz="2000" b="1" dirty="0">
                <a:solidFill>
                  <a:srgbClr val="FF0000"/>
                </a:solidFill>
              </a:rPr>
              <a:t>tornar-se-á preventa a autoridade que primeiro instaurar o PAR</a:t>
            </a:r>
            <a:r>
              <a:rPr lang="pt-BR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23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3486" y="656823"/>
            <a:ext cx="8409905" cy="1017431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PARTICIPAÇÃO DO ÓRGÃO DE REPRESENTAÇÃO JUDICIAL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6895" y="1674254"/>
            <a:ext cx="8641727" cy="4481847"/>
          </a:xfrm>
        </p:spPr>
        <p:txBody>
          <a:bodyPr>
            <a:noAutofit/>
          </a:bodyPr>
          <a:lstStyle/>
          <a:p>
            <a:pPr algn="just"/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6º, § 2º, Lei nº 12.846/2013. </a:t>
            </a:r>
            <a:r>
              <a:rPr lang="pt-BR" sz="2600" dirty="0" smtClean="0"/>
              <a:t>A </a:t>
            </a:r>
            <a:r>
              <a:rPr lang="pt-BR" sz="2600" dirty="0"/>
              <a:t>aplicação das sanções previstas neste artigo será precedida da manifestação jurídica elaborada pela Advocacia Pública ou pelo órgão de assistência jurídica, ou equivalente, do ente público.</a:t>
            </a:r>
          </a:p>
          <a:p>
            <a:pPr algn="just"/>
            <a:r>
              <a:rPr lang="pt-BR" sz="2600" dirty="0" smtClean="0"/>
              <a:t> </a:t>
            </a:r>
          </a:p>
          <a:p>
            <a:pPr algn="just"/>
            <a:r>
              <a:rPr lang="pt-BR" b="1" u="sng" dirty="0" smtClean="0"/>
              <a:t>Primeira s</a:t>
            </a:r>
            <a:r>
              <a:rPr lang="pt-BR" b="1" u="sng" dirty="0" smtClean="0"/>
              <a:t>olução da Minuta</a:t>
            </a:r>
            <a:r>
              <a:rPr lang="pt-BR" dirty="0" smtClean="0"/>
              <a:t>: </a:t>
            </a:r>
            <a:r>
              <a:rPr lang="pt-BR" dirty="0" smtClean="0"/>
              <a:t>manifestação apenas a</a:t>
            </a:r>
            <a:r>
              <a:rPr lang="pt-BR" dirty="0" smtClean="0"/>
              <a:t>ntes </a:t>
            </a:r>
            <a:r>
              <a:rPr lang="pt-BR" dirty="0" smtClean="0"/>
              <a:t>do relatório final, para verificação do respeito ao devido processo legal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Art</a:t>
            </a:r>
            <a:r>
              <a:rPr lang="pt-BR" b="1" dirty="0"/>
              <a:t>. 16. </a:t>
            </a:r>
            <a:r>
              <a:rPr lang="pt-BR" dirty="0"/>
              <a:t>Concluídos os trabalhos de instrução, o PAR será encaminhado pela comissão processante ao órgão de representação judicial do ente público para, no prazo de 30 (trinta) dias, apresentar manifestação quanto à observância e a regularidade do devido processo legal administrativo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18942" y="1674254"/>
            <a:ext cx="8757634" cy="15325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9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7730" y="1146219"/>
            <a:ext cx="8409905" cy="5087155"/>
          </a:xfrm>
        </p:spPr>
        <p:txBody>
          <a:bodyPr>
            <a:noAutofit/>
          </a:bodyPr>
          <a:lstStyle/>
          <a:p>
            <a:pPr algn="just"/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solução da minuta</a:t>
            </a:r>
            <a:r>
              <a:rPr lang="pt-BR" sz="2800" dirty="0"/>
              <a:t>. </a:t>
            </a:r>
            <a:r>
              <a:rPr lang="pt-BR" sz="2800" dirty="0" smtClean="0"/>
              <a:t>Dar à Advocacia </a:t>
            </a:r>
            <a:r>
              <a:rPr lang="pt-BR" sz="2800" dirty="0"/>
              <a:t>Pública ou pelo órgão de assistência jurídica, ou equivalente, do ente público </a:t>
            </a:r>
            <a:r>
              <a:rPr lang="pt-BR" sz="2800" dirty="0" smtClean="0"/>
              <a:t>LEGITIMIDADE para </a:t>
            </a:r>
            <a:r>
              <a:rPr lang="pt-BR" sz="2800" dirty="0" smtClean="0"/>
              <a:t>interpor recurso caso entenda equivocada a decisão administrativa sancionatória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19. </a:t>
            </a:r>
            <a:r>
              <a:rPr lang="pt-BR" sz="2800" dirty="0"/>
              <a:t>Caberá recurso administrativo, com efeito suspensivo, contra a decisão administrativa de responsabilização, o qual poderá ser interposto no prazo de 15 (quinze) dias, contados a partir da notificação da pessoa jurídica envolvida </a:t>
            </a:r>
            <a:r>
              <a:rPr lang="pt-BR" sz="2800" dirty="0">
                <a:solidFill>
                  <a:srgbClr val="FF0000"/>
                </a:solidFill>
              </a:rPr>
              <a:t>e do órgão de representação judicial do ente público</a:t>
            </a:r>
            <a:r>
              <a:rPr lang="pt-BR" sz="2800" dirty="0" smtClean="0"/>
              <a:t>.</a:t>
            </a:r>
            <a:endParaRPr lang="pt-BR" sz="2800" dirty="0"/>
          </a:p>
          <a:p>
            <a:pPr algn="just"/>
            <a:endParaRPr lang="pt-BR" sz="2800" dirty="0" smtClean="0"/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2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8940" y="669702"/>
            <a:ext cx="8654603" cy="1107584"/>
          </a:xfrm>
        </p:spPr>
        <p:txBody>
          <a:bodyPr>
            <a:noAutofit/>
          </a:bodyPr>
          <a:lstStyle/>
          <a:p>
            <a:r>
              <a:rPr lang="pt-BR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PARÂMETROS PARA FIXAÇÃO DA PENA DE MULTA</a:t>
            </a:r>
            <a:endParaRPr lang="pt-BR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9092" y="2112135"/>
            <a:ext cx="8654603" cy="46235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 do Decreto Federal</a:t>
            </a:r>
            <a:r>
              <a:rPr lang="pt-BR" sz="2600" dirty="0" smtClean="0"/>
              <a:t>: fixação de parâmetros excessivamente criteriosos e de complexa aplicação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SOLUÇÕES PROPOSTAS PELA MINUTA</a:t>
            </a:r>
            <a:r>
              <a:rPr lang="pt-BR" sz="2600" dirty="0" smtClean="0"/>
              <a:t>:</a:t>
            </a:r>
          </a:p>
          <a:p>
            <a:pPr algn="just"/>
            <a:endParaRPr lang="pt-BR" sz="2600" dirty="0" smtClean="0"/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MULTA-BASE</a:t>
            </a:r>
            <a:r>
              <a:rPr lang="pt-BR" sz="2800" dirty="0" smtClean="0"/>
              <a:t>: </a:t>
            </a:r>
            <a:r>
              <a:rPr lang="pt-BR" sz="2800" dirty="0" smtClean="0"/>
              <a:t>previsão no artigo 25 de que ela n</a:t>
            </a:r>
            <a:r>
              <a:rPr lang="pt-BR" sz="2800" dirty="0" smtClean="0"/>
              <a:t>unca será inferior a vantagem auferida, nos termos do inciso I do artigo 6º da Lei Anticorrupção Empresarial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Vantagem </a:t>
            </a:r>
            <a:r>
              <a:rPr lang="pt-BR" sz="2800" dirty="0"/>
              <a:t>auferida = ganhos + valor prometido ou dado a servidor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variação na fixação da multa final (0,1 </a:t>
            </a:r>
            <a:r>
              <a:rPr lang="pt-BR" sz="2800" dirty="0" smtClean="0"/>
              <a:t>a 20</a:t>
            </a:r>
            <a:r>
              <a:rPr lang="pt-BR" sz="2800" dirty="0" smtClean="0"/>
              <a:t>% do faturamento bruto do exercício anterior) </a:t>
            </a:r>
            <a:r>
              <a:rPr lang="pt-BR" sz="2800" dirty="0" smtClean="0"/>
              <a:t>independe do enquadramento em todas as circunstâncias atenuantes ou </a:t>
            </a:r>
            <a:r>
              <a:rPr lang="pt-BR" sz="2800" dirty="0" smtClean="0"/>
              <a:t>agravantes</a:t>
            </a:r>
            <a:endParaRPr lang="pt-BR" sz="2800" dirty="0" smtClean="0"/>
          </a:p>
          <a:p>
            <a:pPr algn="just"/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1232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1097</Words>
  <Application>Microsoft Office PowerPoint</Application>
  <PresentationFormat>Apresentação na tela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GT REGULAMENTAÇÃO DA LEI ANTICORRUPÇÃO</vt:lpstr>
      <vt:lpstr>SUMÁRIO DA APRESENTAÇÃO</vt:lpstr>
      <vt:lpstr>Apresentação do PowerPoint</vt:lpstr>
      <vt:lpstr>ELABORAÇÃO BASEADA NA LEI FEDERAL</vt:lpstr>
      <vt:lpstr>A QUESTÃO DA COMPETÊNCIA CONCORRENTE - PROBLEMA</vt:lpstr>
      <vt:lpstr>A QUESTÃO DA COMPETÊNCIA CONCORRENTE – SOLUÇÃO DA MINUTA</vt:lpstr>
      <vt:lpstr>A PARTICIPAÇÃO DO ÓRGÃO DE REPRESENTAÇÃO JUDICIAL</vt:lpstr>
      <vt:lpstr>Apresentação do PowerPoint</vt:lpstr>
      <vt:lpstr>PARÂMETROS PARA FIXAÇÃO DA PENA DE MULTA</vt:lpstr>
      <vt:lpstr>AGRAVANTES PREVISTAS NA MINUTA (art. 26)</vt:lpstr>
      <vt:lpstr>ATENUANTES PREVISTAS NA MINUTA (art. 27)</vt:lpstr>
      <vt:lpstr>PREVISÃO DE RECURSO CONTRA A DECISÃO SANCIONATÓRIA</vt:lpstr>
      <vt:lpstr>PREVISÃO DE RECURSO COMO GARANTIA CONSTITUCIONAL</vt:lpstr>
      <vt:lpstr>PREVISÃO DE RECURSO COMO GARANTIA CONSTITUCIONAL</vt:lpstr>
      <vt:lpstr>MARCELO ZENKNER Secretário de Estado de Controle e Transparência – ES marcelo.zenkner@secont.es.gov.br   MARCELO ALTOÉ Subsecretário de Estado de Integridade Governamental e Empresarial – ES marcelo.altoe@secont.es.gov.br  </vt:lpstr>
      <vt:lpstr>Apresentação do PowerPoint</vt:lpstr>
    </vt:vector>
  </TitlesOfParts>
  <Company>CONTROLADORIA-GERAL DA UNIÃO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Marcelo Barbosa de Castro Zenkner</cp:lastModifiedBy>
  <cp:revision>32</cp:revision>
  <dcterms:created xsi:type="dcterms:W3CDTF">2015-06-29T17:53:34Z</dcterms:created>
  <dcterms:modified xsi:type="dcterms:W3CDTF">2015-07-02T15:40:15Z</dcterms:modified>
</cp:coreProperties>
</file>