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67ECB-7D59-4AC6-8830-6C5C008C3987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6B38-75D0-46B5-84B6-CCF8A0E095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427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MG – Ouvidoria vinculada diretamente ao governador.</a:t>
            </a:r>
          </a:p>
          <a:p>
            <a:r>
              <a:rPr lang="pt-BR" dirty="0" smtClean="0"/>
              <a:t>CE - Corregedoria: Procuradoria Geral do Estado – PGE e Controladoria Geral de Disciplina dos Órgãos de Segurança Pública e Sistema Penitenciário - CGD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6B38-75D0-46B5-84B6-CCF8A0E095B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273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Grupo de Trabalho </a:t>
            </a:r>
            <a:br>
              <a:rPr lang="pt-BR" dirty="0" smtClean="0"/>
            </a:br>
            <a:r>
              <a:rPr lang="pt-BR" dirty="0" smtClean="0"/>
              <a:t>Parceria com o Banco Mundial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Estruturas </a:t>
            </a:r>
            <a:r>
              <a:rPr lang="pt-BR" b="1" dirty="0"/>
              <a:t>de Controle Interno </a:t>
            </a:r>
            <a:r>
              <a:rPr lang="pt-BR" b="1" dirty="0" smtClean="0"/>
              <a:t>Estaduais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pt-BR" dirty="0" smtClean="0"/>
              <a:t>Pontos Fracos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352928" cy="4608512"/>
          </a:xfr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Ausência de carreira própria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Estrutura física e tecnológica inadequada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Número insuficiente de servidores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Falta de sistemas informatizados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Ausência de regulamentação das </a:t>
            </a:r>
            <a:r>
              <a:rPr lang="pt-BR" sz="3000" dirty="0" err="1">
                <a:solidFill>
                  <a:schemeClr val="tx1"/>
                </a:solidFill>
              </a:rPr>
              <a:t>macrofunções</a:t>
            </a:r>
            <a:endParaRPr lang="pt-BR" sz="3000" dirty="0">
              <a:solidFill>
                <a:schemeClr val="tx1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Falta de capacitação e treinamento dos </a:t>
            </a:r>
            <a:r>
              <a:rPr lang="pt-BR" sz="3000" dirty="0" smtClean="0">
                <a:solidFill>
                  <a:schemeClr val="tx1"/>
                </a:solidFill>
              </a:rPr>
              <a:t>servidores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Falta da previsão constitucional das quatro </a:t>
            </a:r>
            <a:r>
              <a:rPr lang="pt-BR" sz="2800" dirty="0" err="1" smtClean="0">
                <a:solidFill>
                  <a:schemeClr val="tx1"/>
                </a:solidFill>
              </a:rPr>
              <a:t>macrofunções</a:t>
            </a:r>
            <a:endParaRPr lang="pt-BR" sz="3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61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656184"/>
          </a:xfrm>
        </p:spPr>
        <p:txBody>
          <a:bodyPr/>
          <a:lstStyle/>
          <a:p>
            <a:r>
              <a:rPr lang="pt-BR" dirty="0" smtClean="0"/>
              <a:t>Deliberação do </a:t>
            </a:r>
            <a:r>
              <a:rPr lang="pt-BR" dirty="0" err="1" smtClean="0"/>
              <a:t>Conaci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O grupo de trabalho propõe realizar um novo diagnóstico da </a:t>
            </a:r>
            <a:r>
              <a:rPr lang="pt-BR" dirty="0"/>
              <a:t>estrutura e recursos </a:t>
            </a:r>
            <a:r>
              <a:rPr lang="pt-BR" dirty="0" smtClean="0"/>
              <a:t>humanos dos órgãos de controle semelhante ao realizado em 2012.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214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31236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8800" dirty="0" smtClean="0"/>
              <a:t>Obrigado!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xmlns="" val="2289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Coordenador – Frederico da Luz – DIAG SC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Participantes:</a:t>
            </a:r>
          </a:p>
          <a:p>
            <a:r>
              <a:rPr lang="pt-BR" sz="2800" dirty="0" smtClean="0"/>
              <a:t>Eugênio Machado – AGE RJ</a:t>
            </a:r>
          </a:p>
          <a:p>
            <a:r>
              <a:rPr lang="pt-BR" sz="2800" dirty="0" err="1" smtClean="0"/>
              <a:t>Waldeir</a:t>
            </a:r>
            <a:r>
              <a:rPr lang="pt-BR" sz="2800" dirty="0" smtClean="0"/>
              <a:t> Machado - CGU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r>
              <a:rPr lang="pt-BR" dirty="0" smtClean="0"/>
              <a:t>Importância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just"/>
            <a:r>
              <a:rPr lang="pt-BR" dirty="0" smtClean="0"/>
              <a:t>Conhecer as estruturas de Controle Interno Estaduais verificando qual sua forma de atuação, quais </a:t>
            </a:r>
            <a:r>
              <a:rPr lang="pt-BR" dirty="0" err="1" smtClean="0"/>
              <a:t>macrofunções</a:t>
            </a:r>
            <a:r>
              <a:rPr lang="pt-BR" dirty="0" smtClean="0"/>
              <a:t> exercem, pontos fortes e fracos de cada estrutura.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pesquisa se restringiu aos estados e a União, os municípios não fizeram parte da pesquisa.</a:t>
            </a:r>
            <a:endParaRPr lang="pt-BR" dirty="0"/>
          </a:p>
          <a:p>
            <a:r>
              <a:rPr lang="pt-BR" dirty="0" smtClean="0"/>
              <a:t>Responderam a pesquisa 23 estados, o DF e a União. </a:t>
            </a:r>
          </a:p>
          <a:p>
            <a:endParaRPr lang="pt-BR" dirty="0" smtClean="0"/>
          </a:p>
          <a:p>
            <a:r>
              <a:rPr lang="pt-BR" dirty="0" smtClean="0"/>
              <a:t>Os resultados da pesquisa apontaram o seguinte: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pt-BR" dirty="0" smtClean="0"/>
              <a:t>Resultados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 grande maioria dos estados têm o órgão de controle interno vinculado diretamente ao Governador. </a:t>
            </a:r>
          </a:p>
          <a:p>
            <a:pPr marL="0" indent="0" algn="just">
              <a:buNone/>
            </a:pPr>
            <a:r>
              <a:rPr lang="pt-BR" dirty="0" smtClean="0"/>
              <a:t>Apenas 5 estados não têm um órgão de atuação exclusiva no controle interno. Todos estes fazem parte da estrutura da Secretaria da Fazenda estadual.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pt-BR" dirty="0"/>
              <a:t>Resultados da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Entre os órgãos de controle dos estados que responderam a pesquisa, 10 relatam que exercem as 4 </a:t>
            </a:r>
            <a:r>
              <a:rPr lang="pt-BR" dirty="0" err="1" smtClean="0"/>
              <a:t>macrofunções</a:t>
            </a:r>
            <a:r>
              <a:rPr lang="pt-BR" dirty="0" smtClean="0"/>
              <a:t>. Todos estão vinculados diretamente ao governador.</a:t>
            </a:r>
          </a:p>
          <a:p>
            <a:pPr algn="just"/>
            <a:r>
              <a:rPr lang="pt-BR" dirty="0" smtClean="0"/>
              <a:t>A CGE de MG não desempenha a função de ouvidoria.</a:t>
            </a:r>
          </a:p>
          <a:p>
            <a:pPr algn="just"/>
            <a:r>
              <a:rPr lang="pt-BR" dirty="0" smtClean="0"/>
              <a:t>Já a CGE do CE não desempenha a função de corregedoria.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da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/>
            <a:r>
              <a:rPr lang="pt-BR" dirty="0" smtClean="0"/>
              <a:t>Já 7 órgãos de controle responderam que atuam na auditoria governamental e corregedoria, sendo que o RS e o RJ fazem parte da estrutura da SEF do estado.</a:t>
            </a:r>
          </a:p>
          <a:p>
            <a:pPr algn="just"/>
            <a:r>
              <a:rPr lang="pt-BR" dirty="0" smtClean="0"/>
              <a:t>As </a:t>
            </a:r>
            <a:r>
              <a:rPr lang="pt-BR" dirty="0" err="1" smtClean="0"/>
              <a:t>CGEs</a:t>
            </a:r>
            <a:r>
              <a:rPr lang="pt-BR" dirty="0" smtClean="0"/>
              <a:t> de RR e AC relatam que exercem apenas a função de controladoria.</a:t>
            </a:r>
          </a:p>
          <a:p>
            <a:pPr algn="just"/>
            <a:r>
              <a:rPr lang="pt-BR" dirty="0" smtClean="0"/>
              <a:t>BA, SC e MS atuam exclusivamente na auditoria governamental. Eles fazem parte da SEF do estado.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/>
          <a:lstStyle/>
          <a:p>
            <a:r>
              <a:rPr lang="pt-BR" dirty="0" smtClean="0"/>
              <a:t>Existe carreira Própria?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Dos estados que responderam a pesquisa, 17 já têm carreira própria, sendo que 7 ainda não.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Fortes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Carreira própria</a:t>
            </a:r>
          </a:p>
          <a:p>
            <a:pPr lvl="0"/>
            <a:r>
              <a:rPr lang="pt-BR" dirty="0"/>
              <a:t>Instalações físicas adequadas</a:t>
            </a:r>
          </a:p>
          <a:p>
            <a:pPr lvl="0"/>
            <a:r>
              <a:rPr lang="pt-BR" dirty="0"/>
              <a:t>Sistemas informatizados</a:t>
            </a:r>
          </a:p>
          <a:p>
            <a:pPr lvl="0"/>
            <a:r>
              <a:rPr lang="pt-BR" dirty="0"/>
              <a:t>Definição legal de suas competências de atuação</a:t>
            </a:r>
          </a:p>
          <a:p>
            <a:pPr lvl="0"/>
            <a:r>
              <a:rPr lang="pt-BR" dirty="0"/>
              <a:t>Processos organizacionais bem delineados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407</Words>
  <Application>Microsoft Office PowerPoint</Application>
  <PresentationFormat>Apresentação na tela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Grupo de Trabalho  Parceria com o Banco Mundial </vt:lpstr>
      <vt:lpstr>Grupo de Trabalho</vt:lpstr>
      <vt:lpstr>Importância do trabalho</vt:lpstr>
      <vt:lpstr>Pesquisa</vt:lpstr>
      <vt:lpstr>Resultados da pesquisa</vt:lpstr>
      <vt:lpstr>Resultados da pesquisa</vt:lpstr>
      <vt:lpstr>Resultados da pesquisa</vt:lpstr>
      <vt:lpstr>Existe carreira Própria?</vt:lpstr>
      <vt:lpstr>Pontos Fortes</vt:lpstr>
      <vt:lpstr>Pontos Fracos</vt:lpstr>
      <vt:lpstr>Deliberação do Conaci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cga-msramalho</cp:lastModifiedBy>
  <cp:revision>21</cp:revision>
  <dcterms:created xsi:type="dcterms:W3CDTF">2013-08-07T20:33:48Z</dcterms:created>
  <dcterms:modified xsi:type="dcterms:W3CDTF">2015-11-17T15:53:33Z</dcterms:modified>
</cp:coreProperties>
</file>