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handoutMasterIdLst>
    <p:handoutMasterId r:id="rId20"/>
  </p:handoutMasterIdLst>
  <p:sldIdLst>
    <p:sldId id="256" r:id="rId2"/>
    <p:sldId id="476" r:id="rId3"/>
    <p:sldId id="480" r:id="rId4"/>
    <p:sldId id="483" r:id="rId5"/>
    <p:sldId id="503" r:id="rId6"/>
    <p:sldId id="484" r:id="rId7"/>
    <p:sldId id="496" r:id="rId8"/>
    <p:sldId id="519" r:id="rId9"/>
    <p:sldId id="521" r:id="rId10"/>
    <p:sldId id="490" r:id="rId11"/>
    <p:sldId id="501" r:id="rId12"/>
    <p:sldId id="516" r:id="rId13"/>
    <p:sldId id="522" r:id="rId14"/>
    <p:sldId id="517" r:id="rId15"/>
    <p:sldId id="529" r:id="rId16"/>
    <p:sldId id="533" r:id="rId17"/>
    <p:sldId id="27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6" autoAdjust="0"/>
    <p:restoredTop sz="79856" autoAdjust="0"/>
  </p:normalViewPr>
  <p:slideViewPr>
    <p:cSldViewPr>
      <p:cViewPr varScale="1">
        <p:scale>
          <a:sx n="69" d="100"/>
          <a:sy n="69" d="100"/>
        </p:scale>
        <p:origin x="-19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BBAFCC-96E9-4794-9CA5-A592B4807C3C}" type="datetimeFigureOut">
              <a:rPr lang="pt-PT" smtClean="0"/>
              <a:t>01-07-2015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DF7E937-0DF4-4B84-9212-E60CC7313CF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9372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94D7DE1-4592-4407-90BC-D508FFA2FA87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10A98C4-2DB7-4E06-A622-AFFF03CB0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34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A98C4-2DB7-4E06-A622-AFFF03CB04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84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B2B16-D0A1-4D0D-B071-006A5885DF9F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93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A98C4-2DB7-4E06-A622-AFFF03CB045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56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A98C4-2DB7-4E06-A622-AFFF03CB045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11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A98C4-2DB7-4E06-A622-AFFF03CB04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27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A98C4-2DB7-4E06-A622-AFFF03CB04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56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A98C4-2DB7-4E06-A622-AFFF03CB04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52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A98C4-2DB7-4E06-A622-AFFF03CB04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05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1300" indent="-25434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7384" indent="-20347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24338" indent="-20347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292" indent="-20347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38245" indent="-2034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45199" indent="-2034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153" indent="-2034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07" indent="-2034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6B7619-2C2A-4740-B649-E3A3607ACE14}" type="slidenum">
              <a:rPr lang="pt-BR" altLang="pt-BR" smtClean="0">
                <a:latin typeface="Calibri" panose="020F0502020204030204" pitchFamily="34" charset="0"/>
              </a:rPr>
              <a:pPr/>
              <a:t>6</a:t>
            </a:fld>
            <a:endParaRPr lang="pt-BR" altLang="pt-B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249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dirty="0" smtClean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1300" indent="-25434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7384" indent="-20347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24338" indent="-20347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292" indent="-20347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38245" indent="-2034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45199" indent="-2034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153" indent="-2034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07" indent="-2034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FE8899-8081-4271-A197-745DA26A4869}" type="slidenum">
              <a:rPr lang="pt-BR" altLang="pt-BR" smtClean="0">
                <a:latin typeface="Calibri" panose="020F0502020204030204" pitchFamily="34" charset="0"/>
              </a:rPr>
              <a:pPr/>
              <a:t>7</a:t>
            </a:fld>
            <a:endParaRPr lang="pt-BR" altLang="pt-B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555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dirty="0" smtClean="0"/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1300" indent="-25434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7384" indent="-20347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24338" indent="-20347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292" indent="-20347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38245" indent="-2034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45199" indent="-2034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153" indent="-2034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07" indent="-2034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63F88E-D54C-4D48-835E-F3BA671EB4B4}" type="slidenum">
              <a:rPr lang="pt-BR" altLang="pt-BR" smtClean="0">
                <a:latin typeface="Calibri" panose="020F0502020204030204" pitchFamily="34" charset="0"/>
              </a:rPr>
              <a:pPr/>
              <a:t>9</a:t>
            </a:fld>
            <a:endParaRPr lang="pt-BR" altLang="pt-B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485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dirty="0" smtClean="0"/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1300" indent="-25434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7384" indent="-20347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24338" indent="-20347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31292" indent="-20347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38245" indent="-2034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45199" indent="-2034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153" indent="-2034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07" indent="-2034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63F88E-D54C-4D48-835E-F3BA671EB4B4}" type="slidenum">
              <a:rPr lang="pt-BR" altLang="pt-BR" smtClean="0">
                <a:latin typeface="Calibri" panose="020F0502020204030204" pitchFamily="34" charset="0"/>
              </a:rPr>
              <a:pPr/>
              <a:t>10</a:t>
            </a:fld>
            <a:endParaRPr lang="pt-BR" altLang="pt-B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31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12F9B7-06B1-42A8-AD5D-8AD4F13245A2}" type="datetime1">
              <a:rPr lang="en-US" smtClean="0"/>
              <a:t>7/1/2015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E9ACD4-7FC7-46A9-9B03-BDA90E0FD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79B74-B2C2-4FF3-845D-DC2362283324}" type="datetime1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9ACD4-7FC7-46A9-9B03-BDA90E0FD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1A7EDB-0972-4250-94F4-83570AAF9063}" type="datetime1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9ACD4-7FC7-46A9-9B03-BDA90E0FD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88E2D-DB26-4444-8291-7E8174836E47}" type="datetime1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9ACD4-7FC7-46A9-9B03-BDA90E0FD0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0B516-604F-4581-BB80-330546B4CD9A}" type="datetime1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9ACD4-7FC7-46A9-9B03-BDA90E0FD0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7B6E4-F224-4974-9070-F40FDFF03D02}" type="datetime1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9ACD4-7FC7-46A9-9B03-BDA90E0FD0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F626A-4A04-4E5A-A73F-5AD33F6F12E5}" type="datetime1">
              <a:rPr lang="en-US" smtClean="0"/>
              <a:t>7/1/2015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9ACD4-7FC7-46A9-9B03-BDA90E0FD0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AEB38-549D-4EDE-9FF7-0EE6CB55F631}" type="datetime1">
              <a:rPr lang="en-US" smtClean="0"/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9ACD4-7FC7-46A9-9B03-BDA90E0FD0E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60DE7E-7A62-4EBE-B21A-0FFDAA635E4C}" type="datetime1">
              <a:rPr lang="en-US" smtClean="0"/>
              <a:t>7/1/2015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9ACD4-7FC7-46A9-9B03-BDA90E0FD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66D39E-A48F-4F0B-9AD3-355DCCE2AC69}" type="datetime1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9ACD4-7FC7-46A9-9B03-BDA90E0FD0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14F66B-B989-40EA-87D1-77535D33F7BA}" type="datetime1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E9ACD4-7FC7-46A9-9B03-BDA90E0FD0E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B511FD-E203-4389-826E-F4B7E459BFE7}" type="datetime1">
              <a:rPr lang="en-US" smtClean="0"/>
              <a:t>7/1/2015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E9ACD4-7FC7-46A9-9B03-BDA90E0FD0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Fortalecimento</a:t>
            </a:r>
            <a:r>
              <a:rPr lang="en-US" sz="4000" dirty="0" smtClean="0"/>
              <a:t> do Sistema de </a:t>
            </a:r>
            <a:r>
              <a:rPr lang="en-US" sz="4000" dirty="0" err="1" smtClean="0"/>
              <a:t>Controle</a:t>
            </a:r>
            <a:r>
              <a:rPr lang="en-US" sz="4000" dirty="0" smtClean="0"/>
              <a:t> </a:t>
            </a:r>
            <a:r>
              <a:rPr lang="en-US" sz="4000" dirty="0" err="1" smtClean="0"/>
              <a:t>Interno</a:t>
            </a:r>
            <a:r>
              <a:rPr lang="en-US" sz="4000" dirty="0" smtClean="0"/>
              <a:t> no </a:t>
            </a:r>
            <a:r>
              <a:rPr lang="en-US" sz="4000" dirty="0" err="1" smtClean="0"/>
              <a:t>Brasil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1200" dirty="0" smtClean="0"/>
              <a:t>Maria João Kaizeler (BM)</a:t>
            </a:r>
          </a:p>
          <a:p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95314"/>
            <a:ext cx="359092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ACD4-7FC7-46A9-9B03-BDA90E0FD0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6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77463" y="1061980"/>
            <a:ext cx="8228736" cy="4525488"/>
          </a:xfrm>
          <a:prstGeom prst="rect">
            <a:avLst/>
          </a:prstGeom>
        </p:spPr>
        <p:txBody>
          <a:bodyPr/>
          <a:lstStyle/>
          <a:p>
            <a:pPr marL="414726" lvl="1" indent="0" algn="just">
              <a:lnSpc>
                <a:spcPct val="200000"/>
              </a:lnSpc>
              <a:buNone/>
            </a:pPr>
            <a:r>
              <a:rPr lang="pt-BR" altLang="pt-BR" sz="2540" u="sng" dirty="0">
                <a:solidFill>
                  <a:schemeClr val="bg2">
                    <a:lumMod val="25000"/>
                  </a:schemeClr>
                </a:solidFill>
              </a:rPr>
              <a:t>Exemplo: Ohio Office of Internal Audit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2640" y="367160"/>
            <a:ext cx="8138383" cy="53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2903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 Ferramenta </a:t>
            </a:r>
            <a:r>
              <a:rPr lang="pt-BR" altLang="pt-BR" sz="2903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Planejamento Estratégico</a:t>
            </a:r>
            <a:endParaRPr lang="pt-PT" sz="2903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722" y="1767513"/>
            <a:ext cx="7070177" cy="35664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5417649"/>
            <a:ext cx="6797099" cy="67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70" dirty="0">
                <a:solidFill>
                  <a:schemeClr val="bg2">
                    <a:lumMod val="25000"/>
                  </a:schemeClr>
                </a:solidFill>
              </a:rPr>
              <a:t>http://obm.ohio.gov/InternalAudit/doc/strategicplan/FY-14-15_OIA_Strategic_Plan.pdf</a:t>
            </a:r>
          </a:p>
          <a:p>
            <a:endParaRPr lang="pt-PT" sz="127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ACD4-7FC7-46A9-9B03-BDA90E0FD0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0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172" y="1630306"/>
            <a:ext cx="8229090" cy="3442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8408" indent="-414726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sz="1814" dirty="0">
                <a:solidFill>
                  <a:schemeClr val="bg2">
                    <a:lumMod val="25000"/>
                  </a:schemeClr>
                </a:solidFill>
              </a:rPr>
              <a:t>Entender o IA-CM</a:t>
            </a:r>
          </a:p>
          <a:p>
            <a:pPr marL="518408" indent="-414726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sz="1814" dirty="0">
                <a:solidFill>
                  <a:schemeClr val="bg2">
                    <a:lumMod val="25000"/>
                  </a:schemeClr>
                </a:solidFill>
              </a:rPr>
              <a:t>Identificar os KPAs que parecem estar institucionalizados na UAI.</a:t>
            </a:r>
          </a:p>
          <a:p>
            <a:pPr marL="518408" indent="-414726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sz="1814" dirty="0">
                <a:solidFill>
                  <a:schemeClr val="bg2">
                    <a:lumMod val="25000"/>
                  </a:schemeClr>
                </a:solidFill>
              </a:rPr>
              <a:t>Revisar a documentação: atividades da UAI, organização e do ambiente.</a:t>
            </a:r>
          </a:p>
          <a:p>
            <a:pPr marL="518408" indent="-414726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sz="1814" dirty="0">
                <a:solidFill>
                  <a:schemeClr val="bg2">
                    <a:lumMod val="25000"/>
                  </a:schemeClr>
                </a:solidFill>
              </a:rPr>
              <a:t>Entrevistar os gestores/stakeholders.</a:t>
            </a:r>
          </a:p>
          <a:p>
            <a:pPr marL="518408" indent="-414726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sz="1814" dirty="0">
                <a:solidFill>
                  <a:schemeClr val="bg2">
                    <a:lumMod val="25000"/>
                  </a:schemeClr>
                </a:solidFill>
              </a:rPr>
              <a:t>Confirmar os KPAs realmente institucionalizados.</a:t>
            </a:r>
          </a:p>
          <a:p>
            <a:pPr marL="518408" indent="-414726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sz="1814" dirty="0">
                <a:solidFill>
                  <a:schemeClr val="bg2">
                    <a:lumMod val="25000"/>
                  </a:schemeClr>
                </a:solidFill>
              </a:rPr>
              <a:t>Determinar o nível de capacidade.</a:t>
            </a:r>
          </a:p>
          <a:p>
            <a:pPr marL="518408" indent="-414726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sz="1814" dirty="0">
                <a:solidFill>
                  <a:schemeClr val="bg2">
                    <a:lumMod val="25000"/>
                  </a:schemeClr>
                </a:solidFill>
              </a:rPr>
              <a:t>Comunicar os resultados.</a:t>
            </a:r>
          </a:p>
        </p:txBody>
      </p:sp>
      <p:sp>
        <p:nvSpPr>
          <p:cNvPr id="450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chemeClr val="bg2">
                    <a:lumMod val="25000"/>
                  </a:schemeClr>
                </a:solidFill>
              </a:rPr>
              <a:t>Passos para a autoavaliação</a:t>
            </a:r>
          </a:p>
        </p:txBody>
      </p:sp>
      <p:sp>
        <p:nvSpPr>
          <p:cNvPr id="3" name="Down Arrow 2"/>
          <p:cNvSpPr/>
          <p:nvPr/>
        </p:nvSpPr>
        <p:spPr>
          <a:xfrm>
            <a:off x="3657600" y="5072787"/>
            <a:ext cx="990600" cy="5660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TextBox 3"/>
          <p:cNvSpPr txBox="1"/>
          <p:nvPr/>
        </p:nvSpPr>
        <p:spPr>
          <a:xfrm>
            <a:off x="2590800" y="57150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Equipe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de 3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Pessoas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durante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2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semanas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pt-PT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ACD4-7FC7-46A9-9B03-BDA90E0FD0E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6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7969" y="402021"/>
            <a:ext cx="8033392" cy="650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0248" indent="-518408" algn="just"/>
            <a:r>
              <a:rPr lang="en-CA" sz="3628" dirty="0" smtClean="0">
                <a:solidFill>
                  <a:schemeClr val="bg2">
                    <a:lumMod val="25000"/>
                  </a:schemeClr>
                </a:solidFill>
              </a:rPr>
              <a:t>4. </a:t>
            </a:r>
            <a:r>
              <a:rPr lang="en-CA" sz="3628" dirty="0" err="1">
                <a:solidFill>
                  <a:schemeClr val="bg2">
                    <a:lumMod val="25000"/>
                  </a:schemeClr>
                </a:solidFill>
              </a:rPr>
              <a:t>Resultados</a:t>
            </a:r>
            <a:r>
              <a:rPr lang="en-CA" sz="3628" dirty="0">
                <a:solidFill>
                  <a:schemeClr val="bg2">
                    <a:lumMod val="25000"/>
                  </a:schemeClr>
                </a:solidFill>
              </a:rPr>
              <a:t> e </a:t>
            </a:r>
            <a:r>
              <a:rPr lang="en-CA" sz="3628" dirty="0" err="1">
                <a:solidFill>
                  <a:schemeClr val="bg2">
                    <a:lumMod val="25000"/>
                  </a:schemeClr>
                </a:solidFill>
              </a:rPr>
              <a:t>Aspetos</a:t>
            </a:r>
            <a:r>
              <a:rPr lang="en-CA" sz="3628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3628" dirty="0" err="1">
                <a:solidFill>
                  <a:schemeClr val="bg2">
                    <a:lumMod val="25000"/>
                  </a:schemeClr>
                </a:solidFill>
              </a:rPr>
              <a:t>Comuns</a:t>
            </a:r>
            <a:endParaRPr lang="en-CA" sz="3628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7969" y="1371600"/>
            <a:ext cx="7670512" cy="4340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14726" algn="just">
              <a:spcBef>
                <a:spcPts val="544"/>
              </a:spcBef>
              <a:spcAft>
                <a:spcPts val="544"/>
              </a:spcAft>
              <a:buFont typeface="Wingdings" panose="05000000000000000000" pitchFamily="2" charset="2"/>
              <a:buChar char="Ø"/>
            </a:pP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Cada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CGE é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unica</a:t>
            </a:r>
            <a:endParaRPr lang="en-CA" sz="2177" dirty="0">
              <a:solidFill>
                <a:schemeClr val="bg2">
                  <a:lumMod val="25000"/>
                </a:schemeClr>
              </a:solidFill>
            </a:endParaRPr>
          </a:p>
          <a:p>
            <a:pPr marL="1088656" lvl="1" indent="-518408" algn="just">
              <a:spcBef>
                <a:spcPts val="544"/>
              </a:spcBef>
              <a:spcAft>
                <a:spcPts val="544"/>
              </a:spcAft>
              <a:buFont typeface="Wingdings" panose="05000000000000000000" pitchFamily="2" charset="2"/>
              <a:buChar char="ü"/>
            </a:pPr>
            <a:r>
              <a:rPr lang="en-CA" sz="1814" dirty="0" err="1">
                <a:solidFill>
                  <a:schemeClr val="bg2">
                    <a:lumMod val="25000"/>
                  </a:schemeClr>
                </a:solidFill>
              </a:rPr>
              <a:t>Legislação</a:t>
            </a:r>
            <a:endParaRPr lang="en-CA" sz="1814" dirty="0">
              <a:solidFill>
                <a:schemeClr val="bg2">
                  <a:lumMod val="25000"/>
                </a:schemeClr>
              </a:solidFill>
            </a:endParaRPr>
          </a:p>
          <a:p>
            <a:pPr marL="1088656" lvl="1" indent="-518408" algn="just">
              <a:spcBef>
                <a:spcPts val="544"/>
              </a:spcBef>
              <a:spcAft>
                <a:spcPts val="544"/>
              </a:spcAft>
              <a:buFont typeface="Wingdings" panose="05000000000000000000" pitchFamily="2" charset="2"/>
              <a:buChar char="ü"/>
            </a:pPr>
            <a:r>
              <a:rPr lang="en-CA" sz="1814" dirty="0" err="1">
                <a:solidFill>
                  <a:schemeClr val="bg2">
                    <a:lumMod val="25000"/>
                  </a:schemeClr>
                </a:solidFill>
              </a:rPr>
              <a:t>Organização</a:t>
            </a:r>
            <a:endParaRPr lang="en-CA" sz="1814" dirty="0">
              <a:solidFill>
                <a:schemeClr val="bg2">
                  <a:lumMod val="25000"/>
                </a:schemeClr>
              </a:solidFill>
            </a:endParaRPr>
          </a:p>
          <a:p>
            <a:pPr marL="1088656" lvl="1" indent="-518408" algn="just">
              <a:spcBef>
                <a:spcPts val="544"/>
              </a:spcBef>
              <a:spcAft>
                <a:spcPts val="544"/>
              </a:spcAft>
              <a:buFont typeface="Wingdings" panose="05000000000000000000" pitchFamily="2" charset="2"/>
              <a:buChar char="ü"/>
            </a:pP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Capacidade</a:t>
            </a:r>
            <a:endParaRPr lang="en-CA" sz="1814" dirty="0">
              <a:solidFill>
                <a:schemeClr val="bg2">
                  <a:lumMod val="25000"/>
                </a:schemeClr>
              </a:solidFill>
            </a:endParaRPr>
          </a:p>
          <a:p>
            <a:pPr marL="570248" lvl="1" algn="just">
              <a:spcBef>
                <a:spcPts val="544"/>
              </a:spcBef>
              <a:spcAft>
                <a:spcPts val="544"/>
              </a:spcAft>
            </a:pPr>
            <a:endParaRPr lang="en-CA" sz="800" dirty="0">
              <a:solidFill>
                <a:schemeClr val="bg2">
                  <a:lumMod val="25000"/>
                </a:schemeClr>
              </a:solidFill>
            </a:endParaRPr>
          </a:p>
          <a:p>
            <a:pPr lvl="1" indent="-414726" algn="just">
              <a:spcBef>
                <a:spcPts val="544"/>
              </a:spcBef>
              <a:spcAft>
                <a:spcPts val="544"/>
              </a:spcAft>
              <a:buFont typeface="Wingdings" panose="05000000000000000000" pitchFamily="2" charset="2"/>
              <a:buChar char="Ø"/>
            </a:pP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Áreas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similares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CA" sz="2177" dirty="0" err="1" smtClean="0">
                <a:solidFill>
                  <a:schemeClr val="bg2">
                    <a:lumMod val="25000"/>
                  </a:schemeClr>
                </a:solidFill>
              </a:rPr>
              <a:t>foco</a:t>
            </a:r>
            <a:endParaRPr lang="en-CA" sz="2177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 indent="-414726" algn="just">
              <a:spcBef>
                <a:spcPts val="544"/>
              </a:spcBef>
              <a:spcAft>
                <a:spcPts val="544"/>
              </a:spcAft>
              <a:buFont typeface="Wingdings" panose="05000000000000000000" pitchFamily="2" charset="2"/>
              <a:buChar char="Ø"/>
            </a:pPr>
            <a:endParaRPr lang="en-CA" sz="8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 indent="-414726" algn="just">
              <a:spcBef>
                <a:spcPts val="544"/>
              </a:spcBef>
              <a:spcAft>
                <a:spcPts val="544"/>
              </a:spcAft>
              <a:buFont typeface="Wingdings" panose="05000000000000000000" pitchFamily="2" charset="2"/>
              <a:buChar char="Ø"/>
            </a:pP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Todas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têm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vários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processos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e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atividades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essenciais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para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desenvolver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implementar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e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institucionalizar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para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atingir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o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nível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2 –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Infraestrutura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lvl="1" indent="-414726" algn="just">
              <a:spcBef>
                <a:spcPts val="544"/>
              </a:spcBef>
              <a:spcAft>
                <a:spcPts val="544"/>
              </a:spcAft>
              <a:buFont typeface="Wingdings" panose="05000000000000000000" pitchFamily="2" charset="2"/>
              <a:buChar char="Ø"/>
            </a:pPr>
            <a:endParaRPr lang="en-CA" sz="2177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ACD4-7FC7-46A9-9B03-BDA90E0FD0E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74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>
                <a:solidFill>
                  <a:schemeClr val="bg2">
                    <a:lumMod val="25000"/>
                  </a:schemeClr>
                </a:solidFill>
              </a:rPr>
              <a:t>Áreas</a:t>
            </a:r>
            <a:r>
              <a:rPr lang="en-CA" dirty="0" smtClean="0">
                <a:solidFill>
                  <a:schemeClr val="bg2">
                    <a:lumMod val="25000"/>
                  </a:schemeClr>
                </a:solidFill>
              </a:rPr>
              <a:t> a </a:t>
            </a:r>
            <a:r>
              <a:rPr lang="en-CA" dirty="0" err="1" smtClean="0">
                <a:solidFill>
                  <a:schemeClr val="bg2">
                    <a:lumMod val="25000"/>
                  </a:schemeClr>
                </a:solidFill>
              </a:rPr>
              <a:t>Fortalecer</a:t>
            </a:r>
            <a:r>
              <a:rPr lang="en-CA" dirty="0" smtClean="0">
                <a:solidFill>
                  <a:schemeClr val="bg2">
                    <a:lumMod val="25000"/>
                  </a:schemeClr>
                </a:solidFill>
              </a:rPr>
              <a:t> no </a:t>
            </a:r>
            <a:r>
              <a:rPr lang="en-CA" dirty="0" err="1" smtClean="0">
                <a:solidFill>
                  <a:schemeClr val="bg2">
                    <a:lumMod val="25000"/>
                  </a:schemeClr>
                </a:solidFill>
              </a:rPr>
              <a:t>curto</a:t>
            </a:r>
            <a:r>
              <a:rPr lang="en-CA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bg2">
                    <a:lumMod val="25000"/>
                  </a:schemeClr>
                </a:solidFill>
              </a:rPr>
              <a:t>prazo</a:t>
            </a:r>
            <a:endParaRPr lang="en-CA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7727" y="1573436"/>
            <a:ext cx="7994085" cy="4338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6737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sz="2177" dirty="0" err="1" smtClean="0">
                <a:solidFill>
                  <a:schemeClr val="bg2">
                    <a:lumMod val="25000"/>
                  </a:schemeClr>
                </a:solidFill>
              </a:rPr>
              <a:t>Reforçar</a:t>
            </a:r>
            <a:r>
              <a:rPr lang="en-CA" sz="2177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o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Papel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Autoridade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e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Responsabilidade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da AI  </a:t>
            </a:r>
          </a:p>
          <a:p>
            <a:pPr marL="566737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Auditores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Internos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Profissionais</a:t>
            </a:r>
            <a:endParaRPr lang="en-CA" sz="2177" dirty="0">
              <a:solidFill>
                <a:schemeClr val="bg2">
                  <a:lumMod val="25000"/>
                </a:schemeClr>
              </a:solidFill>
            </a:endParaRPr>
          </a:p>
          <a:p>
            <a:pPr marL="566737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Função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de Auditoria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Interna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Profissional</a:t>
            </a:r>
            <a:endParaRPr lang="en-CA" sz="2177" dirty="0">
              <a:solidFill>
                <a:schemeClr val="bg2">
                  <a:lumMod val="25000"/>
                </a:schemeClr>
              </a:solidFill>
            </a:endParaRPr>
          </a:p>
          <a:p>
            <a:pPr marL="566737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Produtos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profissionais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para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atingir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Resultados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com Valor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Acrescentado</a:t>
            </a:r>
            <a:endParaRPr lang="en-CA" sz="2177" dirty="0">
              <a:solidFill>
                <a:schemeClr val="bg2">
                  <a:lumMod val="25000"/>
                </a:schemeClr>
              </a:solidFill>
            </a:endParaRPr>
          </a:p>
          <a:p>
            <a:pPr marL="566737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Melhoria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Contínua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da AI</a:t>
            </a:r>
          </a:p>
          <a:p>
            <a:pPr marL="566737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Parcerias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 com a </a:t>
            </a:r>
            <a:r>
              <a:rPr lang="en-CA" sz="2177" dirty="0" err="1">
                <a:solidFill>
                  <a:schemeClr val="bg2">
                    <a:lumMod val="25000"/>
                  </a:schemeClr>
                </a:solidFill>
              </a:rPr>
              <a:t>Gerência</a:t>
            </a:r>
            <a:r>
              <a:rPr lang="en-CA" sz="2177" dirty="0">
                <a:solidFill>
                  <a:schemeClr val="bg2">
                    <a:lumMod val="25000"/>
                  </a:schemeClr>
                </a:solidFill>
              </a:rPr>
              <a:t>/Stakeholders</a:t>
            </a:r>
          </a:p>
          <a:p>
            <a:endParaRPr lang="pt-PT" sz="2177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40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7969" y="402021"/>
            <a:ext cx="8033392" cy="650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89"/>
              </a:spcAft>
            </a:pPr>
            <a:r>
              <a:rPr lang="en-CA" sz="3628" dirty="0" smtClean="0">
                <a:solidFill>
                  <a:schemeClr val="bg2">
                    <a:lumMod val="25000"/>
                  </a:schemeClr>
                </a:solidFill>
              </a:rPr>
              <a:t>5. </a:t>
            </a:r>
            <a:r>
              <a:rPr lang="en-CA" sz="3628" dirty="0" err="1">
                <a:solidFill>
                  <a:schemeClr val="bg2">
                    <a:lumMod val="25000"/>
                  </a:schemeClr>
                </a:solidFill>
              </a:rPr>
              <a:t>Próximos</a:t>
            </a:r>
            <a:r>
              <a:rPr lang="en-CA" sz="3628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3628" dirty="0" err="1">
                <a:solidFill>
                  <a:schemeClr val="bg2">
                    <a:lumMod val="25000"/>
                  </a:schemeClr>
                </a:solidFill>
              </a:rPr>
              <a:t>Passos</a:t>
            </a:r>
            <a:endParaRPr lang="en-CA" sz="3628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7967" y="1377708"/>
            <a:ext cx="8241233" cy="4742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14726" algn="just">
              <a:spcBef>
                <a:spcPts val="544"/>
              </a:spcBef>
              <a:spcAft>
                <a:spcPts val="544"/>
              </a:spcAft>
              <a:buFont typeface="Wingdings" panose="05000000000000000000" pitchFamily="2" charset="2"/>
              <a:buChar char="Ø"/>
            </a:pPr>
            <a:r>
              <a:rPr lang="en-CA" sz="1814" dirty="0" err="1">
                <a:solidFill>
                  <a:schemeClr val="bg2">
                    <a:lumMod val="25000"/>
                  </a:schemeClr>
                </a:solidFill>
              </a:rPr>
              <a:t>Estratégia</a:t>
            </a:r>
            <a:r>
              <a:rPr lang="en-CA" sz="1814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1814" dirty="0" err="1">
                <a:solidFill>
                  <a:schemeClr val="bg2">
                    <a:lumMod val="25000"/>
                  </a:schemeClr>
                </a:solidFill>
              </a:rPr>
              <a:t>ampla</a:t>
            </a:r>
            <a:r>
              <a:rPr lang="en-CA" sz="1814" dirty="0">
                <a:solidFill>
                  <a:schemeClr val="bg2">
                    <a:lumMod val="25000"/>
                  </a:schemeClr>
                </a:solidFill>
              </a:rPr>
              <a:t> e Plano de </a:t>
            </a:r>
            <a:r>
              <a:rPr lang="en-CA" sz="1814" dirty="0" err="1">
                <a:solidFill>
                  <a:schemeClr val="bg2">
                    <a:lumMod val="25000"/>
                  </a:schemeClr>
                </a:solidFill>
              </a:rPr>
              <a:t>Ação</a:t>
            </a:r>
            <a:r>
              <a:rPr lang="en-CA" sz="1814" dirty="0">
                <a:solidFill>
                  <a:schemeClr val="bg2">
                    <a:lumMod val="25000"/>
                  </a:schemeClr>
                </a:solidFill>
              </a:rPr>
              <a:t> para as 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CGEs (</a:t>
            </a:r>
            <a:r>
              <a:rPr lang="en-CA" sz="1814" i="1" dirty="0" smtClean="0">
                <a:solidFill>
                  <a:schemeClr val="bg2">
                    <a:lumMod val="25000"/>
                  </a:schemeClr>
                </a:solidFill>
              </a:rPr>
              <a:t>+ </a:t>
            </a:r>
            <a:r>
              <a:rPr lang="en-CA" sz="1814" i="1" dirty="0" err="1" smtClean="0">
                <a:solidFill>
                  <a:schemeClr val="bg2">
                    <a:lumMod val="25000"/>
                  </a:schemeClr>
                </a:solidFill>
              </a:rPr>
              <a:t>Operacional</a:t>
            </a:r>
            <a:r>
              <a:rPr lang="en-CA" sz="1814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en-CA" sz="1814" dirty="0">
              <a:solidFill>
                <a:schemeClr val="bg2">
                  <a:lumMod val="25000"/>
                </a:schemeClr>
              </a:solidFill>
            </a:endParaRPr>
          </a:p>
          <a:p>
            <a:pPr lvl="2" indent="-414726" algn="just">
              <a:spcBef>
                <a:spcPts val="544"/>
              </a:spcBef>
              <a:spcAft>
                <a:spcPts val="544"/>
              </a:spcAft>
              <a:buFont typeface="Wingdings" panose="05000000000000000000" pitchFamily="2" charset="2"/>
              <a:buChar char="Ø"/>
            </a:pPr>
            <a:r>
              <a:rPr lang="en-CA" sz="1814" dirty="0" err="1">
                <a:solidFill>
                  <a:schemeClr val="bg2">
                    <a:lumMod val="25000"/>
                  </a:schemeClr>
                </a:solidFill>
              </a:rPr>
              <a:t>Grupos</a:t>
            </a:r>
            <a:r>
              <a:rPr lang="en-CA" sz="1814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Temático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(CONACI</a:t>
            </a:r>
            <a:r>
              <a:rPr lang="en-CA" sz="1814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marL="1414074" lvl="3" indent="-457200" algn="just">
              <a:spcBef>
                <a:spcPts val="544"/>
              </a:spcBef>
              <a:spcAft>
                <a:spcPts val="544"/>
              </a:spcAft>
              <a:buFont typeface="+mj-lt"/>
              <a:buAutoNum type="alphaLcParenR"/>
            </a:pP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Revisão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da 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Base 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Legal das CGEs</a:t>
            </a:r>
          </a:p>
          <a:p>
            <a:pPr marL="1414074" lvl="3" indent="-457200" algn="just">
              <a:spcBef>
                <a:spcPts val="544"/>
              </a:spcBef>
              <a:spcAft>
                <a:spcPts val="544"/>
              </a:spcAft>
              <a:buFont typeface="+mj-lt"/>
              <a:buAutoNum type="alphaLcParenR"/>
            </a:pP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Treinamento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AI e 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Mecanismos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1814" dirty="0">
                <a:solidFill>
                  <a:schemeClr val="bg2">
                    <a:lumMod val="25000"/>
                  </a:schemeClr>
                </a:solidFill>
              </a:rPr>
              <a:t>de 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Certificação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em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1814" dirty="0">
                <a:solidFill>
                  <a:schemeClr val="bg2">
                    <a:lumMod val="25000"/>
                  </a:schemeClr>
                </a:solidFill>
              </a:rPr>
              <a:t>AI </a:t>
            </a:r>
          </a:p>
          <a:p>
            <a:pPr marL="1414074" lvl="3" indent="-457200" algn="just">
              <a:spcBef>
                <a:spcPts val="544"/>
              </a:spcBef>
              <a:spcAft>
                <a:spcPts val="544"/>
              </a:spcAft>
              <a:buFont typeface="+mj-lt"/>
              <a:buAutoNum type="alphaLcParenR"/>
            </a:pPr>
            <a:r>
              <a:rPr lang="en-CA" sz="1814" dirty="0" err="1">
                <a:solidFill>
                  <a:schemeClr val="bg2">
                    <a:lumMod val="25000"/>
                  </a:schemeClr>
                </a:solidFill>
              </a:rPr>
              <a:t>Normas</a:t>
            </a:r>
            <a:r>
              <a:rPr lang="en-CA" sz="1814" dirty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AI (standards</a:t>
            </a:r>
            <a:r>
              <a:rPr lang="en-CA" sz="1814" dirty="0">
                <a:solidFill>
                  <a:schemeClr val="bg2">
                    <a:lumMod val="25000"/>
                  </a:schemeClr>
                </a:solidFill>
              </a:rPr>
              <a:t>) 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e 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Código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1814" dirty="0">
                <a:solidFill>
                  <a:schemeClr val="bg2">
                    <a:lumMod val="25000"/>
                  </a:schemeClr>
                </a:solidFill>
              </a:rPr>
              <a:t>de </a:t>
            </a:r>
            <a:r>
              <a:rPr lang="en-CA" sz="1814" dirty="0" err="1">
                <a:solidFill>
                  <a:schemeClr val="bg2">
                    <a:lumMod val="25000"/>
                  </a:schemeClr>
                </a:solidFill>
              </a:rPr>
              <a:t>Ética</a:t>
            </a:r>
            <a:r>
              <a:rPr lang="en-CA" sz="1814" dirty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AI</a:t>
            </a:r>
            <a:r>
              <a:rPr lang="en-CA" sz="1814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Inclui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o 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desenvolvimento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Papeis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Metodologias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Trabalho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Rule based (checklists, 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instruções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Trabalho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, etc.)</a:t>
            </a:r>
            <a:endParaRPr lang="en-CA" sz="1814" dirty="0">
              <a:solidFill>
                <a:schemeClr val="bg2">
                  <a:lumMod val="25000"/>
                </a:schemeClr>
              </a:solidFill>
            </a:endParaRPr>
          </a:p>
          <a:p>
            <a:pPr marL="1414074" lvl="3" indent="-457200" algn="just">
              <a:spcBef>
                <a:spcPts val="544"/>
              </a:spcBef>
              <a:spcAft>
                <a:spcPts val="544"/>
              </a:spcAft>
              <a:buFont typeface="+mj-lt"/>
              <a:buAutoNum type="alphaLcParenR"/>
            </a:pP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Mecanismo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1814" dirty="0">
                <a:solidFill>
                  <a:schemeClr val="bg2">
                    <a:lumMod val="25000"/>
                  </a:schemeClr>
                </a:solidFill>
              </a:rPr>
              <a:t>de </a:t>
            </a:r>
            <a:r>
              <a:rPr lang="en-CA" sz="1814" dirty="0" err="1">
                <a:solidFill>
                  <a:schemeClr val="bg2">
                    <a:lumMod val="25000"/>
                  </a:schemeClr>
                </a:solidFill>
              </a:rPr>
              <a:t>Asseguração</a:t>
            </a:r>
            <a:r>
              <a:rPr lang="en-CA" sz="1814" dirty="0">
                <a:solidFill>
                  <a:schemeClr val="bg2">
                    <a:lumMod val="25000"/>
                  </a:schemeClr>
                </a:solidFill>
              </a:rPr>
              <a:t> da </a:t>
            </a:r>
            <a:r>
              <a:rPr lang="en-CA" sz="1814" dirty="0" err="1">
                <a:solidFill>
                  <a:schemeClr val="bg2">
                    <a:lumMod val="25000"/>
                  </a:schemeClr>
                </a:solidFill>
              </a:rPr>
              <a:t>Qualidade</a:t>
            </a:r>
            <a:r>
              <a:rPr lang="en-CA" sz="1814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en-CA" sz="1814" dirty="0" err="1">
                <a:solidFill>
                  <a:schemeClr val="bg2">
                    <a:lumMod val="25000"/>
                  </a:schemeClr>
                </a:solidFill>
              </a:rPr>
              <a:t>Revisão</a:t>
            </a:r>
            <a:r>
              <a:rPr lang="en-CA" sz="1814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1814" dirty="0" err="1">
                <a:solidFill>
                  <a:schemeClr val="bg2">
                    <a:lumMod val="25000"/>
                  </a:schemeClr>
                </a:solidFill>
              </a:rPr>
              <a:t>pelos</a:t>
            </a:r>
            <a:r>
              <a:rPr lang="en-CA" sz="1814" dirty="0">
                <a:solidFill>
                  <a:schemeClr val="bg2">
                    <a:lumMod val="25000"/>
                  </a:schemeClr>
                </a:solidFill>
              </a:rPr>
              <a:t> Pares 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replicação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do IA-CM)</a:t>
            </a:r>
            <a:endParaRPr lang="en-CA" sz="1814" dirty="0">
              <a:solidFill>
                <a:schemeClr val="bg2">
                  <a:lumMod val="25000"/>
                </a:schemeClr>
              </a:solidFill>
            </a:endParaRPr>
          </a:p>
          <a:p>
            <a:pPr lvl="2" indent="-414726" algn="just">
              <a:spcBef>
                <a:spcPts val="544"/>
              </a:spcBef>
              <a:spcAft>
                <a:spcPts val="544"/>
              </a:spcAft>
              <a:buFont typeface="Wingdings" panose="05000000000000000000" pitchFamily="2" charset="2"/>
              <a:buChar char="Ø"/>
            </a:pPr>
            <a:endParaRPr lang="en-CA" sz="800" dirty="0">
              <a:solidFill>
                <a:schemeClr val="bg2">
                  <a:lumMod val="25000"/>
                </a:schemeClr>
              </a:solidFill>
            </a:endParaRPr>
          </a:p>
          <a:p>
            <a:pPr lvl="1" indent="-414726" algn="just">
              <a:spcBef>
                <a:spcPts val="544"/>
              </a:spcBef>
              <a:spcAft>
                <a:spcPts val="544"/>
              </a:spcAft>
              <a:buFont typeface="Wingdings" panose="05000000000000000000" pitchFamily="2" charset="2"/>
              <a:buChar char="Ø"/>
            </a:pP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Estratégia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Desenho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Atividades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e 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Ações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para 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reforma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do SCI 			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Grupo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trabalho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composto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todos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os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 			Stakeholders 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(CONACI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ATRICON, 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Presidência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			MPOG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, MF, </a:t>
            </a:r>
            <a:r>
              <a:rPr lang="en-CA" sz="1814" dirty="0" err="1" smtClean="0">
                <a:solidFill>
                  <a:schemeClr val="bg2">
                    <a:lumMod val="25000"/>
                  </a:schemeClr>
                </a:solidFill>
              </a:rPr>
              <a:t>etc</a:t>
            </a:r>
            <a:r>
              <a:rPr lang="en-CA" sz="1814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en-CA" sz="1814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ACD4-7FC7-46A9-9B03-BDA90E0FD0EE}" type="slidenum">
              <a:rPr lang="en-US" smtClean="0"/>
              <a:t>14</a:t>
            </a:fld>
            <a:endParaRPr lang="en-US"/>
          </a:p>
        </p:txBody>
      </p:sp>
      <p:sp>
        <p:nvSpPr>
          <p:cNvPr id="5" name="Bent-Up Arrow 4"/>
          <p:cNvSpPr/>
          <p:nvPr/>
        </p:nvSpPr>
        <p:spPr>
          <a:xfrm rot="5400000">
            <a:off x="2547158" y="5299363"/>
            <a:ext cx="533400" cy="5334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06670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7969" y="402021"/>
            <a:ext cx="8033392" cy="650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89"/>
              </a:spcAft>
            </a:pPr>
            <a:r>
              <a:rPr lang="en-CA" sz="3628" dirty="0" smtClean="0">
                <a:solidFill>
                  <a:schemeClr val="bg2">
                    <a:lumMod val="25000"/>
                  </a:schemeClr>
                </a:solidFill>
              </a:rPr>
              <a:t>6. Como o BM </a:t>
            </a:r>
            <a:r>
              <a:rPr lang="en-CA" sz="3628" dirty="0" err="1" smtClean="0">
                <a:solidFill>
                  <a:schemeClr val="bg2">
                    <a:lumMod val="25000"/>
                  </a:schemeClr>
                </a:solidFill>
              </a:rPr>
              <a:t>pode</a:t>
            </a:r>
            <a:r>
              <a:rPr lang="en-CA" sz="3628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3628" dirty="0" err="1" smtClean="0">
                <a:solidFill>
                  <a:schemeClr val="bg2">
                    <a:lumMod val="25000"/>
                  </a:schemeClr>
                </a:solidFill>
              </a:rPr>
              <a:t>ajudar</a:t>
            </a:r>
            <a:r>
              <a:rPr lang="en-CA" sz="3628" dirty="0" smtClean="0">
                <a:solidFill>
                  <a:schemeClr val="bg2">
                    <a:lumMod val="25000"/>
                  </a:schemeClr>
                </a:solidFill>
              </a:rPr>
              <a:t>?</a:t>
            </a:r>
            <a:endParaRPr lang="en-CA" sz="3628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ACD4-7FC7-46A9-9B03-BDA90E0FD0EE}" type="slidenum">
              <a:rPr lang="en-US" smtClean="0"/>
              <a:t>15</a:t>
            </a:fld>
            <a:endParaRPr lang="en-US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47650" lvl="1" indent="0" algn="just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20000"/>
              <a:buNone/>
              <a:tabLst>
                <a:tab pos="481013" algn="l"/>
              </a:tabLst>
            </a:pPr>
            <a:r>
              <a:rPr lang="pt-BR" sz="2800" u="sng" dirty="0" smtClean="0">
                <a:solidFill>
                  <a:schemeClr val="bg2">
                    <a:lumMod val="25000"/>
                  </a:schemeClr>
                </a:solidFill>
              </a:rPr>
              <a:t>Mecanismos </a:t>
            </a:r>
          </a:p>
          <a:p>
            <a:pPr marL="476250" lvl="1" algn="just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chemeClr val="bg2">
                    <a:lumMod val="25000"/>
                  </a:schemeClr>
                </a:solidFill>
              </a:rPr>
              <a:t>Atividades  no Plano de aquisições dos Projetos (Ex. IL Espírito Santo)</a:t>
            </a:r>
          </a:p>
          <a:p>
            <a:pPr marL="476250" lvl="1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chemeClr val="bg2">
                    <a:lumMod val="25000"/>
                  </a:schemeClr>
                </a:solidFill>
              </a:rPr>
              <a:t>Componentes  ou Subcomponentes  de Assistência técnica (Ex. SWAp Paraná)</a:t>
            </a:r>
            <a:endParaRPr lang="pt-BR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76250" lvl="1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chemeClr val="bg2">
                    <a:lumMod val="25000"/>
                  </a:schemeClr>
                </a:solidFill>
              </a:rPr>
              <a:t>Condições de Desembolso nas Operações estruturais (DPLs)</a:t>
            </a:r>
          </a:p>
          <a:p>
            <a:pPr marL="476250" lvl="1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chemeClr val="bg2">
                    <a:lumMod val="25000"/>
                  </a:schemeClr>
                </a:solidFill>
              </a:rPr>
              <a:t>Resultados a alcançar nos PforR (Ceará PforR)</a:t>
            </a:r>
          </a:p>
          <a:p>
            <a:pPr marL="476250" lvl="1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chemeClr val="bg2">
                    <a:lumMod val="25000"/>
                  </a:schemeClr>
                </a:solidFill>
              </a:rPr>
              <a:t>Projetos</a:t>
            </a:r>
          </a:p>
          <a:p>
            <a:pPr marL="476250" lvl="1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chemeClr val="bg2">
                    <a:lumMod val="25000"/>
                  </a:schemeClr>
                </a:solidFill>
              </a:rPr>
              <a:t>Promoção de Seminários (knowledge Exchange)</a:t>
            </a:r>
          </a:p>
          <a:p>
            <a:pPr marL="247650" lvl="1" indent="0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20000"/>
              <a:buNone/>
              <a:tabLst>
                <a:tab pos="481013" algn="l"/>
              </a:tabLst>
            </a:pPr>
            <a:endParaRPr lang="pt-BR" sz="18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468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7969" y="402021"/>
            <a:ext cx="8033392" cy="650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89"/>
              </a:spcAft>
            </a:pPr>
            <a:r>
              <a:rPr lang="en-CA" sz="3628" dirty="0" smtClean="0">
                <a:solidFill>
                  <a:schemeClr val="bg2">
                    <a:lumMod val="25000"/>
                  </a:schemeClr>
                </a:solidFill>
              </a:rPr>
              <a:t>6. Como o BM </a:t>
            </a:r>
            <a:r>
              <a:rPr lang="en-CA" sz="3628" dirty="0" err="1" smtClean="0">
                <a:solidFill>
                  <a:schemeClr val="bg2">
                    <a:lumMod val="25000"/>
                  </a:schemeClr>
                </a:solidFill>
              </a:rPr>
              <a:t>pode</a:t>
            </a:r>
            <a:r>
              <a:rPr lang="en-CA" sz="3628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CA" sz="3628" dirty="0" err="1" smtClean="0">
                <a:solidFill>
                  <a:schemeClr val="bg2">
                    <a:lumMod val="25000"/>
                  </a:schemeClr>
                </a:solidFill>
              </a:rPr>
              <a:t>ajudar</a:t>
            </a:r>
            <a:r>
              <a:rPr lang="en-CA" sz="3628" dirty="0" smtClean="0">
                <a:solidFill>
                  <a:schemeClr val="bg2">
                    <a:lumMod val="25000"/>
                  </a:schemeClr>
                </a:solidFill>
              </a:rPr>
              <a:t>? (</a:t>
            </a:r>
            <a:r>
              <a:rPr lang="en-CA" sz="3628" dirty="0" err="1" smtClean="0">
                <a:solidFill>
                  <a:schemeClr val="bg2">
                    <a:lumMod val="25000"/>
                  </a:schemeClr>
                </a:solidFill>
              </a:rPr>
              <a:t>con’t</a:t>
            </a:r>
            <a:r>
              <a:rPr lang="en-CA" sz="3628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en-CA" sz="3628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ACD4-7FC7-46A9-9B03-BDA90E0FD0EE}" type="slidenum">
              <a:rPr lang="en-US" smtClean="0"/>
              <a:t>16</a:t>
            </a:fld>
            <a:endParaRPr lang="en-US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47650" lvl="1" indent="0" algn="just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20000"/>
              <a:buNone/>
              <a:tabLst>
                <a:tab pos="481013" algn="l"/>
              </a:tabLst>
            </a:pPr>
            <a:r>
              <a:rPr lang="pt-BR" sz="2800" u="sng" dirty="0" smtClean="0">
                <a:solidFill>
                  <a:schemeClr val="bg2">
                    <a:lumMod val="25000"/>
                  </a:schemeClr>
                </a:solidFill>
              </a:rPr>
              <a:t>Ações Possíveis</a:t>
            </a:r>
          </a:p>
          <a:p>
            <a:pPr marL="476250" lvl="1" algn="just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chemeClr val="bg2">
                    <a:lumMod val="25000"/>
                  </a:schemeClr>
                </a:solidFill>
              </a:rPr>
              <a:t>Capacitação/Treinamento </a:t>
            </a:r>
            <a:r>
              <a:rPr lang="pt-BR" sz="1800" dirty="0">
                <a:solidFill>
                  <a:schemeClr val="bg2">
                    <a:lumMod val="25000"/>
                  </a:schemeClr>
                </a:solidFill>
              </a:rPr>
              <a:t>(ex. no IA-CM)</a:t>
            </a:r>
          </a:p>
          <a:p>
            <a:pPr marL="476250" lvl="1" algn="just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chemeClr val="bg2">
                    <a:lumMod val="25000"/>
                  </a:schemeClr>
                </a:solidFill>
              </a:rPr>
              <a:t>Apoio no Diagnóstico (ex. validação da Auto-avaliação)</a:t>
            </a:r>
            <a:endParaRPr lang="pt-BR" sz="1800" dirty="0">
              <a:solidFill>
                <a:schemeClr val="bg2">
                  <a:lumMod val="25000"/>
                </a:schemeClr>
              </a:solidFill>
            </a:endParaRPr>
          </a:p>
          <a:p>
            <a:pPr marL="476250" lvl="1" algn="just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chemeClr val="bg2">
                    <a:lumMod val="25000"/>
                  </a:schemeClr>
                </a:solidFill>
              </a:rPr>
              <a:t>Desenvolvimento </a:t>
            </a:r>
            <a:r>
              <a:rPr lang="pt-BR" sz="1800" dirty="0">
                <a:solidFill>
                  <a:schemeClr val="bg2">
                    <a:lumMod val="25000"/>
                  </a:schemeClr>
                </a:solidFill>
              </a:rPr>
              <a:t>de manuais</a:t>
            </a:r>
          </a:p>
          <a:p>
            <a:pPr marL="476250" lvl="1" algn="just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>
                <a:solidFill>
                  <a:schemeClr val="bg2">
                    <a:lumMod val="25000"/>
                  </a:schemeClr>
                </a:solidFill>
              </a:rPr>
              <a:t>Troca de experiências e de </a:t>
            </a:r>
            <a:r>
              <a:rPr lang="pt-BR" sz="1800" dirty="0" smtClean="0">
                <a:solidFill>
                  <a:schemeClr val="bg2">
                    <a:lumMod val="25000"/>
                  </a:schemeClr>
                </a:solidFill>
              </a:rPr>
              <a:t>conhecimentos (ex. Seminários, Trips)</a:t>
            </a:r>
            <a:endParaRPr lang="pt-BR" sz="1800" dirty="0">
              <a:solidFill>
                <a:schemeClr val="bg2">
                  <a:lumMod val="25000"/>
                </a:schemeClr>
              </a:solidFill>
            </a:endParaRPr>
          </a:p>
          <a:p>
            <a:pPr marL="476250" lvl="1" algn="just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>
                <a:solidFill>
                  <a:schemeClr val="bg2">
                    <a:lumMod val="25000"/>
                  </a:schemeClr>
                </a:solidFill>
              </a:rPr>
              <a:t>Modernização de sistemas de TI</a:t>
            </a:r>
          </a:p>
          <a:p>
            <a:pPr marL="476250" lvl="1" algn="just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>
                <a:solidFill>
                  <a:schemeClr val="bg2">
                    <a:lumMod val="25000"/>
                  </a:schemeClr>
                </a:solidFill>
              </a:rPr>
              <a:t>Implementação de normas internacionais de auditoria interna</a:t>
            </a:r>
          </a:p>
          <a:p>
            <a:pPr marL="247650" lvl="1" indent="0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20000"/>
              <a:buNone/>
              <a:tabLst>
                <a:tab pos="481013" algn="l"/>
              </a:tabLst>
            </a:pPr>
            <a:endParaRPr lang="pt-BR" sz="18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146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Questões</a:t>
            </a:r>
            <a:r>
              <a:rPr lang="en-US" sz="4000" dirty="0" smtClean="0"/>
              <a:t>?</a:t>
            </a:r>
            <a:br>
              <a:rPr lang="en-US" sz="4000" dirty="0" smtClean="0"/>
            </a:br>
            <a:r>
              <a:rPr lang="en-US" sz="4000" smtClean="0"/>
              <a:t>Obrigada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algn="ctr"/>
            <a:r>
              <a:rPr lang="en-US" sz="1200" dirty="0" smtClean="0"/>
              <a:t>Maria João Kaizeler (BM)</a:t>
            </a:r>
            <a:endParaRPr lang="en-US" sz="1200" dirty="0"/>
          </a:p>
          <a:p>
            <a:pPr algn="ctr"/>
            <a:r>
              <a:rPr lang="en-US" sz="1200" dirty="0" smtClean="0"/>
              <a:t>mkaizeler@worldbank.org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347" y="579280"/>
            <a:ext cx="359092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ACD4-7FC7-46A9-9B03-BDA90E0FD0E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4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Objetivos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Tópicos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624078" indent="-514350" algn="just">
              <a:spcBef>
                <a:spcPts val="1800"/>
              </a:spcBef>
              <a:buClr>
                <a:schemeClr val="bg2">
                  <a:lumMod val="25000"/>
                </a:schemeClr>
              </a:buClr>
              <a:buSzPct val="100000"/>
              <a:buFont typeface="+mj-lt"/>
              <a:buAutoNum type="arabicPeriod"/>
            </a:pP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Desafios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do Sistema de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Controle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Interno</a:t>
            </a: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24078" indent="-514350" algn="just">
              <a:spcBef>
                <a:spcPts val="1800"/>
              </a:spcBef>
              <a:buClr>
                <a:schemeClr val="bg2">
                  <a:lumMod val="25000"/>
                </a:schemeClr>
              </a:buClr>
              <a:buSzPct val="100000"/>
              <a:buFont typeface="+mj-lt"/>
              <a:buAutoNum type="arabicPeriod"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A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Estratégia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Avaliação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da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Maturidade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do SCI do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Brasil</a:t>
            </a: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24078" indent="-514350" algn="just">
              <a:spcBef>
                <a:spcPts val="1800"/>
              </a:spcBef>
              <a:buClr>
                <a:schemeClr val="bg2">
                  <a:lumMod val="25000"/>
                </a:schemeClr>
              </a:buClr>
              <a:buSzPct val="100000"/>
              <a:buFont typeface="+mj-lt"/>
              <a:buAutoNum type="arabicPeriod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O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Modelo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IA-CM</a:t>
            </a:r>
          </a:p>
          <a:p>
            <a:pPr marL="624078" indent="-514350" algn="just">
              <a:spcBef>
                <a:spcPts val="1800"/>
              </a:spcBef>
              <a:buClr>
                <a:schemeClr val="bg2">
                  <a:lumMod val="25000"/>
                </a:schemeClr>
              </a:buClr>
              <a:buSzPct val="100000"/>
              <a:buFont typeface="+mj-lt"/>
              <a:buAutoNum type="arabicPeriod"/>
            </a:pP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Alguns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resultados</a:t>
            </a: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24078" indent="-514350" algn="just">
              <a:spcBef>
                <a:spcPts val="1800"/>
              </a:spcBef>
              <a:buClr>
                <a:schemeClr val="bg2">
                  <a:lumMod val="25000"/>
                </a:schemeClr>
              </a:buClr>
              <a:buSzPct val="100000"/>
              <a:buFont typeface="+mj-lt"/>
              <a:buAutoNum type="arabicPeriod"/>
            </a:pP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Estratégia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para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Fortalecimento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do SCI/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Próximos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Passos</a:t>
            </a: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24078" indent="-514350" algn="just">
              <a:spcBef>
                <a:spcPts val="1800"/>
              </a:spcBef>
              <a:buClr>
                <a:schemeClr val="bg2">
                  <a:lumMod val="25000"/>
                </a:schemeClr>
              </a:buClr>
              <a:buSzPct val="100000"/>
              <a:buFont typeface="+mj-lt"/>
              <a:buAutoNum type="arabicPeriod"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Como o BM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pode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ajudar</a:t>
            </a: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24078" indent="-514350" algn="just">
              <a:spcBef>
                <a:spcPts val="1800"/>
              </a:spcBef>
              <a:buClr>
                <a:schemeClr val="bg2">
                  <a:lumMod val="25000"/>
                </a:schemeClr>
              </a:buClr>
              <a:buSzPct val="100000"/>
              <a:buFont typeface="+mj-lt"/>
              <a:buAutoNum type="arabicPeriod"/>
            </a:pP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24078" indent="-514350" algn="just">
              <a:spcBef>
                <a:spcPts val="1800"/>
              </a:spcBef>
              <a:buClr>
                <a:schemeClr val="bg2">
                  <a:lumMod val="25000"/>
                </a:schemeClr>
              </a:buClr>
              <a:buSzPct val="100000"/>
              <a:buFont typeface="+mj-lt"/>
              <a:buAutoNum type="arabicPeriod"/>
            </a:pP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09728" indent="0">
              <a:spcBef>
                <a:spcPts val="1800"/>
              </a:spcBef>
              <a:buNone/>
            </a:pP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ACD4-7FC7-46A9-9B03-BDA90E0FD0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3" y="274969"/>
            <a:ext cx="8381120" cy="11428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1.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Desafios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do SCI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633" y="1394825"/>
            <a:ext cx="8381567" cy="5070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2247" indent="-305285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814" dirty="0" err="1" smtClean="0">
                <a:solidFill>
                  <a:schemeClr val="bg2">
                    <a:lumMod val="25000"/>
                  </a:schemeClr>
                </a:solidFill>
              </a:rPr>
              <a:t>Problemas</a:t>
            </a:r>
            <a:r>
              <a:rPr lang="en-US" sz="1814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em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termos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coordenação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e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colaboração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(Auditoria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Interna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Vs Auditoria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Externa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p.ex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.)       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funções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e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responsabilidades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pouco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claras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e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sobreposição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funções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;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má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comunicação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e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dificuldade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em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trabalhar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juntos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462247" indent="-305285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814" dirty="0" err="1" smtClean="0">
                <a:solidFill>
                  <a:schemeClr val="bg2">
                    <a:lumMod val="25000"/>
                  </a:schemeClr>
                </a:solidFill>
              </a:rPr>
              <a:t>Falta</a:t>
            </a:r>
            <a:r>
              <a:rPr lang="en-US" sz="1814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de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harmonização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em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termos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normas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sistemas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manuais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ferramentas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, etc. </a:t>
            </a:r>
            <a:endParaRPr lang="en-US" sz="1814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919447" lvl="1" indent="-357125" algn="just">
              <a:spcBef>
                <a:spcPts val="1089"/>
              </a:spcBef>
              <a:spcAft>
                <a:spcPts val="1089"/>
              </a:spcAft>
              <a:buFont typeface="Wingdings" panose="05000000000000000000" pitchFamily="2" charset="2"/>
              <a:buChar char="§"/>
            </a:pP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Falta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códigos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normas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e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manuais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procedimentos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de Auditoria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Interna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Controle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14" dirty="0" err="1" smtClean="0">
                <a:solidFill>
                  <a:schemeClr val="bg2">
                    <a:lumMod val="25000"/>
                  </a:schemeClr>
                </a:solidFill>
              </a:rPr>
              <a:t>Interno</a:t>
            </a:r>
            <a:r>
              <a:rPr lang="en-US" sz="1814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sz="1814" dirty="0">
              <a:solidFill>
                <a:schemeClr val="bg2">
                  <a:lumMod val="25000"/>
                </a:schemeClr>
              </a:solidFill>
            </a:endParaRPr>
          </a:p>
          <a:p>
            <a:pPr marL="462247" lvl="1" indent="-305285" algn="just">
              <a:spcBef>
                <a:spcPts val="1200"/>
              </a:spcBef>
              <a:spcAft>
                <a:spcPts val="1089"/>
              </a:spcAft>
              <a:buFont typeface="Wingdings" panose="05000000000000000000" pitchFamily="2" charset="2"/>
              <a:buChar char="Ø"/>
            </a:pP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Falta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capacidade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e de </a:t>
            </a:r>
            <a:r>
              <a:rPr lang="en-US" sz="1814" dirty="0" err="1" smtClean="0">
                <a:solidFill>
                  <a:schemeClr val="bg2">
                    <a:lumMod val="25000"/>
                  </a:schemeClr>
                </a:solidFill>
              </a:rPr>
              <a:t>pessoal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sz="1814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62247" lvl="1" indent="-305285" algn="just">
              <a:spcBef>
                <a:spcPts val="1200"/>
              </a:spcBef>
              <a:spcAft>
                <a:spcPts val="1089"/>
              </a:spcAft>
              <a:buFont typeface="Wingdings" panose="05000000000000000000" pitchFamily="2" charset="2"/>
              <a:buChar char="Ø"/>
            </a:pPr>
            <a:r>
              <a:rPr lang="en-US" sz="1814" dirty="0" err="1" smtClean="0">
                <a:solidFill>
                  <a:schemeClr val="bg2">
                    <a:lumMod val="25000"/>
                  </a:schemeClr>
                </a:solidFill>
              </a:rPr>
              <a:t>Falta</a:t>
            </a:r>
            <a:r>
              <a:rPr lang="en-US" sz="1814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de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ferramentas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informatizadas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. </a:t>
            </a:r>
            <a:endParaRPr lang="en-US" sz="11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62247" indent="-305285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sz="11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sz="1814" dirty="0" smtClean="0">
                <a:solidFill>
                  <a:schemeClr val="bg2">
                    <a:lumMod val="25000"/>
                  </a:schemeClr>
                </a:solidFill>
              </a:rPr>
              <a:t>		</a:t>
            </a:r>
            <a:r>
              <a:rPr lang="en-US" sz="1814" dirty="0" smtClean="0">
                <a:solidFill>
                  <a:schemeClr val="bg2">
                    <a:lumMod val="25000"/>
                  </a:schemeClr>
                </a:solidFill>
              </a:rPr>
              <a:t>                 </a:t>
            </a:r>
            <a:r>
              <a:rPr lang="en-US" sz="1814" dirty="0" err="1" smtClean="0">
                <a:solidFill>
                  <a:schemeClr val="bg2">
                    <a:lumMod val="25000"/>
                  </a:schemeClr>
                </a:solidFill>
              </a:rPr>
              <a:t>Oportunidades</a:t>
            </a:r>
            <a:r>
              <a:rPr lang="en-US" sz="1814" dirty="0" smtClean="0">
                <a:solidFill>
                  <a:schemeClr val="bg2">
                    <a:lumMod val="25000"/>
                  </a:schemeClr>
                </a:solidFill>
              </a:rPr>
              <a:t> para </a:t>
            </a:r>
            <a:r>
              <a:rPr lang="en-US" sz="1814" dirty="0" err="1" smtClean="0">
                <a:solidFill>
                  <a:schemeClr val="bg2">
                    <a:lumMod val="25000"/>
                  </a:schemeClr>
                </a:solidFill>
              </a:rPr>
              <a:t>desenvolver</a:t>
            </a:r>
            <a:r>
              <a:rPr lang="en-US" sz="1814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algn="ctr"/>
            <a:r>
              <a:rPr lang="en-US" sz="1814" dirty="0" smtClean="0">
                <a:solidFill>
                  <a:schemeClr val="bg2">
                    <a:lumMod val="25000"/>
                  </a:schemeClr>
                </a:solidFill>
              </a:rPr>
              <a:t>			</a:t>
            </a:r>
            <a:r>
              <a:rPr lang="en-US" sz="1814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en-US" sz="1814" dirty="0" err="1" smtClean="0">
                <a:solidFill>
                  <a:schemeClr val="bg2">
                    <a:lumMod val="25000"/>
                  </a:schemeClr>
                </a:solidFill>
              </a:rPr>
              <a:t>sistema</a:t>
            </a:r>
            <a:r>
              <a:rPr lang="en-US" sz="1814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de CI e </a:t>
            </a:r>
            <a:r>
              <a:rPr lang="en-US" sz="1814" dirty="0" err="1" smtClean="0">
                <a:solidFill>
                  <a:schemeClr val="bg2">
                    <a:lumMod val="25000"/>
                  </a:schemeClr>
                </a:solidFill>
              </a:rPr>
              <a:t>uma</a:t>
            </a:r>
            <a:r>
              <a:rPr lang="en-US" sz="1814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Função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de AI </a:t>
            </a:r>
            <a:endParaRPr lang="en-US" sz="1814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sz="1814" dirty="0" smtClean="0">
                <a:solidFill>
                  <a:schemeClr val="bg2">
                    <a:lumMod val="25000"/>
                  </a:schemeClr>
                </a:solidFill>
              </a:rPr>
              <a:t>		</a:t>
            </a:r>
            <a:r>
              <a:rPr lang="en-US" sz="1814" dirty="0" smtClean="0">
                <a:solidFill>
                  <a:schemeClr val="bg2">
                    <a:lumMod val="25000"/>
                  </a:schemeClr>
                </a:solidFill>
              </a:rPr>
              <a:t>        + </a:t>
            </a:r>
            <a:r>
              <a:rPr lang="en-US" sz="1814" dirty="0" err="1" smtClean="0">
                <a:solidFill>
                  <a:schemeClr val="bg2">
                    <a:lumMod val="25000"/>
                  </a:schemeClr>
                </a:solidFill>
              </a:rPr>
              <a:t>independente</a:t>
            </a:r>
            <a:r>
              <a:rPr lang="en-US" sz="1814" dirty="0" smtClean="0">
                <a:solidFill>
                  <a:schemeClr val="bg2">
                    <a:lumMod val="25000"/>
                  </a:schemeClr>
                </a:solidFill>
              </a:rPr>
              <a:t>, + </a:t>
            </a:r>
            <a:r>
              <a:rPr lang="en-US" sz="1814" dirty="0" err="1">
                <a:solidFill>
                  <a:schemeClr val="bg2">
                    <a:lumMod val="25000"/>
                  </a:schemeClr>
                </a:solidFill>
              </a:rPr>
              <a:t>eficaz</a:t>
            </a:r>
            <a:r>
              <a:rPr lang="en-US" sz="1814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14" dirty="0" smtClean="0">
                <a:solidFill>
                  <a:schemeClr val="bg2">
                    <a:lumMod val="25000"/>
                  </a:schemeClr>
                </a:solidFill>
              </a:rPr>
              <a:t>e + </a:t>
            </a:r>
            <a:r>
              <a:rPr lang="en-US" sz="1814" dirty="0" err="1" smtClean="0">
                <a:solidFill>
                  <a:schemeClr val="bg2">
                    <a:lumMod val="25000"/>
                  </a:schemeClr>
                </a:solidFill>
              </a:rPr>
              <a:t>eficiente</a:t>
            </a:r>
            <a:endParaRPr lang="en-US" sz="1814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070764" y="1752608"/>
            <a:ext cx="380960" cy="15238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ACD4-7FC7-46A9-9B03-BDA90E0FD0EE}" type="slidenum">
              <a:rPr lang="en-US" smtClean="0"/>
              <a:t>3</a:t>
            </a:fld>
            <a:endParaRPr lang="en-US"/>
          </a:p>
        </p:txBody>
      </p:sp>
      <p:sp>
        <p:nvSpPr>
          <p:cNvPr id="6" name="Bent-Up Arrow 5"/>
          <p:cNvSpPr/>
          <p:nvPr/>
        </p:nvSpPr>
        <p:spPr>
          <a:xfrm rot="5400000">
            <a:off x="2791690" y="5299364"/>
            <a:ext cx="727365" cy="97674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5152" y="1736568"/>
            <a:ext cx="8450248" cy="4402064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799" dirty="0" err="1">
                <a:solidFill>
                  <a:schemeClr val="bg2">
                    <a:lumMod val="25000"/>
                  </a:schemeClr>
                </a:solidFill>
              </a:rPr>
              <a:t>Até</a:t>
            </a:r>
            <a:r>
              <a:rPr lang="en-US" sz="2799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799" dirty="0" err="1">
                <a:solidFill>
                  <a:schemeClr val="bg2">
                    <a:lumMod val="25000"/>
                  </a:schemeClr>
                </a:solidFill>
              </a:rPr>
              <a:t>Junho</a:t>
            </a:r>
            <a:r>
              <a:rPr lang="en-US" sz="2799" dirty="0">
                <a:solidFill>
                  <a:schemeClr val="bg2">
                    <a:lumMod val="25000"/>
                  </a:schemeClr>
                </a:solidFill>
              </a:rPr>
              <a:t> de 2015</a:t>
            </a:r>
          </a:p>
          <a:p>
            <a:pPr algn="just"/>
            <a:endParaRPr lang="en-US" sz="2799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n-US" sz="2799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n-US" sz="2799" dirty="0">
              <a:solidFill>
                <a:schemeClr val="bg2">
                  <a:lumMod val="25000"/>
                </a:schemeClr>
              </a:solidFill>
            </a:endParaRPr>
          </a:p>
          <a:p>
            <a:pPr marL="109716" indent="0" algn="just">
              <a:buNone/>
            </a:pPr>
            <a:endParaRPr lang="en-US" sz="2799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n-US" sz="2799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n-US" sz="2799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n-US" sz="726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n-US" sz="816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n-US" sz="2799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n-US" sz="2799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2799" dirty="0" err="1" smtClean="0">
                <a:solidFill>
                  <a:schemeClr val="bg2">
                    <a:lumMod val="25000"/>
                  </a:schemeClr>
                </a:solidFill>
              </a:rPr>
              <a:t>Julho</a:t>
            </a:r>
            <a:r>
              <a:rPr lang="en-US" sz="2799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799" dirty="0">
                <a:solidFill>
                  <a:schemeClr val="bg2">
                    <a:lumMod val="25000"/>
                  </a:schemeClr>
                </a:solidFill>
              </a:rPr>
              <a:t>2015-Junho 2016 </a:t>
            </a:r>
            <a:r>
              <a:rPr lang="en-US" sz="2799" dirty="0">
                <a:solidFill>
                  <a:schemeClr val="bg2">
                    <a:lumMod val="25000"/>
                  </a:schemeClr>
                </a:solidFill>
                <a:latin typeface="Calibri"/>
              </a:rPr>
              <a:t>→</a:t>
            </a:r>
            <a:r>
              <a:rPr lang="en-US" sz="2799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799" dirty="0" err="1">
                <a:solidFill>
                  <a:schemeClr val="bg2">
                    <a:lumMod val="25000"/>
                  </a:schemeClr>
                </a:solidFill>
              </a:rPr>
              <a:t>Desenho</a:t>
            </a:r>
            <a:r>
              <a:rPr lang="en-US" sz="2799" dirty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US" sz="2799" dirty="0" err="1">
                <a:solidFill>
                  <a:schemeClr val="bg2">
                    <a:lumMod val="25000"/>
                  </a:schemeClr>
                </a:solidFill>
              </a:rPr>
              <a:t>Ações</a:t>
            </a:r>
            <a:r>
              <a:rPr lang="en-US" sz="2799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2799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n-US" sz="2799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2799" dirty="0">
                <a:solidFill>
                  <a:schemeClr val="bg2">
                    <a:lumMod val="25000"/>
                  </a:schemeClr>
                </a:solidFill>
              </a:rPr>
              <a:t>                   		</a:t>
            </a:r>
            <a:r>
              <a:rPr lang="en-US" sz="2799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799" dirty="0" err="1">
                <a:solidFill>
                  <a:schemeClr val="bg2">
                    <a:lumMod val="25000"/>
                  </a:schemeClr>
                </a:solidFill>
              </a:rPr>
              <a:t>Atividades</a:t>
            </a:r>
            <a:r>
              <a:rPr lang="en-US" sz="2799" dirty="0">
                <a:solidFill>
                  <a:schemeClr val="bg2">
                    <a:lumMod val="25000"/>
                  </a:schemeClr>
                </a:solidFill>
              </a:rPr>
              <a:t> p/ </a:t>
            </a:r>
            <a:r>
              <a:rPr lang="en-US" sz="2799" dirty="0" err="1">
                <a:solidFill>
                  <a:schemeClr val="bg2">
                    <a:lumMod val="25000"/>
                  </a:schemeClr>
                </a:solidFill>
              </a:rPr>
              <a:t>reforma</a:t>
            </a:r>
            <a:r>
              <a:rPr lang="en-US" sz="2799" dirty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n-US" sz="2799" dirty="0" smtClean="0">
                <a:solidFill>
                  <a:schemeClr val="bg2">
                    <a:lumMod val="25000"/>
                  </a:schemeClr>
                </a:solidFill>
              </a:rPr>
              <a:t>SCI/AI</a:t>
            </a:r>
            <a:endParaRPr lang="en-US" sz="2799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66" dirty="0" smtClean="0">
                <a:solidFill>
                  <a:schemeClr val="bg2">
                    <a:lumMod val="25000"/>
                  </a:schemeClr>
                </a:solidFill>
              </a:rPr>
              <a:t>2. </a:t>
            </a:r>
            <a:r>
              <a:rPr lang="en-US" sz="3266" dirty="0" err="1">
                <a:solidFill>
                  <a:schemeClr val="bg2">
                    <a:lumMod val="25000"/>
                  </a:schemeClr>
                </a:solidFill>
              </a:rPr>
              <a:t>Estratégia</a:t>
            </a:r>
            <a:r>
              <a:rPr lang="en-US" sz="3266" dirty="0">
                <a:solidFill>
                  <a:schemeClr val="bg2">
                    <a:lumMod val="25000"/>
                  </a:schemeClr>
                </a:solidFill>
              </a:rPr>
              <a:t> para </a:t>
            </a:r>
            <a:r>
              <a:rPr lang="en-US" sz="3266" dirty="0" err="1" smtClean="0">
                <a:solidFill>
                  <a:schemeClr val="bg2">
                    <a:lumMod val="25000"/>
                  </a:schemeClr>
                </a:solidFill>
              </a:rPr>
              <a:t>Avaliação</a:t>
            </a:r>
            <a:r>
              <a:rPr lang="en-US" sz="3266" dirty="0" smtClean="0">
                <a:solidFill>
                  <a:schemeClr val="bg2">
                    <a:lumMod val="25000"/>
                  </a:schemeClr>
                </a:solidFill>
              </a:rPr>
              <a:t> e Des. da </a:t>
            </a:r>
            <a:r>
              <a:rPr lang="en-US" sz="3266" dirty="0" err="1" smtClean="0">
                <a:solidFill>
                  <a:schemeClr val="bg2">
                    <a:lumMod val="25000"/>
                  </a:schemeClr>
                </a:solidFill>
              </a:rPr>
              <a:t>Maturidade</a:t>
            </a:r>
            <a:r>
              <a:rPr lang="en-US" sz="3266" dirty="0" smtClean="0">
                <a:solidFill>
                  <a:schemeClr val="bg2">
                    <a:lumMod val="25000"/>
                  </a:schemeClr>
                </a:solidFill>
              </a:rPr>
              <a:t> do SCI no </a:t>
            </a:r>
            <a:r>
              <a:rPr lang="en-US" sz="3266" dirty="0" err="1" smtClean="0">
                <a:solidFill>
                  <a:schemeClr val="bg2">
                    <a:lumMod val="25000"/>
                  </a:schemeClr>
                </a:solidFill>
              </a:rPr>
              <a:t>Brasil</a:t>
            </a:r>
            <a:endParaRPr lang="en-US" sz="3266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472" y="2057545"/>
            <a:ext cx="632393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53" indent="-457153"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</a:rPr>
              <a:t>Avaliação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SCI;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pPr marL="457153" indent="-457153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Concept paper para:</a:t>
            </a:r>
          </a:p>
          <a:p>
            <a:pPr marL="914305" lvl="1" indent="-457153" algn="just">
              <a:buFont typeface="Wingdings" panose="05000000000000000000" pitchFamily="2" charset="2"/>
              <a:buChar char="ü"/>
            </a:pP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Descrever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o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sistema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de CI/AI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em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todos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os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níveis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pPr marL="914305" lvl="1" indent="-457153" algn="just">
              <a:buFont typeface="Wingdings" panose="05000000000000000000" pitchFamily="2" charset="2"/>
              <a:buChar char="ü"/>
            </a:pP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Identificar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stakeholders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necessários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para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uma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reforma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da AI a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nível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geral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(do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país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);</a:t>
            </a:r>
          </a:p>
          <a:p>
            <a:pPr marL="914305" lvl="1" indent="-457153" algn="just">
              <a:buFont typeface="Wingdings" panose="05000000000000000000" pitchFamily="2" charset="2"/>
              <a:buChar char="ü"/>
            </a:pP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Apontar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atividades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e um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plano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ação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para a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fase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seguinte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914305" lvl="1" indent="-457153"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1867184" y="2133600"/>
            <a:ext cx="228576" cy="2590528"/>
          </a:xfrm>
          <a:prstGeom prst="leftBrac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ACD4-7FC7-46A9-9B03-BDA90E0FD0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7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632" y="1481533"/>
            <a:ext cx="8228736" cy="45254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Porquê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?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Porque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permite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414726" indent="-259204" algn="just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pt-BR" altLang="pt-BR" sz="1814" dirty="0">
                <a:solidFill>
                  <a:schemeClr val="bg2">
                    <a:lumMod val="25000"/>
                  </a:schemeClr>
                </a:solidFill>
              </a:rPr>
              <a:t>Identificar as </a:t>
            </a:r>
            <a:r>
              <a:rPr lang="pt-BR" altLang="pt-BR" sz="1814" dirty="0" smtClean="0">
                <a:solidFill>
                  <a:schemeClr val="bg2">
                    <a:lumMod val="25000"/>
                  </a:schemeClr>
                </a:solidFill>
              </a:rPr>
              <a:t>fraquezas </a:t>
            </a:r>
            <a:r>
              <a:rPr lang="pt-BR" altLang="pt-BR" sz="1814" dirty="0">
                <a:solidFill>
                  <a:schemeClr val="bg2">
                    <a:lumMod val="25000"/>
                  </a:schemeClr>
                </a:solidFill>
              </a:rPr>
              <a:t>e as áreas para aprimoramento da atividade de AI.</a:t>
            </a:r>
          </a:p>
          <a:p>
            <a:pPr marL="414726" indent="-259204" algn="just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pt-BR" altLang="pt-BR" sz="1814" dirty="0">
                <a:solidFill>
                  <a:schemeClr val="bg2">
                    <a:lumMod val="25000"/>
                  </a:schemeClr>
                </a:solidFill>
              </a:rPr>
              <a:t>Identificar as melhores e inovadoras práticas da </a:t>
            </a:r>
            <a:r>
              <a:rPr lang="pt-BR" altLang="pt-BR" sz="1814" dirty="0" smtClean="0">
                <a:solidFill>
                  <a:schemeClr val="bg2">
                    <a:lumMod val="25000"/>
                  </a:schemeClr>
                </a:solidFill>
              </a:rPr>
              <a:t>AI</a:t>
            </a:r>
            <a:r>
              <a:rPr lang="pt-BR" altLang="pt-BR" sz="1814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414726" indent="-259204" algn="just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pt-BR" altLang="pt-BR" sz="1814" dirty="0">
                <a:solidFill>
                  <a:schemeClr val="bg2">
                    <a:lumMod val="25000"/>
                  </a:schemeClr>
                </a:solidFill>
              </a:rPr>
              <a:t>Saber o que se tem e o que é necessário desenvolver.</a:t>
            </a:r>
          </a:p>
          <a:p>
            <a:pPr marL="414726" indent="-259204" algn="just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pt-BR" altLang="pt-BR" sz="1814" dirty="0">
                <a:solidFill>
                  <a:schemeClr val="bg2">
                    <a:lumMod val="25000"/>
                  </a:schemeClr>
                </a:solidFill>
              </a:rPr>
              <a:t>Aumento de capacidade de negociação com o </a:t>
            </a:r>
            <a:r>
              <a:rPr lang="pt-BR" altLang="pt-BR" sz="1814" dirty="0" smtClean="0">
                <a:solidFill>
                  <a:schemeClr val="bg2">
                    <a:lumMod val="25000"/>
                  </a:schemeClr>
                </a:solidFill>
              </a:rPr>
              <a:t>Alta Adimistração (presidente, governador, prefeito) </a:t>
            </a:r>
            <a:r>
              <a:rPr lang="pt-BR" altLang="pt-BR" sz="1814" dirty="0">
                <a:solidFill>
                  <a:schemeClr val="bg2">
                    <a:lumMod val="25000"/>
                  </a:schemeClr>
                </a:solidFill>
              </a:rPr>
              <a:t>e com outros.</a:t>
            </a:r>
          </a:p>
          <a:p>
            <a:pPr marL="414726" indent="-259204" algn="just">
              <a:buFont typeface="Wingdings" panose="05000000000000000000" pitchFamily="2" charset="2"/>
              <a:buChar char="Ø"/>
            </a:pPr>
            <a:endParaRPr lang="en-US" sz="1814" dirty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1814" dirty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1814" dirty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1814" dirty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1814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814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99" dirty="0" err="1" smtClean="0">
                <a:solidFill>
                  <a:schemeClr val="bg2">
                    <a:lumMod val="25000"/>
                  </a:schemeClr>
                </a:solidFill>
              </a:rPr>
              <a:t>Necessário</a:t>
            </a:r>
            <a:r>
              <a:rPr lang="en-US" sz="3599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599" dirty="0" err="1">
                <a:solidFill>
                  <a:schemeClr val="bg2">
                    <a:lumMod val="25000"/>
                  </a:schemeClr>
                </a:solidFill>
              </a:rPr>
              <a:t>Avaliar</a:t>
            </a:r>
            <a:r>
              <a:rPr lang="en-US" sz="3599" dirty="0">
                <a:solidFill>
                  <a:schemeClr val="bg2">
                    <a:lumMod val="25000"/>
                  </a:schemeClr>
                </a:solidFill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ACD4-7FC7-46A9-9B03-BDA90E0FD0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2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spcBef>
                <a:spcPts val="1800"/>
              </a:spcBef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3. Como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Avaliar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? O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Modelo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IA-CM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515660"/>
            <a:ext cx="8059055" cy="3665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0000"/>
              </a:lnSpc>
              <a:defRPr/>
            </a:pPr>
            <a:r>
              <a:rPr lang="pt-BR" altLang="pt-BR" sz="1814" b="1" u="sng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que é?</a:t>
            </a:r>
          </a:p>
          <a:p>
            <a:pPr>
              <a:lnSpc>
                <a:spcPct val="170000"/>
              </a:lnSpc>
              <a:defRPr/>
            </a:pPr>
            <a:r>
              <a:rPr lang="pt-BR" altLang="pt-BR" sz="1814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preconizado pelo Institute </a:t>
            </a:r>
            <a:r>
              <a:rPr lang="pt-BR" altLang="pt-BR" sz="1814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Internal Auditors (The IIA) (Autoria e liderança de Libby MacRae)</a:t>
            </a:r>
          </a:p>
          <a:p>
            <a:pPr marL="342865" lvl="1">
              <a:lnSpc>
                <a:spcPct val="170000"/>
              </a:lnSpc>
              <a:defRPr/>
            </a:pPr>
            <a:endParaRPr lang="pt-BR" altLang="pt-BR" sz="1814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defRPr/>
            </a:pPr>
            <a:r>
              <a:rPr lang="pt-BR" altLang="pt-BR" sz="1814" b="1" u="sng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Finalidade</a:t>
            </a:r>
            <a:r>
              <a:rPr lang="pt-BR" altLang="pt-BR" sz="1814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sz="1814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1814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os fundamentos necessários para uma auditoria interna efetiva no setor público </a:t>
            </a:r>
          </a:p>
          <a:p>
            <a:endParaRPr lang="pt-PT" sz="1633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ACD4-7FC7-46A9-9B03-BDA90E0FD0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60"/>
            <a:ext cx="9144000" cy="576299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ACD4-7FC7-46A9-9B03-BDA90E0FD0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7969" y="402021"/>
            <a:ext cx="8033392" cy="650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0248" indent="-518408" algn="just"/>
            <a:r>
              <a:rPr lang="en-CA" sz="3628" dirty="0" err="1">
                <a:solidFill>
                  <a:schemeClr val="bg2">
                    <a:lumMod val="25000"/>
                  </a:schemeClr>
                </a:solidFill>
              </a:rPr>
              <a:t>Contexto</a:t>
            </a:r>
            <a:r>
              <a:rPr lang="en-CA" sz="3628" dirty="0">
                <a:solidFill>
                  <a:schemeClr val="bg2">
                    <a:lumMod val="25000"/>
                  </a:schemeClr>
                </a:solidFill>
              </a:rPr>
              <a:t>: IA-CM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2861" y="1524000"/>
            <a:ext cx="7649139" cy="3346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lvl="1" indent="-346075" algn="just">
              <a:spcBef>
                <a:spcPts val="544"/>
              </a:spcBef>
              <a:spcAft>
                <a:spcPts val="544"/>
              </a:spcAft>
              <a:buFont typeface="Symbol" panose="05050102010706020507" pitchFamily="18" charset="2"/>
              <a:buChar char="-"/>
            </a:pPr>
            <a:r>
              <a:rPr lang="en-US" altLang="en-US" sz="2000" dirty="0" err="1" smtClean="0">
                <a:solidFill>
                  <a:schemeClr val="bg2">
                    <a:lumMod val="25000"/>
                  </a:schemeClr>
                </a:solidFill>
              </a:rPr>
              <a:t>Reforça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</a:rPr>
              <a:t>a </a:t>
            </a:r>
            <a:r>
              <a:rPr lang="en-US" altLang="en-US" sz="2000" dirty="0" err="1" smtClean="0">
                <a:solidFill>
                  <a:schemeClr val="bg2">
                    <a:lumMod val="25000"/>
                  </a:schemeClr>
                </a:solidFill>
              </a:rPr>
              <a:t>importância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</a:rPr>
              <a:t> da Auditoria </a:t>
            </a:r>
            <a:r>
              <a:rPr lang="en-US" altLang="en-US" sz="2000" dirty="0" err="1" smtClean="0">
                <a:solidFill>
                  <a:schemeClr val="bg2">
                    <a:lumMod val="25000"/>
                  </a:schemeClr>
                </a:solidFill>
              </a:rPr>
              <a:t>Interna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en-US" sz="2000" dirty="0" err="1" smtClean="0">
                <a:solidFill>
                  <a:schemeClr val="bg2">
                    <a:lumMod val="25000"/>
                  </a:schemeClr>
                </a:solidFill>
              </a:rPr>
              <a:t>na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en-US" sz="2000" dirty="0" err="1" smtClean="0">
                <a:solidFill>
                  <a:schemeClr val="bg2">
                    <a:lumMod val="25000"/>
                  </a:schemeClr>
                </a:solidFill>
              </a:rPr>
              <a:t>governança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</a:rPr>
              <a:t> e </a:t>
            </a:r>
            <a:r>
              <a:rPr lang="en-US" altLang="en-US" sz="2000" dirty="0" err="1" smtClean="0">
                <a:solidFill>
                  <a:schemeClr val="bg2">
                    <a:lumMod val="25000"/>
                  </a:schemeClr>
                </a:solidFill>
              </a:rPr>
              <a:t>responsabilidade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</a:rPr>
              <a:t> do </a:t>
            </a:r>
            <a:r>
              <a:rPr lang="en-US" altLang="en-US" sz="2000" dirty="0" err="1" smtClean="0">
                <a:solidFill>
                  <a:schemeClr val="bg2">
                    <a:lumMod val="25000"/>
                  </a:schemeClr>
                </a:solidFill>
              </a:rPr>
              <a:t>Setor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en-US" sz="2000" dirty="0" err="1" smtClean="0">
                <a:solidFill>
                  <a:schemeClr val="bg2">
                    <a:lumMod val="25000"/>
                  </a:schemeClr>
                </a:solidFill>
              </a:rPr>
              <a:t>Público</a:t>
            </a:r>
            <a:endParaRPr lang="en-US" alt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6075" lvl="1" indent="-346075" algn="just">
              <a:spcBef>
                <a:spcPts val="544"/>
              </a:spcBef>
              <a:spcAft>
                <a:spcPts val="544"/>
              </a:spcAft>
              <a:buFont typeface="Symbol" panose="05050102010706020507" pitchFamily="18" charset="2"/>
              <a:buChar char="-"/>
            </a:pPr>
            <a:r>
              <a:rPr lang="en-US" altLang="en-US" sz="2000" dirty="0" err="1" smtClean="0">
                <a:solidFill>
                  <a:schemeClr val="bg2">
                    <a:lumMod val="25000"/>
                  </a:schemeClr>
                </a:solidFill>
              </a:rPr>
              <a:t>Descreve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bg2">
                    <a:lumMod val="25000"/>
                  </a:schemeClr>
                </a:solidFill>
              </a:rPr>
              <a:t>os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bg2">
                    <a:lumMod val="25000"/>
                  </a:schemeClr>
                </a:solidFill>
              </a:rPr>
              <a:t>elementos-chave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bg2">
                    <a:lumMod val="25000"/>
                  </a:schemeClr>
                </a:solidFill>
              </a:rPr>
              <a:t>necessários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</a:rPr>
              <a:t> para </a:t>
            </a:r>
            <a:r>
              <a:rPr lang="en-US" altLang="en-US" sz="2000" dirty="0" err="1">
                <a:solidFill>
                  <a:schemeClr val="bg2">
                    <a:lumMod val="25000"/>
                  </a:schemeClr>
                </a:solidFill>
              </a:rPr>
              <a:t>implementar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bg2">
                    <a:lumMod val="25000"/>
                  </a:schemeClr>
                </a:solidFill>
              </a:rPr>
              <a:t>uma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</a:rPr>
              <a:t> AI </a:t>
            </a:r>
            <a:r>
              <a:rPr lang="en-US" altLang="en-US" sz="2000" dirty="0" err="1">
                <a:solidFill>
                  <a:schemeClr val="bg2">
                    <a:lumMod val="25000"/>
                  </a:schemeClr>
                </a:solidFill>
              </a:rPr>
              <a:t>efetiva</a:t>
            </a:r>
            <a:endParaRPr lang="en-US" alt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pPr marL="346075" lvl="1" indent="-346075" algn="just">
              <a:spcBef>
                <a:spcPts val="544"/>
              </a:spcBef>
              <a:spcAft>
                <a:spcPts val="544"/>
              </a:spcAft>
              <a:buFont typeface="Symbol" panose="05050102010706020507" pitchFamily="18" charset="2"/>
              <a:buChar char="-"/>
            </a:pPr>
            <a:r>
              <a:rPr lang="en-US" altLang="en-US" sz="2000" dirty="0" err="1">
                <a:solidFill>
                  <a:schemeClr val="bg2">
                    <a:lumMod val="25000"/>
                  </a:schemeClr>
                </a:solidFill>
              </a:rPr>
              <a:t>Ferramenta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</a:rPr>
              <a:t> para </a:t>
            </a:r>
            <a:r>
              <a:rPr lang="en-US" altLang="en-US" sz="2000" dirty="0" err="1" smtClean="0">
                <a:solidFill>
                  <a:schemeClr val="bg2">
                    <a:lumMod val="25000"/>
                  </a:schemeClr>
                </a:solidFill>
              </a:rPr>
              <a:t>avaliação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</a:rPr>
              <a:t>/Benchmarking</a:t>
            </a:r>
            <a:endParaRPr lang="en-US" alt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pPr marL="346075" lvl="1" indent="-346075" algn="just">
              <a:spcBef>
                <a:spcPts val="544"/>
              </a:spcBef>
              <a:spcAft>
                <a:spcPts val="544"/>
              </a:spcAft>
              <a:buFont typeface="Symbol" panose="05050102010706020507" pitchFamily="18" charset="2"/>
              <a:buChar char="-"/>
            </a:pPr>
            <a:r>
              <a:rPr lang="en-US" altLang="en-US" sz="2000" dirty="0" err="1">
                <a:solidFill>
                  <a:schemeClr val="bg2">
                    <a:lumMod val="25000"/>
                  </a:schemeClr>
                </a:solidFill>
              </a:rPr>
              <a:t>Ferramenta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US" altLang="en-US" sz="2000" dirty="0" err="1">
                <a:solidFill>
                  <a:schemeClr val="bg2">
                    <a:lumMod val="25000"/>
                  </a:schemeClr>
                </a:solidFill>
              </a:rPr>
              <a:t>Planejamento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en-US" sz="2000" dirty="0" err="1" smtClean="0">
                <a:solidFill>
                  <a:schemeClr val="bg2">
                    <a:lumMod val="25000"/>
                  </a:schemeClr>
                </a:solidFill>
              </a:rPr>
              <a:t>estratégico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en-US" altLang="en-US" sz="2000" dirty="0" err="1" smtClean="0">
                <a:solidFill>
                  <a:schemeClr val="bg2">
                    <a:lumMod val="25000"/>
                  </a:schemeClr>
                </a:solidFill>
              </a:rPr>
              <a:t>roteiro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</a:rPr>
              <a:t>para a </a:t>
            </a:r>
            <a:r>
              <a:rPr lang="en-US" altLang="en-US" sz="2000" dirty="0" err="1">
                <a:solidFill>
                  <a:schemeClr val="bg2">
                    <a:lumMod val="25000"/>
                  </a:schemeClr>
                </a:solidFill>
              </a:rPr>
              <a:t>melhoria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bg2">
                    <a:lumMod val="25000"/>
                  </a:schemeClr>
                </a:solidFill>
              </a:rPr>
              <a:t>estruturada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</a:rPr>
              <a:t> e </a:t>
            </a:r>
            <a:r>
              <a:rPr lang="en-US" altLang="en-US" sz="2000" dirty="0" err="1" smtClean="0">
                <a:solidFill>
                  <a:schemeClr val="bg2">
                    <a:lumMod val="25000"/>
                  </a:schemeClr>
                </a:solidFill>
              </a:rPr>
              <a:t>ordenada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en-US" alt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pPr marL="346075" lvl="1" indent="-346075" algn="just">
              <a:spcBef>
                <a:spcPts val="544"/>
              </a:spcBef>
              <a:spcAft>
                <a:spcPts val="544"/>
              </a:spcAft>
              <a:buFont typeface="Symbol" panose="05050102010706020507" pitchFamily="18" charset="2"/>
              <a:buChar char="-"/>
            </a:pPr>
            <a:r>
              <a:rPr lang="en-US" altLang="en-US" sz="2000" dirty="0" err="1">
                <a:solidFill>
                  <a:schemeClr val="bg2">
                    <a:lumMod val="25000"/>
                  </a:schemeClr>
                </a:solidFill>
              </a:rPr>
              <a:t>Ferramenta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</a:rPr>
              <a:t> para </a:t>
            </a:r>
            <a:r>
              <a:rPr lang="en-US" altLang="en-US" sz="2000" dirty="0" err="1">
                <a:solidFill>
                  <a:schemeClr val="bg2">
                    <a:lumMod val="25000"/>
                  </a:schemeClr>
                </a:solidFill>
              </a:rPr>
              <a:t>advocar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</a:rPr>
              <a:t> e “vender” a AI </a:t>
            </a:r>
            <a:r>
              <a:rPr lang="en-US" altLang="en-US" sz="2000" dirty="0" err="1">
                <a:solidFill>
                  <a:schemeClr val="bg2">
                    <a:lumMod val="25000"/>
                  </a:schemeClr>
                </a:solidFill>
              </a:rPr>
              <a:t>aos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bg2">
                    <a:lumMod val="25000"/>
                  </a:schemeClr>
                </a:solidFill>
              </a:rPr>
              <a:t>tomadores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US" altLang="en-US" sz="2000" dirty="0" err="1" smtClean="0">
                <a:solidFill>
                  <a:schemeClr val="bg2">
                    <a:lumMod val="25000"/>
                  </a:schemeClr>
                </a:solidFill>
              </a:rPr>
              <a:t>decisão</a:t>
            </a:r>
            <a:endParaRPr lang="en-US" alt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ACD4-7FC7-46A9-9B03-BDA90E0FD0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34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2640" y="367160"/>
            <a:ext cx="8138383" cy="53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2903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que usam/usaram IA-CM</a:t>
            </a:r>
            <a:endParaRPr lang="pt-PT" sz="2903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2860" y="1289328"/>
            <a:ext cx="7898500" cy="4596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4726" indent="-414726" algn="just">
              <a:spcBef>
                <a:spcPts val="544"/>
              </a:spcBef>
              <a:spcAft>
                <a:spcPts val="544"/>
              </a:spcAft>
              <a:buFont typeface="Wingdings" panose="05000000000000000000" pitchFamily="2" charset="2"/>
              <a:buChar char="Ø"/>
            </a:pPr>
            <a:r>
              <a:rPr lang="en-US" altLang="en-US" sz="2177" dirty="0" err="1" smtClean="0">
                <a:solidFill>
                  <a:schemeClr val="bg2">
                    <a:lumMod val="25000"/>
                  </a:schemeClr>
                </a:solidFill>
              </a:rPr>
              <a:t>Croácia</a:t>
            </a:r>
            <a:endParaRPr lang="en-US" altLang="en-US" sz="2177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14726" indent="-414726" algn="just">
              <a:spcBef>
                <a:spcPts val="544"/>
              </a:spcBef>
              <a:spcAft>
                <a:spcPts val="544"/>
              </a:spcAft>
              <a:buFont typeface="Wingdings" panose="05000000000000000000" pitchFamily="2" charset="2"/>
              <a:buChar char="Ø"/>
            </a:pPr>
            <a:r>
              <a:rPr lang="en-US" altLang="en-US" sz="2177" dirty="0" err="1" smtClean="0">
                <a:solidFill>
                  <a:schemeClr val="bg2">
                    <a:lumMod val="25000"/>
                  </a:schemeClr>
                </a:solidFill>
              </a:rPr>
              <a:t>Austrália</a:t>
            </a:r>
            <a:endParaRPr lang="en-US" altLang="en-US" sz="2177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14726" indent="-414726" algn="just">
              <a:spcBef>
                <a:spcPts val="544"/>
              </a:spcBef>
              <a:spcAft>
                <a:spcPts val="544"/>
              </a:spcAft>
              <a:buFont typeface="Wingdings" panose="05000000000000000000" pitchFamily="2" charset="2"/>
              <a:buChar char="Ø"/>
            </a:pPr>
            <a:r>
              <a:rPr lang="en-US" altLang="en-US" sz="2177" dirty="0" err="1" smtClean="0">
                <a:solidFill>
                  <a:schemeClr val="bg2">
                    <a:lumMod val="25000"/>
                  </a:schemeClr>
                </a:solidFill>
              </a:rPr>
              <a:t>Estados</a:t>
            </a:r>
            <a:r>
              <a:rPr lang="en-US" altLang="en-US" sz="2177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en-US" sz="2177" dirty="0" err="1" smtClean="0">
                <a:solidFill>
                  <a:schemeClr val="bg2">
                    <a:lumMod val="25000"/>
                  </a:schemeClr>
                </a:solidFill>
              </a:rPr>
              <a:t>Unidos</a:t>
            </a:r>
            <a:r>
              <a:rPr lang="en-US" altLang="en-US" sz="2177" dirty="0" smtClean="0">
                <a:solidFill>
                  <a:schemeClr val="bg2">
                    <a:lumMod val="25000"/>
                  </a:schemeClr>
                </a:solidFill>
              </a:rPr>
              <a:t> – Ohio, Texas </a:t>
            </a:r>
          </a:p>
          <a:p>
            <a:pPr marL="414726" indent="-414726" algn="just">
              <a:spcBef>
                <a:spcPts val="544"/>
              </a:spcBef>
              <a:spcAft>
                <a:spcPts val="544"/>
              </a:spcAft>
              <a:buFont typeface="Wingdings" panose="05000000000000000000" pitchFamily="2" charset="2"/>
              <a:buChar char="Ø"/>
            </a:pPr>
            <a:r>
              <a:rPr lang="en-US" altLang="en-US" sz="2177" dirty="0" smtClean="0">
                <a:solidFill>
                  <a:schemeClr val="bg2">
                    <a:lumMod val="25000"/>
                  </a:schemeClr>
                </a:solidFill>
              </a:rPr>
              <a:t>Argentina </a:t>
            </a:r>
            <a:endParaRPr lang="en-US" altLang="en-US" sz="2177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14726" indent="-414726" algn="just">
              <a:spcBef>
                <a:spcPts val="544"/>
              </a:spcBef>
              <a:spcAft>
                <a:spcPts val="544"/>
              </a:spcAft>
              <a:buFont typeface="Wingdings" panose="05000000000000000000" pitchFamily="2" charset="2"/>
              <a:buChar char="Ø"/>
            </a:pPr>
            <a:r>
              <a:rPr lang="en-US" altLang="en-US" sz="2177" dirty="0" smtClean="0">
                <a:solidFill>
                  <a:schemeClr val="bg2">
                    <a:lumMod val="25000"/>
                  </a:schemeClr>
                </a:solidFill>
              </a:rPr>
              <a:t>Kenya</a:t>
            </a:r>
            <a:endParaRPr lang="en-US" altLang="en-US" sz="2177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14726" indent="-414726" algn="just">
              <a:spcBef>
                <a:spcPts val="544"/>
              </a:spcBef>
              <a:spcAft>
                <a:spcPts val="544"/>
              </a:spcAft>
              <a:buFont typeface="Wingdings" panose="05000000000000000000" pitchFamily="2" charset="2"/>
              <a:buChar char="Ø"/>
            </a:pPr>
            <a:r>
              <a:rPr lang="en-US" altLang="en-US" sz="2177" dirty="0" err="1" smtClean="0">
                <a:solidFill>
                  <a:schemeClr val="bg2">
                    <a:lumMod val="25000"/>
                  </a:schemeClr>
                </a:solidFill>
              </a:rPr>
              <a:t>Indonésia</a:t>
            </a:r>
            <a:endParaRPr lang="en-US" altLang="en-US" sz="2177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14726" indent="-414726" algn="just">
              <a:spcBef>
                <a:spcPts val="544"/>
              </a:spcBef>
              <a:spcAft>
                <a:spcPts val="544"/>
              </a:spcAft>
              <a:buFont typeface="Wingdings" panose="05000000000000000000" pitchFamily="2" charset="2"/>
              <a:buChar char="Ø"/>
            </a:pPr>
            <a:r>
              <a:rPr lang="en-US" altLang="en-US" sz="2177" dirty="0" err="1" smtClean="0">
                <a:solidFill>
                  <a:schemeClr val="bg2">
                    <a:lumMod val="25000"/>
                  </a:schemeClr>
                </a:solidFill>
              </a:rPr>
              <a:t>Reino</a:t>
            </a:r>
            <a:r>
              <a:rPr lang="en-US" altLang="en-US" sz="2177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en-US" sz="2177" dirty="0" err="1" smtClean="0">
                <a:solidFill>
                  <a:schemeClr val="bg2">
                    <a:lumMod val="25000"/>
                  </a:schemeClr>
                </a:solidFill>
              </a:rPr>
              <a:t>Unido</a:t>
            </a:r>
            <a:endParaRPr lang="en-US" altLang="en-US" sz="2177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14726" indent="-414726" algn="just">
              <a:spcBef>
                <a:spcPts val="544"/>
              </a:spcBef>
              <a:spcAft>
                <a:spcPts val="544"/>
              </a:spcAft>
              <a:buFont typeface="Wingdings" panose="05000000000000000000" pitchFamily="2" charset="2"/>
              <a:buChar char="Ø"/>
            </a:pPr>
            <a:r>
              <a:rPr lang="en-US" altLang="en-US" sz="2177" dirty="0" smtClean="0">
                <a:solidFill>
                  <a:schemeClr val="bg2">
                    <a:lumMod val="25000"/>
                  </a:schemeClr>
                </a:solidFill>
              </a:rPr>
              <a:t>India</a:t>
            </a:r>
          </a:p>
          <a:p>
            <a:pPr marL="414726" indent="-414726" algn="just">
              <a:spcBef>
                <a:spcPts val="544"/>
              </a:spcBef>
              <a:spcAft>
                <a:spcPts val="544"/>
              </a:spcAft>
              <a:buFont typeface="Wingdings" panose="05000000000000000000" pitchFamily="2" charset="2"/>
              <a:buChar char="Ø"/>
            </a:pPr>
            <a:r>
              <a:rPr lang="en-US" altLang="en-US" sz="2177" dirty="0" err="1" smtClean="0">
                <a:solidFill>
                  <a:schemeClr val="bg2">
                    <a:lumMod val="25000"/>
                  </a:schemeClr>
                </a:solidFill>
              </a:rPr>
              <a:t>Belgica</a:t>
            </a:r>
            <a:endParaRPr lang="en-US" altLang="en-US" sz="2177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14726" indent="-414726" algn="just">
              <a:spcBef>
                <a:spcPts val="544"/>
              </a:spcBef>
              <a:spcAft>
                <a:spcPts val="544"/>
              </a:spcAft>
              <a:buFont typeface="Wingdings" panose="05000000000000000000" pitchFamily="2" charset="2"/>
              <a:buChar char="Ø"/>
            </a:pPr>
            <a:r>
              <a:rPr lang="en-US" altLang="en-US" sz="2177" dirty="0" smtClean="0">
                <a:solidFill>
                  <a:schemeClr val="bg2">
                    <a:lumMod val="25000"/>
                  </a:schemeClr>
                </a:solidFill>
              </a:rPr>
              <a:t>Etc.</a:t>
            </a:r>
            <a:endParaRPr lang="en-US" altLang="en-US" sz="1814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81400" y="6207654"/>
            <a:ext cx="541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Fonte: IA-CM for the Public Sector, </a:t>
            </a:r>
            <a:r>
              <a:rPr lang="en-US" sz="1200" dirty="0" err="1" smtClean="0"/>
              <a:t>Anexo</a:t>
            </a:r>
            <a:r>
              <a:rPr lang="en-US" sz="1200" dirty="0" smtClean="0"/>
              <a:t> A – </a:t>
            </a:r>
            <a:r>
              <a:rPr lang="en-US" sz="1200" dirty="0" err="1" smtClean="0"/>
              <a:t>Validações</a:t>
            </a:r>
            <a:r>
              <a:rPr lang="en-US" sz="1200" dirty="0" smtClean="0"/>
              <a:t> </a:t>
            </a:r>
            <a:r>
              <a:rPr lang="en-US" sz="1200" dirty="0" err="1" smtClean="0"/>
              <a:t>Presenciais</a:t>
            </a:r>
            <a:endParaRPr lang="pt-PT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ACD4-7FC7-46A9-9B03-BDA90E0FD0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8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7195</TotalTime>
  <Words>775</Words>
  <Application>Microsoft Office PowerPoint</Application>
  <PresentationFormat>On-screen Show (4:3)</PresentationFormat>
  <Paragraphs>158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Fortalecimento do Sistema de Controle Interno no Brasil</vt:lpstr>
      <vt:lpstr>Objetivos/Tópicos</vt:lpstr>
      <vt:lpstr>1. Desafios do SCI</vt:lpstr>
      <vt:lpstr>2. Estratégia para Avaliação e Des. da Maturidade do SCI no Brasil</vt:lpstr>
      <vt:lpstr>Necessário Avaliar?</vt:lpstr>
      <vt:lpstr>3. Como Avaliar? O Modelo IA-CM</vt:lpstr>
      <vt:lpstr>PowerPoint Presentation</vt:lpstr>
      <vt:lpstr>PowerPoint Presentation</vt:lpstr>
      <vt:lpstr>PowerPoint Presentation</vt:lpstr>
      <vt:lpstr>PowerPoint Presentation</vt:lpstr>
      <vt:lpstr>Passos para a autoavaliação</vt:lpstr>
      <vt:lpstr>PowerPoint Presentation</vt:lpstr>
      <vt:lpstr>Áreas a Fortalecer no curto prazo</vt:lpstr>
      <vt:lpstr>PowerPoint Presentation</vt:lpstr>
      <vt:lpstr>PowerPoint Presentation</vt:lpstr>
      <vt:lpstr>PowerPoint Presentation</vt:lpstr>
      <vt:lpstr>Questões? Obrigada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Joao Pagarim Ribei Kaizeler</dc:creator>
  <cp:lastModifiedBy>Maria Joao Pagarim Ribei Kaizeler</cp:lastModifiedBy>
  <cp:revision>182</cp:revision>
  <cp:lastPrinted>2015-06-10T18:46:56Z</cp:lastPrinted>
  <dcterms:created xsi:type="dcterms:W3CDTF">2015-01-26T20:20:58Z</dcterms:created>
  <dcterms:modified xsi:type="dcterms:W3CDTF">2015-07-02T01:20:07Z</dcterms:modified>
</cp:coreProperties>
</file>