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5" r:id="rId9"/>
    <p:sldId id="264" r:id="rId10"/>
    <p:sldId id="266" r:id="rId11"/>
    <p:sldId id="263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54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587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76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01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50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77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326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903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076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12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875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7760A-19E8-4494-81C0-FB943375924D}" type="datetimeFigureOut">
              <a:rPr lang="pt-BR" smtClean="0"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C9AA2-F700-46E5-891F-82BECEC04A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00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97422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Os desafios do controle interno no enfrentamento da corrupção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61962"/>
            <a:ext cx="9144000" cy="1655762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Fernando Filgueiras</a:t>
            </a:r>
          </a:p>
          <a:p>
            <a:r>
              <a:rPr lang="pt-BR" dirty="0" smtClean="0"/>
              <a:t>UFMG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432" y="425003"/>
            <a:ext cx="4072481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Partilha de informação estratégica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A interação entre as instituições e a integração coordenada de ações seria fundamental para o funcionamento do sistema. Porém, atravessa esta questão da coordenação o problema da informação. A intensidade da interação das instituições do sistema de controle diminui à medida que a disputa institucional prevalece não só no campo político, mas também no da produção e tratamento da informação.</a:t>
            </a:r>
          </a:p>
          <a:p>
            <a:pPr marL="0" indent="0" algn="just">
              <a:buNone/>
            </a:pPr>
            <a:endParaRPr lang="pt-BR" dirty="0" smtClean="0"/>
          </a:p>
          <a:p>
            <a:pPr lvl="1" algn="just"/>
            <a:r>
              <a:rPr lang="pt-BR" dirty="0" smtClean="0"/>
              <a:t>“Então eu acho que não há integração no plano da informação, porque os órgãos acabam entrando naquela de que informação é poder. Tem que proteger a minha informação e eles não compartilham tanto. E para investigar a corrupção você precisa ter amplo acesso à informação”.</a:t>
            </a:r>
          </a:p>
          <a:p>
            <a:pPr lvl="1" algn="just"/>
            <a:r>
              <a:rPr lang="pt-BR" dirty="0" smtClean="0"/>
              <a:t>“Há uma pluralidade, há quase que uma competição entre as entidades, para ver quem investiga mais, quem pune mais a corrupção.”</a:t>
            </a:r>
          </a:p>
          <a:p>
            <a:pPr lvl="1" algn="just"/>
            <a:r>
              <a:rPr lang="pt-BR" dirty="0" smtClean="0"/>
              <a:t>“É a questão de poder. Eu acho fundamental a questão de que a sua informação, se é você que encontrou, se é você que vai tratar aquilo individualmente, dentro de suas limitações, você tem depois o reconhecimento, a repercussão, com a sua instituição. Se você passa a repartir, está dividindo os méritos, ainda que isso pudesse enriquecer muito o trabalho de combate à corrupção. Eu acho que tem muito ainda de vaidades e isolamento para a preservação dos seus próprios poderes. O que é um enfraquecimento total do sistema de combate à corrupção. Eu penso que essa é um pouco a realidade.”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589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problema sistêmico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Apesar dos avanços incrementais das instituições de accountability, existem dificuldades para o funcionamento sistêmico. </a:t>
            </a:r>
          </a:p>
          <a:p>
            <a:pPr algn="just"/>
            <a:r>
              <a:rPr lang="pt-BR" dirty="0" smtClean="0"/>
              <a:t>A ausência de coordenação das ações de controle e a pouca cooperação institucional implica em grande retrabalho, a falta de um padrão comum de avaliação (parâmetros comuns), a falta de informação estratégica partilhada e o prejuízo ao sequenciamento de ações de controle.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3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visão dos dirigentes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Forte sentimento de impunidade dos dirigentes do sistema de instituições de accountability.</a:t>
            </a:r>
          </a:p>
          <a:p>
            <a:pPr algn="just"/>
            <a:r>
              <a:rPr lang="pt-BR" dirty="0" smtClean="0"/>
              <a:t>Ineficiência do sistema, em que o ciclo da accountability é quebrado no momento da responsabilização. </a:t>
            </a:r>
          </a:p>
          <a:p>
            <a:pPr algn="just"/>
            <a:r>
              <a:rPr lang="pt-BR" dirty="0" smtClean="0"/>
              <a:t>A investigação, pautada pela baixa cooperação e falta de coordenação, prejudica o sequenciamento de atividades do sistema, prejudicando sua eficiência.</a:t>
            </a:r>
          </a:p>
          <a:p>
            <a:pPr algn="just"/>
            <a:r>
              <a:rPr lang="pt-BR" dirty="0" smtClean="0"/>
              <a:t>O resultado é dificuldades na produção de provas, baixa responsabilização e fortalecimento da impunidade dos crimes de corrupção.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7342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fazer?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Estabelecer prioridades de ação a partir da coordenação institucional.</a:t>
            </a:r>
          </a:p>
          <a:p>
            <a:r>
              <a:rPr lang="pt-BR" dirty="0" smtClean="0"/>
              <a:t>Fortalecer os laços de cooperação entre as instituições, superando a ação autocentrada e referida. </a:t>
            </a:r>
          </a:p>
          <a:p>
            <a:r>
              <a:rPr lang="pt-BR" dirty="0" smtClean="0"/>
              <a:t>Criar um sistema de inteligência interinstitucional. </a:t>
            </a:r>
          </a:p>
          <a:p>
            <a:r>
              <a:rPr lang="pt-BR" dirty="0" smtClean="0"/>
              <a:t>Estabelecer um marco comum de avaliação de políticas e ações, bem como obras, patrimônio e recursos. </a:t>
            </a:r>
          </a:p>
          <a:p>
            <a:r>
              <a:rPr lang="pt-BR" dirty="0" smtClean="0"/>
              <a:t>Apoiar um código da Administração Pública?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49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Instituições de accountability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A accountability pressupõe a existência de instituições autorizadas e dispostas a controlar, supervisionar, retificar e punir as ações adicionadas pelos agentes públicos, as quais sejam consideradas ilícitas por parte de outras agências e que representem um descaminho do interesse público.</a:t>
            </a:r>
          </a:p>
          <a:p>
            <a:pPr algn="just"/>
            <a:r>
              <a:rPr lang="pt-BR" dirty="0" smtClean="0"/>
              <a:t>Para executar estas ações de controle, prevenção e punição desta extrapolação do exercício da autoridade, em contextos democráticos, as instituições de accountability não dividem suas competências constitucionais, mas se superpõem de modo a exercerem competências complementares umas às outras, respeitado um processo assegurado nos termos dos direitos e garantias constitucionais.</a:t>
            </a:r>
          </a:p>
          <a:p>
            <a:pPr algn="just"/>
            <a:r>
              <a:rPr lang="pt-BR" dirty="0" smtClean="0"/>
              <a:t>A Constituição define um sistema complexo de instituições de accountability, estando ela no cume do processo e sendo a diretriz institucional básica.</a:t>
            </a:r>
          </a:p>
          <a:p>
            <a:pPr algn="just"/>
            <a:r>
              <a:rPr lang="pt-BR" dirty="0" smtClean="0"/>
              <a:t>O funcionamento destas instituições está inserido em uma lógica sistêmica que implique a prestação de contas, o julgamento e a responsabilização.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90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Brasil – mudanças institucionais no controle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spcBef>
                <a:spcPts val="1200"/>
              </a:spcBef>
            </a:pPr>
            <a:r>
              <a:rPr lang="pt-BR" dirty="0" smtClean="0"/>
              <a:t>De um contexto de vazio institucional em relação à accountability, o Brasil, a partir da democratização, promoveu um processo de desenvolvimento institucional, marcado por </a:t>
            </a:r>
            <a:r>
              <a:rPr lang="pt-BR" dirty="0" err="1" smtClean="0"/>
              <a:t>incrementalismo</a:t>
            </a:r>
            <a:r>
              <a:rPr lang="pt-BR" dirty="0" smtClean="0"/>
              <a:t> e conjunturas críticas derivadas da corrupção.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O processo de desenvolvimento das instituições de accountability implicou em mudanças de regras e de práticas dos agentes envolvidos.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A Constituição de 1988 ampliou o papel destas instituições e representou a primeira conjuntura crítica de mudança.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A Lei de Responsabilidade Fiscal implicou em outra conjuntura de mudança.</a:t>
            </a:r>
          </a:p>
          <a:p>
            <a:pPr algn="just">
              <a:spcBef>
                <a:spcPts val="1200"/>
              </a:spcBef>
            </a:pPr>
            <a:r>
              <a:rPr lang="pt-BR" dirty="0" smtClean="0"/>
              <a:t>O gradativo fortalecimento destas instituições as tornou capazes para desvelar a corrupção existente. Os escândalos de corrupção promoveram, por sua vez, mudanças graduais nas instituições, servindo como um catalisador da mudança incremental e do fortalecimento das instituições de accountability. </a:t>
            </a:r>
          </a:p>
          <a:p>
            <a:pPr>
              <a:spcBef>
                <a:spcPts val="120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32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Como explicar a mudança?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618125"/>
              </p:ext>
            </p:extLst>
          </p:nvPr>
        </p:nvGraphicFramePr>
        <p:xfrm>
          <a:off x="386367" y="1455313"/>
          <a:ext cx="11281892" cy="50742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8348"/>
                <a:gridCol w="2871989"/>
                <a:gridCol w="3013657"/>
                <a:gridCol w="2987898"/>
              </a:tblGrid>
              <a:tr h="8401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Fator causal da mudança institucional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Foco analítico do processo de mudança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Explicação da mudança institucional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257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Variáveis exógenas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Conjunturas críticas, dependência sobre a trajetória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Conjuntura política e institucional mais ampla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Choques externos nas instituições, que desencadeiam mudanças institucionais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6970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Variáveis endógenas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Fatores distributivos de recursos entre os agentes institucionais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Elementos organizacionais internos às instituições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Mudanças organizacionais que implicam mudanças na distribuição de poder entre os agentes e ressignificação dos objetivos e processos institucionais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11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Variáveis sistêmicas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Interação entre as instituições de um cluster organizacional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Ecologia processual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Formação de coalizões organizacionais, controle da informação, processos de cooperação ou conflito institucional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3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 de instituições de accountability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As instituições do sistema de accountability devem ser autônomas e reconhecidas por seus operadores como portadoras de uma autoridade pública para a fiscalização, controle, correção e punição dos atos ilícitos, de maneira a preservar o interesse público e impedir qualquer tipo de uso privado do poder e dos recursos públicos.</a:t>
            </a:r>
          </a:p>
          <a:p>
            <a:pPr algn="just"/>
            <a:r>
              <a:rPr lang="pt-BR" dirty="0" smtClean="0"/>
              <a:t>O sistema de instituições de accountability cobre os poderes Executivo, Legislativo e Judiciário.</a:t>
            </a:r>
          </a:p>
          <a:p>
            <a:pPr algn="just"/>
            <a:r>
              <a:rPr lang="pt-BR" dirty="0" smtClean="0"/>
              <a:t>O sistema de instituições de accountability pressupõe:</a:t>
            </a:r>
          </a:p>
          <a:p>
            <a:pPr lvl="1" algn="just"/>
            <a:r>
              <a:rPr lang="pt-BR" dirty="0" smtClean="0"/>
              <a:t>Controle do tempo e intervenção estratégica;</a:t>
            </a:r>
            <a:endParaRPr lang="pt-BR" sz="1400" dirty="0" smtClean="0"/>
          </a:p>
          <a:p>
            <a:pPr lvl="1" algn="just"/>
            <a:r>
              <a:rPr lang="pt-BR" dirty="0" smtClean="0"/>
              <a:t>Estabelecimento de prioridades de ação;</a:t>
            </a:r>
            <a:endParaRPr lang="pt-BR" sz="1400" dirty="0" smtClean="0"/>
          </a:p>
          <a:p>
            <a:pPr lvl="1" algn="just"/>
            <a:r>
              <a:rPr lang="pt-BR" dirty="0" smtClean="0"/>
              <a:t>Coordenação;</a:t>
            </a:r>
            <a:endParaRPr lang="pt-BR" sz="1400" dirty="0" smtClean="0"/>
          </a:p>
          <a:p>
            <a:pPr lvl="1" algn="just"/>
            <a:r>
              <a:rPr lang="pt-BR" dirty="0" smtClean="0"/>
              <a:t>Cooperação;</a:t>
            </a:r>
            <a:endParaRPr lang="pt-BR" sz="1400" dirty="0" smtClean="0"/>
          </a:p>
          <a:p>
            <a:pPr lvl="1" algn="just"/>
            <a:r>
              <a:rPr lang="pt-BR" dirty="0" smtClean="0"/>
              <a:t>Sequenciamento.</a:t>
            </a:r>
            <a:endParaRPr lang="pt-BR" sz="14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01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Ecologia processual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Por ecologia processual entendemos a relação interdependente do sistema de instituições, em que as ações realizadas por uma instituição depende das ações de outras instituições. Esta interdependência é fixada em regras e procedimentos que envolvem um conjunto de instituições para a realização de um fim. O processo, portanto, fixa esta ecologia, de modo que o resultado depende da ação conjunta, coordenada e cooperativa das instituições.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ecologia processual é formal e informal. Formal porque fixada em procedimentos e regras jurídicas que definem a interação entre as instituições. Informal porque envolve concepções políticas, ideológicas e institucionais que fixam o padrão de interação entre as instituições.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254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Desafios das instituições de accountability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dirty="0" smtClean="0"/>
              <a:t>Os fatores endógenos e exógenos da mudança institucional estão presentes em todas as instituições de accountability (CGU, MPF, TCU, Polícia Federal, Justiça Federal, por exemplo). </a:t>
            </a:r>
          </a:p>
          <a:p>
            <a:pPr algn="just"/>
            <a:r>
              <a:rPr lang="pt-BR" dirty="0" smtClean="0"/>
              <a:t>Outro fator que se observa é a difusão de práticas e mudanças da União para os estados, no âmbito da Federação (criação de controladorias estaduais, Tribunais de Contas Estaduais, MPE, Justiça). Ainda persiste o problema da polícia judiciária no âmbito dos estados. </a:t>
            </a:r>
          </a:p>
          <a:p>
            <a:pPr algn="just"/>
            <a:r>
              <a:rPr lang="pt-BR" dirty="0" smtClean="0"/>
              <a:t>Entretanto, apesar de constatarmos os fatores endógenos e exógenos da mudança institucional, ainda avançamos pouco no que tange ao fator sistêmico, prejudicando o desempenho da accountability e o enfrentamento da corrupção.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50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Compreensão institucional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As instituições de accountability no Brasil construíram uma </a:t>
            </a:r>
            <a:r>
              <a:rPr lang="pt-BR" dirty="0" err="1" smtClean="0"/>
              <a:t>autocompreensão</a:t>
            </a:r>
            <a:r>
              <a:rPr lang="pt-BR" dirty="0" smtClean="0"/>
              <a:t> institucional em sua natureza técnica e em uma profunda crítica à política partidária, sendo ela o maior entrave para as melhorias de gestão e para o combate à corrupção.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457200" lvl="1" indent="0" algn="just">
              <a:buNone/>
            </a:pPr>
            <a:r>
              <a:rPr lang="pt-BR" dirty="0" smtClean="0"/>
              <a:t>“Tá lá o sistema político, porque, por exemplo, os ministros, os secretários, eles não são escolhidos por competência; eles são escolhidos porque é para ser, indicado pelo partido X, porque sempre é um acordo, então essa pessoa será que ela quer realmente combater a corrupção? Será que ela realmente quer mudar? Então esses políticos que a gente elege não ficam só lá. Eles de um certo modo também estão no comando do Executivo. Então está aí o problema. Para mim é essa política, o jeito como o sistema político foi desenvolvido aqui.”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11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Cooperação e coordenação institucional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Ausência de coordenação das ações de controle e a pouca cooperação institucional implica em grande retrabalho, a falta de um padrão comum de avaliação (parâmetros comuns) e um conflito entre instituições que prejudicam o enfrentamento da corrupção.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914400" lvl="3" indent="0" algn="just">
              <a:spcBef>
                <a:spcPts val="1000"/>
              </a:spcBef>
              <a:buNone/>
            </a:pPr>
            <a:r>
              <a:rPr lang="pt-BR" sz="2400" dirty="0" smtClean="0"/>
              <a:t>“Eu diria que todas são muito ciosas de captarem para si os louros do trabalho no combate à corrupção. Quando, digamos assim, este viés está presente, a cooperação não é aquela, mais fluida e eficiente, porque todo mundo quer mostrar serviço para a sociedade. Então em determinadas áreas de investigação as instituições só abrem para o Ministério Público quanto extrapola a ossada”.</a:t>
            </a:r>
          </a:p>
          <a:p>
            <a:pPr algn="just"/>
            <a:endParaRPr lang="pt-BR" dirty="0" smtClean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47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1469</Words>
  <Application>Microsoft Office PowerPoint</Application>
  <PresentationFormat>Widescreen</PresentationFormat>
  <Paragraphs>77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do Office</vt:lpstr>
      <vt:lpstr>  Os desafios do controle interno no enfrentamento da corrupção</vt:lpstr>
      <vt:lpstr>Instituições de accountability</vt:lpstr>
      <vt:lpstr>Brasil – mudanças institucionais no controle</vt:lpstr>
      <vt:lpstr>Como explicar a mudança?</vt:lpstr>
      <vt:lpstr>Sistema de instituições de accountability</vt:lpstr>
      <vt:lpstr>Ecologia processual</vt:lpstr>
      <vt:lpstr>Desafios das instituições de accountability</vt:lpstr>
      <vt:lpstr>Compreensão institucional </vt:lpstr>
      <vt:lpstr>Cooperação e coordenação institucional</vt:lpstr>
      <vt:lpstr>Partilha de informação estratégica </vt:lpstr>
      <vt:lpstr>O problema sistêmico</vt:lpstr>
      <vt:lpstr>A visão dos dirigentes</vt:lpstr>
      <vt:lpstr>O que fazer?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 desafios do controle interno no enfrentamento da corrupção</dc:title>
  <dc:creator>Fernando Filgueiras</dc:creator>
  <cp:lastModifiedBy>Fernando Filgueiras</cp:lastModifiedBy>
  <cp:revision>15</cp:revision>
  <dcterms:created xsi:type="dcterms:W3CDTF">2015-09-08T17:10:07Z</dcterms:created>
  <dcterms:modified xsi:type="dcterms:W3CDTF">2015-09-08T18:34:08Z</dcterms:modified>
</cp:coreProperties>
</file>