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sldIdLst>
    <p:sldId id="294" r:id="rId4"/>
    <p:sldId id="296" r:id="rId5"/>
    <p:sldId id="295" r:id="rId6"/>
    <p:sldId id="297" r:id="rId7"/>
    <p:sldId id="298" r:id="rId8"/>
    <p:sldId id="300" r:id="rId9"/>
    <p:sldId id="299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339966"/>
    <a:srgbClr val="6600FF"/>
    <a:srgbClr val="FF3300"/>
    <a:srgbClr val="99CC00"/>
    <a:srgbClr val="00FFCC"/>
    <a:srgbClr val="FF7C80"/>
    <a:srgbClr val="9900CC"/>
    <a:srgbClr val="00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5F79-DC6F-4C5A-8D83-9707D4E91BE8}" type="datetimeFigureOut">
              <a:rPr lang="pt-BR" smtClean="0"/>
              <a:t>09/09/2015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448-FC2E-485E-AD11-29F95E25F88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5F79-DC6F-4C5A-8D83-9707D4E91BE8}" type="datetimeFigureOut">
              <a:rPr lang="pt-BR" smtClean="0"/>
              <a:t>09/09/2015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448-FC2E-485E-AD11-29F95E25F88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5F79-DC6F-4C5A-8D83-9707D4E91BE8}" type="datetimeFigureOut">
              <a:rPr lang="pt-BR" smtClean="0"/>
              <a:t>09/09/2015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448-FC2E-485E-AD11-29F95E25F88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5F79-DC6F-4C5A-8D83-9707D4E91BE8}" type="datetimeFigureOut">
              <a:rPr lang="pt-BR" smtClean="0"/>
              <a:t>09/09/2015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448-FC2E-485E-AD11-29F95E25F88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5F79-DC6F-4C5A-8D83-9707D4E91BE8}" type="datetimeFigureOut">
              <a:rPr lang="pt-BR" smtClean="0"/>
              <a:t>09/09/2015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448-FC2E-485E-AD11-29F95E25F88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5F79-DC6F-4C5A-8D83-9707D4E91BE8}" type="datetimeFigureOut">
              <a:rPr lang="pt-BR" smtClean="0"/>
              <a:t>09/09/2015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448-FC2E-485E-AD11-29F95E25F88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5F79-DC6F-4C5A-8D83-9707D4E91BE8}" type="datetimeFigureOut">
              <a:rPr lang="pt-BR" smtClean="0"/>
              <a:t>09/09/2015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448-FC2E-485E-AD11-29F95E25F88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5F79-DC6F-4C5A-8D83-9707D4E91BE8}" type="datetimeFigureOut">
              <a:rPr lang="pt-BR" smtClean="0"/>
              <a:t>09/09/2015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448-FC2E-485E-AD11-29F95E25F88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5F79-DC6F-4C5A-8D83-9707D4E91BE8}" type="datetimeFigureOut">
              <a:rPr lang="pt-BR" smtClean="0"/>
              <a:t>09/09/2015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448-FC2E-485E-AD11-29F95E25F881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 descr="TEMPLATE_TELAO_CONACI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5F79-DC6F-4C5A-8D83-9707D4E91BE8}" type="datetimeFigureOut">
              <a:rPr lang="pt-BR" smtClean="0"/>
              <a:t>09/09/2015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448-FC2E-485E-AD11-29F95E25F88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5F79-DC6F-4C5A-8D83-9707D4E91BE8}" type="datetimeFigureOut">
              <a:rPr lang="pt-BR" smtClean="0"/>
              <a:t>09/09/2015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448-FC2E-485E-AD11-29F95E25F88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5F79-DC6F-4C5A-8D83-9707D4E91BE8}" type="datetimeFigureOut">
              <a:rPr lang="pt-BR" smtClean="0"/>
              <a:t>09/09/2015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448-FC2E-485E-AD11-29F95E25F88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65F79-DC6F-4C5A-8D83-9707D4E91BE8}" type="datetimeFigureOut">
              <a:rPr lang="pt-BR" smtClean="0"/>
              <a:t>09/09/2015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A448-FC2E-485E-AD11-29F95E25F88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04D2-131C-48E5-976E-A52CD6839DF8}" type="datetimeFigureOut">
              <a:rPr lang="pt-BR" smtClean="0"/>
              <a:t>09/09/2015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A78AC-3279-4490-8070-66AAB18C320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04D2-131C-48E5-976E-A52CD6839DF8}" type="datetimeFigureOut">
              <a:rPr lang="pt-BR" smtClean="0"/>
              <a:t>09/09/2015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A78AC-3279-4490-8070-66AAB18C320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04D2-131C-48E5-976E-A52CD6839DF8}" type="datetimeFigureOut">
              <a:rPr lang="pt-BR" smtClean="0"/>
              <a:t>09/09/2015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A78AC-3279-4490-8070-66AAB18C320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04D2-131C-48E5-976E-A52CD6839DF8}" type="datetimeFigureOut">
              <a:rPr lang="pt-BR" smtClean="0"/>
              <a:t>09/09/2015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A78AC-3279-4490-8070-66AAB18C320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04D2-131C-48E5-976E-A52CD6839DF8}" type="datetimeFigureOut">
              <a:rPr lang="pt-BR" smtClean="0"/>
              <a:t>09/09/2015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A78AC-3279-4490-8070-66AAB18C320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04D2-131C-48E5-976E-A52CD6839DF8}" type="datetimeFigureOut">
              <a:rPr lang="pt-BR" smtClean="0"/>
              <a:t>09/09/2015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A78AC-3279-4490-8070-66AAB18C320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04D2-131C-48E5-976E-A52CD6839DF8}" type="datetimeFigureOut">
              <a:rPr lang="pt-BR" smtClean="0"/>
              <a:t>09/09/2015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A78AC-3279-4490-8070-66AAB18C320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04D2-131C-48E5-976E-A52CD6839DF8}" type="datetimeFigureOut">
              <a:rPr lang="pt-BR" smtClean="0"/>
              <a:t>09/09/2015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A78AC-3279-4490-8070-66AAB18C320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04D2-131C-48E5-976E-A52CD6839DF8}" type="datetimeFigureOut">
              <a:rPr lang="pt-BR" smtClean="0"/>
              <a:t>09/09/2015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A78AC-3279-4490-8070-66AAB18C320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04D2-131C-48E5-976E-A52CD6839DF8}" type="datetimeFigureOut">
              <a:rPr lang="pt-BR" smtClean="0"/>
              <a:t>09/09/2015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A78AC-3279-4490-8070-66AAB18C320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04D2-131C-48E5-976E-A52CD6839DF8}" type="datetimeFigureOut">
              <a:rPr lang="pt-BR" smtClean="0"/>
              <a:t>09/09/2015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A78AC-3279-4490-8070-66AAB18C320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09/09/2015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09/09/2015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09/09/2015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09/09/2015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09/09/2015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09/09/2015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09/09/2015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 descr="TEMPLATE_TELAO_CONACI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65F79-DC6F-4C5A-8D83-9707D4E91BE8}" type="datetimeFigureOut">
              <a:rPr lang="pt-BR" smtClean="0"/>
              <a:t>09/09/2015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DA448-FC2E-485E-AD11-29F95E25F88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3" r:id="rId10"/>
    <p:sldLayoutId id="2147483670" r:id="rId11"/>
    <p:sldLayoutId id="2147483671" r:id="rId12"/>
    <p:sldLayoutId id="214748367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204D2-131C-48E5-976E-A52CD6839DF8}" type="datetimeFigureOut">
              <a:rPr lang="pt-BR" smtClean="0"/>
              <a:t>09/09/2015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A78AC-3279-4490-8070-66AAB18C320F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  <a:effectLst/>
        </p:spPr>
        <p:txBody>
          <a:bodyPr/>
          <a:lstStyle/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34390" y="1124744"/>
            <a:ext cx="79312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rgbClr val="000000"/>
                </a:solidFill>
                <a:latin typeface="Arial" panose="020B0604020202020204" pitchFamily="34" charset="0"/>
              </a:rPr>
              <a:t>O Papel do Controle Social e a Nova Lei do Terceiro Setor </a:t>
            </a:r>
            <a:endParaRPr lang="pt-BR" sz="4000" dirty="0"/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428999"/>
            <a:ext cx="8229600" cy="208823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pt-BR" sz="1400" dirty="0" smtClean="0">
              <a:solidFill>
                <a:schemeClr val="bg1"/>
              </a:solidFill>
              <a:latin typeface="Droid Serif" panose="02020600060500020200" pitchFamily="18" charset="0"/>
              <a:ea typeface="Droid Serif" panose="02020600060500020200" pitchFamily="18" charset="0"/>
              <a:cs typeface="Droid Serif" panose="02020600060500020200" pitchFamily="18" charset="0"/>
            </a:endParaRPr>
          </a:p>
          <a:p>
            <a:pPr marL="0" indent="0" algn="ctr">
              <a:buNone/>
            </a:pPr>
            <a:endParaRPr lang="pt-BR" sz="1400" dirty="0">
              <a:solidFill>
                <a:schemeClr val="bg1"/>
              </a:solidFill>
              <a:latin typeface="Droid Serif" panose="02020600060500020200" pitchFamily="18" charset="0"/>
              <a:ea typeface="Droid Serif" panose="02020600060500020200" pitchFamily="18" charset="0"/>
              <a:cs typeface="Droid Serif" panose="02020600060500020200" pitchFamily="18" charset="0"/>
            </a:endParaRPr>
          </a:p>
          <a:p>
            <a:pPr marL="0" indent="0" algn="ctr">
              <a:buNone/>
            </a:pPr>
            <a:endParaRPr lang="pt-BR" sz="1400" dirty="0" smtClean="0">
              <a:solidFill>
                <a:schemeClr val="bg1"/>
              </a:solidFill>
              <a:latin typeface="Droid Serif" panose="02020600060500020200" pitchFamily="18" charset="0"/>
              <a:ea typeface="Droid Serif" panose="02020600060500020200" pitchFamily="18" charset="0"/>
              <a:cs typeface="Droid Serif" panose="02020600060500020200" pitchFamily="18" charset="0"/>
            </a:endParaRPr>
          </a:p>
          <a:p>
            <a:pPr marL="0" indent="0" algn="ctr">
              <a:buNone/>
            </a:pPr>
            <a:endParaRPr lang="pt-BR" sz="1400" dirty="0">
              <a:solidFill>
                <a:schemeClr val="bg1"/>
              </a:solidFill>
              <a:latin typeface="Droid Serif" panose="02020600060500020200" pitchFamily="18" charset="0"/>
              <a:ea typeface="Droid Serif" panose="02020600060500020200" pitchFamily="18" charset="0"/>
              <a:cs typeface="Droid Serif" panose="02020600060500020200" pitchFamily="18" charset="0"/>
            </a:endParaRPr>
          </a:p>
          <a:p>
            <a:pPr marL="0" indent="0" algn="ctr">
              <a:buNone/>
            </a:pPr>
            <a:r>
              <a:rPr lang="pt-BR" sz="1400" dirty="0" smtClean="0">
                <a:solidFill>
                  <a:schemeClr val="bg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Fábio Oliva</a:t>
            </a:r>
          </a:p>
          <a:p>
            <a:pPr marL="0" indent="0" algn="ctr">
              <a:buNone/>
            </a:pPr>
            <a:r>
              <a:rPr lang="pt-BR" sz="1400" dirty="0" smtClean="0">
                <a:solidFill>
                  <a:schemeClr val="bg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Advogado e </a:t>
            </a:r>
            <a:r>
              <a:rPr lang="pt-BR" sz="1400" smtClean="0">
                <a:solidFill>
                  <a:schemeClr val="bg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Jornalista Investigativo</a:t>
            </a:r>
            <a:endParaRPr lang="pt-BR" sz="1400" dirty="0" smtClean="0">
              <a:solidFill>
                <a:schemeClr val="bg1"/>
              </a:solidFill>
              <a:latin typeface="Droid Serif" panose="02020600060500020200" pitchFamily="18" charset="0"/>
              <a:ea typeface="Droid Serif" panose="02020600060500020200" pitchFamily="18" charset="0"/>
              <a:cs typeface="Droid Serif" panose="02020600060500020200" pitchFamily="18" charset="0"/>
            </a:endParaRPr>
          </a:p>
          <a:p>
            <a:pPr marL="0" indent="0" algn="ctr">
              <a:buNone/>
            </a:pPr>
            <a:r>
              <a:rPr lang="pt-BR" sz="1400" dirty="0" smtClean="0">
                <a:solidFill>
                  <a:schemeClr val="bg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Conselheiro da </a:t>
            </a:r>
            <a:r>
              <a:rPr lang="pt-BR" sz="1400" dirty="0" err="1" smtClean="0">
                <a:solidFill>
                  <a:schemeClr val="bg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Amarribo</a:t>
            </a:r>
            <a:r>
              <a:rPr lang="pt-BR" sz="1400" dirty="0" smtClean="0">
                <a:solidFill>
                  <a:schemeClr val="bg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 Brasil / T I</a:t>
            </a:r>
          </a:p>
          <a:p>
            <a:pPr marL="0" indent="0" algn="ctr">
              <a:buNone/>
            </a:pPr>
            <a:r>
              <a:rPr lang="pt-BR" sz="1400" dirty="0" smtClean="0">
                <a:solidFill>
                  <a:schemeClr val="bg1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fhcoliva@terra.com.br</a:t>
            </a:r>
            <a:endParaRPr lang="pt-BR" sz="1400" dirty="0">
              <a:solidFill>
                <a:schemeClr val="bg1"/>
              </a:solidFill>
              <a:latin typeface="Droid Serif" panose="02020600060500020200" pitchFamily="18" charset="0"/>
              <a:ea typeface="Droid Serif" panose="02020600060500020200" pitchFamily="18" charset="0"/>
              <a:cs typeface="Droid Serif" panose="02020600060500020200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682942" y="1700808"/>
            <a:ext cx="8458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Ser os olhos e ouvidos dos órgãos de controle e defesa do Estado</a:t>
            </a:r>
          </a:p>
          <a:p>
            <a:pPr marL="285750" indent="-285750">
              <a:buFontTx/>
              <a:buChar char="-"/>
            </a:pPr>
            <a:endParaRPr lang="pt-BR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Agir por meios próprios quando os órgãos de controle demorarem a atuar ou não atuarem (Ação Popular, Ação Civil Pública, </a:t>
            </a:r>
            <a:r>
              <a:rPr lang="pt-BR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etc</a:t>
            </a:r>
            <a:r>
              <a:rPr lang="pt-BR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).</a:t>
            </a:r>
          </a:p>
          <a:p>
            <a:pPr marL="285750" indent="-285750">
              <a:buFontTx/>
              <a:buChar char="-"/>
            </a:pPr>
            <a:endParaRPr lang="pt-BR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Evitarem a partidarização ou politização do controle social</a:t>
            </a:r>
          </a:p>
          <a:p>
            <a:pPr marL="285750" indent="-285750">
              <a:buFontTx/>
              <a:buChar char="-"/>
            </a:pPr>
            <a:endParaRPr lang="pt-BR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Ser um agente catalizador de informações/denúncias</a:t>
            </a:r>
          </a:p>
          <a:p>
            <a:pPr marL="285750" indent="-285750">
              <a:buFontTx/>
              <a:buChar char="-"/>
            </a:pPr>
            <a:endParaRPr lang="pt-BR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Ser multiplicador de organizações de controle social </a:t>
            </a:r>
            <a:endParaRPr lang="pt-BR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57200" y="908720"/>
            <a:ext cx="8229600" cy="508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O Papel do Controle Social e a Nova Lei do Terceiro Setor </a:t>
            </a:r>
            <a:endParaRPr lang="pt-BR" sz="2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2348880"/>
            <a:ext cx="8208912" cy="3096344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pt-BR" sz="1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Receita Federal / Juntas Comerciais / Secretarias da Fazenda</a:t>
            </a:r>
          </a:p>
          <a:p>
            <a:pPr marL="285750" indent="-285750">
              <a:buFontTx/>
              <a:buChar char="-"/>
            </a:pPr>
            <a:r>
              <a:rPr lang="pt-BR" sz="1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Tribunais de Faz de Contas</a:t>
            </a:r>
          </a:p>
          <a:p>
            <a:pPr>
              <a:buFontTx/>
              <a:buChar char="-"/>
            </a:pPr>
            <a:r>
              <a:rPr lang="pt-BR" sz="1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LAI ainda não pegou</a:t>
            </a:r>
          </a:p>
          <a:p>
            <a:pPr>
              <a:buFontTx/>
              <a:buChar char="-"/>
            </a:pPr>
            <a:r>
              <a:rPr lang="pt-BR" sz="1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Foro privilegiado</a:t>
            </a:r>
          </a:p>
          <a:p>
            <a:pPr>
              <a:buFontTx/>
              <a:buChar char="-"/>
            </a:pPr>
            <a:r>
              <a:rPr lang="pt-BR" sz="1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Órgãos não falam entre si (Cadastro Nacional Improbidade)</a:t>
            </a:r>
          </a:p>
          <a:p>
            <a:pPr>
              <a:buFontTx/>
              <a:buChar char="-"/>
            </a:pPr>
            <a:r>
              <a:rPr lang="pt-BR" sz="1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Fiscalizeagora.org</a:t>
            </a:r>
          </a:p>
          <a:p>
            <a:pPr>
              <a:buFontTx/>
              <a:buChar char="-"/>
            </a:pPr>
            <a:endParaRPr lang="pt-BR" sz="1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endParaRPr lang="pt-BR" sz="18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t-BR" sz="18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>
            <a:normAutofit/>
          </a:bodyPr>
          <a:lstStyle/>
          <a:p>
            <a:r>
              <a:rPr lang="pt-BR" sz="2200" b="1" dirty="0">
                <a:solidFill>
                  <a:srgbClr val="000000"/>
                </a:solidFill>
                <a:latin typeface="Arial" panose="020B0604020202020204" pitchFamily="34" charset="0"/>
              </a:rPr>
              <a:t>O Papel do Controle Social e a Nova Lei do Terceiro Setor </a:t>
            </a:r>
            <a:endParaRPr lang="pt-BR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>
            <a:normAutofit/>
          </a:bodyPr>
          <a:lstStyle/>
          <a:p>
            <a:r>
              <a:rPr lang="pt-BR" sz="2200" b="1" dirty="0">
                <a:solidFill>
                  <a:srgbClr val="000000"/>
                </a:solidFill>
                <a:latin typeface="Arial" panose="020B0604020202020204" pitchFamily="34" charset="0"/>
              </a:rPr>
              <a:t>O Papel do Controle Social e a Nova Lei do Terceiro Setor </a:t>
            </a:r>
            <a:endParaRPr lang="pt-BR" sz="22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5" y="1600201"/>
            <a:ext cx="6132899" cy="408604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00201"/>
            <a:ext cx="6211836" cy="4130210"/>
          </a:xfr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67544" y="980727"/>
            <a:ext cx="8229600" cy="619473"/>
          </a:xfrm>
        </p:spPr>
        <p:txBody>
          <a:bodyPr>
            <a:normAutofit/>
          </a:bodyPr>
          <a:lstStyle/>
          <a:p>
            <a:r>
              <a:rPr lang="pt-BR" sz="2200" b="1" dirty="0">
                <a:solidFill>
                  <a:srgbClr val="000000"/>
                </a:solidFill>
                <a:latin typeface="Arial" panose="020B0604020202020204" pitchFamily="34" charset="0"/>
              </a:rPr>
              <a:t>O Papel do Controle Social e a Nova Lei do Terceiro Setor </a:t>
            </a:r>
            <a:endParaRPr lang="pt-BR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600200"/>
            <a:ext cx="6139828" cy="4082333"/>
          </a:xfr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>
            <a:normAutofit/>
          </a:bodyPr>
          <a:lstStyle/>
          <a:p>
            <a:r>
              <a:rPr lang="pt-BR" sz="2200" b="1" dirty="0">
                <a:solidFill>
                  <a:srgbClr val="000000"/>
                </a:solidFill>
                <a:latin typeface="Arial" panose="020B0604020202020204" pitchFamily="34" charset="0"/>
              </a:rPr>
              <a:t>O Papel do Controle Social e a Nova Lei do Terceiro Setor 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994414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461" y="1600201"/>
            <a:ext cx="5000086" cy="3989040"/>
          </a:xfr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>
            <a:normAutofit/>
          </a:bodyPr>
          <a:lstStyle/>
          <a:p>
            <a:r>
              <a:rPr lang="pt-BR" sz="2200" b="1" dirty="0">
                <a:solidFill>
                  <a:srgbClr val="000000"/>
                </a:solidFill>
                <a:latin typeface="Arial" panose="020B0604020202020204" pitchFamily="34" charset="0"/>
              </a:rPr>
              <a:t>O Papel do Controle Social e a Nova Lei do Terceiro Setor </a:t>
            </a:r>
            <a:endParaRPr lang="pt-BR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188</Words>
  <Application>Microsoft Office PowerPoint</Application>
  <PresentationFormat>Apresentação na tela (4:3)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7</vt:i4>
      </vt:variant>
    </vt:vector>
  </HeadingPairs>
  <TitlesOfParts>
    <vt:vector size="13" baseType="lpstr">
      <vt:lpstr>Arial</vt:lpstr>
      <vt:lpstr>Calibri</vt:lpstr>
      <vt:lpstr>Droid Serif</vt:lpstr>
      <vt:lpstr>Tema do Office</vt:lpstr>
      <vt:lpstr>Personalizar design</vt:lpstr>
      <vt:lpstr>1_Personalizar design</vt:lpstr>
      <vt:lpstr>Apresentação do PowerPoint</vt:lpstr>
      <vt:lpstr>Apresentação do PowerPoint</vt:lpstr>
      <vt:lpstr>O Papel do Controle Social e a Nova Lei do Terceiro Setor </vt:lpstr>
      <vt:lpstr>O Papel do Controle Social e a Nova Lei do Terceiro Setor </vt:lpstr>
      <vt:lpstr>O Papel do Controle Social e a Nova Lei do Terceiro Setor </vt:lpstr>
      <vt:lpstr>O Papel do Controle Social e a Nova Lei do Terceiro Setor </vt:lpstr>
      <vt:lpstr>O Papel do Controle Social e a Nova Lei do Terceiro Setor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CLAUDIA</dc:creator>
  <cp:lastModifiedBy>FHCOLIVA</cp:lastModifiedBy>
  <cp:revision>156</cp:revision>
  <dcterms:created xsi:type="dcterms:W3CDTF">2015-02-25T21:04:32Z</dcterms:created>
  <dcterms:modified xsi:type="dcterms:W3CDTF">2015-09-09T16:58:39Z</dcterms:modified>
</cp:coreProperties>
</file>