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660" r:id="rId3"/>
    <p:sldMasterId id="2147483674" r:id="rId4"/>
  </p:sldMasterIdLst>
  <p:notesMasterIdLst>
    <p:notesMasterId r:id="rId35"/>
  </p:notesMasterIdLst>
  <p:handoutMasterIdLst>
    <p:handoutMasterId r:id="rId36"/>
  </p:handoutMasterIdLst>
  <p:sldIdLst>
    <p:sldId id="303" r:id="rId5"/>
    <p:sldId id="389" r:id="rId6"/>
    <p:sldId id="304" r:id="rId7"/>
    <p:sldId id="306" r:id="rId8"/>
    <p:sldId id="307" r:id="rId9"/>
    <p:sldId id="308" r:id="rId10"/>
    <p:sldId id="379" r:id="rId11"/>
    <p:sldId id="380" r:id="rId12"/>
    <p:sldId id="381" r:id="rId13"/>
    <p:sldId id="352" r:id="rId14"/>
    <p:sldId id="388" r:id="rId15"/>
    <p:sldId id="358" r:id="rId16"/>
    <p:sldId id="359" r:id="rId17"/>
    <p:sldId id="375" r:id="rId18"/>
    <p:sldId id="377" r:id="rId19"/>
    <p:sldId id="376" r:id="rId20"/>
    <p:sldId id="387" r:id="rId21"/>
    <p:sldId id="341" r:id="rId22"/>
    <p:sldId id="383" r:id="rId23"/>
    <p:sldId id="384" r:id="rId24"/>
    <p:sldId id="390" r:id="rId25"/>
    <p:sldId id="365" r:id="rId26"/>
    <p:sldId id="363" r:id="rId27"/>
    <p:sldId id="366" r:id="rId28"/>
    <p:sldId id="320" r:id="rId29"/>
    <p:sldId id="348" r:id="rId30"/>
    <p:sldId id="353" r:id="rId31"/>
    <p:sldId id="386" r:id="rId32"/>
    <p:sldId id="385" r:id="rId33"/>
    <p:sldId id="37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56C4"/>
    <a:srgbClr val="0A2ACC"/>
    <a:srgbClr val="158CC1"/>
    <a:srgbClr val="21AAE7"/>
    <a:srgbClr val="19A6E5"/>
    <a:srgbClr val="6BC6EF"/>
    <a:srgbClr val="C1EDF7"/>
    <a:srgbClr val="ACE6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425" autoAdjust="0"/>
  </p:normalViewPr>
  <p:slideViewPr>
    <p:cSldViewPr>
      <p:cViewPr>
        <p:scale>
          <a:sx n="98" d="100"/>
          <a:sy n="98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inffss1\Orgaos1\OGE\Ouvidoria%20Geral\SATE-DAI\2015\Relat&#243;rios%20semestrais%202015\1&#186;%20Semestre\Tabela%201&#186;Sem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inffss1\Orgaos1\OGE\Ouvidoria%20Geral\SATE-DAI\2015\Relat&#243;rios%20semestrais%202015\1&#186;%20Semestre\Tabela%201&#186;Sem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inffss1\Orgaos1\OGE\Ouvidoria%20Geral\SATE-DAI\2015\Relat&#243;rios%20semestrais%202015\1&#186;%20Semestre\Tabela%201&#186;Sem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470990552706619E-3"/>
                  <c:y val="-3.527385846017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46E-3"/>
                  <c:y val="-4.341397964328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133737277054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23110102776103E-2"/>
                  <c:y val="-2.44203635493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45262010549986E-16"/>
                  <c:y val="-2.442036354934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41981105413246E-3"/>
                  <c:y val="-1.3566868638527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Hoja1!$A$8:$A$13</c:f>
              <c:strCache>
                <c:ptCount val="6"/>
                <c:pt idx="0">
                  <c:v>Muita</c:v>
                </c:pt>
                <c:pt idx="1">
                  <c:v>Alguma</c:v>
                </c:pt>
                <c:pt idx="2">
                  <c:v>Pouca</c:v>
                </c:pt>
                <c:pt idx="3">
                  <c:v>Nenhuma</c:v>
                </c:pt>
                <c:pt idx="4">
                  <c:v>Não respondeu</c:v>
                </c:pt>
                <c:pt idx="5">
                  <c:v>Não sabe</c:v>
                </c:pt>
              </c:strCache>
            </c:strRef>
          </c:cat>
          <c:val>
            <c:numRef>
              <c:f>Hoja1!$D$8:$D$13</c:f>
              <c:numCache>
                <c:formatCode>0.00%</c:formatCode>
                <c:ptCount val="6"/>
                <c:pt idx="0">
                  <c:v>3.2000000000000015E-2</c:v>
                </c:pt>
                <c:pt idx="1">
                  <c:v>0.28700000000000009</c:v>
                </c:pt>
                <c:pt idx="2">
                  <c:v>0.40900000000000009</c:v>
                </c:pt>
                <c:pt idx="3">
                  <c:v>0.26200000000000001</c:v>
                </c:pt>
                <c:pt idx="4">
                  <c:v>2.0000000000000009E-3</c:v>
                </c:pt>
                <c:pt idx="5">
                  <c:v>7.000000000000001E-3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0"/>
        <c:shape val="box"/>
        <c:axId val="32511104"/>
        <c:axId val="32512640"/>
        <c:axId val="0"/>
      </c:bar3DChart>
      <c:catAx>
        <c:axId val="325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512640"/>
        <c:crosses val="autoZero"/>
        <c:auto val="1"/>
        <c:lblAlgn val="ctr"/>
        <c:lblOffset val="100"/>
        <c:noMultiLvlLbl val="0"/>
      </c:catAx>
      <c:valAx>
        <c:axId val="32512640"/>
        <c:scaling>
          <c:orientation val="minMax"/>
        </c:scaling>
        <c:delete val="0"/>
        <c:axPos val="r"/>
        <c:majorGridlines/>
        <c:numFmt formatCode="0.00%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t-BR"/>
          </a:p>
        </c:txPr>
        <c:crossAx val="32511104"/>
        <c:crosses val="max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2456100979942443E-2"/>
                  <c:y val="-1.116607094479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457141742040609E-2"/>
                  <c:y val="-1.371302227621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750978153753091E-2"/>
                  <c:y val="-1.171331940888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111429844503645E-2"/>
                  <c:y val="-1.444921216146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837976108005087E-2"/>
                  <c:y val="-9.9025579627185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964401562790498E-3"/>
                  <c:y val="-8.4502169110797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963365284554742E-3"/>
                  <c:y val="-1.056277113884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'oge dados'!$A$25:$A$31</c:f>
              <c:strCache>
                <c:ptCount val="7"/>
                <c:pt idx="0">
                  <c:v>Elogio</c:v>
                </c:pt>
                <c:pt idx="1">
                  <c:v>Sugestão</c:v>
                </c:pt>
                <c:pt idx="2">
                  <c:v>Crítica</c:v>
                </c:pt>
                <c:pt idx="3">
                  <c:v>Solicitação</c:v>
                </c:pt>
                <c:pt idx="4">
                  <c:v>Informação</c:v>
                </c:pt>
                <c:pt idx="5">
                  <c:v>Denúncia </c:v>
                </c:pt>
                <c:pt idx="6">
                  <c:v>Reclamação </c:v>
                </c:pt>
              </c:strCache>
            </c:strRef>
          </c:cat>
          <c:val>
            <c:numRef>
              <c:f>'oge dados'!$C$25:$C$31</c:f>
              <c:numCache>
                <c:formatCode>0.0%</c:formatCode>
                <c:ptCount val="7"/>
                <c:pt idx="0">
                  <c:v>1.3038042507590638E-2</c:v>
                </c:pt>
                <c:pt idx="1">
                  <c:v>1.6699410609037332E-2</c:v>
                </c:pt>
                <c:pt idx="2">
                  <c:v>3.1344883014824083E-2</c:v>
                </c:pt>
                <c:pt idx="3">
                  <c:v>0.14502589748169323</c:v>
                </c:pt>
                <c:pt idx="4">
                  <c:v>0.16074298981961069</c:v>
                </c:pt>
                <c:pt idx="5">
                  <c:v>0.20646544025718883</c:v>
                </c:pt>
                <c:pt idx="6">
                  <c:v>0.42668333631005545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356928"/>
        <c:axId val="171358464"/>
        <c:axId val="0"/>
      </c:bar3DChart>
      <c:catAx>
        <c:axId val="17135692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pt-BR"/>
          </a:p>
        </c:txPr>
        <c:crossAx val="171358464"/>
        <c:crosses val="autoZero"/>
        <c:auto val="1"/>
        <c:lblAlgn val="ctr"/>
        <c:lblOffset val="100"/>
        <c:noMultiLvlLbl val="0"/>
      </c:catAx>
      <c:valAx>
        <c:axId val="171358464"/>
        <c:scaling>
          <c:orientation val="minMax"/>
        </c:scaling>
        <c:delete val="0"/>
        <c:axPos val="r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171356928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098814082858687E-2"/>
          <c:y val="0.36298104028227374"/>
          <c:w val="0.8298025227586151"/>
          <c:h val="0.6349254081485299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6643197378105515E-3"/>
                  <c:y val="-8.13727589187303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0659960195993552E-2"/>
                  <c:y val="-0.146505033923433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595916066797176E-2"/>
                  <c:y val="-3.96105413574736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8851615042726766E-2"/>
                  <c:y val="7.24849214521218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6641029349229395E-2"/>
                  <c:y val="-4.86538373130954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4542004911331713E-2"/>
                  <c:y val="-7.08585061429956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5529562807197664E-2"/>
                  <c:y val="-5.78458236441161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oge!$V$2:$AB$3</c:f>
              <c:strCache>
                <c:ptCount val="7"/>
                <c:pt idx="0">
                  <c:v>Ouvidoria Ambiental</c:v>
                </c:pt>
                <c:pt idx="1">
                  <c:v>Ouvidoria Educacional</c:v>
                </c:pt>
                <c:pt idx="2">
                  <c:v>Ouvidoria de Fazenda, Patrimônio e Licitações Públicas</c:v>
                </c:pt>
                <c:pt idx="3">
                  <c:v>Ouvidoria de Polícia</c:v>
                </c:pt>
                <c:pt idx="4">
                  <c:v>Ouvidoria de Saúde</c:v>
                </c:pt>
                <c:pt idx="5">
                  <c:v>Ouvidoria do Sistema Penitenciário</c:v>
                </c:pt>
                <c:pt idx="6">
                  <c:v>SATE</c:v>
                </c:pt>
              </c:strCache>
            </c:strRef>
          </c:cat>
          <c:val>
            <c:numRef>
              <c:f>oge!$V$17:$AB$17</c:f>
              <c:numCache>
                <c:formatCode>0%</c:formatCode>
                <c:ptCount val="7"/>
                <c:pt idx="0">
                  <c:v>2.24147169137346E-2</c:v>
                </c:pt>
                <c:pt idx="1">
                  <c:v>0.16083229148062156</c:v>
                </c:pt>
                <c:pt idx="2">
                  <c:v>0.12555813538131813</c:v>
                </c:pt>
                <c:pt idx="3">
                  <c:v>0.18226469012323632</c:v>
                </c:pt>
                <c:pt idx="4">
                  <c:v>0.27469190926951242</c:v>
                </c:pt>
                <c:pt idx="5">
                  <c:v>0.12520092873727451</c:v>
                </c:pt>
                <c:pt idx="6">
                  <c:v>0.10903732809430254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48020833333335"/>
          <c:y val="0.14061722222222223"/>
          <c:w val="0.83351979166666668"/>
          <c:h val="0.8354586111111111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'oge dados'!$C$33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673820331065979E-2"/>
                  <c:y val="7.0690949715031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343333122589631E-3"/>
                  <c:y val="3.1729235870096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43410106028879E-2"/>
                  <c:y val="5.1335196270248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835324241601576E-3"/>
                  <c:y val="3.7248758535104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950377293232555E-3"/>
                  <c:y val="4.0110099614446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8451805391815945E-3"/>
                  <c:y val="5.6613066063831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95400983305379E-2"/>
                  <c:y val="1.0604284013550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917128443335359E-2"/>
                  <c:y val="1.157538639331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7393678246413951E-2"/>
                  <c:y val="1.9826228061715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7620282339383468E-3"/>
                  <c:y val="-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'oge dados'!$A$34:$A$42</c:f>
              <c:strCache>
                <c:ptCount val="9"/>
                <c:pt idx="0">
                  <c:v>Internet</c:v>
                </c:pt>
                <c:pt idx="1">
                  <c:v>Telefone</c:v>
                </c:pt>
                <c:pt idx="2">
                  <c:v>Formulário Web</c:v>
                </c:pt>
                <c:pt idx="3">
                  <c:v>Email</c:v>
                </c:pt>
                <c:pt idx="4">
                  <c:v>Presencial</c:v>
                </c:pt>
                <c:pt idx="5">
                  <c:v>Carta</c:v>
                </c:pt>
                <c:pt idx="6">
                  <c:v>Ofício</c:v>
                </c:pt>
                <c:pt idx="7">
                  <c:v>Mídia</c:v>
                </c:pt>
                <c:pt idx="8">
                  <c:v>Correspondência oficial</c:v>
                </c:pt>
              </c:strCache>
            </c:strRef>
          </c:cat>
          <c:val>
            <c:numRef>
              <c:f>'oge dados'!$C$34:$C$42</c:f>
              <c:numCache>
                <c:formatCode>0.00%</c:formatCode>
                <c:ptCount val="9"/>
                <c:pt idx="0">
                  <c:v>0.5058939096267191</c:v>
                </c:pt>
                <c:pt idx="1">
                  <c:v>0.32389712448651542</c:v>
                </c:pt>
                <c:pt idx="2">
                  <c:v>5.6885158063939976E-2</c:v>
                </c:pt>
                <c:pt idx="3">
                  <c:v>3.991784247186999E-2</c:v>
                </c:pt>
                <c:pt idx="4">
                  <c:v>3.96499374888373E-2</c:v>
                </c:pt>
                <c:pt idx="5">
                  <c:v>2.8397928201464546E-2</c:v>
                </c:pt>
                <c:pt idx="6">
                  <c:v>3.2148597963922139E-3</c:v>
                </c:pt>
                <c:pt idx="7">
                  <c:v>1.071619932130738E-3</c:v>
                </c:pt>
                <c:pt idx="8">
                  <c:v>1.071619932130738E-3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846272"/>
        <c:axId val="171860352"/>
        <c:axId val="0"/>
      </c:bar3DChart>
      <c:catAx>
        <c:axId val="171846272"/>
        <c:scaling>
          <c:orientation val="maxMin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100"/>
            </a:pPr>
            <a:endParaRPr lang="pt-BR"/>
          </a:p>
        </c:txPr>
        <c:crossAx val="171860352"/>
        <c:crosses val="autoZero"/>
        <c:auto val="1"/>
        <c:lblAlgn val="ctr"/>
        <c:lblOffset val="100"/>
        <c:noMultiLvlLbl val="0"/>
      </c:catAx>
      <c:valAx>
        <c:axId val="171860352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one"/>
        <c:crossAx val="171846272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1DBF1-F81F-4D81-B599-E32027D4DD17}" type="doc">
      <dgm:prSet loTypeId="urn:microsoft.com/office/officeart/2005/8/layout/cycle2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1EBC1D0-2A2D-4283-B4B6-3EAE516986F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b="1" dirty="0" smtClean="0">
              <a:latin typeface="+mj-lt"/>
            </a:rPr>
            <a:t>OGE</a:t>
          </a:r>
          <a:endParaRPr lang="pt-BR" sz="1400" b="1" dirty="0">
            <a:latin typeface="+mj-lt"/>
          </a:endParaRPr>
        </a:p>
      </dgm:t>
    </dgm:pt>
    <dgm:pt modelId="{9A8D214D-E21D-4D00-947F-D78C64494445}" type="parTrans" cxnId="{0C87B1F4-016E-466C-9812-26CA16EA840A}">
      <dgm:prSet/>
      <dgm:spPr/>
      <dgm:t>
        <a:bodyPr/>
        <a:lstStyle/>
        <a:p>
          <a:endParaRPr lang="pt-BR" sz="1800" b="1">
            <a:latin typeface="+mj-lt"/>
          </a:endParaRPr>
        </a:p>
      </dgm:t>
    </dgm:pt>
    <dgm:pt modelId="{CED0B8E7-15D9-4B82-B690-F0B008D32B99}" type="sibTrans" cxnId="{0C87B1F4-016E-466C-9812-26CA16EA840A}">
      <dgm:prSet custT="1"/>
      <dgm:spPr/>
      <dgm:t>
        <a:bodyPr/>
        <a:lstStyle/>
        <a:p>
          <a:endParaRPr lang="pt-BR" sz="1200" b="1">
            <a:latin typeface="+mj-lt"/>
          </a:endParaRPr>
        </a:p>
      </dgm:t>
    </dgm:pt>
    <dgm:pt modelId="{AFC98D8D-E6A4-465D-9649-6A4C7AF9580D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b="1" dirty="0" smtClean="0">
              <a:latin typeface="+mj-lt"/>
            </a:rPr>
            <a:t>TCE-MG</a:t>
          </a:r>
          <a:endParaRPr lang="pt-BR" sz="1400" b="1" dirty="0">
            <a:latin typeface="+mj-lt"/>
          </a:endParaRPr>
        </a:p>
      </dgm:t>
    </dgm:pt>
    <dgm:pt modelId="{1A3271E6-D607-4884-B789-90B1E0352083}" type="parTrans" cxnId="{4666A13A-79B7-4715-A59F-F7E511B8EBAA}">
      <dgm:prSet/>
      <dgm:spPr/>
      <dgm:t>
        <a:bodyPr/>
        <a:lstStyle/>
        <a:p>
          <a:endParaRPr lang="pt-BR" sz="1800" b="1">
            <a:latin typeface="+mj-lt"/>
          </a:endParaRPr>
        </a:p>
      </dgm:t>
    </dgm:pt>
    <dgm:pt modelId="{CEDCBE26-96F8-46AB-86F3-8C4EBBBADDCB}" type="sibTrans" cxnId="{4666A13A-79B7-4715-A59F-F7E511B8EBAA}">
      <dgm:prSet custT="1"/>
      <dgm:spPr/>
      <dgm:t>
        <a:bodyPr/>
        <a:lstStyle/>
        <a:p>
          <a:endParaRPr lang="pt-BR" sz="1200" b="1">
            <a:latin typeface="+mj-lt"/>
          </a:endParaRPr>
        </a:p>
      </dgm:t>
    </dgm:pt>
    <dgm:pt modelId="{A8F1664D-C30D-4962-9028-B2215F136C5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b="1" dirty="0" smtClean="0">
              <a:latin typeface="+mj-lt"/>
            </a:rPr>
            <a:t>ALMG</a:t>
          </a:r>
          <a:endParaRPr lang="pt-BR" sz="1400" b="1" dirty="0">
            <a:latin typeface="+mj-lt"/>
          </a:endParaRPr>
        </a:p>
      </dgm:t>
    </dgm:pt>
    <dgm:pt modelId="{6ACE5268-45D8-4EC0-ADCF-2BA196EF0A7B}" type="parTrans" cxnId="{212F96C8-4030-4FD8-A097-F6BB5FB2E4C9}">
      <dgm:prSet/>
      <dgm:spPr/>
      <dgm:t>
        <a:bodyPr/>
        <a:lstStyle/>
        <a:p>
          <a:endParaRPr lang="pt-BR" sz="1800" b="1">
            <a:latin typeface="+mj-lt"/>
          </a:endParaRPr>
        </a:p>
      </dgm:t>
    </dgm:pt>
    <dgm:pt modelId="{58245519-3A36-40B1-BD4D-A6016336DCF9}" type="sibTrans" cxnId="{212F96C8-4030-4FD8-A097-F6BB5FB2E4C9}">
      <dgm:prSet custT="1"/>
      <dgm:spPr/>
      <dgm:t>
        <a:bodyPr/>
        <a:lstStyle/>
        <a:p>
          <a:endParaRPr lang="pt-BR" sz="1200" b="1">
            <a:latin typeface="+mj-lt"/>
          </a:endParaRPr>
        </a:p>
      </dgm:t>
    </dgm:pt>
    <dgm:pt modelId="{9A07CE58-942C-40EA-AB60-93DA31B6D43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b="1" dirty="0" smtClean="0">
              <a:latin typeface="+mj-lt"/>
            </a:rPr>
            <a:t>TRE-MG</a:t>
          </a:r>
          <a:endParaRPr lang="pt-BR" sz="1200" b="1" dirty="0">
            <a:latin typeface="+mj-lt"/>
          </a:endParaRPr>
        </a:p>
      </dgm:t>
    </dgm:pt>
    <dgm:pt modelId="{50D7C7DD-E056-4CB2-83F5-25D041F3948B}" type="parTrans" cxnId="{5A1023A4-6438-4CAC-8A36-D3356AFEAF9B}">
      <dgm:prSet/>
      <dgm:spPr/>
      <dgm:t>
        <a:bodyPr/>
        <a:lstStyle/>
        <a:p>
          <a:endParaRPr lang="pt-BR" sz="1800" b="1">
            <a:latin typeface="+mj-lt"/>
          </a:endParaRPr>
        </a:p>
      </dgm:t>
    </dgm:pt>
    <dgm:pt modelId="{8101BFD3-8F22-4FFE-A63F-AEA2E599ED42}" type="sibTrans" cxnId="{5A1023A4-6438-4CAC-8A36-D3356AFEAF9B}">
      <dgm:prSet custT="1"/>
      <dgm:spPr/>
      <dgm:t>
        <a:bodyPr/>
        <a:lstStyle/>
        <a:p>
          <a:endParaRPr lang="pt-BR" sz="1200" b="1">
            <a:latin typeface="+mj-lt"/>
          </a:endParaRPr>
        </a:p>
      </dgm:t>
    </dgm:pt>
    <dgm:pt modelId="{EA51D0A5-D81A-4CD5-8F1A-53A6D9568C1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b="1" dirty="0" smtClean="0">
              <a:latin typeface="+mj-lt"/>
            </a:rPr>
            <a:t>TJMG</a:t>
          </a:r>
          <a:endParaRPr lang="pt-BR" sz="1400" b="1" dirty="0">
            <a:latin typeface="+mj-lt"/>
          </a:endParaRPr>
        </a:p>
      </dgm:t>
    </dgm:pt>
    <dgm:pt modelId="{C383292D-3B66-417D-BD34-0A4E5DD4092C}" type="sibTrans" cxnId="{580444F3-B542-4734-9F4C-D8DC3B5E66E2}">
      <dgm:prSet custT="1"/>
      <dgm:spPr/>
      <dgm:t>
        <a:bodyPr/>
        <a:lstStyle/>
        <a:p>
          <a:endParaRPr lang="pt-BR" sz="1200" b="1">
            <a:latin typeface="+mj-lt"/>
          </a:endParaRPr>
        </a:p>
      </dgm:t>
    </dgm:pt>
    <dgm:pt modelId="{3E32B706-9841-4542-8801-C840A8EAAC7E}" type="parTrans" cxnId="{580444F3-B542-4734-9F4C-D8DC3B5E66E2}">
      <dgm:prSet/>
      <dgm:spPr/>
      <dgm:t>
        <a:bodyPr/>
        <a:lstStyle/>
        <a:p>
          <a:endParaRPr lang="pt-BR" sz="1800" b="1">
            <a:latin typeface="+mj-lt"/>
          </a:endParaRPr>
        </a:p>
      </dgm:t>
    </dgm:pt>
    <dgm:pt modelId="{D7338B27-AFAF-4DB1-A65D-8FE15F8024E5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b="1" dirty="0" smtClean="0">
              <a:latin typeface="+mj-lt"/>
            </a:rPr>
            <a:t>MP-MG</a:t>
          </a:r>
          <a:endParaRPr lang="pt-BR" sz="1400" b="1" dirty="0">
            <a:latin typeface="+mj-lt"/>
          </a:endParaRPr>
        </a:p>
      </dgm:t>
    </dgm:pt>
    <dgm:pt modelId="{8AAFC874-A732-46F9-B0FA-1A8713364878}" type="parTrans" cxnId="{B6EBAE7F-A5B0-4C3C-A14A-47ED27910F71}">
      <dgm:prSet/>
      <dgm:spPr/>
      <dgm:t>
        <a:bodyPr/>
        <a:lstStyle/>
        <a:p>
          <a:endParaRPr lang="pt-BR"/>
        </a:p>
      </dgm:t>
    </dgm:pt>
    <dgm:pt modelId="{6B3BBD9B-07A2-48F6-9FF1-50F4EA5D010B}" type="sibTrans" cxnId="{B6EBAE7F-A5B0-4C3C-A14A-47ED27910F71}">
      <dgm:prSet/>
      <dgm:spPr/>
      <dgm:t>
        <a:bodyPr/>
        <a:lstStyle/>
        <a:p>
          <a:endParaRPr lang="pt-BR"/>
        </a:p>
      </dgm:t>
    </dgm:pt>
    <dgm:pt modelId="{14F1C6D9-4DA5-4D80-9D01-EC4B74C0173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b="1" dirty="0" smtClean="0">
              <a:latin typeface="+mj-lt"/>
            </a:rPr>
            <a:t>Ouvidorias</a:t>
          </a:r>
        </a:p>
        <a:p>
          <a:r>
            <a:rPr lang="pt-BR" sz="1200" b="1" dirty="0" smtClean="0">
              <a:latin typeface="+mj-lt"/>
            </a:rPr>
            <a:t>Municipais</a:t>
          </a:r>
          <a:endParaRPr lang="pt-BR" sz="1200" b="1" dirty="0">
            <a:latin typeface="+mj-lt"/>
          </a:endParaRPr>
        </a:p>
      </dgm:t>
    </dgm:pt>
    <dgm:pt modelId="{DEBCDA49-1B29-403F-8AB8-56F4E90F973C}" type="parTrans" cxnId="{660AB8E5-BDEC-4364-918C-28D1E33449CA}">
      <dgm:prSet/>
      <dgm:spPr/>
      <dgm:t>
        <a:bodyPr/>
        <a:lstStyle/>
        <a:p>
          <a:endParaRPr lang="pt-BR"/>
        </a:p>
      </dgm:t>
    </dgm:pt>
    <dgm:pt modelId="{ABAFD7C9-5994-4CA2-A690-9E4B62C3CA21}" type="sibTrans" cxnId="{660AB8E5-BDEC-4364-918C-28D1E33449CA}">
      <dgm:prSet/>
      <dgm:spPr/>
      <dgm:t>
        <a:bodyPr/>
        <a:lstStyle/>
        <a:p>
          <a:endParaRPr lang="pt-BR"/>
        </a:p>
      </dgm:t>
    </dgm:pt>
    <dgm:pt modelId="{94EEF005-3BB8-46C3-9069-66AAA1B5E91E}" type="pres">
      <dgm:prSet presAssocID="{8581DBF1-F81F-4D81-B599-E32027D4DD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601EEB-65AA-455B-8F4A-C67C2B1E7D03}" type="pres">
      <dgm:prSet presAssocID="{F1EBC1D0-2A2D-4283-B4B6-3EAE516986F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E5F9B8-60E9-4409-8B7E-DA8C799D74DA}" type="pres">
      <dgm:prSet presAssocID="{CED0B8E7-15D9-4B82-B690-F0B008D32B99}" presName="sibTrans" presStyleLbl="sibTrans2D1" presStyleIdx="0" presStyleCnt="7" custScaleX="170285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DDB74D96-B267-4B3E-BF8B-99CF4223E0A1}" type="pres">
      <dgm:prSet presAssocID="{CED0B8E7-15D9-4B82-B690-F0B008D32B99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D809559A-8F22-4149-A1ED-3B9DBAAC4E1A}" type="pres">
      <dgm:prSet presAssocID="{D7338B27-AFAF-4DB1-A65D-8FE15F8024E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88A50C-100A-45DB-A075-6C924275FCD6}" type="pres">
      <dgm:prSet presAssocID="{6B3BBD9B-07A2-48F6-9FF1-50F4EA5D010B}" presName="sibTrans" presStyleLbl="sibTrans2D1" presStyleIdx="1" presStyleCnt="7" custScaleX="148401" custLinFactNeighborX="-17969" custLinFactNeighborY="-7501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4806AACF-E417-46DB-83E7-BD3BD47E7395}" type="pres">
      <dgm:prSet presAssocID="{6B3BBD9B-07A2-48F6-9FF1-50F4EA5D010B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68AF25C9-39C2-4BA6-A659-9FD61A8C6F6C}" type="pres">
      <dgm:prSet presAssocID="{AFC98D8D-E6A4-465D-9649-6A4C7AF9580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641DE8-FE77-4907-B680-601485AB1889}" type="pres">
      <dgm:prSet presAssocID="{CEDCBE26-96F8-46AB-86F3-8C4EBBBADDCB}" presName="sibTrans" presStyleLbl="sibTrans2D1" presStyleIdx="2" presStyleCnt="7" custScaleX="185803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2602C6E9-5AA8-45E3-B9F4-C92323343868}" type="pres">
      <dgm:prSet presAssocID="{CEDCBE26-96F8-46AB-86F3-8C4EBBBADDCB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F20876AD-C6AB-489E-BA3B-7FEC85915D50}" type="pres">
      <dgm:prSet presAssocID="{A8F1664D-C30D-4962-9028-B2215F136C5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81B689-877B-4F34-A754-95652037447F}" type="pres">
      <dgm:prSet presAssocID="{58245519-3A36-40B1-BD4D-A6016336DCF9}" presName="sibTrans" presStyleLbl="sibTrans2D1" presStyleIdx="3" presStyleCnt="7" custScaleX="190449" custScaleY="113430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FA8C866D-D56D-4988-9258-5BCCC15AA3EE}" type="pres">
      <dgm:prSet presAssocID="{58245519-3A36-40B1-BD4D-A6016336DCF9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CC8BB44D-84E8-4EC5-AF5A-B6F4A806153D}" type="pres">
      <dgm:prSet presAssocID="{EA51D0A5-D81A-4CD5-8F1A-53A6D9568C1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ED545E-D06A-48BB-82A5-3314C1155C25}" type="pres">
      <dgm:prSet presAssocID="{C383292D-3B66-417D-BD34-0A4E5DD4092C}" presName="sibTrans" presStyleLbl="sibTrans2D1" presStyleIdx="4" presStyleCnt="7" custScaleX="183640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3BF7536C-769E-446E-925D-A648324E63B5}" type="pres">
      <dgm:prSet presAssocID="{C383292D-3B66-417D-BD34-0A4E5DD4092C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22111313-8304-4DC0-8953-EA9408327BC2}" type="pres">
      <dgm:prSet presAssocID="{9A07CE58-942C-40EA-AB60-93DA31B6D43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A6AE23-1B7D-4993-A5EB-9DE8DA656BC9}" type="pres">
      <dgm:prSet presAssocID="{8101BFD3-8F22-4FFE-A63F-AEA2E599ED42}" presName="sibTrans" presStyleLbl="sibTrans2D1" presStyleIdx="5" presStyleCnt="7" custScaleX="165727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5818137D-0D85-489D-910B-B382D63B7658}" type="pres">
      <dgm:prSet presAssocID="{8101BFD3-8F22-4FFE-A63F-AEA2E599ED42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CA1AD039-FEAF-4C96-B0F8-8B939986FF21}" type="pres">
      <dgm:prSet presAssocID="{14F1C6D9-4DA5-4D80-9D01-EC4B74C0173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326ED6-741F-4F9D-B829-881CF0872AC2}" type="pres">
      <dgm:prSet presAssocID="{ABAFD7C9-5994-4CA2-A690-9E4B62C3CA21}" presName="sibTrans" presStyleLbl="sibTrans2D1" presStyleIdx="6" presStyleCnt="7" custScaleX="165727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52F8AB34-D9D2-4795-A9B3-BB8C309DF110}" type="pres">
      <dgm:prSet presAssocID="{ABAFD7C9-5994-4CA2-A690-9E4B62C3CA21}" presName="connectorText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007855B1-D50C-48AC-8301-3083A74DC075}" type="presOf" srcId="{ABAFD7C9-5994-4CA2-A690-9E4B62C3CA21}" destId="{CD326ED6-741F-4F9D-B829-881CF0872AC2}" srcOrd="0" destOrd="0" presId="urn:microsoft.com/office/officeart/2005/8/layout/cycle2"/>
    <dgm:cxn modelId="{F3AEDA58-7DE8-456B-86C2-092B642E5625}" type="presOf" srcId="{CEDCBE26-96F8-46AB-86F3-8C4EBBBADDCB}" destId="{00641DE8-FE77-4907-B680-601485AB1889}" srcOrd="0" destOrd="0" presId="urn:microsoft.com/office/officeart/2005/8/layout/cycle2"/>
    <dgm:cxn modelId="{0C87B1F4-016E-466C-9812-26CA16EA840A}" srcId="{8581DBF1-F81F-4D81-B599-E32027D4DD17}" destId="{F1EBC1D0-2A2D-4283-B4B6-3EAE516986FA}" srcOrd="0" destOrd="0" parTransId="{9A8D214D-E21D-4D00-947F-D78C64494445}" sibTransId="{CED0B8E7-15D9-4B82-B690-F0B008D32B99}"/>
    <dgm:cxn modelId="{21EEACD6-E21F-4F6B-A90B-E4B0C2EEC55E}" type="presOf" srcId="{AFC98D8D-E6A4-465D-9649-6A4C7AF9580D}" destId="{68AF25C9-39C2-4BA6-A659-9FD61A8C6F6C}" srcOrd="0" destOrd="0" presId="urn:microsoft.com/office/officeart/2005/8/layout/cycle2"/>
    <dgm:cxn modelId="{FD42F827-11F5-4C40-A243-78394CAB709D}" type="presOf" srcId="{8101BFD3-8F22-4FFE-A63F-AEA2E599ED42}" destId="{3DA6AE23-1B7D-4993-A5EB-9DE8DA656BC9}" srcOrd="0" destOrd="0" presId="urn:microsoft.com/office/officeart/2005/8/layout/cycle2"/>
    <dgm:cxn modelId="{AD177127-65DD-4C4C-BDF0-2C3DE0B8CFEA}" type="presOf" srcId="{EA51D0A5-D81A-4CD5-8F1A-53A6D9568C1E}" destId="{CC8BB44D-84E8-4EC5-AF5A-B6F4A806153D}" srcOrd="0" destOrd="0" presId="urn:microsoft.com/office/officeart/2005/8/layout/cycle2"/>
    <dgm:cxn modelId="{91EE8C4A-5AA4-4B9D-93D2-E75C50E4BBA3}" type="presOf" srcId="{CEDCBE26-96F8-46AB-86F3-8C4EBBBADDCB}" destId="{2602C6E9-5AA8-45E3-B9F4-C92323343868}" srcOrd="1" destOrd="0" presId="urn:microsoft.com/office/officeart/2005/8/layout/cycle2"/>
    <dgm:cxn modelId="{E1F1E7AE-EDC6-4504-9A46-92977FEE36A5}" type="presOf" srcId="{8101BFD3-8F22-4FFE-A63F-AEA2E599ED42}" destId="{5818137D-0D85-489D-910B-B382D63B7658}" srcOrd="1" destOrd="0" presId="urn:microsoft.com/office/officeart/2005/8/layout/cycle2"/>
    <dgm:cxn modelId="{660AB8E5-BDEC-4364-918C-28D1E33449CA}" srcId="{8581DBF1-F81F-4D81-B599-E32027D4DD17}" destId="{14F1C6D9-4DA5-4D80-9D01-EC4B74C01738}" srcOrd="6" destOrd="0" parTransId="{DEBCDA49-1B29-403F-8AB8-56F4E90F973C}" sibTransId="{ABAFD7C9-5994-4CA2-A690-9E4B62C3CA21}"/>
    <dgm:cxn modelId="{1105AF17-8825-46AB-ADB3-29D8BB5E43AD}" type="presOf" srcId="{6B3BBD9B-07A2-48F6-9FF1-50F4EA5D010B}" destId="{4806AACF-E417-46DB-83E7-BD3BD47E7395}" srcOrd="1" destOrd="0" presId="urn:microsoft.com/office/officeart/2005/8/layout/cycle2"/>
    <dgm:cxn modelId="{F41191B7-1228-43C0-9831-CE9A695604B1}" type="presOf" srcId="{CED0B8E7-15D9-4B82-B690-F0B008D32B99}" destId="{DDB74D96-B267-4B3E-BF8B-99CF4223E0A1}" srcOrd="1" destOrd="0" presId="urn:microsoft.com/office/officeart/2005/8/layout/cycle2"/>
    <dgm:cxn modelId="{EA5DD9D1-BB30-4866-B334-F996C973C1BC}" type="presOf" srcId="{C383292D-3B66-417D-BD34-0A4E5DD4092C}" destId="{9DED545E-D06A-48BB-82A5-3314C1155C25}" srcOrd="0" destOrd="0" presId="urn:microsoft.com/office/officeart/2005/8/layout/cycle2"/>
    <dgm:cxn modelId="{19CD332A-1EE6-41EA-A2AE-1B84BE6F966D}" type="presOf" srcId="{CED0B8E7-15D9-4B82-B690-F0B008D32B99}" destId="{08E5F9B8-60E9-4409-8B7E-DA8C799D74DA}" srcOrd="0" destOrd="0" presId="urn:microsoft.com/office/officeart/2005/8/layout/cycle2"/>
    <dgm:cxn modelId="{5844999A-8B7A-4EE7-B24F-F38A0935C24A}" type="presOf" srcId="{8581DBF1-F81F-4D81-B599-E32027D4DD17}" destId="{94EEF005-3BB8-46C3-9069-66AAA1B5E91E}" srcOrd="0" destOrd="0" presId="urn:microsoft.com/office/officeart/2005/8/layout/cycle2"/>
    <dgm:cxn modelId="{212F96C8-4030-4FD8-A097-F6BB5FB2E4C9}" srcId="{8581DBF1-F81F-4D81-B599-E32027D4DD17}" destId="{A8F1664D-C30D-4962-9028-B2215F136C50}" srcOrd="3" destOrd="0" parTransId="{6ACE5268-45D8-4EC0-ADCF-2BA196EF0A7B}" sibTransId="{58245519-3A36-40B1-BD4D-A6016336DCF9}"/>
    <dgm:cxn modelId="{580444F3-B542-4734-9F4C-D8DC3B5E66E2}" srcId="{8581DBF1-F81F-4D81-B599-E32027D4DD17}" destId="{EA51D0A5-D81A-4CD5-8F1A-53A6D9568C1E}" srcOrd="4" destOrd="0" parTransId="{3E32B706-9841-4542-8801-C840A8EAAC7E}" sibTransId="{C383292D-3B66-417D-BD34-0A4E5DD4092C}"/>
    <dgm:cxn modelId="{5A1023A4-6438-4CAC-8A36-D3356AFEAF9B}" srcId="{8581DBF1-F81F-4D81-B599-E32027D4DD17}" destId="{9A07CE58-942C-40EA-AB60-93DA31B6D433}" srcOrd="5" destOrd="0" parTransId="{50D7C7DD-E056-4CB2-83F5-25D041F3948B}" sibTransId="{8101BFD3-8F22-4FFE-A63F-AEA2E599ED42}"/>
    <dgm:cxn modelId="{7B8434E2-40FB-41BD-AEE0-33E0500D04F0}" type="presOf" srcId="{F1EBC1D0-2A2D-4283-B4B6-3EAE516986FA}" destId="{78601EEB-65AA-455B-8F4A-C67C2B1E7D03}" srcOrd="0" destOrd="0" presId="urn:microsoft.com/office/officeart/2005/8/layout/cycle2"/>
    <dgm:cxn modelId="{7134FA3D-B75F-4F3B-91C8-F1E28E61D885}" type="presOf" srcId="{A8F1664D-C30D-4962-9028-B2215F136C50}" destId="{F20876AD-C6AB-489E-BA3B-7FEC85915D50}" srcOrd="0" destOrd="0" presId="urn:microsoft.com/office/officeart/2005/8/layout/cycle2"/>
    <dgm:cxn modelId="{B6EBAE7F-A5B0-4C3C-A14A-47ED27910F71}" srcId="{8581DBF1-F81F-4D81-B599-E32027D4DD17}" destId="{D7338B27-AFAF-4DB1-A65D-8FE15F8024E5}" srcOrd="1" destOrd="0" parTransId="{8AAFC874-A732-46F9-B0FA-1A8713364878}" sibTransId="{6B3BBD9B-07A2-48F6-9FF1-50F4EA5D010B}"/>
    <dgm:cxn modelId="{B643272E-8A7E-45E9-A952-4969B98FB8EB}" type="presOf" srcId="{14F1C6D9-4DA5-4D80-9D01-EC4B74C01738}" destId="{CA1AD039-FEAF-4C96-B0F8-8B939986FF21}" srcOrd="0" destOrd="0" presId="urn:microsoft.com/office/officeart/2005/8/layout/cycle2"/>
    <dgm:cxn modelId="{4666A13A-79B7-4715-A59F-F7E511B8EBAA}" srcId="{8581DBF1-F81F-4D81-B599-E32027D4DD17}" destId="{AFC98D8D-E6A4-465D-9649-6A4C7AF9580D}" srcOrd="2" destOrd="0" parTransId="{1A3271E6-D607-4884-B789-90B1E0352083}" sibTransId="{CEDCBE26-96F8-46AB-86F3-8C4EBBBADDCB}"/>
    <dgm:cxn modelId="{4FC6ABA8-F90E-43F2-88E6-E65F37658403}" type="presOf" srcId="{C383292D-3B66-417D-BD34-0A4E5DD4092C}" destId="{3BF7536C-769E-446E-925D-A648324E63B5}" srcOrd="1" destOrd="0" presId="urn:microsoft.com/office/officeart/2005/8/layout/cycle2"/>
    <dgm:cxn modelId="{1D148B0B-E020-43C9-B8FB-00B770CD5424}" type="presOf" srcId="{58245519-3A36-40B1-BD4D-A6016336DCF9}" destId="{FA8C866D-D56D-4988-9258-5BCCC15AA3EE}" srcOrd="1" destOrd="0" presId="urn:microsoft.com/office/officeart/2005/8/layout/cycle2"/>
    <dgm:cxn modelId="{96E78506-50F0-4F5B-BAB2-FBB55CD8021F}" type="presOf" srcId="{D7338B27-AFAF-4DB1-A65D-8FE15F8024E5}" destId="{D809559A-8F22-4149-A1ED-3B9DBAAC4E1A}" srcOrd="0" destOrd="0" presId="urn:microsoft.com/office/officeart/2005/8/layout/cycle2"/>
    <dgm:cxn modelId="{922C1EBB-D196-498B-84E8-D1C05FA3A4A8}" type="presOf" srcId="{9A07CE58-942C-40EA-AB60-93DA31B6D433}" destId="{22111313-8304-4DC0-8953-EA9408327BC2}" srcOrd="0" destOrd="0" presId="urn:microsoft.com/office/officeart/2005/8/layout/cycle2"/>
    <dgm:cxn modelId="{0D9254E9-CEB1-4D94-9F40-68D7B996709F}" type="presOf" srcId="{58245519-3A36-40B1-BD4D-A6016336DCF9}" destId="{8381B689-877B-4F34-A754-95652037447F}" srcOrd="0" destOrd="0" presId="urn:microsoft.com/office/officeart/2005/8/layout/cycle2"/>
    <dgm:cxn modelId="{2EFCFDF8-20DA-4A06-9473-C7F83FD07CCF}" type="presOf" srcId="{ABAFD7C9-5994-4CA2-A690-9E4B62C3CA21}" destId="{52F8AB34-D9D2-4795-A9B3-BB8C309DF110}" srcOrd="1" destOrd="0" presId="urn:microsoft.com/office/officeart/2005/8/layout/cycle2"/>
    <dgm:cxn modelId="{E0D56539-7290-4754-B6CA-58426E650A45}" type="presOf" srcId="{6B3BBD9B-07A2-48F6-9FF1-50F4EA5D010B}" destId="{1488A50C-100A-45DB-A075-6C924275FCD6}" srcOrd="0" destOrd="0" presId="urn:microsoft.com/office/officeart/2005/8/layout/cycle2"/>
    <dgm:cxn modelId="{9BD066BA-3447-41EC-B7EC-6D8919689FEF}" type="presParOf" srcId="{94EEF005-3BB8-46C3-9069-66AAA1B5E91E}" destId="{78601EEB-65AA-455B-8F4A-C67C2B1E7D03}" srcOrd="0" destOrd="0" presId="urn:microsoft.com/office/officeart/2005/8/layout/cycle2"/>
    <dgm:cxn modelId="{8A6B04AE-88E7-4539-8E20-3CCC7A8B2E45}" type="presParOf" srcId="{94EEF005-3BB8-46C3-9069-66AAA1B5E91E}" destId="{08E5F9B8-60E9-4409-8B7E-DA8C799D74DA}" srcOrd="1" destOrd="0" presId="urn:microsoft.com/office/officeart/2005/8/layout/cycle2"/>
    <dgm:cxn modelId="{BC6DEEA7-540B-4F79-B117-25357260729E}" type="presParOf" srcId="{08E5F9B8-60E9-4409-8B7E-DA8C799D74DA}" destId="{DDB74D96-B267-4B3E-BF8B-99CF4223E0A1}" srcOrd="0" destOrd="0" presId="urn:microsoft.com/office/officeart/2005/8/layout/cycle2"/>
    <dgm:cxn modelId="{40EB8957-58A1-425D-96EB-2B614A446760}" type="presParOf" srcId="{94EEF005-3BB8-46C3-9069-66AAA1B5E91E}" destId="{D809559A-8F22-4149-A1ED-3B9DBAAC4E1A}" srcOrd="2" destOrd="0" presId="urn:microsoft.com/office/officeart/2005/8/layout/cycle2"/>
    <dgm:cxn modelId="{610B83B5-1996-4007-B2F9-7ECC7A002B40}" type="presParOf" srcId="{94EEF005-3BB8-46C3-9069-66AAA1B5E91E}" destId="{1488A50C-100A-45DB-A075-6C924275FCD6}" srcOrd="3" destOrd="0" presId="urn:microsoft.com/office/officeart/2005/8/layout/cycle2"/>
    <dgm:cxn modelId="{87B2A231-A29E-4E33-8DF2-38DC32700DB6}" type="presParOf" srcId="{1488A50C-100A-45DB-A075-6C924275FCD6}" destId="{4806AACF-E417-46DB-83E7-BD3BD47E7395}" srcOrd="0" destOrd="0" presId="urn:microsoft.com/office/officeart/2005/8/layout/cycle2"/>
    <dgm:cxn modelId="{5619B448-0426-4754-BA34-4A86CCCDF51B}" type="presParOf" srcId="{94EEF005-3BB8-46C3-9069-66AAA1B5E91E}" destId="{68AF25C9-39C2-4BA6-A659-9FD61A8C6F6C}" srcOrd="4" destOrd="0" presId="urn:microsoft.com/office/officeart/2005/8/layout/cycle2"/>
    <dgm:cxn modelId="{1508E514-454D-4EF1-A945-9DF93E3756DC}" type="presParOf" srcId="{94EEF005-3BB8-46C3-9069-66AAA1B5E91E}" destId="{00641DE8-FE77-4907-B680-601485AB1889}" srcOrd="5" destOrd="0" presId="urn:microsoft.com/office/officeart/2005/8/layout/cycle2"/>
    <dgm:cxn modelId="{E0E68490-FE76-4931-8AFC-E553ED9CAF79}" type="presParOf" srcId="{00641DE8-FE77-4907-B680-601485AB1889}" destId="{2602C6E9-5AA8-45E3-B9F4-C92323343868}" srcOrd="0" destOrd="0" presId="urn:microsoft.com/office/officeart/2005/8/layout/cycle2"/>
    <dgm:cxn modelId="{2EE6D84E-B8EC-4DE3-A9B2-347EB0703C1D}" type="presParOf" srcId="{94EEF005-3BB8-46C3-9069-66AAA1B5E91E}" destId="{F20876AD-C6AB-489E-BA3B-7FEC85915D50}" srcOrd="6" destOrd="0" presId="urn:microsoft.com/office/officeart/2005/8/layout/cycle2"/>
    <dgm:cxn modelId="{DA20CEB6-29AD-4957-B274-91DFD89EE55C}" type="presParOf" srcId="{94EEF005-3BB8-46C3-9069-66AAA1B5E91E}" destId="{8381B689-877B-4F34-A754-95652037447F}" srcOrd="7" destOrd="0" presId="urn:microsoft.com/office/officeart/2005/8/layout/cycle2"/>
    <dgm:cxn modelId="{1DFEDB8A-0C33-4FAA-98CC-24DB4C89620C}" type="presParOf" srcId="{8381B689-877B-4F34-A754-95652037447F}" destId="{FA8C866D-D56D-4988-9258-5BCCC15AA3EE}" srcOrd="0" destOrd="0" presId="urn:microsoft.com/office/officeart/2005/8/layout/cycle2"/>
    <dgm:cxn modelId="{83E0FBFF-E0F6-479C-BE65-FEA288FD495D}" type="presParOf" srcId="{94EEF005-3BB8-46C3-9069-66AAA1B5E91E}" destId="{CC8BB44D-84E8-4EC5-AF5A-B6F4A806153D}" srcOrd="8" destOrd="0" presId="urn:microsoft.com/office/officeart/2005/8/layout/cycle2"/>
    <dgm:cxn modelId="{A237F0E6-3944-4C02-903F-6D5931795599}" type="presParOf" srcId="{94EEF005-3BB8-46C3-9069-66AAA1B5E91E}" destId="{9DED545E-D06A-48BB-82A5-3314C1155C25}" srcOrd="9" destOrd="0" presId="urn:microsoft.com/office/officeart/2005/8/layout/cycle2"/>
    <dgm:cxn modelId="{19EB6D9A-85C1-4FFC-9C35-9529E9DF0C24}" type="presParOf" srcId="{9DED545E-D06A-48BB-82A5-3314C1155C25}" destId="{3BF7536C-769E-446E-925D-A648324E63B5}" srcOrd="0" destOrd="0" presId="urn:microsoft.com/office/officeart/2005/8/layout/cycle2"/>
    <dgm:cxn modelId="{47A5466A-085D-456A-887D-EE12F64B42A0}" type="presParOf" srcId="{94EEF005-3BB8-46C3-9069-66AAA1B5E91E}" destId="{22111313-8304-4DC0-8953-EA9408327BC2}" srcOrd="10" destOrd="0" presId="urn:microsoft.com/office/officeart/2005/8/layout/cycle2"/>
    <dgm:cxn modelId="{3F157594-10E1-4ED8-9446-32B460AA69FF}" type="presParOf" srcId="{94EEF005-3BB8-46C3-9069-66AAA1B5E91E}" destId="{3DA6AE23-1B7D-4993-A5EB-9DE8DA656BC9}" srcOrd="11" destOrd="0" presId="urn:microsoft.com/office/officeart/2005/8/layout/cycle2"/>
    <dgm:cxn modelId="{9A813ED8-E631-4658-A8B4-9C70650477DC}" type="presParOf" srcId="{3DA6AE23-1B7D-4993-A5EB-9DE8DA656BC9}" destId="{5818137D-0D85-489D-910B-B382D63B7658}" srcOrd="0" destOrd="0" presId="urn:microsoft.com/office/officeart/2005/8/layout/cycle2"/>
    <dgm:cxn modelId="{0179577D-10C3-4C4C-9BD7-B4D7C3730E27}" type="presParOf" srcId="{94EEF005-3BB8-46C3-9069-66AAA1B5E91E}" destId="{CA1AD039-FEAF-4C96-B0F8-8B939986FF21}" srcOrd="12" destOrd="0" presId="urn:microsoft.com/office/officeart/2005/8/layout/cycle2"/>
    <dgm:cxn modelId="{73CFADB1-8B93-4CB6-A7B6-CE96B3ABE1FE}" type="presParOf" srcId="{94EEF005-3BB8-46C3-9069-66AAA1B5E91E}" destId="{CD326ED6-741F-4F9D-B829-881CF0872AC2}" srcOrd="13" destOrd="0" presId="urn:microsoft.com/office/officeart/2005/8/layout/cycle2"/>
    <dgm:cxn modelId="{0248E607-58DC-4342-A1B4-25C53B068178}" type="presParOf" srcId="{CD326ED6-741F-4F9D-B829-881CF0872AC2}" destId="{52F8AB34-D9D2-4795-A9B3-BB8C309DF1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03130-5EE2-400B-BAB2-138922822B8F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96FEE-4A84-49CA-955E-1E5B18CC12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6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2A9C-34C5-468A-B63F-27919D455C90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D801-CF79-4780-A14A-4C9E926749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4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D801-CF79-4780-A14A-4C9E9267498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68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D801-CF79-4780-A14A-4C9E9267498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50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D801-CF79-4780-A14A-4C9E9267498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50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D2B35D-8BF6-4CA7-B823-404AE6DAA5D5}" type="slidenum">
              <a:rPr lang="pt-BR" altLang="pt-BR" smtClean="0"/>
              <a:pPr eaLnBrk="1" hangingPunct="1"/>
              <a:t>20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 Governo de Minas Gerais criou o conceito de Territórios de Desenvolvimento, a partir do qual o Estado foi dividido em 17 regiões. Em cada um dos territórios, são realizados os Fóruns Regionais, espaços que reúnem a sociedade civil e representantes dos governos estadual e municipal para apontar e debater, em conjunto, as ações prioritárias para cada região.</a:t>
            </a:r>
            <a:endParaRPr lang="pt-BR" sz="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Objetivos do fóruns em tópicos 3 principais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D801-CF79-4780-A14A-4C9E9267498E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01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608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62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23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77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3808" y="163424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5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42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197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84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92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017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81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671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07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43808" y="163424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313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534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675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 descr="TEMPLATE_TELAO_CONAC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2863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76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391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60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3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25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TEMPLATE_TELAO_CONACI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m 7" descr="TEMPLATE_TELAO_CONACI.jpg"/>
          <p:cNvPicPr>
            <a:picLocks noChangeAspect="1"/>
          </p:cNvPicPr>
          <p:nvPr userDrawn="1"/>
        </p:nvPicPr>
        <p:blipFill rotWithShape="1">
          <a:blip r:embed="rId13" cstate="print"/>
          <a:srcRect t="17225" b="68733"/>
          <a:stretch/>
        </p:blipFill>
        <p:spPr>
          <a:xfrm>
            <a:off x="0" y="233799"/>
            <a:ext cx="9144000" cy="962953"/>
          </a:xfrm>
          <a:prstGeom prst="rect">
            <a:avLst/>
          </a:prstGeom>
        </p:spPr>
      </p:pic>
      <p:sp>
        <p:nvSpPr>
          <p:cNvPr id="9" name="Espaço Reservado para Título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0" name="Espaço Reservado para Texto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1" name="Imagem 10" descr="TEMPLATE_TELAO_CONACI.jpg"/>
          <p:cNvPicPr>
            <a:picLocks noChangeAspect="1"/>
          </p:cNvPicPr>
          <p:nvPr userDrawn="1"/>
        </p:nvPicPr>
        <p:blipFill rotWithShape="1">
          <a:blip r:embed="rId13" cstate="print"/>
          <a:srcRect b="16312"/>
          <a:stretch/>
        </p:blipFill>
        <p:spPr>
          <a:xfrm>
            <a:off x="0" y="0"/>
            <a:ext cx="9144000" cy="5739319"/>
          </a:xfrm>
          <a:prstGeom prst="rect">
            <a:avLst/>
          </a:prstGeom>
        </p:spPr>
      </p:pic>
      <p:pic>
        <p:nvPicPr>
          <p:cNvPr id="12" name="Imagem 11" descr="TEMPLATE_TELAO_CONACI.jpg"/>
          <p:cNvPicPr>
            <a:picLocks noChangeAspect="1"/>
          </p:cNvPicPr>
          <p:nvPr userDrawn="1"/>
        </p:nvPicPr>
        <p:blipFill rotWithShape="1">
          <a:blip r:embed="rId13" cstate="print"/>
          <a:srcRect t="17225" b="68733"/>
          <a:stretch/>
        </p:blipFill>
        <p:spPr>
          <a:xfrm>
            <a:off x="0" y="233799"/>
            <a:ext cx="9144000" cy="962953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0" y="1"/>
            <a:ext cx="9144000" cy="63598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15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6" name="Imagem 15" descr="TEMPLATE_TELAO_CONACI.jpg"/>
          <p:cNvPicPr>
            <a:picLocks noChangeAspect="1"/>
          </p:cNvPicPr>
          <p:nvPr userDrawn="1"/>
        </p:nvPicPr>
        <p:blipFill rotWithShape="1">
          <a:blip r:embed="rId13" cstate="print"/>
          <a:srcRect t="83972"/>
          <a:stretch/>
        </p:blipFill>
        <p:spPr>
          <a:xfrm>
            <a:off x="0" y="5786158"/>
            <a:ext cx="9144000" cy="10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31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ítulo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5" name="Espaço Reservado para Texto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6" name="Imagem 15" descr="TEMPLATE_TELAO_CONACI.jpg"/>
          <p:cNvPicPr>
            <a:picLocks noChangeAspect="1"/>
          </p:cNvPicPr>
          <p:nvPr userDrawn="1"/>
        </p:nvPicPr>
        <p:blipFill rotWithShape="1">
          <a:blip r:embed="rId13" cstate="print"/>
          <a:srcRect b="16312"/>
          <a:stretch/>
        </p:blipFill>
        <p:spPr>
          <a:xfrm>
            <a:off x="0" y="0"/>
            <a:ext cx="9144000" cy="5739319"/>
          </a:xfrm>
          <a:prstGeom prst="rect">
            <a:avLst/>
          </a:prstGeom>
        </p:spPr>
      </p:pic>
      <p:pic>
        <p:nvPicPr>
          <p:cNvPr id="17" name="Imagem 16" descr="TEMPLATE_TELAO_CONACI.jpg"/>
          <p:cNvPicPr>
            <a:picLocks noChangeAspect="1"/>
          </p:cNvPicPr>
          <p:nvPr userDrawn="1"/>
        </p:nvPicPr>
        <p:blipFill rotWithShape="1">
          <a:blip r:embed="rId13" cstate="print"/>
          <a:srcRect t="17225" b="68733"/>
          <a:stretch/>
        </p:blipFill>
        <p:spPr>
          <a:xfrm>
            <a:off x="0" y="233799"/>
            <a:ext cx="9144000" cy="962953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rgbClr val="6BC6EF">
              <a:alpha val="23137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TEMPLATE_TELAO_CONACI.jpg"/>
          <p:cNvPicPr>
            <a:picLocks noChangeAspect="1"/>
          </p:cNvPicPr>
          <p:nvPr userDrawn="1"/>
        </p:nvPicPr>
        <p:blipFill rotWithShape="1">
          <a:blip r:embed="rId13" cstate="print"/>
          <a:srcRect t="83972"/>
          <a:stretch/>
        </p:blipFill>
        <p:spPr>
          <a:xfrm>
            <a:off x="0" y="5758774"/>
            <a:ext cx="9144000" cy="10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0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5F79-DC6F-4C5A-8D83-9707D4E91BE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A448-FC2E-485E-AD11-29F95E25F88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04D2-131C-48E5-976E-A52CD6839DF8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78AC-3279-4490-8070-66AAB18C320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28143" y="1916832"/>
            <a:ext cx="7332289" cy="20423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Pública como Ferramenta </a:t>
            </a:r>
            <a:r>
              <a:rPr lang="pt-BR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stratégica</a:t>
            </a:r>
            <a:endParaRPr lang="pt-BR" sz="2400" i="1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52679" y="4581128"/>
            <a:ext cx="2260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Fábio Caldeira</a:t>
            </a:r>
            <a:endParaRPr lang="pt-BR" sz="2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611560" y="4149080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611560" y="177281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2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12474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Planos </a:t>
            </a:r>
            <a:r>
              <a:rPr lang="pt-B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 saúde </a:t>
            </a:r>
          </a:p>
          <a:p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(Resolução n. 323, de 2013, da Agência Nacional de Saúde Suplementar)</a:t>
            </a:r>
          </a:p>
          <a:p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endParaRPr lang="pt-B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pt-BR" sz="1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Distribuidoras </a:t>
            </a:r>
            <a:r>
              <a:rPr lang="pt-B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 energia elétrica</a:t>
            </a:r>
          </a:p>
          <a:p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(Resolução Normativa n. 470, /2011, da ANEEL)</a:t>
            </a:r>
          </a:p>
          <a:p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endParaRPr lang="pt-B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pt-BR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Instituições </a:t>
            </a:r>
            <a:r>
              <a:rPr lang="pt-B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financeiras</a:t>
            </a:r>
          </a:p>
          <a:p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(Resolução n. 4433, de 23/7/2015, do Banco Central do Brasil)</a:t>
            </a:r>
          </a:p>
          <a:p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endParaRPr lang="pt-B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Sociedades </a:t>
            </a:r>
            <a:r>
              <a:rPr lang="pt-B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seguradoras, entidades abertas de previdência complementar </a:t>
            </a:r>
            <a:r>
              <a:rPr lang="pt-BR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 </a:t>
            </a:r>
            <a:r>
              <a:rPr lang="pt-B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sociedades de capitalização.</a:t>
            </a:r>
          </a:p>
          <a:p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(Resolução n. 279, de 2013, do Conselho Nacional de Seguros Privados/Ministério da Fazenda)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Setores em que a criação de </a:t>
            </a:r>
            <a:r>
              <a:rPr lang="pt-BR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ouvidorias é obrigatória:</a:t>
            </a:r>
            <a:endParaRPr lang="pt-BR" sz="2500" b="1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1008112" cy="10207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212976"/>
            <a:ext cx="1008112" cy="10207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38152"/>
            <a:ext cx="1008113" cy="10207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437112"/>
            <a:ext cx="1008112" cy="1020767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611560" y="836712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93396"/>
              </p:ext>
            </p:extLst>
          </p:nvPr>
        </p:nvGraphicFramePr>
        <p:xfrm>
          <a:off x="359532" y="1124744"/>
          <a:ext cx="8388932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228"/>
                <a:gridCol w="6336704"/>
              </a:tblGrid>
              <a:tr h="678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Judiciário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Ø"/>
                      </a:pPr>
                      <a:r>
                        <a:rPr lang="pt-B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Resolução nº 103/2010 do Conselho Nacional de Justiça.</a:t>
                      </a:r>
                    </a:p>
                  </a:txBody>
                  <a:tcPr marL="9525" marR="9525" marT="9525" marB="0" anchor="ctr"/>
                </a:tc>
              </a:tr>
              <a:tr h="9643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Ministérios Públicos federal e estaduais 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Resolução n° 64/2010 do Conselho Nacional do Ministério Público.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93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Defensorias Públicas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Complementar Federal nº 80/1994.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187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Ordem dos Advogados do Brasil (OAB)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anose="05000000000000000000" pitchFamily="2" charset="2"/>
                        <a:buChar char="Ø"/>
                      </a:pP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pt-BR" sz="1800" b="0" i="0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Ouvidoria-Geral</a:t>
                      </a:r>
                      <a:r>
                        <a:rPr lang="pt-B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Conselho Federal da OAB (Provimento nº 123/2007)</a:t>
                      </a:r>
                      <a:r>
                        <a:rPr lang="pt-BR" sz="18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recebe manifestações sobre </a:t>
                      </a:r>
                      <a:br>
                        <a:rPr lang="pt-B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serviços e atividades dos órgãos do Conselho Federal, </a:t>
                      </a:r>
                      <a:br>
                        <a:rPr lang="pt-B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Conselhos Seccionais e Subseções da OAB.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0" y="184249"/>
            <a:ext cx="9144000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Setores </a:t>
            </a:r>
            <a:r>
              <a:rPr lang="pt-B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 em </a:t>
            </a:r>
            <a:r>
              <a:rPr lang="pt-BR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 criação de </a:t>
            </a:r>
            <a:r>
              <a:rPr lang="pt-B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ouvidorias é obrigatória:</a:t>
            </a:r>
            <a:endParaRPr lang="pt-BR" sz="2000" b="1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611560" y="836712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04864"/>
            <a:ext cx="9144000" cy="1584176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Ouvidorias Públicas Estaduais</a:t>
            </a:r>
            <a:endParaRPr lang="pt-BR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611560" y="3429000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77366"/>
            <a:ext cx="4440339" cy="45360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23528" y="3855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Estados que não possuem Ouvidorias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1452565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Região Norte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Acre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Amapá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Região Nordeste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Sergipe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Rio Grande do Norte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Alagoas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Região </a:t>
            </a:r>
            <a:r>
              <a:rPr lang="pt-BR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Centro-Oeste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Mato Grosso do Sul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Região </a:t>
            </a:r>
            <a:r>
              <a:rPr lang="pt-B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Sudeste</a:t>
            </a:r>
            <a:endParaRPr lang="pt-BR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Rio de Janeiro</a:t>
            </a:r>
            <a:endParaRPr lang="pt-BR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7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79512" y="47667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Norma jurídica de criação da Ouvidoria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81205"/>
              </p:ext>
            </p:extLst>
          </p:nvPr>
        </p:nvGraphicFramePr>
        <p:xfrm>
          <a:off x="647564" y="2093198"/>
          <a:ext cx="7920880" cy="264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6646"/>
                <a:gridCol w="6144234"/>
              </a:tblGrid>
              <a:tr h="4891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</a:t>
                      </a:r>
                      <a:endParaRPr lang="pt-BR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Amazonas, Pará, Ceará, Distrito Federal, Mato Grosso, Paraná, Rio Grande do Sul, Minas Gerais, Tocantins, Bahia</a:t>
                      </a:r>
                      <a:r>
                        <a:rPr lang="pt-BR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Maranhão.</a:t>
                      </a:r>
                    </a:p>
                    <a:p>
                      <a:pPr algn="ctr" fontAlgn="b"/>
                      <a:endParaRPr lang="pt-BR" sz="18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75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</a:t>
                      </a:r>
                      <a:endParaRPr lang="pt-BR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Paraíba, Pernambuco, Piauí, Goiás, Santa Catarina, Espírito Santo, São Paulo, Roraima</a:t>
                      </a:r>
                      <a:r>
                        <a:rPr lang="pt-BR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pt-BR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Rondônia.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627784" y="242088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 total de 20 Ouvidorias Estaduais, </a:t>
            </a:r>
            <a:br>
              <a:rPr lang="pt-B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pt-B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13 publicam relatórios gerenciais no site</a:t>
            </a:r>
            <a:endParaRPr lang="pt-B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7586"/>
            <a:ext cx="2016225" cy="204153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27784" y="3654316"/>
            <a:ext cx="6182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Tocantins, Bahia, Ceará, Maranhão, Paraíba, Pernambuco, </a:t>
            </a:r>
            <a:r>
              <a:rPr lang="pt-BR" sz="20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pt-BR" sz="20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pt-BR" sz="20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Distrito Federal, </a:t>
            </a:r>
            <a:r>
              <a:rPr lang="pt-BR" sz="20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Mato Grosso, Paraná, Rio Grande do Sul, Espírito Santo, São </a:t>
            </a:r>
            <a:r>
              <a:rPr lang="pt-BR" sz="20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Paulo e </a:t>
            </a:r>
            <a:r>
              <a:rPr lang="pt-BR" sz="20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Minas </a:t>
            </a:r>
            <a:r>
              <a:rPr lang="pt-BR" sz="20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Gerais.</a:t>
            </a:r>
            <a:endParaRPr lang="pt-BR" sz="20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709520" y="3517851"/>
            <a:ext cx="5976664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Transparência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Formas de contato mais utilizadas:</a:t>
            </a:r>
            <a:endParaRPr lang="pt-BR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5" y="1988840"/>
            <a:ext cx="1137845" cy="11521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1351191" cy="136815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71800" y="2276872"/>
            <a:ext cx="57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 </a:t>
            </a:r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ouvidorias estaduais possuem site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71800" y="3681607"/>
            <a:ext cx="5719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14 ouvidorias estaduais possuem </a:t>
            </a:r>
            <a:r>
              <a:rPr lang="pt-BR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telefones gratuitos</a:t>
            </a:r>
            <a:endParaRPr lang="pt-BR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Subordinação/Vinculação Legal</a:t>
            </a:r>
            <a:endParaRPr lang="pt-BR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41841"/>
              </p:ext>
            </p:extLst>
          </p:nvPr>
        </p:nvGraphicFramePr>
        <p:xfrm>
          <a:off x="323528" y="1700809"/>
          <a:ext cx="8496944" cy="3491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  <a:gridCol w="4680520"/>
              </a:tblGrid>
              <a:tr h="5692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Governador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Rondônia, Amazonas, Roraima, Pará, Minas Gerais, São Paulo</a:t>
                      </a:r>
                    </a:p>
                  </a:txBody>
                  <a:tcPr marL="9525" marR="9525" marT="9525" marB="0" anchor="ctr"/>
                </a:tc>
              </a:tr>
              <a:tr h="3749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Controladoria-Geral do Estado 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Tocantins, Ceará, Pernambuco, Distrito Federal, </a:t>
                      </a:r>
                      <a:b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Goiás, Mato Grosso, Paraná</a:t>
                      </a:r>
                    </a:p>
                  </a:txBody>
                  <a:tcPr marL="9525" marR="9525" marT="9525" marB="0" anchor="ctr"/>
                </a:tc>
              </a:tr>
              <a:tr h="3674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Secretaria de Comunicação Social 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Bahia</a:t>
                      </a:r>
                    </a:p>
                  </a:txBody>
                  <a:tcPr marL="9525" marR="9525" marT="9525" marB="0" anchor="ctr"/>
                </a:tc>
              </a:tr>
              <a:tr h="438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Secretaria de Transparência e Controle 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Maranhão, Espírito Santo</a:t>
                      </a:r>
                    </a:p>
                  </a:txBody>
                  <a:tcPr marL="9525" marR="9525" marT="9525" marB="0" anchor="ctr"/>
                </a:tc>
              </a:tr>
              <a:tr h="3373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 Civil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Paraíba</a:t>
                      </a:r>
                    </a:p>
                  </a:txBody>
                  <a:tcPr marL="9525" marR="9525" marT="9525" marB="0" anchor="ctr"/>
                </a:tc>
              </a:tr>
              <a:tr h="3889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Secretaria de Governo do Estado 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Piauí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Procuradoria-Geral do Estado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 Grande do Sul</a:t>
                      </a:r>
                    </a:p>
                  </a:txBody>
                  <a:tcPr marL="9525" marR="9525" marT="9525" marB="0" anchor="ctr"/>
                </a:tc>
              </a:tr>
              <a:tr h="4609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Secretaria de Estado da Administração 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Catarina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611560" y="980728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9144000" cy="6524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OGE em Minas Gerais</a:t>
            </a:r>
            <a:endParaRPr lang="pt-BR" sz="28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 txBox="1">
            <a:spLocks noGrp="1"/>
          </p:cNvSpPr>
          <p:nvPr>
            <p:ph sz="half" idx="4294967295"/>
          </p:nvPr>
        </p:nvSpPr>
        <p:spPr>
          <a:xfrm>
            <a:off x="4499992" y="2060848"/>
            <a:ext cx="4320480" cy="291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Criada </a:t>
            </a:r>
            <a:r>
              <a:rPr lang="pt-BR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Lei 15.298 de 2004.</a:t>
            </a:r>
            <a:endParaRPr lang="pt-BR" sz="16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6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OGE publica relatórios gerenciais mensais, trimestrais e </a:t>
            </a:r>
            <a:r>
              <a:rPr lang="pt-BR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semestrais no site. </a:t>
            </a:r>
            <a:endParaRPr lang="pt-BR" sz="16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6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Canais de acesso: </a:t>
            </a:r>
          </a:p>
          <a:p>
            <a:pPr marL="457200" lvl="1" indent="0">
              <a:buNone/>
            </a:pP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www.ouvidoriageral.mg.gov.br </a:t>
            </a:r>
            <a:endParaRPr lang="pt-BR" sz="12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Disque-Ouvidoria </a:t>
            </a: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endParaRPr lang="pt-BR" sz="12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endParaRPr lang="pt-BR" sz="12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 </a:t>
            </a:r>
            <a:endParaRPr lang="pt-BR" sz="12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Ouvidorias </a:t>
            </a: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móveis</a:t>
            </a:r>
          </a:p>
          <a:p>
            <a:pPr marL="457200" lvl="1" indent="0">
              <a:buNone/>
            </a:pPr>
            <a:r>
              <a:rPr lang="pt-BR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Atendimento Integrado (UAI)</a:t>
            </a:r>
            <a:endParaRPr lang="pt-BR" sz="12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038593" cy="41256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19245"/>
            <a:ext cx="216024" cy="2187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7" y="3635269"/>
            <a:ext cx="216023" cy="21873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7" y="3854005"/>
            <a:ext cx="216023" cy="21873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7" y="4072741"/>
            <a:ext cx="216023" cy="21873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7" y="4291476"/>
            <a:ext cx="216023" cy="21873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7" y="4523948"/>
            <a:ext cx="216022" cy="218734"/>
          </a:xfrm>
          <a:prstGeom prst="rect">
            <a:avLst/>
          </a:prstGeom>
        </p:spPr>
      </p:pic>
      <p:cxnSp>
        <p:nvCxnSpPr>
          <p:cNvPr id="17" name="Conector reto 16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24" y="1124744"/>
            <a:ext cx="3005138" cy="83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5536" y="2852936"/>
            <a:ext cx="2952328" cy="1997620"/>
          </a:xfrm>
        </p:spPr>
        <p:txBody>
          <a:bodyPr>
            <a:noAutofit/>
          </a:bodyPr>
          <a:lstStyle/>
          <a:p>
            <a:pPr marL="285750" indent="-285750" eaLnBrk="1" hangingPunct="1">
              <a:lnSpc>
                <a:spcPct val="12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alt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Cooperação mútua;</a:t>
            </a:r>
          </a:p>
          <a:p>
            <a:pPr marL="285750" indent="-285750" eaLnBrk="1" hangingPunct="1">
              <a:lnSpc>
                <a:spcPct val="12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alt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Troca de informações e boas práticas;</a:t>
            </a:r>
          </a:p>
          <a:p>
            <a:pPr marL="285750" indent="-285750" eaLnBrk="1" hangingPunct="1">
              <a:lnSpc>
                <a:spcPct val="12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alt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Atuação integrada;</a:t>
            </a:r>
          </a:p>
          <a:p>
            <a:pPr marL="285750" indent="-285750" eaLnBrk="1" hangingPunct="1">
              <a:lnSpc>
                <a:spcPct val="12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pt-BR" alt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Transparência.</a:t>
            </a:r>
          </a:p>
        </p:txBody>
      </p:sp>
      <p:graphicFrame>
        <p:nvGraphicFramePr>
          <p:cNvPr id="9" name="Espaço Reservado para Imagem 8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317664629"/>
              </p:ext>
            </p:extLst>
          </p:nvPr>
        </p:nvGraphicFramePr>
        <p:xfrm>
          <a:off x="3779912" y="548680"/>
          <a:ext cx="49685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361924" y="2492896"/>
            <a:ext cx="298594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772420" y="2492896"/>
            <a:ext cx="5688012" cy="15843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“A sociedade tem o direito de pedir </a:t>
            </a:r>
            <a:r>
              <a:rPr lang="pt-BR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conta a </a:t>
            </a:r>
            <a:r>
              <a:rPr lang="pt-BR" sz="32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todo agente público pela sua administração</a:t>
            </a:r>
            <a:r>
              <a:rPr lang="pt-BR" sz="32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”</a:t>
            </a:r>
            <a:endParaRPr lang="pt-BR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4294967295"/>
          </p:nvPr>
        </p:nvSpPr>
        <p:spPr>
          <a:xfrm>
            <a:off x="1259532" y="4437112"/>
            <a:ext cx="72009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Declaração </a:t>
            </a:r>
            <a:r>
              <a:rPr lang="pt-BR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dos Direitos do Homem e do </a:t>
            </a:r>
            <a:r>
              <a:rPr lang="pt-BR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Cidadão</a:t>
            </a:r>
            <a:endParaRPr lang="pt-BR" sz="1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683196" y="584299"/>
            <a:ext cx="7993260" cy="5048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Móvel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87344" y="1052736"/>
            <a:ext cx="7993260" cy="39566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000" b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Ouvir</a:t>
            </a:r>
            <a:endParaRPr lang="pt-BR" sz="2000" b="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\\cainffss1\Orgaos1\OGE\Ouvidoria Geral\ACO\ACO 2015\Imagens\00 - Meses anteriores\Ouvidoria Móvel 20.05.15\IMG_41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4"/>
          <a:stretch/>
        </p:blipFill>
        <p:spPr bwMode="auto">
          <a:xfrm>
            <a:off x="539552" y="1832248"/>
            <a:ext cx="3615000" cy="3372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cainffss1\Orgaos1\OGE\Ouvidoria Geral\ACO\ACO 2015\Imagens\00 - Meses anteriores\Ouvidoria Móvel 20.05.15\IMG_42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/>
          <a:stretch/>
        </p:blipFill>
        <p:spPr bwMode="auto">
          <a:xfrm>
            <a:off x="4932040" y="1844824"/>
            <a:ext cx="3534172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Resolução </a:t>
            </a:r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Conjunta OGE/CGE nº 01, de </a:t>
            </a: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11/08/2015</a:t>
            </a:r>
          </a:p>
          <a:p>
            <a:pPr algn="just"/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Evitar a duplicidade de ações e o desperdício de recursos públicos, priorizando a prestação dos serviços de atendimento ao cidadão por meios eletrônicos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Otimizar </a:t>
            </a:r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</a:rPr>
              <a:t>o compartilhamento da informação entre OGE e CGE, garantindo o sigilo e a segurança das informações fornecidas pelo </a:t>
            </a: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cidadão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Aprimorar </a:t>
            </a:r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</a:rPr>
              <a:t>os mecanismos de participação e controle social e de transparência </a:t>
            </a: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pública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Parceria OGE/CGE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Tipologias das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 recebidas pela OGE</a:t>
            </a:r>
          </a:p>
          <a:p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 de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2400" b="1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52905814"/>
              </p:ext>
            </p:extLst>
          </p:nvPr>
        </p:nvGraphicFramePr>
        <p:xfrm>
          <a:off x="467544" y="1412776"/>
          <a:ext cx="83529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611560" y="1196752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1663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recebidas por setor - 1º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 de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2400" b="1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28251308"/>
              </p:ext>
            </p:extLst>
          </p:nvPr>
        </p:nvGraphicFramePr>
        <p:xfrm>
          <a:off x="467544" y="1268760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Meios de contato utilizados pelo manifestante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1º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 de 2015 na OGE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28401820"/>
              </p:ext>
            </p:extLst>
          </p:nvPr>
        </p:nvGraphicFramePr>
        <p:xfrm>
          <a:off x="0" y="913111"/>
          <a:ext cx="8604448" cy="467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611560" y="1124744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6620544" cy="46805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568952" cy="652463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ntrada de manifestações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território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1ºsemestre 2015</a:t>
            </a:r>
            <a:endParaRPr lang="pt-BR" sz="24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23928" y="394529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Oeste</a:t>
            </a:r>
          </a:p>
          <a:p>
            <a:pPr algn="ctr"/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4,03%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79912" y="47971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</a:t>
            </a:r>
          </a:p>
          <a:p>
            <a:pPr algn="ctr"/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6,82%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3543399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Metropolitano</a:t>
            </a:r>
          </a:p>
          <a:p>
            <a:pPr algn="ctr"/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48,44%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836712"/>
            <a:ext cx="82809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-99392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Municípios com maior incidência de manifestações </a:t>
            </a:r>
          </a:p>
          <a:p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recebidas pela OGE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- 1º semestre de 2015</a:t>
            </a:r>
            <a:endParaRPr lang="pt-BR" sz="2400" b="1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03336"/>
              </p:ext>
            </p:extLst>
          </p:nvPr>
        </p:nvGraphicFramePr>
        <p:xfrm>
          <a:off x="899592" y="1268769"/>
          <a:ext cx="7272808" cy="4320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7922"/>
                <a:gridCol w="2024886"/>
              </a:tblGrid>
              <a:tr h="4541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 Horizonte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Contagem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Ribeirão das Neves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Juiz de Fora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Uberlândia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Betim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Montes Claros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Uberaba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 </a:t>
                      </a: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Lagoas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Governador Valadares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3830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manifestações recebidas 1º semestre 2015  -  </a:t>
                      </a:r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11.198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171400"/>
            <a:ext cx="9144000" cy="144016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assuntos mais  recorrentes no município de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Ribeirão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Neves,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semestre/2015</a:t>
            </a:r>
            <a:endParaRPr lang="pt-BR" sz="24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3804"/>
            <a:ext cx="3943376" cy="4247987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37824"/>
              </p:ext>
            </p:extLst>
          </p:nvPr>
        </p:nvGraphicFramePr>
        <p:xfrm>
          <a:off x="4716016" y="1855212"/>
          <a:ext cx="4032447" cy="352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/>
                <a:gridCol w="936103"/>
              </a:tblGrid>
              <a:tr h="45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Assunto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Quant.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Assistência jurídica </a:t>
                      </a:r>
                      <a:br>
                        <a:rPr lang="pt-BR" sz="1800" u="none" strike="noStrike" dirty="0" smtClean="0">
                          <a:effectLst/>
                        </a:rPr>
                      </a:br>
                      <a:r>
                        <a:rPr lang="pt-BR" sz="1800" u="none" strike="noStrike" dirty="0" smtClean="0">
                          <a:effectLst/>
                        </a:rPr>
                        <a:t>à pessoa presa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98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Solicitação de transferência</a:t>
                      </a:r>
                      <a:br>
                        <a:rPr lang="pt-BR" sz="1800" u="none" strike="noStrike" dirty="0" smtClean="0">
                          <a:effectLst/>
                        </a:rPr>
                      </a:br>
                      <a:r>
                        <a:rPr lang="pt-BR" sz="1800" u="none" strike="noStrike" dirty="0" smtClean="0">
                          <a:effectLst/>
                        </a:rPr>
                        <a:t> de pessoa presa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Conduta inadequada em Unidade Prisional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Maus tratos em</a:t>
                      </a:r>
                      <a:br>
                        <a:rPr lang="pt-BR" sz="1800" u="none" strike="noStrike" dirty="0" smtClean="0">
                          <a:effectLst/>
                        </a:rPr>
                      </a:br>
                      <a:r>
                        <a:rPr lang="pt-BR" sz="1800" u="none" strike="noStrike" dirty="0" smtClean="0">
                          <a:effectLst/>
                        </a:rPr>
                        <a:t> Unidade Prisional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Assistência à saúde </a:t>
                      </a:r>
                      <a:br>
                        <a:rPr lang="pt-BR" sz="1800" u="none" strike="noStrike" dirty="0" smtClean="0">
                          <a:effectLst/>
                        </a:rPr>
                      </a:br>
                      <a:r>
                        <a:rPr lang="pt-BR" sz="1800" u="none" strike="noStrike" dirty="0" smtClean="0">
                          <a:effectLst/>
                        </a:rPr>
                        <a:t>da pessoa presa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11560" y="21235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Ribeirão das Neves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95736" y="367696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 Horizonte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321562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Contagem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700808"/>
            <a:ext cx="698062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 Governo de Minas Gerais </a:t>
            </a:r>
            <a:r>
              <a:rPr lang="pt-BR" sz="2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dividiu o Estado em 17 Territórios </a:t>
            </a:r>
            <a:r>
              <a:rPr lang="pt-BR" sz="21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 </a:t>
            </a:r>
            <a:r>
              <a:rPr lang="pt-BR" sz="2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Desenvolvimento.</a:t>
            </a:r>
          </a:p>
          <a:p>
            <a:pPr algn="just"/>
            <a:endParaRPr lang="pt-BR" sz="2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Os Fóruns Regionais vão contribuir para o planejamento das ações de governo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Representa modelo de gestão, que visa à melhoria na prestação dos serviços públicos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Sugestões da população constroem políticas públicas de acordo com cada região</a:t>
            </a:r>
            <a:endParaRPr lang="pt-BR" sz="21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478994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Fóruns Regionais </a:t>
            </a:r>
            <a:r>
              <a:rPr lang="pt-BR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Estado </a:t>
            </a:r>
            <a:r>
              <a:rPr lang="pt-BR" sz="2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Minas Gerais</a:t>
            </a:r>
          </a:p>
          <a:p>
            <a:endParaRPr lang="pt-BR" sz="25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120680" cy="4327131"/>
          </a:xfrm>
          <a:prstGeom prst="rect">
            <a:avLst/>
          </a:prstGeom>
        </p:spPr>
      </p:pic>
      <p:pic>
        <p:nvPicPr>
          <p:cNvPr id="2050" name="Picture 2" descr="http://www.forunsregionais.mg.gov.br/Content/img/logo-foru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50" y="4869160"/>
            <a:ext cx="1470887" cy="7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395536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67544" y="478994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Fóruns Regionais </a:t>
            </a:r>
            <a:r>
              <a:rPr lang="pt-BR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Estado </a:t>
            </a:r>
            <a:r>
              <a:rPr lang="pt-BR" sz="2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Minas Gerais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6895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122398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Ouvidoria inserida na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governabilidade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democrática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1844824"/>
            <a:ext cx="74168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“É </a:t>
            </a:r>
            <a:r>
              <a:rPr lang="pt-BR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 capacidade dos sistemas democráticos para aprovar, </a:t>
            </a:r>
            <a:r>
              <a:rPr lang="pt-BR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pôr </a:t>
            </a:r>
            <a:r>
              <a:rPr lang="pt-BR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em prática e manter as decisões necessárias para resolver problemas sociais, resultado de procedimentos democráticos institucionalizados que consideram plenamente os pontos de vista e interesses dos atores políticos e sociais relevantes</a:t>
            </a:r>
            <a:r>
              <a:rPr lang="pt-BR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.”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J. Mark e Daniel </a:t>
            </a:r>
            <a:r>
              <a:rPr lang="pt-BR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Zovatto</a:t>
            </a:r>
            <a:r>
              <a:rPr lang="pt-BR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em “La </a:t>
            </a:r>
            <a:r>
              <a:rPr lang="pt-B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politica </a:t>
            </a:r>
            <a:r>
              <a:rPr lang="pt-BR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importa: democracia em América Latina”.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919669"/>
          </a:xfrm>
        </p:spPr>
        <p:txBody>
          <a:bodyPr>
            <a:normAutofit/>
          </a:bodyPr>
          <a:lstStyle/>
          <a:p>
            <a:pPr algn="ctr"/>
            <a:r>
              <a:rPr lang="pt-BR" sz="4800" cap="non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Obrigado</a:t>
            </a:r>
            <a:endParaRPr lang="pt-BR" sz="4800" cap="non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4149080"/>
            <a:ext cx="7200900" cy="12378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defRPr/>
            </a:pPr>
            <a:r>
              <a:rPr lang="pt-BR" sz="3200" b="1" dirty="0">
                <a:solidFill>
                  <a:schemeClr val="bg1">
                    <a:lumMod val="85000"/>
                    <a:lumOff val="15000"/>
                  </a:schemeClr>
                </a:solidFill>
                <a:ea typeface="Open Sans Semibold" pitchFamily="34" charset="0"/>
                <a:cs typeface="Open Sans Semibold" pitchFamily="34" charset="0"/>
              </a:rPr>
              <a:t>Fábio Caldeira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defRPr/>
            </a:pP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  <a:ea typeface="Open Sans Semibold" pitchFamily="34" charset="0"/>
                <a:cs typeface="Open Sans Semibold" pitchFamily="34" charset="0"/>
              </a:rPr>
              <a:t>Ouvidor-Geral do Estado de Minas Gerais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defRPr/>
            </a:pP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  <a:ea typeface="Open Sans Semibold" pitchFamily="34" charset="0"/>
                <a:cs typeface="Open Sans Semibold" pitchFamily="34" charset="0"/>
              </a:rPr>
              <a:t>E-mail: </a:t>
            </a: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Open Sans Semibold" pitchFamily="34" charset="0"/>
                <a:cs typeface="Open Sans Semibold" pitchFamily="34" charset="0"/>
              </a:rPr>
              <a:t>gabinete@ouvidoriageral.mg.gov.br</a:t>
            </a:r>
            <a:endParaRPr lang="pt-BR" sz="2400" dirty="0">
              <a:solidFill>
                <a:schemeClr val="bg1">
                  <a:lumMod val="85000"/>
                  <a:lumOff val="15000"/>
                </a:schemeClr>
              </a:solidFill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0" y="342900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pt-B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Open Sans Semibold" pitchFamily="34" charset="0"/>
                <a:cs typeface="Open Sans Semibold" pitchFamily="34" charset="0"/>
              </a:rPr>
              <a:t>www.ouvidoriageral.mg.gov.br</a:t>
            </a:r>
            <a:endParaRPr lang="pt-BR" sz="1800" dirty="0">
              <a:solidFill>
                <a:schemeClr val="bg1">
                  <a:lumMod val="75000"/>
                  <a:lumOff val="25000"/>
                </a:schemeClr>
              </a:solidFill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11560" y="4077071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11560" y="3501007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19672" y="2048068"/>
            <a:ext cx="67687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“... </a:t>
            </a:r>
            <a:r>
              <a:rPr lang="pt-BR" sz="28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normas de cooperação, reciprocidade, confiança e atitudes positivas, reveladas através da confiança no outro, no governo e no funcionamento das instituições.” </a:t>
            </a:r>
          </a:p>
          <a:p>
            <a:pPr algn="r"/>
            <a:endParaRPr lang="pt-BR" sz="1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endParaRPr lang="pt-BR" sz="1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endParaRPr lang="pt-BR" sz="1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pt-BR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Comunidade e democracia: a experiência da Itália Moderna.</a:t>
            </a:r>
          </a:p>
          <a:p>
            <a:pPr algn="r"/>
            <a:r>
              <a:rPr lang="pt-BR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PUTNAM</a:t>
            </a:r>
            <a:r>
              <a:rPr lang="pt-BR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Robert  David. </a:t>
            </a:r>
            <a:r>
              <a:rPr lang="pt-BR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2000</a:t>
            </a:r>
            <a:endParaRPr lang="pt-BR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02977"/>
            <a:ext cx="9144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Capital Social</a:t>
            </a:r>
            <a:endParaRPr lang="pt-BR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3638"/>
            <a:ext cx="3311525" cy="444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7482"/>
            <a:ext cx="3312368" cy="4436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4653136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652120" y="2636912"/>
            <a:ext cx="201622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202977"/>
            <a:ext cx="9144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Capital Social</a:t>
            </a:r>
            <a:endParaRPr lang="pt-BR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792163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Confiança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na 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Administração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Pública Brasileira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4247" y="5445224"/>
            <a:ext cx="2330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cap="small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Fonte: Latinobarômetro 2011</a:t>
            </a:r>
            <a:endParaRPr lang="pt-BR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973430"/>
              </p:ext>
            </p:extLst>
          </p:nvPr>
        </p:nvGraphicFramePr>
        <p:xfrm>
          <a:off x="467544" y="1052736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7"/>
          <p:cNvSpPr txBox="1">
            <a:spLocks noGrp="1" noChangeArrowheads="1"/>
          </p:cNvSpPr>
          <p:nvPr>
            <p:ph sz="half" idx="2"/>
          </p:nvPr>
        </p:nvSpPr>
        <p:spPr>
          <a:xfrm>
            <a:off x="455737" y="3140968"/>
            <a:ext cx="3900239" cy="1077218"/>
          </a:xfrm>
          <a:extLst/>
        </p:spPr>
        <p:txBody>
          <a:bodyPr wrap="square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pt-BR" altLang="pt-BR" sz="32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Ausência de legislação nacional</a:t>
            </a:r>
          </a:p>
        </p:txBody>
      </p:sp>
      <p:pic>
        <p:nvPicPr>
          <p:cNvPr id="20487" name="Picture 2" descr="https://d23ks75jpqx8rv.cloudfront.net/image/diarios/thumb_big_nobor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9"/>
          <a:stretch>
            <a:fillRect/>
          </a:stretch>
        </p:blipFill>
        <p:spPr bwMode="auto">
          <a:xfrm>
            <a:off x="4727050" y="1988840"/>
            <a:ext cx="3949083" cy="375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116111"/>
            <a:ext cx="9144000" cy="9366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Principais entraves ao </a:t>
            </a: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fortalecimento das </a:t>
            </a: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ouvidorias públicas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7"/>
          <p:cNvSpPr txBox="1">
            <a:spLocks noGrp="1" noChangeArrowheads="1"/>
          </p:cNvSpPr>
          <p:nvPr>
            <p:ph sz="half" idx="2"/>
          </p:nvPr>
        </p:nvSpPr>
        <p:spPr>
          <a:xfrm>
            <a:off x="4860032" y="3284984"/>
            <a:ext cx="3563937" cy="1569660"/>
          </a:xfrm>
          <a:extLst/>
        </p:spPr>
        <p:txBody>
          <a:bodyPr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pt-BR" altLang="pt-BR" sz="32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Não compreensão do que é uma ouvidoria pública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3212976"/>
            <a:ext cx="3068638" cy="2469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Texto explicativo retangular com cantos arredondados 1"/>
          <p:cNvSpPr/>
          <p:nvPr/>
        </p:nvSpPr>
        <p:spPr>
          <a:xfrm>
            <a:off x="107950" y="2508250"/>
            <a:ext cx="1584325" cy="458788"/>
          </a:xfrm>
          <a:prstGeom prst="wedgeRoundRectCallout">
            <a:avLst>
              <a:gd name="adj1" fmla="val -3144"/>
              <a:gd name="adj2" fmla="val 10093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1512" name="CaixaDeTexto 7"/>
          <p:cNvSpPr txBox="1">
            <a:spLocks noChangeArrowheads="1"/>
          </p:cNvSpPr>
          <p:nvPr/>
        </p:nvSpPr>
        <p:spPr bwMode="auto">
          <a:xfrm>
            <a:off x="107950" y="2583632"/>
            <a:ext cx="15843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Arial" pitchFamily="34" charset="0"/>
              <a:buNone/>
              <a:defRPr i="1">
                <a:latin typeface="Open Sans Semibold" pitchFamily="34" charset="0"/>
                <a:cs typeface="Open Sans Semibold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Defensoria</a:t>
            </a:r>
          </a:p>
        </p:txBody>
      </p:sp>
      <p:sp>
        <p:nvSpPr>
          <p:cNvPr id="15" name="Texto explicativo retangular com cantos arredondados 14"/>
          <p:cNvSpPr/>
          <p:nvPr/>
        </p:nvSpPr>
        <p:spPr>
          <a:xfrm>
            <a:off x="3935413" y="2509838"/>
            <a:ext cx="1725612" cy="458787"/>
          </a:xfrm>
          <a:prstGeom prst="wedgeRoundRectCallout">
            <a:avLst>
              <a:gd name="adj1" fmla="val -36433"/>
              <a:gd name="adj2" fmla="val 9754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14" name="CaixaDeTexto 7"/>
          <p:cNvSpPr txBox="1">
            <a:spLocks noChangeArrowheads="1"/>
          </p:cNvSpPr>
          <p:nvPr/>
        </p:nvSpPr>
        <p:spPr bwMode="auto">
          <a:xfrm>
            <a:off x="3935413" y="2583631"/>
            <a:ext cx="17256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Arial" pitchFamily="34" charset="0"/>
              <a:buNone/>
            </a:pPr>
            <a:r>
              <a:rPr lang="pt-BR" altLang="pt-BR" i="1" dirty="0">
                <a:latin typeface="Open Sans Semibold" pitchFamily="34" charset="0"/>
                <a:cs typeface="Open Sans Semibold" pitchFamily="34" charset="0"/>
              </a:rPr>
              <a:t>Controladoria</a:t>
            </a:r>
          </a:p>
        </p:txBody>
      </p:sp>
      <p:sp>
        <p:nvSpPr>
          <p:cNvPr id="17" name="Texto explicativo retangular com cantos arredondados 16"/>
          <p:cNvSpPr/>
          <p:nvPr/>
        </p:nvSpPr>
        <p:spPr>
          <a:xfrm>
            <a:off x="1116013" y="1930400"/>
            <a:ext cx="1584325" cy="460375"/>
          </a:xfrm>
          <a:prstGeom prst="wedgeRoundRectCallout">
            <a:avLst>
              <a:gd name="adj1" fmla="val 9917"/>
              <a:gd name="adj2" fmla="val 13021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1516" name="CaixaDeTexto 7"/>
          <p:cNvSpPr txBox="1">
            <a:spLocks noChangeArrowheads="1"/>
          </p:cNvSpPr>
          <p:nvPr/>
        </p:nvSpPr>
        <p:spPr bwMode="auto">
          <a:xfrm>
            <a:off x="1116013" y="2007568"/>
            <a:ext cx="15843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Arial" pitchFamily="34" charset="0"/>
              <a:buNone/>
              <a:defRPr i="1">
                <a:latin typeface="Open Sans Semibold" pitchFamily="34" charset="0"/>
                <a:cs typeface="Open Sans Semibold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Auditoria</a:t>
            </a:r>
          </a:p>
        </p:txBody>
      </p:sp>
      <p:sp>
        <p:nvSpPr>
          <p:cNvPr id="19" name="Texto explicativo retangular com cantos arredondados 18"/>
          <p:cNvSpPr/>
          <p:nvPr/>
        </p:nvSpPr>
        <p:spPr>
          <a:xfrm>
            <a:off x="2916238" y="1916113"/>
            <a:ext cx="1584325" cy="460375"/>
          </a:xfrm>
          <a:prstGeom prst="wedgeRoundRectCallout">
            <a:avLst>
              <a:gd name="adj1" fmla="val -13345"/>
              <a:gd name="adj2" fmla="val 13318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1518" name="CaixaDeTexto 7"/>
          <p:cNvSpPr txBox="1">
            <a:spLocks noChangeArrowheads="1"/>
          </p:cNvSpPr>
          <p:nvPr/>
        </p:nvSpPr>
        <p:spPr bwMode="auto">
          <a:xfrm>
            <a:off x="2916238" y="2005980"/>
            <a:ext cx="1584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Arial" pitchFamily="34" charset="0"/>
              <a:buNone/>
              <a:defRPr i="1">
                <a:latin typeface="Open Sans Semibold" pitchFamily="34" charset="0"/>
                <a:cs typeface="Open Sans Semibold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Corregedoria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116111"/>
            <a:ext cx="9144000" cy="9366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Principais entraves ao </a:t>
            </a: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fortalecimento das </a:t>
            </a: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ouvidorias públicas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7"/>
          <p:cNvSpPr txBox="1">
            <a:spLocks noGrp="1" noChangeArrowheads="1"/>
          </p:cNvSpPr>
          <p:nvPr>
            <p:ph sz="half" idx="2"/>
          </p:nvPr>
        </p:nvSpPr>
        <p:spPr>
          <a:xfrm>
            <a:off x="467544" y="1628800"/>
            <a:ext cx="8293869" cy="461665"/>
          </a:xfrm>
          <a:extLst/>
        </p:spPr>
        <p:txBody>
          <a:bodyPr wrap="square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pt-BR" altLang="pt-BR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Mudança de velhos modelos de governança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584423"/>
            <a:ext cx="9144000" cy="4683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Principais entraves ao </a:t>
            </a: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fortalecimento das </a:t>
            </a:r>
            <a:r>
              <a:rPr lang="pt-BR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ouvidorias públicas</a:t>
            </a:r>
          </a:p>
        </p:txBody>
      </p:sp>
      <p:pic>
        <p:nvPicPr>
          <p:cNvPr id="22534" name="Picture 2" descr="http://jworldtimes.com/jwt2015/wp-content/uploads/2015/01/BUREAUCRACY-A-Strict-Administrative-Syst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708920"/>
            <a:ext cx="3671873" cy="2449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611560" y="2924944"/>
            <a:ext cx="3816350" cy="2031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pt-BR" altLang="pt-BR" sz="2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“Continuar fazendo o que sempre fizemos e, da mesma maneira, esperar resultados diferentes.”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611560" y="1052736"/>
            <a:ext cx="80648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955</Words>
  <Application>Microsoft Office PowerPoint</Application>
  <PresentationFormat>Apresentação na tela (4:3)</PresentationFormat>
  <Paragraphs>218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1_Tema do Office</vt:lpstr>
      <vt:lpstr>2_Tema do Office</vt:lpstr>
      <vt:lpstr>Personalizar design</vt:lpstr>
      <vt:lpstr>1_Personalizar design</vt:lpstr>
      <vt:lpstr>Ouvidoria Pública como Ferramenta Estratégica</vt:lpstr>
      <vt:lpstr>“A sociedade tem o direito de pedir conta a todo agente público pela sua administração”</vt:lpstr>
      <vt:lpstr>Ouvidoria inserida na governabilidade democrática</vt:lpstr>
      <vt:lpstr>Apresentação do PowerPoint</vt:lpstr>
      <vt:lpstr>Apresentação do PowerPoint</vt:lpstr>
      <vt:lpstr>Confiança na Administração Pública Brasileira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Ouvidorias Públicas Estaduais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OGE em Minas Gerais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Entrada de manifestações por território, 1ºsemestre 2015</vt:lpstr>
      <vt:lpstr>Apresentação do PowerPoint</vt:lpstr>
      <vt:lpstr>5 assuntos mais  recorrentes no município de  Ribeirão das Neves, 1º semestre/2015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Lequipee</cp:lastModifiedBy>
  <cp:revision>496</cp:revision>
  <dcterms:created xsi:type="dcterms:W3CDTF">2015-02-25T21:04:32Z</dcterms:created>
  <dcterms:modified xsi:type="dcterms:W3CDTF">2015-09-09T17:08:32Z</dcterms:modified>
</cp:coreProperties>
</file>