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75" r:id="rId4"/>
    <p:sldId id="269" r:id="rId5"/>
    <p:sldId id="258" r:id="rId6"/>
    <p:sldId id="271" r:id="rId7"/>
    <p:sldId id="272" r:id="rId8"/>
    <p:sldId id="273" r:id="rId9"/>
    <p:sldId id="274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4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4947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0263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1721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3588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2992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356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2838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6309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0296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7758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915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ED614-30BD-47EA-BE35-C13FF716AA91}" type="datetimeFigureOut">
              <a:rPr lang="pt-BR" smtClean="0"/>
              <a:pPr/>
              <a:t>03/08/2016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4C17B-9D15-4905-91E8-A993E45DFC5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008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icardo.oliveira@secont.es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egislacao.planalto.gov.br/legisla/legislacao.nsf/Viw_Identificacao/DEC%208.420-2015?OpenDocumen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920880" cy="4032448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PARTICIPAÇÃO DO CONACI NA AÇÃO 5 DA ESTRATÉGIA NACIONAL DE COMBATE À CORRUPÇÃO E LAVAGEM DE DINHEIRO  - ENCCLA</a:t>
            </a:r>
            <a:r>
              <a:rPr lang="pt-BR" sz="40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pt-BR" sz="40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</a:br>
            <a:r>
              <a:rPr lang="pt-BR" sz="40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pt-BR" sz="40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</a:br>
            <a:r>
              <a:rPr lang="pt-BR" sz="40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20</a:t>
            </a:r>
            <a:r>
              <a:rPr lang="pt-BR" sz="32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ª RTC – CONACI</a:t>
            </a:r>
            <a:br>
              <a:rPr lang="pt-BR" sz="32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</a:br>
            <a:r>
              <a:rPr lang="pt-BR" sz="32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Fortaleza/CE</a:t>
            </a:r>
            <a:r>
              <a:rPr lang="pt-BR" sz="32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pt-BR" sz="3200" b="1" dirty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</a:br>
            <a:r>
              <a:rPr lang="pt-BR" sz="3200" b="1" dirty="0" smtClean="0">
                <a:solidFill>
                  <a:srgbClr val="FF0000"/>
                </a:solidFill>
                <a:latin typeface="Cambria"/>
                <a:ea typeface="Times New Roman"/>
                <a:cs typeface="Times New Roman"/>
              </a:rPr>
              <a:t>03/08/2016</a:t>
            </a:r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47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468313" y="1773238"/>
            <a:ext cx="8229600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b="1" dirty="0" smtClean="0">
                <a:solidFill>
                  <a:schemeClr val="tx1"/>
                </a:solidFill>
              </a:rPr>
              <a:t>Muito obrigado!</a:t>
            </a:r>
          </a:p>
          <a:p>
            <a:pPr>
              <a:spcBef>
                <a:spcPts val="0"/>
              </a:spcBef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3600" b="1" i="1" dirty="0" smtClean="0">
                <a:solidFill>
                  <a:schemeClr val="tx1"/>
                </a:solidFill>
              </a:rPr>
              <a:t>Eugênio Ricas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i="1" dirty="0" smtClean="0">
                <a:solidFill>
                  <a:schemeClr val="tx1"/>
                </a:solidFill>
              </a:rPr>
              <a:t>Secretário de Estado da SECONT/ES</a:t>
            </a:r>
          </a:p>
          <a:p>
            <a:pPr>
              <a:spcBef>
                <a:spcPts val="0"/>
              </a:spcBef>
              <a:defRPr/>
            </a:pPr>
            <a:endParaRPr lang="pt-BR" b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pt-BR" sz="3600" b="1" i="1" dirty="0" smtClean="0">
                <a:solidFill>
                  <a:schemeClr val="tx1"/>
                </a:solidFill>
              </a:rPr>
              <a:t>Marcelo Altoé</a:t>
            </a:r>
          </a:p>
          <a:p>
            <a:pPr>
              <a:spcBef>
                <a:spcPts val="0"/>
              </a:spcBef>
              <a:defRPr/>
            </a:pPr>
            <a:r>
              <a:rPr lang="pt-BR" sz="2400" b="1" i="1" dirty="0" smtClean="0">
                <a:solidFill>
                  <a:schemeClr val="tx1"/>
                </a:solidFill>
              </a:rPr>
              <a:t>Subsecretário de Integridade Governamental e Empresarial</a:t>
            </a:r>
          </a:p>
          <a:p>
            <a:pPr>
              <a:spcBef>
                <a:spcPts val="0"/>
              </a:spcBef>
              <a:defRPr/>
            </a:pPr>
            <a:r>
              <a:rPr lang="pt-BR" sz="2000" dirty="0" smtClean="0">
                <a:solidFill>
                  <a:srgbClr val="FFFF00"/>
                </a:solidFill>
                <a:hlinkClick r:id="rId2"/>
              </a:rPr>
              <a:t>marcelo.altoe@secont.es.gov.br</a:t>
            </a:r>
            <a:endParaRPr lang="pt-BR" sz="2000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pt-BR" dirty="0" smtClean="0"/>
          </a:p>
          <a:p>
            <a:pPr>
              <a:spcBef>
                <a:spcPts val="0"/>
              </a:spcBef>
              <a:defRPr/>
            </a:pPr>
            <a:endParaRPr lang="pt-BR" dirty="0" smtClean="0"/>
          </a:p>
          <a:p>
            <a:pPr>
              <a:defRPr/>
            </a:pPr>
            <a:endParaRPr lang="pt-BR" b="1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6094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0825" y="730028"/>
            <a:ext cx="864235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defRPr/>
            </a:pP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2016 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AÇÃO nº 5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pt-BR" sz="3600" b="1" dirty="0" smtClean="0">
                <a:solidFill>
                  <a:schemeClr val="tx1"/>
                </a:solidFill>
              </a:rPr>
              <a:t>PROPOR A CRIAÇÃO DE MECANISMOS QUE INCENTIVEM A ADOÇÃO DE PROGRAMAS DE INTEGRIDADE EM CONTRATAÇÕES PÚBLICAS</a:t>
            </a:r>
            <a:endParaRPr lang="pt-BR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9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0825" y="730028"/>
            <a:ext cx="864235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PLANO DE AÇÃO </a:t>
            </a:r>
          </a:p>
          <a:p>
            <a:pPr lvl="2" algn="l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1º - Definição após as respostas aos seguintes questionamentos:</a:t>
            </a:r>
          </a:p>
          <a:p>
            <a:pPr lvl="2" algn="l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 algn="l">
              <a:buAutoNum type="alphaLcParenR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Há necessidade de alteração legislativa?</a:t>
            </a:r>
          </a:p>
          <a:p>
            <a:pPr marL="1371600" lvl="2" indent="-457200" algn="l">
              <a:buAutoNum type="alphaLcParenR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quais procedimentos licitatórios, ou seja, critérios para incentivos (valor?)</a:t>
            </a:r>
          </a:p>
          <a:p>
            <a:pPr marL="1371600" lvl="2" indent="-457200" algn="l">
              <a:buAutoNum type="alphaLcParenR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Quem irá aferir os programas?</a:t>
            </a:r>
          </a:p>
          <a:p>
            <a:pPr marL="1371600" lvl="2" indent="-457200" algn="l">
              <a:buAutoNum type="alphaLcParenR"/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Quais critérios da lei devo usar em cada um desses incentivos?</a:t>
            </a:r>
            <a:endParaRPr lang="pt-BR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9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LEGISLATIVA</a:t>
            </a:r>
            <a:r>
              <a:rPr lang="pt-BR" sz="2400" dirty="0" smtClean="0"/>
              <a:t>	 </a:t>
            </a:r>
          </a:p>
          <a:p>
            <a:pPr algn="just"/>
            <a:r>
              <a:rPr lang="pt-BR" sz="2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Altera a Lei n. 12.846, de 1º de agosto de 2013, para acrescentar disposições que tornam obrigatória a exigência de programa de integridade para a contratação com a Administração Pública em geral.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  <a:p>
            <a:pPr algn="just"/>
            <a:r>
              <a:rPr lang="pt-BR" sz="2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PRESIDENTE DA REPÚBLICA Faço saber que o Congresso Nacional decreta e eu sanciono a alteração à Lei n. 12.846, de 1º de agosto de 2013, a saber: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CONSIDERANDO que, conforme previsão do caput do artigo 37 da Constituição Federal, as licitações destinam-se a garantir a observância do princípio da isonomia, da seleção da proposta mais vantajosa para a administração e da promoção do desenvolvimento nacional sustentável devendo seguir os princípios da legalidade, da impessoalidade, da moralidade, da igualdade, da publicidade, da probidade administrativa, da vinculação ao instrumento convocatório, do julgamento objetivo, e dos que lhes são correlatos,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SANCIONA: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Art. 1º Fica acrescido o art. 2º-A a Lei N. 12.846, de 1º de agosto de 2013: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“Art. 2º-Os chamamentos de licitação, como editais, avisos e demais comunicados de ordem oficial, para a contratação com a Administração Pública deverão prever incentivos aos que possuam programas efetivos de integridade, comprovados pelo </a:t>
            </a:r>
            <a:r>
              <a:rPr lang="pt-BR" sz="29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interessado-contratante</a:t>
            </a:r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mediante certificação por empresa reconhecidamente idônea, nos termos de Ato do Poder Executivo.”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Art. 2º-O Poder Executivo terá cento e oitenta (180) dias para regulamentar o disposto no artigo 1º.”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pt-BR" sz="2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pt-BR" sz="29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Art. 3º Esta Lei entra em vigor na data de sua publicação.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 de regulamentação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AutoNum type="alphaLcParenR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Incentivos para fins de desempate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AutoNum type="alphaLcParenR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Certificação 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buAutoNum type="alphaLcParenR"/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Critérios para exigência para os programas de integridade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u="sng" dirty="0" smtClean="0">
                <a:hlinkClick r:id="rId2"/>
              </a:rPr>
              <a:t>DECRETO Nº ......., DE ................</a:t>
            </a:r>
            <a:endParaRPr lang="pt-BR" sz="2400" dirty="0" smtClean="0"/>
          </a:p>
          <a:p>
            <a:r>
              <a:rPr lang="pt-BR" sz="2400" dirty="0" smtClean="0"/>
              <a:t> </a:t>
            </a:r>
          </a:p>
          <a:p>
            <a:pPr algn="just"/>
            <a:r>
              <a:rPr lang="pt-BR" sz="1900" b="1" dirty="0" smtClean="0"/>
              <a:t>Regulamenta o artigo 2º-A da Lei n</a:t>
            </a:r>
            <a:r>
              <a:rPr lang="pt-BR" sz="1900" b="1" u="sng" baseline="30000" dirty="0" smtClean="0"/>
              <a:t>o</a:t>
            </a:r>
            <a:r>
              <a:rPr lang="pt-BR" sz="1900" b="1" dirty="0" smtClean="0"/>
              <a:t> 12.846, de 1</a:t>
            </a:r>
            <a:r>
              <a:rPr lang="pt-BR" sz="1900" b="1" u="sng" baseline="30000" dirty="0" smtClean="0"/>
              <a:t>o</a:t>
            </a:r>
            <a:r>
              <a:rPr lang="pt-BR" sz="1900" b="1" dirty="0" smtClean="0"/>
              <a:t> de agosto de 2013, que dispõe sobre a responsabilização administrativa de pessoas jurídicas pela prática de atos contra a administração pública, nacional ou estrangeira e dá outras providências.</a:t>
            </a:r>
          </a:p>
          <a:p>
            <a:pPr algn="just"/>
            <a:r>
              <a:rPr lang="pt-BR" sz="1900" b="1" dirty="0" smtClean="0"/>
              <a:t> </a:t>
            </a:r>
          </a:p>
          <a:p>
            <a:pPr algn="just"/>
            <a:r>
              <a:rPr lang="pt-BR" sz="1900" b="1" dirty="0" smtClean="0"/>
              <a:t>O PRESIDENTE DA REPÚBLICA, no uso da atribuição que lhe confere o art. 84, </a:t>
            </a:r>
            <a:r>
              <a:rPr lang="pt-BR" sz="1900" b="1" i="1" dirty="0" smtClean="0"/>
              <a:t>caput</a:t>
            </a:r>
            <a:r>
              <a:rPr lang="pt-BR" sz="1900" b="1" dirty="0" smtClean="0"/>
              <a:t>, inciso IV, da Constituição, e tendo em vista o disposto na Lei n</a:t>
            </a:r>
            <a:r>
              <a:rPr lang="pt-BR" sz="1900" b="1" u="sng" baseline="30000" dirty="0" smtClean="0"/>
              <a:t>o</a:t>
            </a:r>
            <a:r>
              <a:rPr lang="pt-BR" sz="1900" b="1" dirty="0" smtClean="0"/>
              <a:t> 12.846, de 1</a:t>
            </a:r>
            <a:r>
              <a:rPr lang="pt-BR" sz="1900" b="1" u="sng" baseline="30000" dirty="0" smtClean="0"/>
              <a:t>o</a:t>
            </a:r>
            <a:r>
              <a:rPr lang="pt-BR" sz="1900" b="1" dirty="0" smtClean="0"/>
              <a:t> de agosto de 2013,</a:t>
            </a:r>
          </a:p>
          <a:p>
            <a:pPr algn="just"/>
            <a:r>
              <a:rPr lang="pt-BR" sz="1900" b="1" dirty="0" smtClean="0"/>
              <a:t> </a:t>
            </a:r>
          </a:p>
          <a:p>
            <a:pPr algn="just"/>
            <a:r>
              <a:rPr lang="pt-BR" sz="1900" b="1" dirty="0" smtClean="0"/>
              <a:t>DECRETA:</a:t>
            </a:r>
          </a:p>
          <a:p>
            <a:pPr algn="just"/>
            <a:r>
              <a:rPr lang="pt-BR" sz="1900" b="1" dirty="0" smtClean="0"/>
              <a:t> </a:t>
            </a:r>
          </a:p>
          <a:p>
            <a:pPr algn="just"/>
            <a:r>
              <a:rPr lang="pt-BR" sz="1900" b="1" dirty="0" smtClean="0"/>
              <a:t>Art. 1º Este Decreto regulamenta os incentivos que devem estar previstos nos chamamentos de licitação, como editais, avisos e demais comunicados de ordem oficial, para a contratação com a Administração Pública em favor dos que possuam programas efetivos de integridade, nos termos do artigo 42 do Decreto nº 8420, de 18 de março de 2015.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b="1" dirty="0" smtClean="0"/>
          </a:p>
          <a:p>
            <a:pPr algn="just"/>
            <a:r>
              <a:rPr lang="pt-BR" sz="2600" b="1" dirty="0" smtClean="0"/>
              <a:t>Art. 2º Nas contratações públicas da administração direta e indireta, autárquica e </a:t>
            </a:r>
            <a:r>
              <a:rPr lang="pt-BR" sz="2600" b="1" dirty="0" err="1" smtClean="0"/>
              <a:t>fundacional</a:t>
            </a:r>
            <a:r>
              <a:rPr lang="pt-BR" sz="2600" b="1" dirty="0" smtClean="0"/>
              <a:t>, deverá ser concedido tratamento diferenciado para as empresas que possuam programas de integridade efetivos objetivando a eficiência da administração pública e o incentivo à implementação de programas dessa natureza no âmbito empresarial.</a:t>
            </a:r>
          </a:p>
          <a:p>
            <a:pPr algn="just"/>
            <a:r>
              <a:rPr lang="pt-BR" sz="2600" b="1" dirty="0" smtClean="0"/>
              <a:t> </a:t>
            </a:r>
          </a:p>
          <a:p>
            <a:pPr algn="just"/>
            <a:r>
              <a:rPr lang="pt-BR" sz="2600" b="1" dirty="0" smtClean="0"/>
              <a:t>§ 1º. O Ministério da Fiscalização, Transparência e Controle credenciará e fiscalizará pessoas jurídicas para auditar e certificar programas de integridade, inclusive aferindo os certificados por elas emitidos.</a:t>
            </a:r>
          </a:p>
          <a:p>
            <a:pPr algn="just"/>
            <a:r>
              <a:rPr lang="pt-BR" sz="2600" b="1" dirty="0" smtClean="0"/>
              <a:t> </a:t>
            </a:r>
          </a:p>
          <a:p>
            <a:pPr algn="just"/>
            <a:r>
              <a:rPr lang="pt-BR" sz="2600" b="1" dirty="0" smtClean="0"/>
              <a:t>§ 2º. Os critérios de credenciamento serão fixados por ato normativo interno do Ministério da Fiscalização, Transparência e Controle.</a:t>
            </a:r>
          </a:p>
          <a:p>
            <a:pPr algn="just"/>
            <a:r>
              <a:rPr lang="pt-BR" sz="2600" b="1" dirty="0" smtClean="0"/>
              <a:t> </a:t>
            </a:r>
          </a:p>
          <a:p>
            <a:pPr algn="just"/>
            <a:r>
              <a:rPr lang="pt-BR" sz="2600" b="1" dirty="0" smtClean="0"/>
              <a:t>§ 3º. O Ministério da Fiscalização, Transparência e Controle manterá um cadastro das empresas certificadas, classificado por data de validade do certificado, ramo de atividade, objeto social e território de atuação.</a:t>
            </a:r>
          </a:p>
          <a:p>
            <a:pPr algn="just"/>
            <a:r>
              <a:rPr lang="pt-BR" sz="2600" b="1" dirty="0" smtClean="0"/>
              <a:t> </a:t>
            </a:r>
          </a:p>
          <a:p>
            <a:pPr algn="just"/>
            <a:r>
              <a:rPr lang="pt-BR" sz="2600" b="1" dirty="0" smtClean="0"/>
              <a:t>§ 4º. Os órgãos de controle interno estaduais e municipais poderão firmar convênios com o Ministério da Fiscalização, Transparência e Controle a fim de aderirem ao credenciamento federal.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b="1" dirty="0" smtClean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Art. 3º As empresas certificadas não poderão prestar qualquer outro tipo de serviço ou manter contratos com a empresa ou grupo de empresas para as quais venham a emitir o certificado de conformidade, durante o processo de certificação, de renovação do certificado e pelo prazo de validade do certificado.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Art. 4º Para o cumprimento do disposto no </a:t>
            </a:r>
            <a:r>
              <a:rPr lang="pt-BR" sz="2400" b="1" i="1" dirty="0" smtClean="0"/>
              <a:t>caput</a:t>
            </a:r>
            <a:r>
              <a:rPr lang="pt-BR" sz="2400" b="1" dirty="0" smtClean="0"/>
              <a:t> do art. 2º deste decreto, a administração pública federal deverá, nos editais de licitação, estabelecer a prioridade de contratação para as empresas que possuam certificados válidos até o limite de 10% (dez por cento) do melhor preço válido.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Parágrafo único. Em caso de empate no valor das propostas, será declarada vencedora a empresa que possuir certificado válido ou, caso ambas sejam certificadas, a que possuir certificado há mais tempo.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Art. 5º Os editais de licitação para contratações de compras, obras e serviços em valores superiores a R$3.000.000,00 (três milhões de reais) farão, obrigatoriamente, previsão dos incentivos previstos no artigo 4º deste decreto.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4"/>
          <p:cNvSpPr txBox="1">
            <a:spLocks/>
          </p:cNvSpPr>
          <p:nvPr/>
        </p:nvSpPr>
        <p:spPr>
          <a:xfrm>
            <a:off x="251519" y="746795"/>
            <a:ext cx="8673405" cy="56254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Parágrafo único. Em se tratando de licitações cujo objeto seja de valor inferior ao estabelecido no </a:t>
            </a:r>
            <a:r>
              <a:rPr lang="pt-BR" sz="2400" b="1" i="1" dirty="0" smtClean="0"/>
              <a:t>caput</a:t>
            </a:r>
            <a:r>
              <a:rPr lang="pt-BR" sz="2400" b="1" dirty="0" smtClean="0"/>
              <a:t> deste artigo, a previsão dos incentivos será meramente facultativa.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Art. 6º Nos casos de dispensa e inexigibilidade de licitação somente poderão ser contratadas empresas com certificação, salvo se o contratante comprovar no respectivo processo, mediante consulta comprovada no cadastro do Ministério da Fiscalização, Transparência e Controle, o desinteresse das empresas certificadas em relação ao objeto a ser contratado.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Art. 7º.  Este Decreto entra em vigor na data de sua publicação.</a:t>
            </a:r>
          </a:p>
          <a:p>
            <a:pPr algn="just"/>
            <a:r>
              <a:rPr lang="pt-BR" sz="2400" b="1" dirty="0" smtClean="0"/>
              <a:t> </a:t>
            </a:r>
          </a:p>
          <a:p>
            <a:pPr algn="just"/>
            <a:r>
              <a:rPr lang="pt-BR" sz="2400" b="1" dirty="0" smtClean="0"/>
              <a:t>Brasília, ....... de 2016; 195</a:t>
            </a:r>
            <a:r>
              <a:rPr lang="pt-BR" sz="2400" b="1" u="sng" baseline="30000" dirty="0" smtClean="0"/>
              <a:t>o</a:t>
            </a:r>
            <a:r>
              <a:rPr lang="pt-BR" sz="2400" b="1" dirty="0" smtClean="0"/>
              <a:t> da Independência e 128</a:t>
            </a:r>
            <a:r>
              <a:rPr lang="pt-BR" sz="2400" b="1" u="sng" baseline="30000" dirty="0" smtClean="0"/>
              <a:t>o</a:t>
            </a:r>
            <a:r>
              <a:rPr lang="pt-BR" sz="2400" b="1" dirty="0" smtClean="0"/>
              <a:t> da República.</a:t>
            </a:r>
          </a:p>
          <a:p>
            <a:pPr algn="just"/>
            <a:endParaRPr lang="pt-BR" sz="2400" dirty="0" smtClean="0"/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1200"/>
              </a:spcAft>
              <a:defRPr/>
            </a:pPr>
            <a:endParaRPr lang="pt-BR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§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29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301</Words>
  <Application>Microsoft Office PowerPoint</Application>
  <PresentationFormat>Apresentação na tela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PARTICIPAÇÃO DO CONACI NA AÇÃO 5 DA ESTRATÉGIA NACIONAL DE COMBATE À CORRUPÇÃO E LAVAGEM DE DINHEIRO  - ENCCLA  20ª RTC – CONACI Fortaleza/CE 03/08/2016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AGE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victorgenu</dc:creator>
  <cp:lastModifiedBy>Usuario</cp:lastModifiedBy>
  <cp:revision>26</cp:revision>
  <dcterms:created xsi:type="dcterms:W3CDTF">2016-06-08T14:21:07Z</dcterms:created>
  <dcterms:modified xsi:type="dcterms:W3CDTF">2016-08-03T17:51:29Z</dcterms:modified>
</cp:coreProperties>
</file>