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handoutMasterIdLst>
    <p:handoutMasterId r:id="rId22"/>
  </p:handoutMasterIdLst>
  <p:sldIdLst>
    <p:sldId id="256" r:id="rId2"/>
    <p:sldId id="263" r:id="rId3"/>
    <p:sldId id="286" r:id="rId4"/>
    <p:sldId id="289" r:id="rId5"/>
    <p:sldId id="287" r:id="rId6"/>
    <p:sldId id="290" r:id="rId7"/>
    <p:sldId id="291" r:id="rId8"/>
    <p:sldId id="285" r:id="rId9"/>
    <p:sldId id="276" r:id="rId10"/>
    <p:sldId id="292" r:id="rId11"/>
    <p:sldId id="293" r:id="rId12"/>
    <p:sldId id="294" r:id="rId13"/>
    <p:sldId id="295" r:id="rId14"/>
    <p:sldId id="265" r:id="rId15"/>
    <p:sldId id="261" r:id="rId16"/>
    <p:sldId id="281" r:id="rId17"/>
    <p:sldId id="262" r:id="rId18"/>
    <p:sldId id="282" r:id="rId19"/>
    <p:sldId id="288" r:id="rId20"/>
    <p:sldId id="284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92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E58F8-4E04-4268-8C4A-F5C12EEDA329}" type="datetimeFigureOut">
              <a:rPr lang="pt-BR" smtClean="0"/>
              <a:t>20/08/2014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19A87-F783-4AAF-838B-9108F7BEC54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492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25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56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28800"/>
            <a:ext cx="2057400" cy="4297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6019800" cy="4297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4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BB8AF-C16A-4836-A92D-61834B5F0BA5}" type="datetime4">
              <a:rPr lang="en-US" smtClean="0"/>
              <a:pPr/>
              <a:t>August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81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159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18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21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09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087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5111750" cy="4297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08313" cy="42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5281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0369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2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mpyKucUQ8&amp;list=UUK2Gkc5wZ9sfjCM219YVCag" TargetMode="External"/><Relationship Id="rId2" Type="http://schemas.openxmlformats.org/officeDocument/2006/relationships/hyperlink" Target="http://youtu.be/vqmpyKucUQ8?list=UUK2Gkc5wZ9sfjCM219YVCa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erica.machado@undp.or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848872" cy="237869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Abordagem das Questões </a:t>
            </a:r>
            <a:br>
              <a:rPr lang="pt-BR" dirty="0" smtClean="0"/>
            </a:br>
            <a:r>
              <a:rPr lang="pt-BR" dirty="0" smtClean="0"/>
              <a:t>Anticorrupção </a:t>
            </a:r>
            <a:br>
              <a:rPr lang="pt-BR" dirty="0" smtClean="0"/>
            </a:br>
            <a:r>
              <a:rPr lang="pt-BR" dirty="0" smtClean="0"/>
              <a:t>na Perspectiva do PNUD</a:t>
            </a:r>
            <a:br>
              <a:rPr lang="pt-BR" dirty="0" smtClean="0"/>
            </a:br>
            <a:r>
              <a:rPr lang="pt-BR" sz="4000" dirty="0"/>
              <a:t/>
            </a:r>
            <a:br>
              <a:rPr lang="pt-BR" sz="4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368151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effectLst/>
              </a:rPr>
              <a:t>Como implementamos: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060848"/>
            <a:ext cx="6400800" cy="324036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err="1" smtClean="0"/>
              <a:t>Abordagens</a:t>
            </a:r>
            <a:r>
              <a:rPr lang="en-US" dirty="0" smtClean="0"/>
              <a:t> </a:t>
            </a:r>
            <a:r>
              <a:rPr lang="en-US" dirty="0" err="1" smtClean="0"/>
              <a:t>integradas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transparência</a:t>
            </a:r>
            <a:r>
              <a:rPr lang="en-US" dirty="0" smtClean="0"/>
              <a:t> e </a:t>
            </a:r>
            <a:r>
              <a:rPr lang="en-US" dirty="0" err="1" smtClean="0"/>
              <a:t>prestação</a:t>
            </a:r>
            <a:r>
              <a:rPr lang="en-US" dirty="0" smtClean="0"/>
              <a:t> de </a:t>
            </a:r>
            <a:r>
              <a:rPr lang="en-US" dirty="0" err="1" smtClean="0"/>
              <a:t>contas</a:t>
            </a:r>
            <a:r>
              <a:rPr lang="en-US" dirty="0" smtClean="0"/>
              <a:t>:</a:t>
            </a: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Pacote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metodologias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ferramentas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Diagnósticos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Desenho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projetos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Missões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exploração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Identificação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especialistas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Desenho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realização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oficinas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específicas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06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368151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effectLst/>
              </a:rPr>
              <a:t>Como implementamos: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204864"/>
            <a:ext cx="6400800" cy="288032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 smtClean="0"/>
              <a:t>Cursos</a:t>
            </a:r>
            <a:r>
              <a:rPr lang="en-US" dirty="0" smtClean="0"/>
              <a:t> </a:t>
            </a:r>
            <a:r>
              <a:rPr lang="en-US" dirty="0" err="1" smtClean="0"/>
              <a:t>Virtuais</a:t>
            </a:r>
            <a:r>
              <a:rPr lang="en-US" dirty="0" smtClean="0"/>
              <a:t>:</a:t>
            </a: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Escola Virtual</a:t>
            </a: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Governabilidade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Local para o Desenvolvimento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Humano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</a:endParaRP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Prevenção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2">
                    <a:lumMod val="25000"/>
                    <a:lumOff val="75000"/>
                  </a:schemeClr>
                </a:solidFill>
              </a:rPr>
              <a:t>R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iscos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contra </a:t>
            </a:r>
            <a:r>
              <a:rPr lang="en-US" dirty="0" err="1">
                <a:solidFill>
                  <a:schemeClr val="tx2">
                    <a:lumMod val="25000"/>
                    <a:lumOff val="75000"/>
                  </a:schemeClr>
                </a:solidFill>
              </a:rPr>
              <a:t>C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orrupção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no </a:t>
            </a:r>
            <a:r>
              <a:rPr lang="en-US" dirty="0" err="1">
                <a:solidFill>
                  <a:schemeClr val="tx2">
                    <a:lumMod val="25000"/>
                    <a:lumOff val="75000"/>
                  </a:schemeClr>
                </a:solidFill>
              </a:rPr>
              <a:t>S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etor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25000"/>
                    <a:lumOff val="75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úblico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85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7772400" cy="1368151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effectLst/>
              </a:rPr>
              <a:t>Como implementamos: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6400800" cy="381642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Auditoria Social:</a:t>
            </a: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Prestação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contas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</a:endParaRP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Avaliação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ou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auditoria de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desempenho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processos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decisórios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</a:endParaRP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Oficinas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para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promover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habilidades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gerenciais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e de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liderança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em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diversas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dimensões</a:t>
            </a:r>
            <a:r>
              <a:rPr lang="en-US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: 	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política</a:t>
            </a:r>
            <a:endParaRPr lang="en-US" sz="2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social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técnica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 de </a:t>
            </a: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ação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coletiva</a:t>
            </a:r>
            <a:endParaRPr lang="pt-BR" sz="2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2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368151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effectLst/>
              </a:rPr>
              <a:t>Como implementamos: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2204864"/>
            <a:ext cx="6400800" cy="288032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Manuais</a:t>
            </a:r>
            <a:r>
              <a:rPr lang="en-US" dirty="0" smtClean="0"/>
              <a:t> </a:t>
            </a:r>
            <a:r>
              <a:rPr lang="en-US" dirty="0" err="1" smtClean="0"/>
              <a:t>setoriais</a:t>
            </a:r>
            <a:r>
              <a:rPr lang="en-US" dirty="0" smtClean="0"/>
              <a:t>:</a:t>
            </a: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Águas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</a:endParaRP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Educação</a:t>
            </a:r>
            <a:endParaRPr lang="en-US" dirty="0" smtClean="0">
              <a:solidFill>
                <a:schemeClr val="tx2">
                  <a:lumMod val="25000"/>
                  <a:lumOff val="75000"/>
                </a:schemeClr>
              </a:solidFill>
            </a:endParaRP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Saúde</a:t>
            </a:r>
            <a:endParaRPr lang="pt-BR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6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7772400" cy="1152127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effectLst/>
              </a:rPr>
              <a:t>Projeto com a CGA-SP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367240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pt-BR" sz="11200" dirty="0"/>
              <a:t>Ação global do PNUD – maio 2012 </a:t>
            </a:r>
            <a:r>
              <a:rPr lang="pt-BR" sz="11200" dirty="0" smtClean="0"/>
              <a:t>– </a:t>
            </a:r>
          </a:p>
          <a:p>
            <a:pPr algn="l"/>
            <a:r>
              <a:rPr lang="pt-BR" sz="11200" dirty="0" smtClean="0"/>
              <a:t>16 </a:t>
            </a:r>
            <a:r>
              <a:rPr lang="pt-BR" sz="11200" dirty="0"/>
              <a:t>projetos </a:t>
            </a:r>
            <a:r>
              <a:rPr lang="pt-BR" sz="11200" dirty="0" smtClean="0"/>
              <a:t>aprovados</a:t>
            </a:r>
          </a:p>
          <a:p>
            <a:pPr algn="l"/>
            <a:endParaRPr lang="pt-BR" sz="11200" dirty="0"/>
          </a:p>
          <a:p>
            <a:pPr algn="l"/>
            <a:r>
              <a:rPr lang="pt-BR" sz="11200" dirty="0" smtClean="0"/>
              <a:t>Parceiros: </a:t>
            </a:r>
            <a:r>
              <a:rPr lang="pt-BR" sz="11200" dirty="0"/>
              <a:t>CGA-SP, Secretaria de Estado da Saúde e </a:t>
            </a:r>
            <a:r>
              <a:rPr lang="pt-BR" sz="11200" dirty="0" smtClean="0"/>
              <a:t>PNUD</a:t>
            </a:r>
          </a:p>
          <a:p>
            <a:pPr algn="l"/>
            <a:endParaRPr lang="pt-BR" sz="11200" dirty="0" smtClean="0"/>
          </a:p>
          <a:p>
            <a:pPr algn="l"/>
            <a:r>
              <a:rPr lang="pt-BR" sz="11200" dirty="0" smtClean="0"/>
              <a:t>Objetivo</a:t>
            </a:r>
            <a:r>
              <a:rPr lang="pt-BR" sz="11200" dirty="0"/>
              <a:t>: transformar o servidor público, o agente da saúde, em </a:t>
            </a:r>
            <a:r>
              <a:rPr lang="pt-BR" sz="11200" dirty="0" smtClean="0"/>
              <a:t>protagonista </a:t>
            </a:r>
            <a:r>
              <a:rPr lang="pt-BR" sz="11200" dirty="0"/>
              <a:t>no combate às irregularidades.</a:t>
            </a:r>
          </a:p>
          <a:p>
            <a:r>
              <a:rPr lang="pt-BR" sz="3000" dirty="0"/>
              <a:t/>
            </a:r>
            <a:br>
              <a:rPr lang="pt-BR" sz="3000" dirty="0"/>
            </a:br>
            <a:endParaRPr lang="pt-BR" sz="3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640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1470025"/>
          </a:xfrm>
        </p:spPr>
        <p:txBody>
          <a:bodyPr/>
          <a:lstStyle/>
          <a:p>
            <a:pPr algn="l"/>
            <a:r>
              <a:rPr lang="pt-BR" dirty="0">
                <a:effectLst/>
              </a:rPr>
              <a:t>Contexto do Setor da Saúde: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400800" cy="396044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pt-BR" sz="3500" dirty="0"/>
              <a:t>Segundo OMS, invetimentos globais na saúde: 4,7 trilhões de </a:t>
            </a:r>
            <a:r>
              <a:rPr lang="pt-BR" sz="3500" dirty="0" smtClean="0"/>
              <a:t>dólares/ano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pt-BR" sz="3500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pt-BR" sz="3500" dirty="0"/>
              <a:t>O que se perde com fraudes e erros: 5,59% deste montante (260 bilhões de dólares</a:t>
            </a:r>
            <a:r>
              <a:rPr lang="pt-BR" sz="3500" dirty="0" smtClean="0"/>
              <a:t>)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pt-BR" sz="3500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pt-BR" sz="3500" dirty="0"/>
              <a:t>Em SP: 59.000 servidores </a:t>
            </a:r>
            <a:r>
              <a:rPr lang="pt-BR" sz="3500" dirty="0" smtClean="0"/>
              <a:t>ativos</a:t>
            </a:r>
          </a:p>
          <a:p>
            <a:pPr algn="l"/>
            <a:endParaRPr lang="pt-BR" sz="3500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pt-BR" sz="3500" dirty="0"/>
              <a:t>Segundo maior orçamento do Estado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084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7772400" cy="1470025"/>
          </a:xfrm>
        </p:spPr>
        <p:txBody>
          <a:bodyPr/>
          <a:lstStyle/>
          <a:p>
            <a:pPr algn="l"/>
            <a:r>
              <a:rPr lang="pt-BR" dirty="0">
                <a:effectLst/>
              </a:rPr>
              <a:t>Contexto do Setor da Saúde: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4032448"/>
          </a:xfrm>
        </p:spPr>
        <p:txBody>
          <a:bodyPr>
            <a:normAutofit lnSpcReduction="10000"/>
          </a:bodyPr>
          <a:lstStyle/>
          <a:p>
            <a:pPr algn="l"/>
            <a:r>
              <a:rPr lang="pt-BR" sz="2800" dirty="0">
                <a:solidFill>
                  <a:schemeClr val="tx2">
                    <a:lumMod val="25000"/>
                    <a:lumOff val="75000"/>
                  </a:schemeClr>
                </a:solidFill>
              </a:rPr>
              <a:t>Setor complexo: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2800" dirty="0"/>
              <a:t>Não há previsibilidade sobre quem ficará doente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2800" dirty="0"/>
              <a:t>Assimetria da informação entre o paciente e o profissional de saúde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2800" dirty="0"/>
              <a:t>Limitações de recursos financeiros e humanos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2800" dirty="0"/>
              <a:t>Mercantilização dos medicamentos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2800" dirty="0"/>
              <a:t>Problemas de gestão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91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7772400" cy="1226567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effectLst/>
              </a:rPr>
              <a:t>Produtos </a:t>
            </a:r>
            <a:r>
              <a:rPr lang="pt-BR" dirty="0" smtClean="0">
                <a:effectLst/>
              </a:rPr>
              <a:t>esperados do Projeto: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128792" cy="3888432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pt-BR" sz="2400" dirty="0"/>
              <a:t>Tradução do Manual do PNUD para o setor da </a:t>
            </a:r>
            <a:r>
              <a:rPr lang="pt-BR" sz="2400" dirty="0" smtClean="0"/>
              <a:t>saúde</a:t>
            </a:r>
          </a:p>
          <a:p>
            <a:pPr algn="l"/>
            <a:endParaRPr lang="pt-BR" sz="2400" dirty="0" smtClean="0"/>
          </a:p>
          <a:p>
            <a:pPr algn="l"/>
            <a:r>
              <a:rPr lang="pt-BR" sz="2400" dirty="0" smtClean="0"/>
              <a:t>2.   Oficinas </a:t>
            </a:r>
            <a:r>
              <a:rPr lang="pt-BR" sz="2400" dirty="0"/>
              <a:t>com os agentes de saúde para discussão </a:t>
            </a:r>
            <a:r>
              <a:rPr lang="pt-BR" sz="2400" dirty="0" smtClean="0"/>
              <a:t> </a:t>
            </a:r>
          </a:p>
          <a:p>
            <a:pPr algn="l"/>
            <a:r>
              <a:rPr lang="pt-BR" sz="2400" dirty="0"/>
              <a:t> </a:t>
            </a:r>
            <a:r>
              <a:rPr lang="pt-BR" sz="2400" dirty="0" smtClean="0"/>
              <a:t>      sobre </a:t>
            </a:r>
            <a:r>
              <a:rPr lang="pt-BR" sz="2400" dirty="0"/>
              <a:t>problemas e </a:t>
            </a:r>
            <a:r>
              <a:rPr lang="pt-BR" sz="2400" dirty="0" smtClean="0"/>
              <a:t>soluções</a:t>
            </a:r>
          </a:p>
          <a:p>
            <a:pPr algn="l"/>
            <a:endParaRPr lang="pt-BR" sz="2400" dirty="0"/>
          </a:p>
          <a:p>
            <a:pPr algn="l"/>
            <a:r>
              <a:rPr lang="pt-BR" sz="2400" dirty="0" smtClean="0"/>
              <a:t>3.   Agenda </a:t>
            </a:r>
            <a:r>
              <a:rPr lang="pt-BR" sz="2400" dirty="0"/>
              <a:t>de Compromissos </a:t>
            </a:r>
            <a:endParaRPr lang="pt-BR" sz="2400" dirty="0" smtClean="0"/>
          </a:p>
          <a:p>
            <a:pPr algn="l"/>
            <a:endParaRPr lang="pt-BR" sz="2400" dirty="0"/>
          </a:p>
          <a:p>
            <a:pPr marL="457200" indent="-457200" algn="l">
              <a:buAutoNum type="arabicPeriod" startAt="4"/>
            </a:pPr>
            <a:r>
              <a:rPr lang="pt-BR" sz="2400" dirty="0" smtClean="0"/>
              <a:t>Campanha: </a:t>
            </a:r>
            <a:r>
              <a:rPr lang="pt-BR" sz="2400" dirty="0"/>
              <a:t>Agenda de Compromissos, hotsite, </a:t>
            </a:r>
            <a:r>
              <a:rPr lang="pt-BR" sz="2400" dirty="0" smtClean="0"/>
              <a:t>vídeo </a:t>
            </a:r>
          </a:p>
          <a:p>
            <a:pPr algn="l"/>
            <a:r>
              <a:rPr lang="pt-BR" sz="2400" dirty="0"/>
              <a:t> </a:t>
            </a:r>
            <a:r>
              <a:rPr lang="pt-BR" sz="2400" dirty="0" smtClean="0"/>
              <a:t>      e </a:t>
            </a:r>
            <a:r>
              <a:rPr lang="pt-BR" sz="2400" dirty="0"/>
              <a:t>cartazes</a:t>
            </a:r>
          </a:p>
          <a:p>
            <a:pPr algn="l"/>
            <a:endParaRPr lang="pt-BR" sz="2800" dirty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101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pPr algn="l"/>
            <a:r>
              <a:rPr lang="pt-BR" dirty="0">
                <a:effectLst/>
              </a:rPr>
              <a:t>Metodologia </a:t>
            </a:r>
            <a:r>
              <a:rPr lang="pt-BR" dirty="0" smtClean="0">
                <a:effectLst/>
              </a:rPr>
              <a:t>do </a:t>
            </a:r>
            <a:r>
              <a:rPr lang="pt-BR" dirty="0">
                <a:effectLst/>
              </a:rPr>
              <a:t>Projeto: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/>
              <a:t>Foco na </a:t>
            </a:r>
            <a:r>
              <a:rPr lang="pt-BR" sz="2800" dirty="0" smtClean="0"/>
              <a:t>construção </a:t>
            </a:r>
            <a:r>
              <a:rPr lang="pt-BR" sz="2800" dirty="0"/>
              <a:t>coletiva, participativa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 smtClean="0"/>
              <a:t>Grupos </a:t>
            </a:r>
            <a:r>
              <a:rPr lang="pt-BR" sz="2800" dirty="0"/>
              <a:t>formados</a:t>
            </a:r>
            <a:r>
              <a:rPr lang="pt-BR" sz="2800" dirty="0" smtClean="0"/>
              <a:t>: Gestão/Direção; </a:t>
            </a:r>
          </a:p>
          <a:p>
            <a:r>
              <a:rPr lang="pt-BR" sz="2800" dirty="0" smtClean="0"/>
              <a:t>  Distribuição </a:t>
            </a:r>
            <a:r>
              <a:rPr lang="pt-BR" sz="2800" dirty="0"/>
              <a:t>de M</a:t>
            </a:r>
            <a:r>
              <a:rPr lang="pt-BR" sz="2800" dirty="0" smtClean="0"/>
              <a:t>edicamentos; Compras e Recursos Humanos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/>
              <a:t>Validação dos comprissos na plenária = 18 compromissos pactuados</a:t>
            </a:r>
          </a:p>
          <a:p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75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/>
          </p:cNvPr>
          <p:cNvSpPr/>
          <p:nvPr/>
        </p:nvSpPr>
        <p:spPr>
          <a:xfrm>
            <a:off x="1259632" y="2708920"/>
            <a:ext cx="67687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u="sng" dirty="0">
                <a:solidFill>
                  <a:schemeClr val="bg1"/>
                </a:solidFill>
                <a:hlinkClick r:id="rId3"/>
              </a:rPr>
              <a:t>Projeto de Prevenção à </a:t>
            </a:r>
            <a:endParaRPr lang="pt-BR" sz="3200" b="1" u="sng" dirty="0" smtClean="0">
              <a:solidFill>
                <a:schemeClr val="bg1"/>
              </a:solidFill>
              <a:hlinkClick r:id="rId3"/>
            </a:endParaRPr>
          </a:p>
          <a:p>
            <a:pPr algn="ctr"/>
            <a:r>
              <a:rPr lang="pt-BR" sz="3200" b="1" u="sng" dirty="0" smtClean="0">
                <a:solidFill>
                  <a:schemeClr val="bg1"/>
                </a:solidFill>
                <a:hlinkClick r:id="rId3"/>
              </a:rPr>
              <a:t>Corrupção </a:t>
            </a:r>
            <a:r>
              <a:rPr lang="pt-BR" sz="3200" b="1" u="sng" dirty="0">
                <a:solidFill>
                  <a:schemeClr val="bg1"/>
                </a:solidFill>
                <a:hlinkClick r:id="rId3"/>
              </a:rPr>
              <a:t>na </a:t>
            </a:r>
            <a:r>
              <a:rPr lang="pt-BR" sz="3200" b="1" u="sng" dirty="0" smtClean="0">
                <a:solidFill>
                  <a:schemeClr val="bg1"/>
                </a:solidFill>
                <a:hlinkClick r:id="rId3"/>
              </a:rPr>
              <a:t>Saúde</a:t>
            </a:r>
          </a:p>
          <a:p>
            <a:pPr algn="ctr"/>
            <a:r>
              <a:rPr lang="en-US" sz="3200" b="1" u="sng" dirty="0" err="1" smtClean="0">
                <a:solidFill>
                  <a:schemeClr val="bg1"/>
                </a:solidFill>
                <a:hlinkClick r:id="rId3"/>
              </a:rPr>
              <a:t>Vídeo</a:t>
            </a:r>
            <a:endParaRPr lang="en-US" sz="3200" b="1" u="sng" dirty="0" smtClean="0">
              <a:solidFill>
                <a:schemeClr val="bg1"/>
              </a:solidFill>
            </a:endParaRPr>
          </a:p>
          <a:p>
            <a:endParaRPr lang="en-US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2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152127"/>
          </a:xfrm>
        </p:spPr>
        <p:txBody>
          <a:bodyPr/>
          <a:lstStyle/>
          <a:p>
            <a:pPr algn="l"/>
            <a:r>
              <a:rPr lang="pt-BR" dirty="0" smtClean="0">
                <a:effectLst/>
              </a:rPr>
              <a:t>O PNUD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992888" cy="4608512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80000"/>
              </a:lnSpc>
              <a:buFont typeface="Wingdings" pitchFamily="2" charset="2"/>
              <a:buChar char="ü"/>
            </a:pPr>
            <a:r>
              <a:rPr lang="pt-BR" sz="2800" dirty="0">
                <a:latin typeface="Myriad Pro"/>
              </a:rPr>
              <a:t>Presente em mais de </a:t>
            </a:r>
            <a:r>
              <a:rPr lang="pt-BR" sz="2800" dirty="0" smtClean="0">
                <a:latin typeface="Myriad Pro"/>
              </a:rPr>
              <a:t>170 </a:t>
            </a:r>
          </a:p>
          <a:p>
            <a:pPr algn="l">
              <a:lnSpc>
                <a:spcPct val="80000"/>
              </a:lnSpc>
            </a:pPr>
            <a:r>
              <a:rPr lang="pt-BR" sz="2800" dirty="0" smtClean="0">
                <a:latin typeface="Myriad Pro"/>
              </a:rPr>
              <a:t>      países e territórios</a:t>
            </a:r>
          </a:p>
          <a:p>
            <a:pPr marL="457200" indent="-457200" algn="l">
              <a:lnSpc>
                <a:spcPct val="80000"/>
              </a:lnSpc>
              <a:buFont typeface="Wingdings" pitchFamily="2" charset="2"/>
              <a:buChar char="ü"/>
            </a:pPr>
            <a:endParaRPr lang="en-US" sz="900" dirty="0" smtClean="0">
              <a:latin typeface="Myriad Pro"/>
            </a:endParaRPr>
          </a:p>
          <a:p>
            <a:pPr marL="457200" indent="-457200" algn="l">
              <a:lnSpc>
                <a:spcPct val="80000"/>
              </a:lnSpc>
              <a:buFont typeface="Wingdings" pitchFamily="2" charset="2"/>
              <a:buChar char="ü"/>
            </a:pPr>
            <a:endParaRPr lang="pt-BR" sz="900" dirty="0">
              <a:latin typeface="Myriad Pro"/>
            </a:endParaRPr>
          </a:p>
          <a:p>
            <a:pPr marL="457200" indent="-457200" algn="l">
              <a:lnSpc>
                <a:spcPct val="8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Myriad Pro"/>
              </a:rPr>
              <a:t>No Brasil desde 1966 – ABATT</a:t>
            </a:r>
          </a:p>
          <a:p>
            <a:pPr algn="l">
              <a:lnSpc>
                <a:spcPct val="80000"/>
              </a:lnSpc>
            </a:pPr>
            <a:endParaRPr lang="pt-BR" sz="2800" dirty="0" smtClean="0">
              <a:latin typeface="Myriad Pro"/>
            </a:endParaRPr>
          </a:p>
          <a:p>
            <a:pPr marL="457200" indent="-457200" algn="l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800" dirty="0" err="1" smtClean="0">
                <a:latin typeface="Myriad Pro"/>
              </a:rPr>
              <a:t>Coordenador</a:t>
            </a:r>
            <a:r>
              <a:rPr lang="en-US" sz="2800" dirty="0" smtClean="0">
                <a:latin typeface="Myriad Pro"/>
              </a:rPr>
              <a:t> do </a:t>
            </a:r>
            <a:r>
              <a:rPr lang="en-US" sz="2800" dirty="0" err="1" smtClean="0">
                <a:latin typeface="Myriad Pro"/>
              </a:rPr>
              <a:t>sistema</a:t>
            </a:r>
            <a:r>
              <a:rPr lang="en-US" sz="2800" dirty="0" smtClean="0">
                <a:latin typeface="Myriad Pro"/>
              </a:rPr>
              <a:t> ONU</a:t>
            </a:r>
          </a:p>
          <a:p>
            <a:pPr algn="l">
              <a:lnSpc>
                <a:spcPct val="80000"/>
              </a:lnSpc>
            </a:pPr>
            <a:endParaRPr lang="en-US" sz="2800" dirty="0">
              <a:latin typeface="Myriad Pro"/>
            </a:endParaRPr>
          </a:p>
          <a:p>
            <a:pPr marL="457200" indent="-457200" algn="l">
              <a:lnSpc>
                <a:spcPct val="8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Myriad Pro"/>
              </a:rPr>
              <a:t>Mandato</a:t>
            </a:r>
            <a:r>
              <a:rPr lang="pt-BR" sz="2800" dirty="0">
                <a:latin typeface="Myriad Pro"/>
              </a:rPr>
              <a:t>: desenvolvimento humano e redução da </a:t>
            </a:r>
            <a:r>
              <a:rPr lang="pt-BR" sz="2800" dirty="0" smtClean="0">
                <a:latin typeface="Myriad Pro"/>
              </a:rPr>
              <a:t>pobreza</a:t>
            </a:r>
          </a:p>
          <a:p>
            <a:pPr algn="l">
              <a:lnSpc>
                <a:spcPct val="80000"/>
              </a:lnSpc>
            </a:pPr>
            <a:endParaRPr lang="pt-BR" sz="2800" dirty="0" smtClean="0">
              <a:latin typeface="Myriad Pro"/>
            </a:endParaRPr>
          </a:p>
          <a:p>
            <a:pPr marL="457200" indent="-457200" algn="l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Myriad Pro"/>
              </a:rPr>
              <a:t>Como </a:t>
            </a:r>
            <a:r>
              <a:rPr lang="en-US" sz="2800" dirty="0" err="1" smtClean="0">
                <a:latin typeface="Myriad Pro"/>
              </a:rPr>
              <a:t>operamos</a:t>
            </a:r>
            <a:r>
              <a:rPr lang="en-US" sz="2800" dirty="0" smtClean="0">
                <a:latin typeface="Myriad Pro"/>
              </a:rPr>
              <a:t>: </a:t>
            </a:r>
            <a:r>
              <a:rPr lang="en-US" sz="2800" dirty="0" err="1" smtClean="0">
                <a:latin typeface="Myriad Pro"/>
              </a:rPr>
              <a:t>projeto</a:t>
            </a:r>
            <a:r>
              <a:rPr lang="en-US" sz="2800" dirty="0" smtClean="0">
                <a:latin typeface="Myriad Pro"/>
              </a:rPr>
              <a:t> de </a:t>
            </a:r>
            <a:r>
              <a:rPr lang="en-US" sz="2800" dirty="0" err="1" smtClean="0">
                <a:latin typeface="Myriad Pro"/>
              </a:rPr>
              <a:t>cooperação</a:t>
            </a:r>
            <a:r>
              <a:rPr lang="en-US" sz="2800" dirty="0" smtClean="0">
                <a:latin typeface="Myriad Pro"/>
              </a:rPr>
              <a:t> </a:t>
            </a:r>
            <a:r>
              <a:rPr lang="en-US" sz="2800" dirty="0" err="1" smtClean="0">
                <a:latin typeface="Myriad Pro"/>
              </a:rPr>
              <a:t>técnica</a:t>
            </a:r>
            <a:r>
              <a:rPr lang="en-US" sz="2800" dirty="0" smtClean="0">
                <a:latin typeface="Myriad Pro"/>
              </a:rPr>
              <a:t> – </a:t>
            </a:r>
            <a:r>
              <a:rPr lang="en-US" sz="2800" dirty="0" err="1" smtClean="0">
                <a:latin typeface="Myriad Pro"/>
              </a:rPr>
              <a:t>ato</a:t>
            </a:r>
            <a:r>
              <a:rPr lang="en-US" sz="2800" dirty="0" smtClean="0">
                <a:latin typeface="Myriad Pro"/>
              </a:rPr>
              <a:t> </a:t>
            </a:r>
            <a:r>
              <a:rPr lang="en-US" sz="2800" dirty="0" err="1" smtClean="0">
                <a:latin typeface="Myriad Pro"/>
              </a:rPr>
              <a:t>complementar</a:t>
            </a:r>
            <a:r>
              <a:rPr lang="en-US" sz="2800" dirty="0" smtClean="0">
                <a:latin typeface="Myriad Pro"/>
              </a:rPr>
              <a:t> </a:t>
            </a:r>
            <a:r>
              <a:rPr lang="en-US" sz="2800" dirty="0" err="1" smtClean="0">
                <a:latin typeface="Myriad Pro"/>
              </a:rPr>
              <a:t>ao</a:t>
            </a:r>
            <a:r>
              <a:rPr lang="en-US" sz="2800" dirty="0" smtClean="0">
                <a:latin typeface="Myriad Pro"/>
              </a:rPr>
              <a:t> ABATT</a:t>
            </a:r>
            <a:endParaRPr lang="pt-BR" sz="2800" dirty="0">
              <a:latin typeface="Myriad Pro"/>
            </a:endParaRPr>
          </a:p>
          <a:p>
            <a:pPr algn="l">
              <a:lnSpc>
                <a:spcPct val="80000"/>
              </a:lnSpc>
            </a:pPr>
            <a:endParaRPr lang="pt-BR" sz="900" dirty="0">
              <a:latin typeface="Myriad Pro"/>
            </a:endParaRPr>
          </a:p>
          <a:p>
            <a:pPr algn="l">
              <a:lnSpc>
                <a:spcPct val="80000"/>
              </a:lnSpc>
            </a:pPr>
            <a:endParaRPr lang="pt-BR" sz="800" dirty="0">
              <a:latin typeface="Myriad Pro"/>
            </a:endParaRPr>
          </a:p>
          <a:p>
            <a:pPr algn="l">
              <a:lnSpc>
                <a:spcPct val="80000"/>
              </a:lnSpc>
            </a:pPr>
            <a:endParaRPr lang="pt-BR" sz="900" dirty="0">
              <a:latin typeface="Myriad Pro"/>
            </a:endParaRPr>
          </a:p>
          <a:p>
            <a:pPr algn="l">
              <a:lnSpc>
                <a:spcPct val="80000"/>
              </a:lnSpc>
            </a:pPr>
            <a:endParaRPr lang="pt-BR" sz="9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6318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effectLst/>
              </a:rPr>
              <a:t>Obrigada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4400" dirty="0" smtClean="0">
                <a:hlinkClick r:id="rId2"/>
              </a:rPr>
              <a:t>erica.machado@undp.org</a:t>
            </a:r>
            <a:endParaRPr lang="pt-BR" sz="4400" dirty="0" smtClean="0"/>
          </a:p>
          <a:p>
            <a:r>
              <a:rPr lang="pt-BR" dirty="0" smtClean="0"/>
              <a:t>www.regionalcentrelac-undp.org</a:t>
            </a:r>
            <a:endParaRPr lang="pt-BR" dirty="0"/>
          </a:p>
          <a:p>
            <a:r>
              <a:rPr lang="en-US" dirty="0" smtClean="0"/>
              <a:t>www.pnud.org.br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343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152127"/>
          </a:xfrm>
        </p:spPr>
        <p:txBody>
          <a:bodyPr/>
          <a:lstStyle/>
          <a:p>
            <a:r>
              <a:rPr lang="pt-BR" dirty="0" smtClean="0">
                <a:effectLst/>
              </a:rPr>
              <a:t>PNUD - o que fazemos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3888432" cy="3384376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pt-BR" sz="2800" dirty="0">
                <a:latin typeface="Myriad Pro"/>
              </a:rPr>
              <a:t>Parcerias </a:t>
            </a:r>
            <a:r>
              <a:rPr lang="pt-BR" sz="2800" dirty="0" smtClean="0">
                <a:latin typeface="Myriad Pro"/>
              </a:rPr>
              <a:t>com: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Myriad Pro"/>
              </a:rPr>
              <a:t>governo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Myriad Pro"/>
              </a:rPr>
              <a:t>sociedade civil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Myriad Pro"/>
              </a:rPr>
              <a:t>iniciativa privada</a:t>
            </a:r>
            <a:endParaRPr lang="pt-BR" sz="2800" dirty="0">
              <a:latin typeface="Myriad Pro"/>
            </a:endParaRPr>
          </a:p>
          <a:p>
            <a:endParaRPr lang="pt-BR" sz="1000" dirty="0">
              <a:latin typeface="Myriad Pro"/>
            </a:endParaRPr>
          </a:p>
          <a:p>
            <a:endParaRPr lang="pt-BR" sz="1000" dirty="0">
              <a:latin typeface="Myriad Pro"/>
            </a:endParaRPr>
          </a:p>
          <a:p>
            <a:pPr algn="l">
              <a:lnSpc>
                <a:spcPct val="80000"/>
              </a:lnSpc>
            </a:pPr>
            <a:endParaRPr lang="pt-BR" sz="900" dirty="0">
              <a:latin typeface="Myriad P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32040" y="2132856"/>
            <a:ext cx="33843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 err="1">
                <a:solidFill>
                  <a:schemeClr val="bg2"/>
                </a:solidFill>
                <a:latin typeface="Myriad Pro"/>
              </a:rPr>
              <a:t>Centros</a:t>
            </a:r>
            <a:r>
              <a:rPr lang="en-US" sz="2800" dirty="0">
                <a:solidFill>
                  <a:schemeClr val="bg2"/>
                </a:solidFill>
                <a:latin typeface="Myriad Pro"/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latin typeface="Myriad Pro"/>
              </a:rPr>
              <a:t>  </a:t>
            </a:r>
          </a:p>
          <a:p>
            <a:r>
              <a:rPr lang="en-US" sz="2800" dirty="0">
                <a:solidFill>
                  <a:schemeClr val="bg2"/>
                </a:solidFill>
                <a:latin typeface="Myriad Pro"/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latin typeface="Myriad Pro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Myriad Pro"/>
              </a:rPr>
              <a:t>internacionais</a:t>
            </a:r>
            <a:r>
              <a:rPr lang="en-US" sz="2800" dirty="0" smtClean="0">
                <a:solidFill>
                  <a:schemeClr val="bg2"/>
                </a:solidFill>
                <a:latin typeface="Myriad Pro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Myriad Pro"/>
              </a:rPr>
              <a:t>de </a:t>
            </a:r>
            <a:r>
              <a:rPr lang="en-US" sz="2800" dirty="0" smtClean="0">
                <a:solidFill>
                  <a:schemeClr val="bg2"/>
                </a:solidFill>
                <a:latin typeface="Myriad Pro"/>
              </a:rPr>
              <a:t>  </a:t>
            </a:r>
          </a:p>
          <a:p>
            <a:r>
              <a:rPr lang="en-US" sz="2800" dirty="0">
                <a:solidFill>
                  <a:schemeClr val="bg2"/>
                </a:solidFill>
                <a:latin typeface="Myriad Pro"/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latin typeface="Myriad Pro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Myriad Pro"/>
              </a:rPr>
              <a:t>conhecimento</a:t>
            </a:r>
            <a:endParaRPr lang="en-US" sz="2800" dirty="0" smtClean="0">
              <a:solidFill>
                <a:schemeClr val="bg2"/>
              </a:solidFill>
              <a:latin typeface="Myriad Pro"/>
            </a:endParaRPr>
          </a:p>
          <a:p>
            <a:endParaRPr lang="en-US" sz="2800" dirty="0">
              <a:solidFill>
                <a:schemeClr val="bg2"/>
              </a:solidFill>
              <a:latin typeface="Myriad Pro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bg2"/>
                </a:solidFill>
                <a:latin typeface="Myriad Pro"/>
              </a:rPr>
              <a:t>Pesquisas</a:t>
            </a:r>
            <a:r>
              <a:rPr lang="en-US" sz="2800" dirty="0">
                <a:solidFill>
                  <a:schemeClr val="bg2"/>
                </a:solidFill>
                <a:latin typeface="Myriad Pro"/>
              </a:rPr>
              <a:t>, </a:t>
            </a:r>
            <a:r>
              <a:rPr lang="en-US" sz="2800" dirty="0" err="1">
                <a:solidFill>
                  <a:schemeClr val="bg2"/>
                </a:solidFill>
                <a:latin typeface="Myriad Pro"/>
              </a:rPr>
              <a:t>estudos</a:t>
            </a:r>
            <a:r>
              <a:rPr lang="en-US" sz="2800" dirty="0" smtClean="0">
                <a:solidFill>
                  <a:schemeClr val="bg2"/>
                </a:solidFill>
                <a:latin typeface="Myriad Pro"/>
              </a:rPr>
              <a:t>, </a:t>
            </a:r>
            <a:r>
              <a:rPr lang="en-US" sz="2800" dirty="0" err="1" smtClean="0">
                <a:solidFill>
                  <a:schemeClr val="bg2"/>
                </a:solidFill>
                <a:latin typeface="Myriad Pro"/>
              </a:rPr>
              <a:t>guias</a:t>
            </a:r>
            <a:r>
              <a:rPr lang="en-US" sz="2800" dirty="0" smtClean="0">
                <a:solidFill>
                  <a:schemeClr val="bg2"/>
                </a:solidFill>
                <a:latin typeface="Myriad Pro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Myriad Pro"/>
              </a:rPr>
              <a:t>metodológicos</a:t>
            </a:r>
            <a:r>
              <a:rPr lang="en-US" sz="2800" dirty="0" smtClean="0">
                <a:solidFill>
                  <a:schemeClr val="bg2"/>
                </a:solidFill>
                <a:latin typeface="Myriad Pro"/>
              </a:rPr>
              <a:t> </a:t>
            </a:r>
          </a:p>
          <a:p>
            <a:r>
              <a:rPr lang="en-US" sz="2800" dirty="0">
                <a:solidFill>
                  <a:schemeClr val="bg2"/>
                </a:solidFill>
                <a:latin typeface="Myriad Pro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Myriad Pro"/>
              </a:rPr>
              <a:t>aplicados</a:t>
            </a:r>
            <a:endParaRPr lang="en-US" sz="2800" dirty="0">
              <a:solidFill>
                <a:schemeClr val="bg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500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152127"/>
          </a:xfrm>
        </p:spPr>
        <p:txBody>
          <a:bodyPr/>
          <a:lstStyle/>
          <a:p>
            <a:r>
              <a:rPr lang="pt-BR" dirty="0" smtClean="0">
                <a:effectLst/>
              </a:rPr>
              <a:t>PNUD - o que fazemos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7416824" cy="3600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t-BR" sz="2800" dirty="0" smtClean="0">
                <a:latin typeface="Myriad Pro"/>
              </a:rPr>
              <a:t>RDH: Relatórios de Desenvolvimento Humano: </a:t>
            </a:r>
          </a:p>
          <a:p>
            <a:r>
              <a:rPr lang="pt-BR" sz="2800" dirty="0" smtClean="0">
                <a:solidFill>
                  <a:schemeClr val="tx2">
                    <a:lumMod val="25000"/>
                    <a:lumOff val="75000"/>
                  </a:schemeClr>
                </a:solidFill>
                <a:latin typeface="Myriad Pro"/>
              </a:rPr>
              <a:t>locais – regionais – globais</a:t>
            </a:r>
          </a:p>
          <a:p>
            <a:endParaRPr lang="pt-BR" sz="2800" dirty="0" smtClean="0">
              <a:latin typeface="Myriad Pro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Myriad Pro"/>
              </a:rPr>
              <a:t>IDH : </a:t>
            </a:r>
            <a:r>
              <a:rPr lang="en-US" sz="2400" dirty="0" err="1" smtClean="0">
                <a:solidFill>
                  <a:schemeClr val="bg2"/>
                </a:solidFill>
                <a:latin typeface="Myriad Pro"/>
              </a:rPr>
              <a:t>Índice</a:t>
            </a:r>
            <a:r>
              <a:rPr lang="en-US" sz="2400" dirty="0" smtClean="0">
                <a:solidFill>
                  <a:schemeClr val="bg2"/>
                </a:solidFill>
                <a:latin typeface="Myriad Pro"/>
              </a:rPr>
              <a:t> de </a:t>
            </a:r>
            <a:r>
              <a:rPr lang="en-US" sz="2400" dirty="0" err="1" smtClean="0">
                <a:solidFill>
                  <a:schemeClr val="bg2"/>
                </a:solidFill>
                <a:latin typeface="Myriad Pro"/>
              </a:rPr>
              <a:t>Desenvolvimento</a:t>
            </a:r>
            <a:r>
              <a:rPr lang="en-US" sz="2400" dirty="0" smtClean="0">
                <a:solidFill>
                  <a:schemeClr val="bg2"/>
                </a:solidFill>
                <a:latin typeface="Myriad Pro"/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  <a:latin typeface="Myriad Pro"/>
              </a:rPr>
              <a:t>Humano</a:t>
            </a:r>
            <a:endParaRPr lang="en-US" sz="2400" dirty="0" smtClean="0">
              <a:solidFill>
                <a:schemeClr val="bg2"/>
              </a:solidFill>
              <a:latin typeface="Myriad Pro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bg2"/>
              </a:solidFill>
              <a:latin typeface="Myriad Pro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latin typeface="Myriad Pro"/>
              </a:rPr>
              <a:t> Atlas do Desenvolvimento </a:t>
            </a:r>
            <a:r>
              <a:rPr lang="en-US" sz="2400" dirty="0" err="1" smtClean="0">
                <a:solidFill>
                  <a:schemeClr val="bg2"/>
                </a:solidFill>
                <a:latin typeface="Myriad Pro"/>
              </a:rPr>
              <a:t>Humano</a:t>
            </a:r>
            <a:endParaRPr lang="pt-BR" sz="2400" dirty="0">
              <a:solidFill>
                <a:schemeClr val="bg2"/>
              </a:solidFill>
              <a:latin typeface="Myriad Pro"/>
            </a:endParaRPr>
          </a:p>
          <a:p>
            <a:endParaRPr lang="pt-BR" sz="1000" dirty="0">
              <a:latin typeface="Myriad Pro"/>
            </a:endParaRPr>
          </a:p>
          <a:p>
            <a:endParaRPr lang="pt-BR" sz="1000" dirty="0">
              <a:latin typeface="Myriad Pro"/>
            </a:endParaRPr>
          </a:p>
          <a:p>
            <a:pPr algn="l">
              <a:lnSpc>
                <a:spcPct val="80000"/>
              </a:lnSpc>
            </a:pPr>
            <a:endParaRPr lang="pt-BR" sz="9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5193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152127"/>
          </a:xfrm>
        </p:spPr>
        <p:txBody>
          <a:bodyPr/>
          <a:lstStyle/>
          <a:p>
            <a:r>
              <a:rPr lang="pt-BR" dirty="0" smtClean="0">
                <a:effectLst/>
              </a:rPr>
              <a:t>PNUD - o que fazemos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2713856"/>
          </a:xfrm>
        </p:spPr>
        <p:txBody>
          <a:bodyPr>
            <a:noAutofit/>
          </a:bodyPr>
          <a:lstStyle/>
          <a:p>
            <a:endParaRPr lang="pt-BR" sz="1000" dirty="0">
              <a:latin typeface="Myriad Pro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Myriad Pro"/>
              </a:rPr>
              <a:t>Rede </a:t>
            </a:r>
            <a:r>
              <a:rPr lang="pt-BR" sz="2800" dirty="0">
                <a:latin typeface="Myriad Pro"/>
              </a:rPr>
              <a:t>de consultores e especialistas nacionais e </a:t>
            </a:r>
            <a:r>
              <a:rPr lang="pt-BR" sz="2800" dirty="0" smtClean="0">
                <a:latin typeface="Myriad Pro"/>
              </a:rPr>
              <a:t>internacionais</a:t>
            </a:r>
          </a:p>
          <a:p>
            <a:endParaRPr lang="pt-BR" sz="2800" dirty="0">
              <a:latin typeface="Myriad Pro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Myriad Pro"/>
              </a:rPr>
              <a:t>Apoio </a:t>
            </a:r>
            <a:r>
              <a:rPr lang="pt-BR" sz="2800" dirty="0">
                <a:latin typeface="Myriad Pro"/>
              </a:rPr>
              <a:t>à administração/implementação de projetos</a:t>
            </a:r>
          </a:p>
          <a:p>
            <a:pPr algn="l">
              <a:lnSpc>
                <a:spcPct val="80000"/>
              </a:lnSpc>
            </a:pPr>
            <a:endParaRPr lang="pt-BR" sz="9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647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772400" cy="1152127"/>
          </a:xfrm>
        </p:spPr>
        <p:txBody>
          <a:bodyPr>
            <a:normAutofit/>
          </a:bodyPr>
          <a:lstStyle/>
          <a:p>
            <a:r>
              <a:rPr lang="pt-BR" dirty="0" smtClean="0">
                <a:effectLst/>
              </a:rPr>
              <a:t>Principais áreas de atuação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584776" cy="3312368"/>
          </a:xfrm>
        </p:spPr>
        <p:txBody>
          <a:bodyPr>
            <a:noAutofit/>
          </a:bodyPr>
          <a:lstStyle/>
          <a:p>
            <a:endParaRPr lang="pt-BR" sz="1000" dirty="0">
              <a:latin typeface="Myriad Pro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 smtClean="0"/>
              <a:t>Governança Urbana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 smtClean="0"/>
              <a:t>Gestão Pública</a:t>
            </a:r>
            <a:endParaRPr lang="pt-B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/>
              <a:t>Segurança </a:t>
            </a:r>
            <a:r>
              <a:rPr lang="en-US" sz="2800" dirty="0" err="1" smtClean="0"/>
              <a:t>Cidadã</a:t>
            </a:r>
            <a:endParaRPr lang="pt-BR" sz="2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 smtClean="0"/>
              <a:t>Desenvolvimento sustentável</a:t>
            </a:r>
            <a:endParaRPr lang="pt-B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/>
              <a:t>Políticas Sociais</a:t>
            </a:r>
          </a:p>
          <a:p>
            <a:pPr marL="609600" indent="-609600">
              <a:buFont typeface="Wingdings" panose="05000000000000000000" pitchFamily="2" charset="2"/>
              <a:buChar char="ü"/>
            </a:pPr>
            <a:r>
              <a:rPr lang="pt-BR" sz="2800" dirty="0" smtClean="0"/>
              <a:t>Cooperação sul-sul</a:t>
            </a:r>
          </a:p>
          <a:p>
            <a:pPr algn="l">
              <a:lnSpc>
                <a:spcPct val="80000"/>
              </a:lnSpc>
            </a:pPr>
            <a:endParaRPr lang="pt-BR" sz="9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96018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effectLst/>
              </a:rPr>
              <a:t>Princípios norteadores </a:t>
            </a:r>
            <a:br>
              <a:rPr lang="pt-BR" dirty="0" smtClean="0">
                <a:effectLst/>
              </a:rPr>
            </a:br>
            <a:r>
              <a:rPr lang="pt-BR" dirty="0" smtClean="0">
                <a:effectLst/>
              </a:rPr>
              <a:t>de atuação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584776" cy="3312368"/>
          </a:xfrm>
        </p:spPr>
        <p:txBody>
          <a:bodyPr>
            <a:noAutofit/>
          </a:bodyPr>
          <a:lstStyle/>
          <a:p>
            <a:endParaRPr lang="pt-BR" sz="1000" dirty="0">
              <a:latin typeface="Myriad Pro"/>
            </a:endParaRP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err="1" smtClean="0"/>
              <a:t>Desenvolvimento</a:t>
            </a:r>
            <a:r>
              <a:rPr lang="en-US" sz="2800" dirty="0" smtClean="0"/>
              <a:t> </a:t>
            </a:r>
            <a:r>
              <a:rPr lang="en-US" sz="2800" dirty="0" err="1" smtClean="0"/>
              <a:t>Humano</a:t>
            </a: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err="1" smtClean="0"/>
              <a:t>Transparência</a:t>
            </a: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err="1" smtClean="0"/>
              <a:t>Participação</a:t>
            </a:r>
            <a:r>
              <a:rPr lang="en-US" sz="2800" dirty="0" smtClean="0"/>
              <a:t> Social</a:t>
            </a:r>
            <a:endParaRPr lang="pt-BR" sz="2800" dirty="0"/>
          </a:p>
          <a:p>
            <a:pPr algn="l">
              <a:lnSpc>
                <a:spcPct val="80000"/>
              </a:lnSpc>
            </a:pPr>
            <a:endParaRPr lang="pt-BR" sz="9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7242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effectLst/>
              </a:rPr>
              <a:t>Como trabalhar com o tema </a:t>
            </a:r>
            <a:r>
              <a:rPr lang="pt-BR" dirty="0"/>
              <a:t>c</a:t>
            </a:r>
            <a:r>
              <a:rPr lang="pt-BR" dirty="0" smtClean="0"/>
              <a:t>orrupção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2492896"/>
            <a:ext cx="4104456" cy="2952328"/>
          </a:xfrm>
        </p:spPr>
        <p:txBody>
          <a:bodyPr>
            <a:noAutofit/>
          </a:bodyPr>
          <a:lstStyle/>
          <a:p>
            <a:pPr marL="571500" indent="-571500" algn="l">
              <a:buFont typeface="+mj-lt"/>
              <a:buAutoNum type="romanUcPeriod"/>
            </a:pPr>
            <a:r>
              <a:rPr lang="en-US" sz="2800" dirty="0" err="1" smtClean="0"/>
              <a:t>Globalmente</a:t>
            </a:r>
            <a:endParaRPr lang="en-US" sz="2800" dirty="0" smtClean="0"/>
          </a:p>
          <a:p>
            <a:pPr marL="571500" indent="-571500" algn="l">
              <a:buFont typeface="+mj-lt"/>
              <a:buAutoNum type="romanUcPeriod"/>
            </a:pPr>
            <a:r>
              <a:rPr lang="en-US" sz="2800" dirty="0" err="1" smtClean="0"/>
              <a:t>Institucionalmente</a:t>
            </a:r>
            <a:endParaRPr lang="en-US" sz="2800" dirty="0" smtClean="0"/>
          </a:p>
          <a:p>
            <a:pPr marL="571500" indent="-571500" algn="l">
              <a:buFont typeface="+mj-lt"/>
              <a:buAutoNum type="romanUcPeriod"/>
            </a:pPr>
            <a:r>
              <a:rPr lang="en-US" sz="2800" dirty="0" err="1" smtClean="0"/>
              <a:t>Coletivamente</a:t>
            </a:r>
            <a:endParaRPr lang="en-US" sz="2800" dirty="0" smtClean="0"/>
          </a:p>
          <a:p>
            <a:pPr marL="571500" indent="-571500" algn="l">
              <a:buFont typeface="+mj-lt"/>
              <a:buAutoNum type="romanUcPeriod"/>
            </a:pPr>
            <a:r>
              <a:rPr lang="en-US" sz="2800" dirty="0" err="1" smtClean="0"/>
              <a:t>Individualmente</a:t>
            </a:r>
            <a:endParaRPr lang="en-US" sz="2800" dirty="0" smtClean="0"/>
          </a:p>
          <a:p>
            <a:pPr marL="571500" indent="-571500" algn="l">
              <a:buFont typeface="+mj-lt"/>
              <a:buAutoNum type="romanUcPeriod"/>
            </a:pPr>
            <a:r>
              <a:rPr lang="en-US" sz="2800" dirty="0" err="1" smtClean="0"/>
              <a:t>Setorialmente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1132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368151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>
                <a:effectLst/>
              </a:rPr>
              <a:t>O que </a:t>
            </a:r>
            <a:r>
              <a:rPr lang="pt-BR" dirty="0" smtClean="0">
                <a:effectLst/>
              </a:rPr>
              <a:t>fazemos na área anticorrupção:</a:t>
            </a:r>
            <a:endParaRPr lang="pt-B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976864" cy="3312368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Wingdings" pitchFamily="2" charset="2"/>
              <a:buChar char="ü"/>
            </a:pPr>
            <a:r>
              <a:rPr lang="en-US" dirty="0" err="1" smtClean="0"/>
              <a:t>Abordagens</a:t>
            </a:r>
            <a:r>
              <a:rPr lang="en-US" dirty="0" smtClean="0"/>
              <a:t> </a:t>
            </a:r>
            <a:r>
              <a:rPr lang="en-US" dirty="0" err="1" smtClean="0"/>
              <a:t>integradas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transparência</a:t>
            </a:r>
            <a:r>
              <a:rPr lang="en-US" dirty="0" smtClean="0"/>
              <a:t> e </a:t>
            </a:r>
            <a:r>
              <a:rPr lang="en-US" dirty="0" err="1" smtClean="0"/>
              <a:t>prestação</a:t>
            </a:r>
            <a:r>
              <a:rPr lang="en-US" dirty="0" smtClean="0"/>
              <a:t> de </a:t>
            </a:r>
            <a:r>
              <a:rPr lang="en-US" dirty="0" err="1" smtClean="0"/>
              <a:t>contas</a:t>
            </a:r>
            <a:endParaRPr lang="en-US" dirty="0" smtClean="0"/>
          </a:p>
          <a:p>
            <a:pPr marL="457200" indent="-457200" algn="l">
              <a:buFont typeface="Wingdings" pitchFamily="2" charset="2"/>
              <a:buChar char="ü"/>
            </a:pPr>
            <a:r>
              <a:rPr lang="en-US" dirty="0" err="1" smtClean="0"/>
              <a:t>Pesquisas</a:t>
            </a:r>
            <a:r>
              <a:rPr lang="en-US" dirty="0" smtClean="0"/>
              <a:t> – </a:t>
            </a:r>
            <a:r>
              <a:rPr lang="en-US" dirty="0" err="1" smtClean="0"/>
              <a:t>plataforma</a:t>
            </a:r>
            <a:r>
              <a:rPr lang="en-US" dirty="0" smtClean="0"/>
              <a:t> de </a:t>
            </a:r>
            <a:r>
              <a:rPr lang="en-US" dirty="0" err="1" smtClean="0"/>
              <a:t>conhecimento</a:t>
            </a:r>
            <a:endParaRPr lang="en-US" dirty="0" smtClean="0"/>
          </a:p>
          <a:p>
            <a:pPr marL="457200" indent="-457200" algn="l">
              <a:buFont typeface="Wingdings" pitchFamily="2" charset="2"/>
              <a:buChar char="ü"/>
            </a:pPr>
            <a:r>
              <a:rPr lang="en-US" dirty="0" err="1" smtClean="0"/>
              <a:t>Cursos</a:t>
            </a:r>
            <a:r>
              <a:rPr lang="en-US" dirty="0" smtClean="0"/>
              <a:t> </a:t>
            </a:r>
            <a:r>
              <a:rPr lang="en-US" dirty="0" err="1" smtClean="0"/>
              <a:t>virtuais</a:t>
            </a:r>
            <a:r>
              <a:rPr lang="en-US" dirty="0" smtClean="0"/>
              <a:t> </a:t>
            </a:r>
            <a:endParaRPr lang="pt-BR" dirty="0" smtClean="0"/>
          </a:p>
          <a:p>
            <a:pPr marL="457200" indent="-457200" algn="l">
              <a:buFont typeface="Wingdings" pitchFamily="2" charset="2"/>
              <a:buChar char="ü"/>
            </a:pPr>
            <a:r>
              <a:rPr lang="pt-BR" dirty="0" smtClean="0"/>
              <a:t>Manuais </a:t>
            </a:r>
            <a:r>
              <a:rPr lang="pt-BR" dirty="0"/>
              <a:t>setoriais </a:t>
            </a:r>
            <a:r>
              <a:rPr lang="pt-BR" dirty="0" smtClean="0"/>
              <a:t>anticorrupção</a:t>
            </a:r>
            <a:endParaRPr lang="pt-BR" dirty="0"/>
          </a:p>
          <a:p>
            <a:pPr marL="457200" indent="-457200" algn="l">
              <a:buFont typeface="Wingdings" pitchFamily="2" charset="2"/>
              <a:buChar char="ü"/>
            </a:pPr>
            <a:r>
              <a:rPr lang="pt-BR" dirty="0" smtClean="0"/>
              <a:t>Metodologia para construção coletiva de códigos </a:t>
            </a:r>
            <a:r>
              <a:rPr lang="pt-BR" dirty="0"/>
              <a:t>de ética e ou de conduta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pt-BR" dirty="0"/>
              <a:t>Ferramentas para “medir” corrupção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pt-BR" dirty="0"/>
              <a:t>Auditoria social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883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urança Cidadã Apresentação FnP abril2013">
  <a:themeElements>
    <a:clrScheme name="SIGOB">
      <a:dk1>
        <a:srgbClr val="0A294E"/>
      </a:dk1>
      <a:lt1>
        <a:sysClr val="window" lastClr="FFFFFF"/>
      </a:lt1>
      <a:dk2>
        <a:srgbClr val="0A294E"/>
      </a:dk2>
      <a:lt2>
        <a:srgbClr val="FFFFFF"/>
      </a:lt2>
      <a:accent1>
        <a:srgbClr val="145098"/>
      </a:accent1>
      <a:accent2>
        <a:srgbClr val="175EB5"/>
      </a:accent2>
      <a:accent3>
        <a:srgbClr val="0A294E"/>
      </a:accent3>
      <a:accent4>
        <a:srgbClr val="297DE3"/>
      </a:accent4>
      <a:accent5>
        <a:srgbClr val="81B3EF"/>
      </a:accent5>
      <a:accent6>
        <a:srgbClr val="CBE0F9"/>
      </a:accent6>
      <a:hlink>
        <a:srgbClr val="0000FF"/>
      </a:hlink>
      <a:folHlink>
        <a:srgbClr val="53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Segurança Cidadã Apresentação FnP abril2013</Template>
  <TotalTime>900</TotalTime>
  <Words>514</Words>
  <Application>Microsoft Office PowerPoint</Application>
  <PresentationFormat>On-screen Show (4:3)</PresentationFormat>
  <Paragraphs>144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Segurança Cidadã Apresentação FnP abril2013</vt:lpstr>
      <vt:lpstr>  Abordagem das Questões  Anticorrupção  na Perspectiva do PNUD  </vt:lpstr>
      <vt:lpstr>O PNUD</vt:lpstr>
      <vt:lpstr>PNUD - o que fazemos</vt:lpstr>
      <vt:lpstr>PNUD - o que fazemos</vt:lpstr>
      <vt:lpstr>PNUD - o que fazemos</vt:lpstr>
      <vt:lpstr>Principais áreas de atuação</vt:lpstr>
      <vt:lpstr>Princípios norteadores  de atuação</vt:lpstr>
      <vt:lpstr>Como trabalhar com o tema corrupção</vt:lpstr>
      <vt:lpstr>O que fazemos na área anticorrupção:</vt:lpstr>
      <vt:lpstr>Como implementamos:</vt:lpstr>
      <vt:lpstr>Como implementamos:</vt:lpstr>
      <vt:lpstr>Como implementamos:</vt:lpstr>
      <vt:lpstr>Como implementamos:</vt:lpstr>
      <vt:lpstr>Projeto com a CGA-SP</vt:lpstr>
      <vt:lpstr>Contexto do Setor da Saúde:</vt:lpstr>
      <vt:lpstr>Contexto do Setor da Saúde:</vt:lpstr>
      <vt:lpstr>Produtos esperados do Projeto:</vt:lpstr>
      <vt:lpstr>Metodologia do Projeto:</vt:lpstr>
      <vt:lpstr>PowerPoint Presentation</vt:lpstr>
      <vt:lpstr>Obrigada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Convivência e Segurança Cidadã: Prevenção, Participação e Integração</dc:title>
  <dc:creator>Erica Massimo Machado</dc:creator>
  <cp:lastModifiedBy>Administrator</cp:lastModifiedBy>
  <cp:revision>37</cp:revision>
  <cp:lastPrinted>2014-08-19T13:52:02Z</cp:lastPrinted>
  <dcterms:created xsi:type="dcterms:W3CDTF">2013-04-24T15:46:47Z</dcterms:created>
  <dcterms:modified xsi:type="dcterms:W3CDTF">2014-08-20T21:35:58Z</dcterms:modified>
</cp:coreProperties>
</file>