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notesSlides/notesSlide11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08" y="-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RAIS 2010 x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Folha</a:t>
            </a:r>
            <a:r>
              <a:rPr lang="en-US" sz="1600" baseline="0" dirty="0" smtClean="0"/>
              <a:t> da ALE 2010</a:t>
            </a:r>
            <a:endParaRPr lang="en-US" sz="1600" dirty="0"/>
          </a:p>
        </c:rich>
      </c:tx>
      <c:layout>
        <c:manualLayout>
          <c:xMode val="edge"/>
          <c:yMode val="edge"/>
          <c:x val="0.129849638456247"/>
          <c:y val="0.016033572027350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660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explosion val="24"/>
            <c:spPr>
              <a:solidFill>
                <a:srgbClr val="333399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Plan1!$A$2:$A$4</c:f>
              <c:strCache>
                <c:ptCount val="3"/>
                <c:pt idx="0">
                  <c:v>Declarados na RAIS</c:v>
                </c:pt>
                <c:pt idx="1">
                  <c:v>Não declarados</c:v>
                </c:pt>
                <c:pt idx="2">
                  <c:v>Só na RAIS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829.0</c:v>
                </c:pt>
                <c:pt idx="1">
                  <c:v>1608.0</c:v>
                </c:pt>
                <c:pt idx="2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0"/>
          <c:y val="0.863716952325163"/>
          <c:w val="0.689210458097249"/>
          <c:h val="0.136283047674837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Valores (em R$) recebidos por 157 servidores em famílias com cadastro inativo em junho de 2013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171686921708797"/>
          <c:y val="0.226738695700478"/>
          <c:w val="0.879699453256423"/>
          <c:h val="0.7414568459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Remuneração Líquida ALE*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Valores Totais</c:v>
                </c:pt>
              </c:strCache>
            </c:strRef>
          </c:cat>
          <c:val>
            <c:numRef>
              <c:f>Plan1!$B$2</c:f>
              <c:numCache>
                <c:formatCode>_(* #,##0.00_);_(* \(#,##0.00\);_(* "-"??_);_(@_)</c:formatCode>
                <c:ptCount val="1"/>
                <c:pt idx="0">
                  <c:v>2.143613273E7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Benefícios Bolsa Família**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Valores Totais</c:v>
                </c:pt>
              </c:strCache>
            </c:strRef>
          </c:cat>
          <c:val>
            <c:numRef>
              <c:f>Plan1!$C$2</c:f>
              <c:numCache>
                <c:formatCode>_(* #,##0.00_);_(* \(#,##0.00\);_(* "-"??_);_(@_)</c:formatCode>
                <c:ptCount val="1"/>
                <c:pt idx="0">
                  <c:v>530045.0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754216"/>
        <c:axId val="2120757336"/>
      </c:barChart>
      <c:catAx>
        <c:axId val="2120754216"/>
        <c:scaling>
          <c:orientation val="minMax"/>
        </c:scaling>
        <c:delete val="1"/>
        <c:axPos val="b"/>
        <c:majorTickMark val="out"/>
        <c:minorTickMark val="none"/>
        <c:tickLblPos val="nextTo"/>
        <c:crossAx val="2120757336"/>
        <c:crosses val="autoZero"/>
        <c:auto val="1"/>
        <c:lblAlgn val="ctr"/>
        <c:lblOffset val="100"/>
        <c:noMultiLvlLbl val="0"/>
      </c:catAx>
      <c:valAx>
        <c:axId val="212075733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120754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RAIS 2011 x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Folha</a:t>
            </a:r>
            <a:r>
              <a:rPr lang="en-US" sz="1600" baseline="0" dirty="0" smtClean="0"/>
              <a:t> da ALE 2011</a:t>
            </a:r>
            <a:endParaRPr lang="en-US" sz="16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660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FF9933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explosion val="24"/>
            <c:spPr>
              <a:solidFill>
                <a:srgbClr val="333399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Plan1!$A$2:$A$4</c:f>
              <c:strCache>
                <c:ptCount val="3"/>
                <c:pt idx="0">
                  <c:v>Declarados na RAIS</c:v>
                </c:pt>
                <c:pt idx="1">
                  <c:v>Não declarados</c:v>
                </c:pt>
                <c:pt idx="2">
                  <c:v>Só na RAIS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1792.0</c:v>
                </c:pt>
                <c:pt idx="1">
                  <c:v>961.0</c:v>
                </c:pt>
                <c:pt idx="2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52263314412094"/>
          <c:y val="0.881085108190593"/>
          <c:w val="0.719510144518477"/>
          <c:h val="0.10238037276903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RAIS 2012 x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Folha</a:t>
            </a:r>
            <a:r>
              <a:rPr lang="en-US" sz="1600" baseline="0" dirty="0" smtClean="0"/>
              <a:t> da ALE 2012</a:t>
            </a:r>
            <a:endParaRPr lang="en-US" sz="16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660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explosion val="24"/>
            <c:spPr>
              <a:solidFill>
                <a:srgbClr val="333399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Plan1!$A$2:$A$4</c:f>
              <c:strCache>
                <c:ptCount val="3"/>
                <c:pt idx="0">
                  <c:v>Declarados na RAIS</c:v>
                </c:pt>
                <c:pt idx="1">
                  <c:v>Não declarados</c:v>
                </c:pt>
                <c:pt idx="2">
                  <c:v>Só na RAIS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1611.0</c:v>
                </c:pt>
                <c:pt idx="1">
                  <c:v>937.0</c:v>
                </c:pt>
                <c:pt idx="2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19666382097896"/>
          <c:y val="0.858552608737918"/>
          <c:w val="0.676699664949509"/>
          <c:h val="0.12491277010887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Nº de Servidores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Plan1!$A$2:$A$15</c:f>
              <c:strCache>
                <c:ptCount val="14"/>
                <c:pt idx="0">
                  <c:v>PE</c:v>
                </c:pt>
                <c:pt idx="1">
                  <c:v>BA</c:v>
                </c:pt>
                <c:pt idx="2">
                  <c:v>DF</c:v>
                </c:pt>
                <c:pt idx="3">
                  <c:v>SE</c:v>
                </c:pt>
                <c:pt idx="4">
                  <c:v>MG</c:v>
                </c:pt>
                <c:pt idx="5">
                  <c:v>RJ</c:v>
                </c:pt>
                <c:pt idx="6">
                  <c:v>SP</c:v>
                </c:pt>
                <c:pt idx="7">
                  <c:v>CE</c:v>
                </c:pt>
                <c:pt idx="8">
                  <c:v>MA</c:v>
                </c:pt>
                <c:pt idx="9">
                  <c:v>MS</c:v>
                </c:pt>
                <c:pt idx="10">
                  <c:v>PB</c:v>
                </c:pt>
                <c:pt idx="11">
                  <c:v>PR</c:v>
                </c:pt>
                <c:pt idx="12">
                  <c:v>RN</c:v>
                </c:pt>
                <c:pt idx="13">
                  <c:v>RS</c:v>
                </c:pt>
              </c:strCache>
            </c:strRef>
          </c:cat>
          <c:val>
            <c:numRef>
              <c:f>Plan1!$B$2:$B$15</c:f>
              <c:numCache>
                <c:formatCode>General</c:formatCode>
                <c:ptCount val="14"/>
                <c:pt idx="0">
                  <c:v>13.0</c:v>
                </c:pt>
                <c:pt idx="1">
                  <c:v>6.0</c:v>
                </c:pt>
                <c:pt idx="2">
                  <c:v>5.0</c:v>
                </c:pt>
                <c:pt idx="3">
                  <c:v>4.0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371048"/>
        <c:axId val="2116198024"/>
      </c:barChart>
      <c:catAx>
        <c:axId val="21173710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6198024"/>
        <c:crosses val="autoZero"/>
        <c:auto val="1"/>
        <c:lblAlgn val="ctr"/>
        <c:lblOffset val="100"/>
        <c:noMultiLvlLbl val="0"/>
      </c:catAx>
      <c:valAx>
        <c:axId val="2116198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7371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Nº Servidores</c:v>
                </c:pt>
              </c:strCache>
            </c:strRef>
          </c:tx>
          <c:invertIfNegative val="0"/>
          <c:cat>
            <c:strRef>
              <c:f>Plan1!$A$2:$A$10</c:f>
              <c:strCache>
                <c:ptCount val="9"/>
                <c:pt idx="0">
                  <c:v>Responsável</c:v>
                </c:pt>
                <c:pt idx="1">
                  <c:v>Contador</c:v>
                </c:pt>
                <c:pt idx="2">
                  <c:v>Sócio-administrador</c:v>
                </c:pt>
                <c:pt idx="3">
                  <c:v>Sócio</c:v>
                </c:pt>
                <c:pt idx="4">
                  <c:v>Presidente</c:v>
                </c:pt>
                <c:pt idx="5">
                  <c:v>Diretor</c:v>
                </c:pt>
                <c:pt idx="6">
                  <c:v>Administrador</c:v>
                </c:pt>
                <c:pt idx="7">
                  <c:v>Representante</c:v>
                </c:pt>
                <c:pt idx="8">
                  <c:v>Outros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1147.0</c:v>
                </c:pt>
                <c:pt idx="1">
                  <c:v>18.0</c:v>
                </c:pt>
                <c:pt idx="2">
                  <c:v>314.0</c:v>
                </c:pt>
                <c:pt idx="3">
                  <c:v>170.0</c:v>
                </c:pt>
                <c:pt idx="4">
                  <c:v>86.0</c:v>
                </c:pt>
                <c:pt idx="5">
                  <c:v>14.0</c:v>
                </c:pt>
                <c:pt idx="6">
                  <c:v>11.0</c:v>
                </c:pt>
                <c:pt idx="7">
                  <c:v>7.0</c:v>
                </c:pt>
                <c:pt idx="8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Qt Vínculos</c:v>
                </c:pt>
              </c:strCache>
            </c:strRef>
          </c:tx>
          <c:invertIfNegative val="0"/>
          <c:cat>
            <c:strRef>
              <c:f>Plan1!$A$2:$A$10</c:f>
              <c:strCache>
                <c:ptCount val="9"/>
                <c:pt idx="0">
                  <c:v>Responsável</c:v>
                </c:pt>
                <c:pt idx="1">
                  <c:v>Contador</c:v>
                </c:pt>
                <c:pt idx="2">
                  <c:v>Sócio-administrador</c:v>
                </c:pt>
                <c:pt idx="3">
                  <c:v>Sócio</c:v>
                </c:pt>
                <c:pt idx="4">
                  <c:v>Presidente</c:v>
                </c:pt>
                <c:pt idx="5">
                  <c:v>Diretor</c:v>
                </c:pt>
                <c:pt idx="6">
                  <c:v>Administrador</c:v>
                </c:pt>
                <c:pt idx="7">
                  <c:v>Representante</c:v>
                </c:pt>
                <c:pt idx="8">
                  <c:v>Outros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2294.0</c:v>
                </c:pt>
                <c:pt idx="1">
                  <c:v>543.0</c:v>
                </c:pt>
                <c:pt idx="2">
                  <c:v>413.0</c:v>
                </c:pt>
                <c:pt idx="3">
                  <c:v>192.0</c:v>
                </c:pt>
                <c:pt idx="4">
                  <c:v>96.0</c:v>
                </c:pt>
                <c:pt idx="5">
                  <c:v>15.0</c:v>
                </c:pt>
                <c:pt idx="6">
                  <c:v>13.0</c:v>
                </c:pt>
                <c:pt idx="7">
                  <c:v>11.0</c:v>
                </c:pt>
                <c:pt idx="8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302456"/>
        <c:axId val="2117299432"/>
      </c:barChart>
      <c:catAx>
        <c:axId val="2117302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7299432"/>
        <c:crosses val="autoZero"/>
        <c:auto val="1"/>
        <c:lblAlgn val="ctr"/>
        <c:lblOffset val="100"/>
        <c:noMultiLvlLbl val="0"/>
      </c:catAx>
      <c:valAx>
        <c:axId val="2117299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73024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Estatísticas por nº de vínculos na RAIS 2010*</a:t>
            </a:r>
          </a:p>
        </c:rich>
      </c:tx>
      <c:layout>
        <c:manualLayout>
          <c:xMode val="edge"/>
          <c:yMode val="edge"/>
          <c:x val="0.174376277032021"/>
          <c:y val="0.21458263896604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173219840652626"/>
          <c:y val="0.482314927970966"/>
          <c:w val="0.725786420556446"/>
          <c:h val="0.40566557419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Nº Servidores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>
                  <c:v>111.0</c:v>
                </c:pt>
                <c:pt idx="1">
                  <c:v>21.0</c:v>
                </c:pt>
                <c:pt idx="2">
                  <c:v>4.0</c:v>
                </c:pt>
                <c:pt idx="3">
                  <c:v>3.0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CH Sem Média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</c:numCache>
            </c:numRef>
          </c:cat>
          <c:val>
            <c:numRef>
              <c:f>Plan1!$C$2:$C$5</c:f>
              <c:numCache>
                <c:formatCode>_-* #,##0_-;\-* #,##0_-;_-* "-"??_-;_-@_-</c:formatCode>
                <c:ptCount val="4"/>
                <c:pt idx="0">
                  <c:v>75.8288288288288</c:v>
                </c:pt>
                <c:pt idx="1">
                  <c:v>108.5238095238095</c:v>
                </c:pt>
                <c:pt idx="2">
                  <c:v>113.0</c:v>
                </c:pt>
                <c:pt idx="3">
                  <c:v>148.6666666666666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313368"/>
        <c:axId val="2072310296"/>
      </c:barChart>
      <c:catAx>
        <c:axId val="2072313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2310296"/>
        <c:crosses val="autoZero"/>
        <c:auto val="1"/>
        <c:lblAlgn val="ctr"/>
        <c:lblOffset val="100"/>
        <c:noMultiLvlLbl val="0"/>
      </c:catAx>
      <c:valAx>
        <c:axId val="2072310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2313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Estatísticas por nº de vínculos na RAIS 2011*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173219840652626"/>
          <c:y val="0.100181461319113"/>
          <c:w val="0.725786420556446"/>
          <c:h val="0.787799040847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Nº Servidores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Plan1!$A$2:$A$6</c:f>
              <c:numCache>
                <c:formatCode>General</c:formatCode>
                <c:ptCount val="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6.0</c:v>
                </c:pt>
                <c:pt idx="4">
                  <c:v>7.0</c:v>
                </c:pt>
              </c:numCache>
            </c:numRef>
          </c:cat>
          <c:val>
            <c:numRef>
              <c:f>Plan1!$B$2:$B$6</c:f>
              <c:numCache>
                <c:formatCode>General</c:formatCode>
                <c:ptCount val="5"/>
                <c:pt idx="0">
                  <c:v>314.0</c:v>
                </c:pt>
                <c:pt idx="1">
                  <c:v>66.0</c:v>
                </c:pt>
                <c:pt idx="2">
                  <c:v>11.0</c:v>
                </c:pt>
                <c:pt idx="3">
                  <c:v>2.0</c:v>
                </c:pt>
                <c:pt idx="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CH Sem Média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Plan1!$A$2:$A$6</c:f>
              <c:numCache>
                <c:formatCode>General</c:formatCode>
                <c:ptCount val="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6.0</c:v>
                </c:pt>
                <c:pt idx="4">
                  <c:v>7.0</c:v>
                </c:pt>
              </c:numCache>
            </c:numRef>
          </c:cat>
          <c:val>
            <c:numRef>
              <c:f>Plan1!$C$2:$C$6</c:f>
              <c:numCache>
                <c:formatCode>_-* #,##0_-;\-* #,##0_-;_-* "-"??_-;_-@_-</c:formatCode>
                <c:ptCount val="5"/>
                <c:pt idx="0">
                  <c:v>75.64012738853503</c:v>
                </c:pt>
                <c:pt idx="1">
                  <c:v>109.469696969697</c:v>
                </c:pt>
                <c:pt idx="2">
                  <c:v>130.6363636363636</c:v>
                </c:pt>
                <c:pt idx="3">
                  <c:v>203.0</c:v>
                </c:pt>
                <c:pt idx="4">
                  <c:v>216.0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252888"/>
        <c:axId val="2072249816"/>
      </c:barChart>
      <c:catAx>
        <c:axId val="2072252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2249816"/>
        <c:crosses val="autoZero"/>
        <c:auto val="1"/>
        <c:lblAlgn val="ctr"/>
        <c:lblOffset val="100"/>
        <c:noMultiLvlLbl val="0"/>
      </c:catAx>
      <c:valAx>
        <c:axId val="2072249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2252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Estatísticas por nº de vínculos na RAIS 2012*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173219840652626"/>
          <c:y val="0.217760989519683"/>
          <c:w val="0.725786420556446"/>
          <c:h val="0.670219512646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Nº Servidores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>
                  <c:v>282.0</c:v>
                </c:pt>
                <c:pt idx="1">
                  <c:v>43.0</c:v>
                </c:pt>
                <c:pt idx="2">
                  <c:v>8.0</c:v>
                </c:pt>
                <c:pt idx="3">
                  <c:v>3.0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CH Sem. Média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</c:numCache>
            </c:numRef>
          </c:cat>
          <c:val>
            <c:numRef>
              <c:f>Plan1!$C$2:$C$5</c:f>
              <c:numCache>
                <c:formatCode>_-* #,##0_-;\-* #,##0_-;_-* "-"??_-;_-@_-</c:formatCode>
                <c:ptCount val="4"/>
                <c:pt idx="0">
                  <c:v>76.47872340425533</c:v>
                </c:pt>
                <c:pt idx="1">
                  <c:v>105.9767441860465</c:v>
                </c:pt>
                <c:pt idx="2">
                  <c:v>144.0</c:v>
                </c:pt>
                <c:pt idx="3">
                  <c:v>148.6666666666666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696184"/>
        <c:axId val="2120699240"/>
      </c:barChart>
      <c:catAx>
        <c:axId val="2120696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0699240"/>
        <c:crosses val="autoZero"/>
        <c:auto val="1"/>
        <c:lblAlgn val="ctr"/>
        <c:lblOffset val="100"/>
        <c:noMultiLvlLbl val="0"/>
      </c:catAx>
      <c:valAx>
        <c:axId val="2120699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0696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Valores (em R$) recebidos por 66 servidores em famílias com cadastro ativo em junho de 2013</a:t>
            </a:r>
          </a:p>
        </c:rich>
      </c:tx>
      <c:layout>
        <c:manualLayout>
          <c:xMode val="edge"/>
          <c:yMode val="edge"/>
          <c:x val="0.0947681083616078"/>
          <c:y val="0.05260136787920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171686921708797"/>
          <c:y val="0.226738695700478"/>
          <c:w val="0.879699453256423"/>
          <c:h val="0.7414568459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Remuneração Líquida ALE*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Valores Totais</c:v>
                </c:pt>
              </c:strCache>
            </c:strRef>
          </c:cat>
          <c:val>
            <c:numRef>
              <c:f>Plan1!$B$2</c:f>
              <c:numCache>
                <c:formatCode>_(* #,##0.00_);_(* \(#,##0.00\);_(* "-"??_);_(@_)</c:formatCode>
                <c:ptCount val="1"/>
                <c:pt idx="0">
                  <c:v>7.09662094E6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Benefícios Bolsa Família**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</c:f>
              <c:strCache>
                <c:ptCount val="1"/>
                <c:pt idx="0">
                  <c:v>Valores Totais</c:v>
                </c:pt>
              </c:strCache>
            </c:strRef>
          </c:cat>
          <c:val>
            <c:numRef>
              <c:f>Plan1!$C$2</c:f>
              <c:numCache>
                <c:formatCode>_(* #,##0.00_);_(* \(#,##0.00\);_(* "-"??_);_(@_)</c:formatCode>
                <c:ptCount val="1"/>
                <c:pt idx="0">
                  <c:v>118988.0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821192"/>
        <c:axId val="2121824168"/>
      </c:barChart>
      <c:catAx>
        <c:axId val="2121821192"/>
        <c:scaling>
          <c:orientation val="minMax"/>
        </c:scaling>
        <c:delete val="1"/>
        <c:axPos val="b"/>
        <c:majorTickMark val="out"/>
        <c:minorTickMark val="none"/>
        <c:tickLblPos val="nextTo"/>
        <c:crossAx val="2121824168"/>
        <c:crosses val="autoZero"/>
        <c:auto val="1"/>
        <c:lblAlgn val="ctr"/>
        <c:lblOffset val="100"/>
        <c:noMultiLvlLbl val="0"/>
      </c:catAx>
      <c:valAx>
        <c:axId val="212182416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121821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4EFF1-B309-4C88-81F5-4C89F51F6810}" type="doc">
      <dgm:prSet loTypeId="urn:microsoft.com/office/officeart/2005/8/layout/hList7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12971732-92C1-4644-BCD1-B4EBBC15DDE4}">
      <dgm:prSet phldrT="[Texto]" custT="1"/>
      <dgm:spPr/>
      <dgm:t>
        <a:bodyPr/>
        <a:lstStyle/>
        <a:p>
          <a:r>
            <a:rPr lang="pt-BR" sz="2000" dirty="0" smtClean="0"/>
            <a:t>Operação Suseranos</a:t>
          </a:r>
          <a:endParaRPr lang="pt-BR" sz="2000" dirty="0"/>
        </a:p>
      </dgm:t>
    </dgm:pt>
    <dgm:pt modelId="{61EBE632-FB03-493B-B511-0D2845E91374}" type="parTrans" cxnId="{AF3B0DFC-F5FB-44E1-B5CE-63AE643BE35D}">
      <dgm:prSet/>
      <dgm:spPr/>
      <dgm:t>
        <a:bodyPr/>
        <a:lstStyle/>
        <a:p>
          <a:endParaRPr lang="pt-BR" sz="1200"/>
        </a:p>
      </dgm:t>
    </dgm:pt>
    <dgm:pt modelId="{E58CE3F1-2150-44E8-A865-E7E5898459E8}" type="sibTrans" cxnId="{AF3B0DFC-F5FB-44E1-B5CE-63AE643BE35D}">
      <dgm:prSet/>
      <dgm:spPr/>
      <dgm:t>
        <a:bodyPr/>
        <a:lstStyle/>
        <a:p>
          <a:endParaRPr lang="pt-BR" sz="1200"/>
        </a:p>
      </dgm:t>
    </dgm:pt>
    <dgm:pt modelId="{DCD23B1A-B67E-4A2F-A437-0AED053B52B2}">
      <dgm:prSet phldrT="[Texto]" custT="1"/>
      <dgm:spPr/>
      <dgm:t>
        <a:bodyPr/>
        <a:lstStyle/>
        <a:p>
          <a:r>
            <a:rPr lang="pt-BR" sz="1400" dirty="0" smtClean="0"/>
            <a:t>Cruzamento da Folha </a:t>
          </a:r>
          <a:r>
            <a:rPr lang="pt-BR" sz="1400" smtClean="0"/>
            <a:t>de Pagamento de </a:t>
          </a:r>
          <a:r>
            <a:rPr lang="pt-BR" sz="1400" dirty="0" smtClean="0"/>
            <a:t>Maceió com os Bancos de Dados Federais</a:t>
          </a:r>
          <a:endParaRPr lang="pt-BR" sz="1400" dirty="0"/>
        </a:p>
      </dgm:t>
    </dgm:pt>
    <dgm:pt modelId="{BDD05FA4-E468-4906-8C4A-40855C0BFBF3}" type="parTrans" cxnId="{659D7C6E-712D-450C-A9FA-A40F24D49916}">
      <dgm:prSet/>
      <dgm:spPr/>
      <dgm:t>
        <a:bodyPr/>
        <a:lstStyle/>
        <a:p>
          <a:endParaRPr lang="pt-BR" sz="1200"/>
        </a:p>
      </dgm:t>
    </dgm:pt>
    <dgm:pt modelId="{42F19052-C7D6-4F69-B364-4AFA93085389}" type="sibTrans" cxnId="{659D7C6E-712D-450C-A9FA-A40F24D49916}">
      <dgm:prSet/>
      <dgm:spPr/>
      <dgm:t>
        <a:bodyPr/>
        <a:lstStyle/>
        <a:p>
          <a:endParaRPr lang="pt-BR" sz="1200"/>
        </a:p>
      </dgm:t>
    </dgm:pt>
    <dgm:pt modelId="{C50C14A2-8913-4AFF-83A0-408A522CC752}">
      <dgm:prSet custT="1"/>
      <dgm:spPr/>
      <dgm:t>
        <a:bodyPr/>
        <a:lstStyle/>
        <a:p>
          <a:r>
            <a:rPr lang="pt-BR" sz="1400" dirty="0" smtClean="0"/>
            <a:t>Cruzamento da Folha Pagamentos da Assembleia Legislativa com os Bancos de Dados Federais – Fiscalização do Bolsa Família</a:t>
          </a:r>
          <a:endParaRPr lang="pt-BR" sz="1400" dirty="0"/>
        </a:p>
      </dgm:t>
    </dgm:pt>
    <dgm:pt modelId="{53198D9B-5D66-4BBD-B1EF-4869047B0D24}" type="parTrans" cxnId="{1F4152F2-2472-41B3-B029-1F81B937A5B2}">
      <dgm:prSet/>
      <dgm:spPr/>
      <dgm:t>
        <a:bodyPr/>
        <a:lstStyle/>
        <a:p>
          <a:endParaRPr lang="pt-BR" sz="1200"/>
        </a:p>
      </dgm:t>
    </dgm:pt>
    <dgm:pt modelId="{5E31F4AB-2C42-4C2C-BC0A-D815360E7B7D}" type="sibTrans" cxnId="{1F4152F2-2472-41B3-B029-1F81B937A5B2}">
      <dgm:prSet/>
      <dgm:spPr/>
      <dgm:t>
        <a:bodyPr/>
        <a:lstStyle/>
        <a:p>
          <a:endParaRPr lang="pt-BR" sz="1200"/>
        </a:p>
      </dgm:t>
    </dgm:pt>
    <dgm:pt modelId="{9032E1C5-C43B-429C-8392-1FE80873CBFE}" type="pres">
      <dgm:prSet presAssocID="{E514EFF1-B309-4C88-81F5-4C89F51F68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9E4B83-7AA0-4C10-B88F-865D2F8D2D0C}" type="pres">
      <dgm:prSet presAssocID="{E514EFF1-B309-4C88-81F5-4C89F51F6810}" presName="fgShape" presStyleLbl="fgShp" presStyleIdx="0" presStyleCnt="1" custLinFactNeighborX="-233" custLinFactNeighborY="71684"/>
      <dgm:spPr/>
      <dgm:t>
        <a:bodyPr/>
        <a:lstStyle/>
        <a:p>
          <a:endParaRPr lang="pt-BR"/>
        </a:p>
      </dgm:t>
    </dgm:pt>
    <dgm:pt modelId="{5B89C3DA-D7C6-4E60-A4F8-A29E3415E47A}" type="pres">
      <dgm:prSet presAssocID="{E514EFF1-B309-4C88-81F5-4C89F51F6810}" presName="linComp" presStyleCnt="0"/>
      <dgm:spPr/>
      <dgm:t>
        <a:bodyPr/>
        <a:lstStyle/>
        <a:p>
          <a:endParaRPr lang="pt-BR"/>
        </a:p>
      </dgm:t>
    </dgm:pt>
    <dgm:pt modelId="{A2BDF1AC-EB57-456F-886C-E8AAE44F8026}" type="pres">
      <dgm:prSet presAssocID="{12971732-92C1-4644-BCD1-B4EBBC15DDE4}" presName="compNode" presStyleCnt="0"/>
      <dgm:spPr/>
      <dgm:t>
        <a:bodyPr/>
        <a:lstStyle/>
        <a:p>
          <a:endParaRPr lang="pt-BR"/>
        </a:p>
      </dgm:t>
    </dgm:pt>
    <dgm:pt modelId="{94020CBD-8D57-4FE3-A356-E9D371695042}" type="pres">
      <dgm:prSet presAssocID="{12971732-92C1-4644-BCD1-B4EBBC15DDE4}" presName="bkgdShape" presStyleLbl="node1" presStyleIdx="0" presStyleCnt="3"/>
      <dgm:spPr/>
      <dgm:t>
        <a:bodyPr/>
        <a:lstStyle/>
        <a:p>
          <a:endParaRPr lang="pt-BR"/>
        </a:p>
      </dgm:t>
    </dgm:pt>
    <dgm:pt modelId="{9038CFDD-392C-4BCF-AE96-010A8870F4F5}" type="pres">
      <dgm:prSet presAssocID="{12971732-92C1-4644-BCD1-B4EBBC15DDE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B3F020-1C30-4DCF-8EBD-23E7BE94B2E1}" type="pres">
      <dgm:prSet presAssocID="{12971732-92C1-4644-BCD1-B4EBBC15DDE4}" presName="invisiNode" presStyleLbl="node1" presStyleIdx="0" presStyleCnt="3"/>
      <dgm:spPr/>
      <dgm:t>
        <a:bodyPr/>
        <a:lstStyle/>
        <a:p>
          <a:endParaRPr lang="pt-BR"/>
        </a:p>
      </dgm:t>
    </dgm:pt>
    <dgm:pt modelId="{420FF776-9D8B-4F60-A841-8ECDBC1709FF}" type="pres">
      <dgm:prSet presAssocID="{12971732-92C1-4644-BCD1-B4EBBC15DDE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05D7A5D-1A71-4FC5-A2E6-189BBEF06D5D}" type="pres">
      <dgm:prSet presAssocID="{E58CE3F1-2150-44E8-A865-E7E5898459E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19526E0-BFB4-4A79-8540-BC2231AB13DC}" type="pres">
      <dgm:prSet presAssocID="{DCD23B1A-B67E-4A2F-A437-0AED053B52B2}" presName="compNode" presStyleCnt="0"/>
      <dgm:spPr/>
      <dgm:t>
        <a:bodyPr/>
        <a:lstStyle/>
        <a:p>
          <a:endParaRPr lang="pt-BR"/>
        </a:p>
      </dgm:t>
    </dgm:pt>
    <dgm:pt modelId="{0351C90C-2BFC-45E3-94C3-0C0EB8A78345}" type="pres">
      <dgm:prSet presAssocID="{DCD23B1A-B67E-4A2F-A437-0AED053B52B2}" presName="bkgdShape" presStyleLbl="node1" presStyleIdx="1" presStyleCnt="3"/>
      <dgm:spPr/>
      <dgm:t>
        <a:bodyPr/>
        <a:lstStyle/>
        <a:p>
          <a:endParaRPr lang="pt-BR"/>
        </a:p>
      </dgm:t>
    </dgm:pt>
    <dgm:pt modelId="{8FA79B33-7F16-4606-B773-9357C4AF7E0C}" type="pres">
      <dgm:prSet presAssocID="{DCD23B1A-B67E-4A2F-A437-0AED053B52B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764AB8-25F5-4F03-98A9-34D6C5858B26}" type="pres">
      <dgm:prSet presAssocID="{DCD23B1A-B67E-4A2F-A437-0AED053B52B2}" presName="invisiNode" presStyleLbl="node1" presStyleIdx="1" presStyleCnt="3"/>
      <dgm:spPr/>
      <dgm:t>
        <a:bodyPr/>
        <a:lstStyle/>
        <a:p>
          <a:endParaRPr lang="pt-BR"/>
        </a:p>
      </dgm:t>
    </dgm:pt>
    <dgm:pt modelId="{8CBAAE7C-840A-47C4-AC4E-568174FC1D54}" type="pres">
      <dgm:prSet presAssocID="{DCD23B1A-B67E-4A2F-A437-0AED053B52B2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4F8FDCE6-AF2E-4382-9BA1-093C4A13F4CB}" type="pres">
      <dgm:prSet presAssocID="{42F19052-C7D6-4F69-B364-4AFA9308538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E9D644B-DEF3-4EF9-AB98-EF96E6FE14AF}" type="pres">
      <dgm:prSet presAssocID="{C50C14A2-8913-4AFF-83A0-408A522CC752}" presName="compNode" presStyleCnt="0"/>
      <dgm:spPr/>
      <dgm:t>
        <a:bodyPr/>
        <a:lstStyle/>
        <a:p>
          <a:endParaRPr lang="pt-BR"/>
        </a:p>
      </dgm:t>
    </dgm:pt>
    <dgm:pt modelId="{2A5D9E90-CE0A-4358-A70A-41E31323A0A9}" type="pres">
      <dgm:prSet presAssocID="{C50C14A2-8913-4AFF-83A0-408A522CC752}" presName="bkgdShape" presStyleLbl="node1" presStyleIdx="2" presStyleCnt="3" custLinFactNeighborX="-1098" custLinFactNeighborY="388"/>
      <dgm:spPr/>
      <dgm:t>
        <a:bodyPr/>
        <a:lstStyle/>
        <a:p>
          <a:endParaRPr lang="pt-BR"/>
        </a:p>
      </dgm:t>
    </dgm:pt>
    <dgm:pt modelId="{2D23AB10-76C8-4D16-9052-713A093CFCC3}" type="pres">
      <dgm:prSet presAssocID="{C50C14A2-8913-4AFF-83A0-408A522CC75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5264F3-C050-4D36-A079-030F19412008}" type="pres">
      <dgm:prSet presAssocID="{C50C14A2-8913-4AFF-83A0-408A522CC752}" presName="invisiNode" presStyleLbl="node1" presStyleIdx="2" presStyleCnt="3"/>
      <dgm:spPr/>
      <dgm:t>
        <a:bodyPr/>
        <a:lstStyle/>
        <a:p>
          <a:endParaRPr lang="pt-BR"/>
        </a:p>
      </dgm:t>
    </dgm:pt>
    <dgm:pt modelId="{AC0F1004-2668-4635-BD1D-F2E30F237398}" type="pres">
      <dgm:prSet presAssocID="{C50C14A2-8913-4AFF-83A0-408A522CC75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1F4152F2-2472-41B3-B029-1F81B937A5B2}" srcId="{E514EFF1-B309-4C88-81F5-4C89F51F6810}" destId="{C50C14A2-8913-4AFF-83A0-408A522CC752}" srcOrd="2" destOrd="0" parTransId="{53198D9B-5D66-4BBD-B1EF-4869047B0D24}" sibTransId="{5E31F4AB-2C42-4C2C-BC0A-D815360E7B7D}"/>
    <dgm:cxn modelId="{5F030577-1CD5-4C6B-9812-B776C7A8EF65}" type="presOf" srcId="{12971732-92C1-4644-BCD1-B4EBBC15DDE4}" destId="{94020CBD-8D57-4FE3-A356-E9D371695042}" srcOrd="0" destOrd="0" presId="urn:microsoft.com/office/officeart/2005/8/layout/hList7"/>
    <dgm:cxn modelId="{AF3B0DFC-F5FB-44E1-B5CE-63AE643BE35D}" srcId="{E514EFF1-B309-4C88-81F5-4C89F51F6810}" destId="{12971732-92C1-4644-BCD1-B4EBBC15DDE4}" srcOrd="0" destOrd="0" parTransId="{61EBE632-FB03-493B-B511-0D2845E91374}" sibTransId="{E58CE3F1-2150-44E8-A865-E7E5898459E8}"/>
    <dgm:cxn modelId="{8E7BE983-3E14-4347-8CC1-A35DDEBF602C}" type="presOf" srcId="{12971732-92C1-4644-BCD1-B4EBBC15DDE4}" destId="{9038CFDD-392C-4BCF-AE96-010A8870F4F5}" srcOrd="1" destOrd="0" presId="urn:microsoft.com/office/officeart/2005/8/layout/hList7"/>
    <dgm:cxn modelId="{C011D697-55A7-4859-BC74-40316F5B5705}" type="presOf" srcId="{42F19052-C7D6-4F69-B364-4AFA93085389}" destId="{4F8FDCE6-AF2E-4382-9BA1-093C4A13F4CB}" srcOrd="0" destOrd="0" presId="urn:microsoft.com/office/officeart/2005/8/layout/hList7"/>
    <dgm:cxn modelId="{E6D09BDC-C15C-4E53-815E-0AF81F9B7344}" type="presOf" srcId="{C50C14A2-8913-4AFF-83A0-408A522CC752}" destId="{2D23AB10-76C8-4D16-9052-713A093CFCC3}" srcOrd="1" destOrd="0" presId="urn:microsoft.com/office/officeart/2005/8/layout/hList7"/>
    <dgm:cxn modelId="{89929F78-7B6B-49BC-ACE2-2E6AC784E8EE}" type="presOf" srcId="{DCD23B1A-B67E-4A2F-A437-0AED053B52B2}" destId="{8FA79B33-7F16-4606-B773-9357C4AF7E0C}" srcOrd="1" destOrd="0" presId="urn:microsoft.com/office/officeart/2005/8/layout/hList7"/>
    <dgm:cxn modelId="{9B82F094-0B6F-462A-BE35-08584E533E1F}" type="presOf" srcId="{E514EFF1-B309-4C88-81F5-4C89F51F6810}" destId="{9032E1C5-C43B-429C-8392-1FE80873CBFE}" srcOrd="0" destOrd="0" presId="urn:microsoft.com/office/officeart/2005/8/layout/hList7"/>
    <dgm:cxn modelId="{659D7C6E-712D-450C-A9FA-A40F24D49916}" srcId="{E514EFF1-B309-4C88-81F5-4C89F51F6810}" destId="{DCD23B1A-B67E-4A2F-A437-0AED053B52B2}" srcOrd="1" destOrd="0" parTransId="{BDD05FA4-E468-4906-8C4A-40855C0BFBF3}" sibTransId="{42F19052-C7D6-4F69-B364-4AFA93085389}"/>
    <dgm:cxn modelId="{35D2D882-89C4-4CF8-8C48-9FD31B548D68}" type="presOf" srcId="{E58CE3F1-2150-44E8-A865-E7E5898459E8}" destId="{305D7A5D-1A71-4FC5-A2E6-189BBEF06D5D}" srcOrd="0" destOrd="0" presId="urn:microsoft.com/office/officeart/2005/8/layout/hList7"/>
    <dgm:cxn modelId="{C9664EE1-619C-4122-AFD4-BF3E5A06A936}" type="presOf" srcId="{C50C14A2-8913-4AFF-83A0-408A522CC752}" destId="{2A5D9E90-CE0A-4358-A70A-41E31323A0A9}" srcOrd="0" destOrd="0" presId="urn:microsoft.com/office/officeart/2005/8/layout/hList7"/>
    <dgm:cxn modelId="{4FD55E83-ED9B-483A-8315-A2310D885716}" type="presOf" srcId="{DCD23B1A-B67E-4A2F-A437-0AED053B52B2}" destId="{0351C90C-2BFC-45E3-94C3-0C0EB8A78345}" srcOrd="0" destOrd="0" presId="urn:microsoft.com/office/officeart/2005/8/layout/hList7"/>
    <dgm:cxn modelId="{EDF46564-8DDE-4D20-9AFD-D48FE81899D5}" type="presParOf" srcId="{9032E1C5-C43B-429C-8392-1FE80873CBFE}" destId="{A59E4B83-7AA0-4C10-B88F-865D2F8D2D0C}" srcOrd="0" destOrd="0" presId="urn:microsoft.com/office/officeart/2005/8/layout/hList7"/>
    <dgm:cxn modelId="{A6935978-3A3E-48F9-A3BE-81B8166C689C}" type="presParOf" srcId="{9032E1C5-C43B-429C-8392-1FE80873CBFE}" destId="{5B89C3DA-D7C6-4E60-A4F8-A29E3415E47A}" srcOrd="1" destOrd="0" presId="urn:microsoft.com/office/officeart/2005/8/layout/hList7"/>
    <dgm:cxn modelId="{29D5E047-6017-4552-BE47-0F770E89B1BB}" type="presParOf" srcId="{5B89C3DA-D7C6-4E60-A4F8-A29E3415E47A}" destId="{A2BDF1AC-EB57-456F-886C-E8AAE44F8026}" srcOrd="0" destOrd="0" presId="urn:microsoft.com/office/officeart/2005/8/layout/hList7"/>
    <dgm:cxn modelId="{646DDB36-41B8-4A02-8022-0ACFE16EE88A}" type="presParOf" srcId="{A2BDF1AC-EB57-456F-886C-E8AAE44F8026}" destId="{94020CBD-8D57-4FE3-A356-E9D371695042}" srcOrd="0" destOrd="0" presId="urn:microsoft.com/office/officeart/2005/8/layout/hList7"/>
    <dgm:cxn modelId="{BFC57798-248B-441F-B307-3DB63CBFD950}" type="presParOf" srcId="{A2BDF1AC-EB57-456F-886C-E8AAE44F8026}" destId="{9038CFDD-392C-4BCF-AE96-010A8870F4F5}" srcOrd="1" destOrd="0" presId="urn:microsoft.com/office/officeart/2005/8/layout/hList7"/>
    <dgm:cxn modelId="{80C1CDEC-18C1-4B9E-84C7-B357611AB8BC}" type="presParOf" srcId="{A2BDF1AC-EB57-456F-886C-E8AAE44F8026}" destId="{53B3F020-1C30-4DCF-8EBD-23E7BE94B2E1}" srcOrd="2" destOrd="0" presId="urn:microsoft.com/office/officeart/2005/8/layout/hList7"/>
    <dgm:cxn modelId="{DFFABA1E-F556-4D2F-9068-01903B4A8C06}" type="presParOf" srcId="{A2BDF1AC-EB57-456F-886C-E8AAE44F8026}" destId="{420FF776-9D8B-4F60-A841-8ECDBC1709FF}" srcOrd="3" destOrd="0" presId="urn:microsoft.com/office/officeart/2005/8/layout/hList7"/>
    <dgm:cxn modelId="{7E2B7A55-2CC7-4224-BE60-3CD47903EE27}" type="presParOf" srcId="{5B89C3DA-D7C6-4E60-A4F8-A29E3415E47A}" destId="{305D7A5D-1A71-4FC5-A2E6-189BBEF06D5D}" srcOrd="1" destOrd="0" presId="urn:microsoft.com/office/officeart/2005/8/layout/hList7"/>
    <dgm:cxn modelId="{85C9A8A5-2696-490A-BDA1-EA0B9244BA89}" type="presParOf" srcId="{5B89C3DA-D7C6-4E60-A4F8-A29E3415E47A}" destId="{719526E0-BFB4-4A79-8540-BC2231AB13DC}" srcOrd="2" destOrd="0" presId="urn:microsoft.com/office/officeart/2005/8/layout/hList7"/>
    <dgm:cxn modelId="{EBC31B06-1507-4DD8-A3B9-57720A62D3E0}" type="presParOf" srcId="{719526E0-BFB4-4A79-8540-BC2231AB13DC}" destId="{0351C90C-2BFC-45E3-94C3-0C0EB8A78345}" srcOrd="0" destOrd="0" presId="urn:microsoft.com/office/officeart/2005/8/layout/hList7"/>
    <dgm:cxn modelId="{15A6FD3E-0571-4EF5-9D8F-AF54A5B83EBC}" type="presParOf" srcId="{719526E0-BFB4-4A79-8540-BC2231AB13DC}" destId="{8FA79B33-7F16-4606-B773-9357C4AF7E0C}" srcOrd="1" destOrd="0" presId="urn:microsoft.com/office/officeart/2005/8/layout/hList7"/>
    <dgm:cxn modelId="{77453508-EE50-45C5-9CAC-5CC9EE9B964F}" type="presParOf" srcId="{719526E0-BFB4-4A79-8540-BC2231AB13DC}" destId="{F0764AB8-25F5-4F03-98A9-34D6C5858B26}" srcOrd="2" destOrd="0" presId="urn:microsoft.com/office/officeart/2005/8/layout/hList7"/>
    <dgm:cxn modelId="{1318CBAC-85A2-4331-B534-C6F014F3AFB6}" type="presParOf" srcId="{719526E0-BFB4-4A79-8540-BC2231AB13DC}" destId="{8CBAAE7C-840A-47C4-AC4E-568174FC1D54}" srcOrd="3" destOrd="0" presId="urn:microsoft.com/office/officeart/2005/8/layout/hList7"/>
    <dgm:cxn modelId="{966675D5-F816-4038-88D3-A4F5B4EA7EFF}" type="presParOf" srcId="{5B89C3DA-D7C6-4E60-A4F8-A29E3415E47A}" destId="{4F8FDCE6-AF2E-4382-9BA1-093C4A13F4CB}" srcOrd="3" destOrd="0" presId="urn:microsoft.com/office/officeart/2005/8/layout/hList7"/>
    <dgm:cxn modelId="{5CDEA5AA-CC1B-48AF-B9F8-0D0EA4A26C0F}" type="presParOf" srcId="{5B89C3DA-D7C6-4E60-A4F8-A29E3415E47A}" destId="{CE9D644B-DEF3-4EF9-AB98-EF96E6FE14AF}" srcOrd="4" destOrd="0" presId="urn:microsoft.com/office/officeart/2005/8/layout/hList7"/>
    <dgm:cxn modelId="{5BE7843B-60A9-44C5-9CF4-6D19BAEF5B47}" type="presParOf" srcId="{CE9D644B-DEF3-4EF9-AB98-EF96E6FE14AF}" destId="{2A5D9E90-CE0A-4358-A70A-41E31323A0A9}" srcOrd="0" destOrd="0" presId="urn:microsoft.com/office/officeart/2005/8/layout/hList7"/>
    <dgm:cxn modelId="{46E2FC03-79BE-4450-BCFF-A1E4D1D0A6B3}" type="presParOf" srcId="{CE9D644B-DEF3-4EF9-AB98-EF96E6FE14AF}" destId="{2D23AB10-76C8-4D16-9052-713A093CFCC3}" srcOrd="1" destOrd="0" presId="urn:microsoft.com/office/officeart/2005/8/layout/hList7"/>
    <dgm:cxn modelId="{F16C04FC-AE27-47C4-9524-7AFF92D67055}" type="presParOf" srcId="{CE9D644B-DEF3-4EF9-AB98-EF96E6FE14AF}" destId="{4B5264F3-C050-4D36-A079-030F19412008}" srcOrd="2" destOrd="0" presId="urn:microsoft.com/office/officeart/2005/8/layout/hList7"/>
    <dgm:cxn modelId="{FD753213-87EE-43D9-A621-E906A5BB2524}" type="presParOf" srcId="{CE9D644B-DEF3-4EF9-AB98-EF96E6FE14AF}" destId="{AC0F1004-2668-4635-BD1D-F2E30F23739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20CBD-8D57-4FE3-A356-E9D371695042}">
      <dsp:nvSpPr>
        <dsp:cNvPr id="0" name=""/>
        <dsp:cNvSpPr/>
      </dsp:nvSpPr>
      <dsp:spPr>
        <a:xfrm>
          <a:off x="1753" y="0"/>
          <a:ext cx="2728568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Operação Suseranos</a:t>
          </a:r>
          <a:endParaRPr lang="pt-BR" sz="2000" kern="1200" dirty="0"/>
        </a:p>
      </dsp:txBody>
      <dsp:txXfrm>
        <a:off x="1753" y="1901011"/>
        <a:ext cx="2728568" cy="1901011"/>
      </dsp:txXfrm>
    </dsp:sp>
    <dsp:sp modelId="{420FF776-9D8B-4F60-A841-8ECDBC1709FF}">
      <dsp:nvSpPr>
        <dsp:cNvPr id="0" name=""/>
        <dsp:cNvSpPr/>
      </dsp:nvSpPr>
      <dsp:spPr>
        <a:xfrm>
          <a:off x="574742" y="285151"/>
          <a:ext cx="1582591" cy="15825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1C90C-2BFC-45E3-94C3-0C0EB8A78345}">
      <dsp:nvSpPr>
        <dsp:cNvPr id="0" name=""/>
        <dsp:cNvSpPr/>
      </dsp:nvSpPr>
      <dsp:spPr>
        <a:xfrm>
          <a:off x="2812179" y="0"/>
          <a:ext cx="2728568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Cruzamento da Folha </a:t>
          </a:r>
          <a:r>
            <a:rPr lang="pt-BR" sz="1400" kern="1200" smtClean="0"/>
            <a:t>de Pagamento de </a:t>
          </a:r>
          <a:r>
            <a:rPr lang="pt-BR" sz="1400" kern="1200" dirty="0" smtClean="0"/>
            <a:t>Maceió com os Bancos de Dados Federais</a:t>
          </a:r>
          <a:endParaRPr lang="pt-BR" sz="1400" kern="1200" dirty="0"/>
        </a:p>
      </dsp:txBody>
      <dsp:txXfrm>
        <a:off x="2812179" y="1901011"/>
        <a:ext cx="2728568" cy="1901011"/>
      </dsp:txXfrm>
    </dsp:sp>
    <dsp:sp modelId="{8CBAAE7C-840A-47C4-AC4E-568174FC1D54}">
      <dsp:nvSpPr>
        <dsp:cNvPr id="0" name=""/>
        <dsp:cNvSpPr/>
      </dsp:nvSpPr>
      <dsp:spPr>
        <a:xfrm>
          <a:off x="3385168" y="285151"/>
          <a:ext cx="1582591" cy="158259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D9E90-CE0A-4358-A70A-41E31323A0A9}">
      <dsp:nvSpPr>
        <dsp:cNvPr id="0" name=""/>
        <dsp:cNvSpPr/>
      </dsp:nvSpPr>
      <dsp:spPr>
        <a:xfrm>
          <a:off x="5592645" y="0"/>
          <a:ext cx="2728568" cy="4752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Cruzamento da Folha Pagamentos da Assembleia Legislativa com os Bancos de Dados Federais – Fiscalização do Bolsa Família</a:t>
          </a:r>
          <a:endParaRPr lang="pt-BR" sz="1400" kern="1200" dirty="0"/>
        </a:p>
      </dsp:txBody>
      <dsp:txXfrm>
        <a:off x="5592645" y="1901011"/>
        <a:ext cx="2728568" cy="1901011"/>
      </dsp:txXfrm>
    </dsp:sp>
    <dsp:sp modelId="{AC0F1004-2668-4635-BD1D-F2E30F237398}">
      <dsp:nvSpPr>
        <dsp:cNvPr id="0" name=""/>
        <dsp:cNvSpPr/>
      </dsp:nvSpPr>
      <dsp:spPr>
        <a:xfrm>
          <a:off x="6195593" y="285151"/>
          <a:ext cx="1582591" cy="158259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E4B83-7AA0-4C10-B88F-865D2F8D2D0C}">
      <dsp:nvSpPr>
        <dsp:cNvPr id="0" name=""/>
        <dsp:cNvSpPr/>
      </dsp:nvSpPr>
      <dsp:spPr>
        <a:xfrm>
          <a:off x="316211" y="4039648"/>
          <a:ext cx="7684693" cy="712879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3428-1B9E-48B4-B53F-0D1D0A7B14CA}" type="datetimeFigureOut">
              <a:rPr lang="pt-BR" smtClean="0"/>
              <a:t>26/03/15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FB3EE-4C12-4D39-B39F-897217BF78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02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8106" indent="-27234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9393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5151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60908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877823D-D6E5-43CA-9B0E-5DBC1D752E39}" type="slidenum">
              <a:rPr lang="pt-BR" altLang="pt-BR" smtClean="0"/>
              <a:pPr/>
              <a:t>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87880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52876" cy="12490451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44" indent="-285748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2992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188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385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58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778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8975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17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pPr eaLnBrk="1" hangingPunct="1"/>
            <a:fld id="{C567A097-E5B5-4DAF-9487-510A9E78C3D2}" type="slidenum">
              <a:rPr lang="pt-BR" altLang="pt-BR">
                <a:solidFill>
                  <a:schemeClr val="tx1"/>
                </a:solidFill>
                <a:latin typeface="Calibri" pitchFamily="34" charset="0"/>
                <a:cs typeface="Arial" charset="0"/>
              </a:rPr>
              <a:pPr eaLnBrk="1" hangingPunct="1"/>
              <a:t>18</a:t>
            </a:fld>
            <a:endParaRPr lang="pt-BR" altLang="pt-BR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52876" cy="12490451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44" indent="-285748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2992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188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385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58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778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8975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17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pPr eaLnBrk="1" hangingPunct="1"/>
            <a:fld id="{9AB9FCE9-2B79-431A-AFE4-DAFBE3F42943}" type="slidenum">
              <a:rPr lang="pt-BR" altLang="pt-BR">
                <a:solidFill>
                  <a:schemeClr val="tx1"/>
                </a:solidFill>
                <a:latin typeface="Calibri" pitchFamily="34" charset="0"/>
                <a:cs typeface="Arial" charset="0"/>
              </a:rPr>
              <a:pPr eaLnBrk="1" hangingPunct="1"/>
              <a:t>19</a:t>
            </a:fld>
            <a:endParaRPr lang="pt-BR" altLang="pt-BR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52876" cy="12490451"/>
          </a:xfrm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44" indent="-285748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2992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188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385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58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778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8975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17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fld id="{1779AA6E-352F-4AD1-B1BF-7C0DAEF4C3CD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8106" indent="-27234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9393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5151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60908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2CF55D0-F706-4FD0-8730-89DF94B0F215}" type="slidenum">
              <a:rPr lang="pt-BR" altLang="pt-BR" smtClean="0"/>
              <a:pPr/>
              <a:t>23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12069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57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304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816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816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816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27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8106" indent="-27234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9393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5151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60908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D405E6A-31FD-4880-B7A7-DFF352723E13}" type="slidenum">
              <a:rPr lang="pt-BR" altLang="pt-BR" smtClean="0"/>
              <a:pPr/>
              <a:t>10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94297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270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270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178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178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99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99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ED34-0B8A-49D4-81C2-064D78E406F5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89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8106" indent="-27234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9393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25151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60908" indent="-217879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85F6E51-FBE0-44E1-AF2C-B7F67190D071}" type="slidenum">
              <a:rPr lang="pt-BR" altLang="pt-BR" smtClean="0"/>
              <a:pPr/>
              <a:t>11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2057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52876" cy="12490451"/>
          </a:xfrm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44" indent="-285748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2992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188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385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58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778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8975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17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fld id="{C23941FE-7269-46B3-B543-81075265F367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52876" cy="12490451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44" indent="-285748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2992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188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385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58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778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8975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17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pPr eaLnBrk="1" hangingPunct="1"/>
            <a:fld id="{A775751A-0611-49DF-9019-6632139CA36D}" type="slidenum">
              <a:rPr lang="pt-BR" altLang="pt-BR">
                <a:solidFill>
                  <a:schemeClr val="tx1"/>
                </a:solidFill>
                <a:latin typeface="Calibri" pitchFamily="34" charset="0"/>
                <a:cs typeface="Arial" charset="0"/>
              </a:rPr>
              <a:pPr eaLnBrk="1" hangingPunct="1"/>
              <a:t>13</a:t>
            </a:fld>
            <a:endParaRPr lang="pt-BR" altLang="pt-BR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52876" cy="12490451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44" indent="-285748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2992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188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385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58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778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8975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17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pPr eaLnBrk="1" hangingPunct="1"/>
            <a:fld id="{2A012B7D-FF80-4B87-B59F-E811FEC85639}" type="slidenum">
              <a:rPr lang="pt-BR" altLang="pt-BR">
                <a:solidFill>
                  <a:schemeClr val="tx1"/>
                </a:solidFill>
                <a:latin typeface="Calibri" pitchFamily="34" charset="0"/>
                <a:cs typeface="Arial" charset="0"/>
              </a:rPr>
              <a:pPr eaLnBrk="1" hangingPunct="1"/>
              <a:t>14</a:t>
            </a:fld>
            <a:endParaRPr lang="pt-BR" altLang="pt-BR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52876" cy="12490451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44" indent="-285748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2992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188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385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58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778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8975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17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pPr eaLnBrk="1" hangingPunct="1"/>
            <a:fld id="{43062717-C7BA-4ED5-9357-865E2A106296}" type="slidenum">
              <a:rPr lang="pt-BR" altLang="pt-BR">
                <a:solidFill>
                  <a:schemeClr val="tx1"/>
                </a:solidFill>
                <a:latin typeface="Calibri" pitchFamily="34" charset="0"/>
                <a:cs typeface="Arial" charset="0"/>
              </a:rPr>
              <a:pPr eaLnBrk="1" hangingPunct="1"/>
              <a:t>15</a:t>
            </a:fld>
            <a:endParaRPr lang="pt-BR" altLang="pt-BR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52876" cy="12490451"/>
          </a:xfrm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44" indent="-285748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2992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188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385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58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778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8975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17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fld id="{E0ABDB87-AFB5-43E6-AE83-022FAE0081A1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52876" cy="12490451"/>
          </a:xfrm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44" indent="-285748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2992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188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385" indent="-228598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58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778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8975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171" indent="-228598" algn="just" defTabSz="44926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fld id="{8B030734-A3CC-467B-A6D7-B8984B4045E6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2910" y="1571613"/>
            <a:ext cx="7815290" cy="20288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INICIATIVAS CONJUNTAS NO ENFRENTAMENTO À CORRUPÇÃO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b="0" i="0" baseline="0" smtClean="0"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Enio Andrade Pimenta</a:t>
            </a:r>
          </a:p>
          <a:p>
            <a:r>
              <a:rPr lang="pt-BR" dirty="0" smtClean="0"/>
              <a:t>Procurador do Ministério Publico de Contas/TCE/AL</a:t>
            </a:r>
          </a:p>
          <a:p>
            <a:endParaRPr lang="pt-BR" dirty="0" smtClean="0"/>
          </a:p>
          <a:p>
            <a:r>
              <a:rPr lang="pt-BR" dirty="0" smtClean="0"/>
              <a:t>José William Gomes da Silva</a:t>
            </a:r>
          </a:p>
          <a:p>
            <a:r>
              <a:rPr lang="pt-BR" dirty="0" smtClean="0"/>
              <a:t>Chefe da CGU/AL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FEDF-B10E-49A3-B971-459946A3A7F0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100F-3EEB-4FFD-A1A1-7B89477B4F9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D6C3-32B1-40CB-A56C-C88E6AA1AC4B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525F-6337-4F78-9320-6734068FF13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828E-CE4B-49A9-B044-2F543047DAC1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7B62-CBB1-4B06-8DD0-FAB44596788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ADB2-5938-4F0F-BEC3-323ACB0274E9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ED49-EF55-44FC-915E-ECD8676DBD1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2910" y="1571613"/>
            <a:ext cx="7815290" cy="20288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INICIATIVAS CONJUNTAS NO ENFRENTAMENTO À CORRUPÇÃO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b="0" i="0" baseline="0" smtClean="0"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Enio Andrade Pimenta</a:t>
            </a:r>
          </a:p>
          <a:p>
            <a:r>
              <a:rPr lang="pt-BR" dirty="0" smtClean="0"/>
              <a:t>Procurador do Ministério Publico de Contas/TCE/AL</a:t>
            </a:r>
          </a:p>
          <a:p>
            <a:endParaRPr lang="pt-BR" dirty="0" smtClean="0"/>
          </a:p>
          <a:p>
            <a:r>
              <a:rPr lang="pt-BR" dirty="0" smtClean="0"/>
              <a:t>José William Gomes da Silva</a:t>
            </a:r>
          </a:p>
          <a:p>
            <a:r>
              <a:rPr lang="pt-BR" dirty="0" smtClean="0"/>
              <a:t>Chefe da CGU/AL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FEDF-B10E-49A3-B971-459946A3A7F0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100F-3EEB-4FFD-A1A1-7B89477B4F9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1446-7CC1-43DB-90D6-18FBAFBF95EE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F15D-9909-4F2B-B0D4-06937A517C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9C21-DE03-48D3-B016-31C8A24D9E0E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F2FD-5E9A-4439-80FC-108060FE3BE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0E5E-8844-41A4-AEC5-F154D18D49F0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14F9-3E53-431C-8420-CD627434757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C398-62B2-4F52-9B8D-B1CBF0E9249B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F1E6-60D1-4CBB-92BE-B44D2CEDCD1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688F-AC44-4B31-8E85-950DF01E7DD4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E27E-22FC-4DB5-BC21-B911466832C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60BF-B363-47CC-B0D0-6499485DF8CB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4A37-3458-46D3-84C4-593533E06E2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C6464-D61E-415C-8461-4601CCD2B713}" type="datetimeFigureOut">
              <a:rPr lang="pt-BR"/>
              <a:pPr>
                <a:defRPr/>
              </a:pPr>
              <a:t>26/03/15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0E8B8-D384-4F1A-9FA1-F2E04C77754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Microsoft_Excel_97_-_2004_Worksheet2.xls"/><Relationship Id="rId9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Microsoft_Excel_97_-_2004_Worksheet4.xls"/><Relationship Id="rId9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9.png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Microsoft_Excel_97_-_2004_Worksheet6.xls"/><Relationship Id="rId9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Excel_97_-_2004_Worksheet7.xls"/><Relationship Id="rId6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1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Microsoft_Excel_97_-_2004_Worksheet9.xls"/><Relationship Id="rId6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Microsoft_Excel_97_-_2004_Worksheet10.xls"/><Relationship Id="rId6" Type="http://schemas.openxmlformats.org/officeDocument/2006/relationships/image" Target="../media/image1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Excel_97_-_2004_Worksheet11.xls"/><Relationship Id="rId6" Type="http://schemas.openxmlformats.org/officeDocument/2006/relationships/image" Target="../media/image15.png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Microsoft_Excel_97_-_2004_Worksheet12.xls"/><Relationship Id="rId9" Type="http://schemas.openxmlformats.org/officeDocument/2006/relationships/image" Target="../media/image1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568952" cy="20288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INICIATIVAS CONJUNTAS NO ENFRENTAMENTO À CORRUPÇÃO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3960440" cy="1224136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b="1" dirty="0" smtClean="0"/>
              <a:t>Enio Andrade Pimenta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2000" dirty="0" smtClean="0"/>
              <a:t>Procurador do Ministério Público de Contas/TCE/AL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4476887" y="4581128"/>
            <a:ext cx="46622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2800" b="1" dirty="0">
                <a:latin typeface="+mj-lt"/>
                <a:cs typeface="+mn-cs"/>
              </a:rPr>
              <a:t>José William Gomes da Silva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2000" dirty="0">
                <a:latin typeface="+mj-lt"/>
                <a:cs typeface="+mn-cs"/>
              </a:rPr>
              <a:t>Chefe da CGU-Regional/AL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0825" y="549275"/>
            <a:ext cx="8893175" cy="719138"/>
          </a:xfrm>
          <a:prstGeom prst="rect">
            <a:avLst/>
          </a:prstGeom>
          <a:noFill/>
          <a:ln>
            <a:solidFill>
              <a:schemeClr val="bg1"/>
            </a:solidFill>
            <a:bevel/>
          </a:ln>
          <a:effectLst/>
          <a:extLst/>
        </p:spPr>
        <p:txBody>
          <a:bodyPr anchor="ctr"/>
          <a:lstStyle>
            <a:defPPr>
              <a:defRPr lang="pt-BR"/>
            </a:defPPr>
            <a:lvl1pPr marL="355600" indent="-355600" algn="ctr" eaLnBrk="1" hangingPunct="1">
              <a:defRPr sz="3000" b="1" cap="all">
                <a:latin typeface="Calibri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l">
              <a:defRPr/>
            </a:pPr>
            <a:r>
              <a:rPr lang="pt-BR" altLang="pt-BR" dirty="0"/>
              <a:t>4</a:t>
            </a:r>
            <a:r>
              <a:rPr lang="pt-BR" altLang="pt-BR" dirty="0" smtClean="0"/>
              <a:t>.1 – Operação SUSERANOS</a:t>
            </a: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3491"/>
            <a:ext cx="45365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76056" y="1325667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Objetivo é desarticular organização criminosa especializada em desviar recursos públicos destinados à área de Educação. CGU encontrou irregularidades da ordem de R$ 6 milhões.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184788" y="3429000"/>
            <a:ext cx="3563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Além da CGU e da PF, a operação é fruto de parceria também com o Ministério Público Federal (MPF), o Tribunal de Contas da União (TCU) e a Receita Federal do Brasil (RFB</a:t>
            </a:r>
            <a:r>
              <a:rPr lang="pt-BR" b="1" dirty="0" smtClean="0"/>
              <a:t>).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479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1053678"/>
            <a:ext cx="8569647" cy="719138"/>
          </a:xfrm>
          <a:prstGeom prst="rect">
            <a:avLst/>
          </a:prstGeom>
          <a:noFill/>
          <a:ln>
            <a:solidFill>
              <a:schemeClr val="bg1"/>
            </a:solidFill>
            <a:bevel/>
          </a:ln>
          <a:effectLst/>
          <a:extLst/>
        </p:spPr>
        <p:txBody>
          <a:bodyPr anchor="ctr"/>
          <a:lstStyle>
            <a:defPPr>
              <a:defRPr lang="pt-BR"/>
            </a:defPPr>
            <a:lvl1pPr marL="355600" indent="-355600" algn="ctr" eaLnBrk="1" hangingPunct="1">
              <a:defRPr sz="3000" b="1" cap="all">
                <a:latin typeface="Calibri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marL="0" indent="0" algn="just">
              <a:defRPr/>
            </a:pPr>
            <a:r>
              <a:rPr lang="pt-BR" altLang="pt-BR" sz="2400" dirty="0"/>
              <a:t>4</a:t>
            </a:r>
            <a:r>
              <a:rPr lang="pt-BR" altLang="pt-BR" sz="2400" dirty="0" smtClean="0"/>
              <a:t>.2 – CRUZAMENTO DA FOLHA DE PAGAMENTO DE    MACEIÓ COM OS BANCOS DE DADOS FEDERAIS.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220072" y="2039357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resultado do cruzamento de dados foi entregue pela CGU-Regional/AL ao prefeito de Maceió no final do mês de agosto de 2013.  De posse do levantamento de dados, o prefeito anunciou na imprensa local a contratação da FGV para a realização de uma auditoria na folha de pagamento do </a:t>
            </a:r>
            <a:r>
              <a:rPr lang="pt-BR" sz="2000" dirty="0" smtClean="0"/>
              <a:t>município.</a:t>
            </a:r>
            <a:endParaRPr lang="pt-BR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7" y="2167875"/>
            <a:ext cx="5028947" cy="33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7956550" cy="647700"/>
          </a:xfrm>
        </p:spPr>
        <p:txBody>
          <a:bodyPr/>
          <a:lstStyle/>
          <a:p>
            <a:pPr algn="ctr"/>
            <a:r>
              <a:rPr lang="pt-BR" altLang="pt-BR" sz="3200" dirty="0" smtClean="0"/>
              <a:t>Evolução da Folha na RAIS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827088" y="554038"/>
            <a:ext cx="81010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pt-BR" kern="0" dirty="0"/>
              <a:t>4</a:t>
            </a:r>
            <a:r>
              <a:rPr lang="pt-BR" kern="0" dirty="0" smtClean="0"/>
              <a:t>.2.1 Cruzamento da folha com a RAIS 2009-2012</a:t>
            </a:r>
            <a:endParaRPr lang="pt-BR" kern="0" dirty="0"/>
          </a:p>
        </p:txBody>
      </p:sp>
      <p:graphicFrame>
        <p:nvGraphicFramePr>
          <p:cNvPr id="9220" name="Espaço Reservado para Conteúdo 3"/>
          <p:cNvGraphicFramePr>
            <a:graphicFrameLocks/>
          </p:cNvGraphicFramePr>
          <p:nvPr/>
        </p:nvGraphicFramePr>
        <p:xfrm>
          <a:off x="668338" y="1433513"/>
          <a:ext cx="8310562" cy="514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r:id="rId5" imgW="8309568" imgH="5145470" progId="Excel.Chart.8">
                  <p:embed/>
                </p:oleObj>
              </mc:Choice>
              <mc:Fallback>
                <p:oleObj r:id="rId5" imgW="8309568" imgH="514547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1433513"/>
                        <a:ext cx="8310562" cy="514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Espaço Reservado para Conteúdo 3"/>
          <p:cNvGraphicFramePr>
            <a:graphicFrameLocks/>
          </p:cNvGraphicFramePr>
          <p:nvPr/>
        </p:nvGraphicFramePr>
        <p:xfrm>
          <a:off x="820738" y="1722438"/>
          <a:ext cx="8066087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r:id="rId8" imgW="8065707" imgH="4639458" progId="Excel.Chart.8">
                  <p:embed/>
                </p:oleObj>
              </mc:Choice>
              <mc:Fallback>
                <p:oleObj r:id="rId8" imgW="8065707" imgH="463945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722438"/>
                        <a:ext cx="8066087" cy="463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7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539750" y="476672"/>
            <a:ext cx="8280400" cy="1333500"/>
          </a:xfrm>
        </p:spPr>
        <p:txBody>
          <a:bodyPr/>
          <a:lstStyle/>
          <a:p>
            <a:pPr algn="l"/>
            <a:r>
              <a:rPr lang="pt-BR" altLang="pt-BR" sz="2800" i="0" dirty="0" smtClean="0"/>
              <a:t>4.2.2 – Folha Pagamento X RAIS 2012</a:t>
            </a:r>
            <a:br>
              <a:rPr lang="pt-BR" altLang="pt-BR" sz="2800" i="0" dirty="0" smtClean="0"/>
            </a:br>
            <a:r>
              <a:rPr lang="pt-BR" altLang="pt-BR" sz="2000" i="0" dirty="0" smtClean="0">
                <a:solidFill>
                  <a:srgbClr val="FF0000"/>
                </a:solidFill>
              </a:rPr>
              <a:t>Universo: 19.492 CPFs distintos nas folhas dez/2012 a mar/2013</a:t>
            </a:r>
            <a:endParaRPr lang="pt-BR" altLang="pt-BR" i="0" dirty="0" smtClean="0">
              <a:solidFill>
                <a:srgbClr val="FF0000"/>
              </a:solidFill>
            </a:endParaRPr>
          </a:p>
        </p:txBody>
      </p:sp>
      <p:sp>
        <p:nvSpPr>
          <p:cNvPr id="10243" name="CaixaDeTexto 5"/>
          <p:cNvSpPr txBox="1">
            <a:spLocks noChangeArrowheads="1"/>
          </p:cNvSpPr>
          <p:nvPr/>
        </p:nvSpPr>
        <p:spPr bwMode="auto">
          <a:xfrm>
            <a:off x="539750" y="1556792"/>
            <a:ext cx="82807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50" indent="-285750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30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2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4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6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8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90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2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pt-BR" altLang="pt-BR" dirty="0">
                <a:solidFill>
                  <a:srgbClr val="0070C0"/>
                </a:solidFill>
              </a:rPr>
              <a:t>Resultado: </a:t>
            </a:r>
            <a:r>
              <a:rPr lang="pt-BR" altLang="pt-BR" b="1" dirty="0">
                <a:solidFill>
                  <a:srgbClr val="0070C0"/>
                </a:solidFill>
              </a:rPr>
              <a:t>1.977</a:t>
            </a:r>
            <a:r>
              <a:rPr lang="pt-BR" altLang="pt-BR" dirty="0">
                <a:solidFill>
                  <a:srgbClr val="0070C0"/>
                </a:solidFill>
              </a:rPr>
              <a:t> pessoas acumulando mais de </a:t>
            </a:r>
            <a:r>
              <a:rPr lang="pt-BR" altLang="pt-BR" b="1" dirty="0">
                <a:solidFill>
                  <a:srgbClr val="0070C0"/>
                </a:solidFill>
              </a:rPr>
              <a:t>60h semanais</a:t>
            </a:r>
            <a:r>
              <a:rPr lang="pt-BR" altLang="pt-BR" dirty="0">
                <a:solidFill>
                  <a:srgbClr val="0070C0"/>
                </a:solidFill>
              </a:rPr>
              <a:t>, em mais de um vínculo, em pelo menos 2 meses na RAIS 2012</a:t>
            </a:r>
          </a:p>
        </p:txBody>
      </p:sp>
      <p:graphicFrame>
        <p:nvGraphicFramePr>
          <p:cNvPr id="10244" name="Espaço Reservado para Conteúdo 3"/>
          <p:cNvGraphicFramePr>
            <a:graphicFrameLocks/>
          </p:cNvGraphicFramePr>
          <p:nvPr/>
        </p:nvGraphicFramePr>
        <p:xfrm>
          <a:off x="344488" y="2225675"/>
          <a:ext cx="8475662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r:id="rId5" imgW="8474174" imgH="2072820" progId="Excel.Chart.8">
                  <p:embed/>
                </p:oleObj>
              </mc:Choice>
              <mc:Fallback>
                <p:oleObj r:id="rId5" imgW="8474174" imgH="207282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225675"/>
                        <a:ext cx="8475662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Espaço Reservado para Conteúdo 3"/>
          <p:cNvGraphicFramePr>
            <a:graphicFrameLocks/>
          </p:cNvGraphicFramePr>
          <p:nvPr/>
        </p:nvGraphicFramePr>
        <p:xfrm>
          <a:off x="396875" y="4170363"/>
          <a:ext cx="8331200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r:id="rId8" imgW="8333954" imgH="2292295" progId="Excel.Chart.8">
                  <p:embed/>
                </p:oleObj>
              </mc:Choice>
              <mc:Fallback>
                <p:oleObj r:id="rId8" imgW="8333954" imgH="229229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170363"/>
                        <a:ext cx="8331200" cy="229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7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"/>
          <p:cNvSpPr txBox="1">
            <a:spLocks noChangeArrowheads="1"/>
          </p:cNvSpPr>
          <p:nvPr/>
        </p:nvSpPr>
        <p:spPr bwMode="auto">
          <a:xfrm>
            <a:off x="611188" y="1484784"/>
            <a:ext cx="7921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50" indent="-285750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30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2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4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6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8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90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2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pt-BR" altLang="pt-BR" sz="2000" dirty="0">
                <a:solidFill>
                  <a:srgbClr val="0070C0"/>
                </a:solidFill>
              </a:rPr>
              <a:t>Resultado: </a:t>
            </a:r>
            <a:r>
              <a:rPr lang="pt-BR" altLang="pt-BR" sz="2000" b="1" dirty="0">
                <a:solidFill>
                  <a:srgbClr val="0070C0"/>
                </a:solidFill>
              </a:rPr>
              <a:t>1.718</a:t>
            </a:r>
            <a:r>
              <a:rPr lang="pt-BR" altLang="pt-BR" sz="2000" dirty="0">
                <a:solidFill>
                  <a:srgbClr val="0070C0"/>
                </a:solidFill>
              </a:rPr>
              <a:t> pessoas acumulando mais de </a:t>
            </a:r>
            <a:r>
              <a:rPr lang="pt-BR" altLang="pt-BR" sz="2000" b="1" dirty="0">
                <a:solidFill>
                  <a:srgbClr val="0070C0"/>
                </a:solidFill>
              </a:rPr>
              <a:t>65h semanais</a:t>
            </a:r>
            <a:r>
              <a:rPr lang="pt-BR" altLang="pt-BR" sz="2000" dirty="0">
                <a:solidFill>
                  <a:srgbClr val="0070C0"/>
                </a:solidFill>
              </a:rPr>
              <a:t>, em mais de um vínculo, em pelo menos 2 meses na RAIS 2012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11758" y="509737"/>
            <a:ext cx="8496746" cy="119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6699"/>
                </a:solidFill>
                <a:latin typeface="Humnst777 Blk BT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pt-BR" sz="2800" i="0" kern="0" dirty="0" smtClean="0"/>
              <a:t>4.2.3 – Folha Pagamento X RAIS 2012</a:t>
            </a:r>
            <a:br>
              <a:rPr lang="pt-BR" sz="2800" i="0" kern="0" dirty="0" smtClean="0"/>
            </a:br>
            <a:r>
              <a:rPr lang="pt-BR" sz="2000" i="0" kern="0" dirty="0" smtClean="0">
                <a:solidFill>
                  <a:srgbClr val="FF0000"/>
                </a:solidFill>
              </a:rPr>
              <a:t>Universo: 19.492 CPFs distintos nas folhas dez/2012 a mar/2013</a:t>
            </a:r>
            <a:endParaRPr lang="pt-BR" i="0" kern="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268" name="Espaço Reservado para Conteúdo 3"/>
          <p:cNvGraphicFramePr>
            <a:graphicFrameLocks/>
          </p:cNvGraphicFramePr>
          <p:nvPr/>
        </p:nvGraphicFramePr>
        <p:xfrm>
          <a:off x="344488" y="2225675"/>
          <a:ext cx="8475662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r:id="rId5" imgW="8474174" imgH="2072820" progId="Excel.Chart.8">
                  <p:embed/>
                </p:oleObj>
              </mc:Choice>
              <mc:Fallback>
                <p:oleObj r:id="rId5" imgW="8474174" imgH="207282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225675"/>
                        <a:ext cx="8475662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Espaço Reservado para Conteúdo 3"/>
          <p:cNvGraphicFramePr>
            <a:graphicFrameLocks/>
          </p:cNvGraphicFramePr>
          <p:nvPr/>
        </p:nvGraphicFramePr>
        <p:xfrm>
          <a:off x="396875" y="4170363"/>
          <a:ext cx="8331200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r:id="rId8" imgW="8333954" imgH="2292295" progId="Excel.Chart.8">
                  <p:embed/>
                </p:oleObj>
              </mc:Choice>
              <mc:Fallback>
                <p:oleObj r:id="rId8" imgW="8333954" imgH="229229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170363"/>
                        <a:ext cx="8331200" cy="229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/>
          <p:cNvSpPr/>
          <p:nvPr/>
        </p:nvSpPr>
        <p:spPr>
          <a:xfrm>
            <a:off x="7524750" y="2565400"/>
            <a:ext cx="1150938" cy="39592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1800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0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755650" y="701824"/>
            <a:ext cx="7956550" cy="1143000"/>
          </a:xfrm>
        </p:spPr>
        <p:txBody>
          <a:bodyPr/>
          <a:lstStyle/>
          <a:p>
            <a:pPr algn="l"/>
            <a:r>
              <a:rPr lang="pt-BR" altLang="pt-BR" sz="2800" i="0" dirty="0" smtClean="0"/>
              <a:t>4.2.4 - RAIS 2012: </a:t>
            </a:r>
            <a:r>
              <a:rPr lang="pt-BR" altLang="pt-BR" sz="2800" i="0" dirty="0" err="1" smtClean="0"/>
              <a:t>Qtde</a:t>
            </a:r>
            <a:r>
              <a:rPr lang="pt-BR" altLang="pt-BR" sz="2800" i="0" dirty="0" smtClean="0"/>
              <a:t> Vínculos / Empregador</a:t>
            </a:r>
            <a:br>
              <a:rPr lang="pt-BR" altLang="pt-BR" sz="2800" i="0" dirty="0" smtClean="0"/>
            </a:br>
            <a:r>
              <a:rPr lang="pt-BR" altLang="pt-BR" sz="1800" i="0" dirty="0" smtClean="0">
                <a:solidFill>
                  <a:srgbClr val="FF0000"/>
                </a:solidFill>
              </a:rPr>
              <a:t>4.945 vínculos para 1.977 pessoas</a:t>
            </a:r>
            <a:endParaRPr lang="pt-BR" altLang="pt-BR" sz="1800" i="0" dirty="0" smtClean="0"/>
          </a:p>
        </p:txBody>
      </p:sp>
      <p:graphicFrame>
        <p:nvGraphicFramePr>
          <p:cNvPr id="12291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432666"/>
              </p:ext>
            </p:extLst>
          </p:nvPr>
        </p:nvGraphicFramePr>
        <p:xfrm>
          <a:off x="395536" y="1484784"/>
          <a:ext cx="8331200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r:id="rId5" imgW="8327858" imgH="4883319" progId="Excel.Chart.8">
                  <p:embed/>
                </p:oleObj>
              </mc:Choice>
              <mc:Fallback>
                <p:oleObj r:id="rId5" imgW="8327858" imgH="48833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84784"/>
                        <a:ext cx="8331200" cy="488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6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27088" y="845840"/>
            <a:ext cx="7956550" cy="1143000"/>
          </a:xfrm>
        </p:spPr>
        <p:txBody>
          <a:bodyPr/>
          <a:lstStyle/>
          <a:p>
            <a:pPr algn="l"/>
            <a:r>
              <a:rPr lang="en-US" altLang="pt-BR" sz="2800" i="0" dirty="0" smtClean="0"/>
              <a:t>4.2.5 - </a:t>
            </a:r>
            <a:r>
              <a:rPr lang="en-US" altLang="pt-BR" sz="2800" i="0" dirty="0" err="1" smtClean="0"/>
              <a:t>Residência</a:t>
            </a:r>
            <a:r>
              <a:rPr lang="en-US" altLang="pt-BR" sz="2800" i="0" dirty="0" smtClean="0"/>
              <a:t> de </a:t>
            </a:r>
            <a:r>
              <a:rPr lang="en-US" altLang="pt-BR" sz="2800" i="0" dirty="0" err="1" smtClean="0"/>
              <a:t>Servidores</a:t>
            </a:r>
            <a:r>
              <a:rPr lang="en-US" altLang="pt-BR" sz="2800" i="0" dirty="0" smtClean="0"/>
              <a:t> </a:t>
            </a:r>
            <a:r>
              <a:rPr lang="en-US" altLang="pt-BR" sz="2800" i="0" dirty="0" err="1" smtClean="0"/>
              <a:t>na</a:t>
            </a:r>
            <a:r>
              <a:rPr lang="en-US" altLang="pt-BR" sz="2800" i="0" dirty="0" smtClean="0"/>
              <a:t> RFB</a:t>
            </a:r>
            <a:br>
              <a:rPr lang="en-US" altLang="pt-BR" sz="2800" i="0" dirty="0" smtClean="0"/>
            </a:br>
            <a:r>
              <a:rPr lang="en-US" altLang="pt-BR" sz="2000" i="0" dirty="0" smtClean="0">
                <a:solidFill>
                  <a:srgbClr val="FF0000"/>
                </a:solidFill>
              </a:rPr>
              <a:t>194 </a:t>
            </a:r>
            <a:r>
              <a:rPr lang="en-US" altLang="pt-BR" sz="2000" i="0" dirty="0" err="1" smtClean="0">
                <a:solidFill>
                  <a:srgbClr val="FF0000"/>
                </a:solidFill>
              </a:rPr>
              <a:t>servidores</a:t>
            </a:r>
            <a:r>
              <a:rPr lang="en-US" altLang="pt-BR" sz="2000" i="0" dirty="0" smtClean="0">
                <a:solidFill>
                  <a:srgbClr val="FF0000"/>
                </a:solidFill>
              </a:rPr>
              <a:t> entre 14.523 </a:t>
            </a:r>
            <a:r>
              <a:rPr lang="en-US" altLang="pt-BR" sz="2000" i="0" dirty="0" err="1" smtClean="0">
                <a:solidFill>
                  <a:srgbClr val="FF0000"/>
                </a:solidFill>
              </a:rPr>
              <a:t>Ativos</a:t>
            </a:r>
            <a:r>
              <a:rPr lang="en-US" altLang="pt-BR" sz="2000" i="0" dirty="0" smtClean="0">
                <a:solidFill>
                  <a:srgbClr val="FF0000"/>
                </a:solidFill>
              </a:rPr>
              <a:t> </a:t>
            </a:r>
            <a:r>
              <a:rPr lang="en-US" altLang="pt-BR" sz="2000" i="0" dirty="0" err="1" smtClean="0">
                <a:solidFill>
                  <a:srgbClr val="FF0000"/>
                </a:solidFill>
              </a:rPr>
              <a:t>morando</a:t>
            </a:r>
            <a:r>
              <a:rPr lang="en-US" altLang="pt-BR" sz="2000" i="0" dirty="0" smtClean="0">
                <a:solidFill>
                  <a:srgbClr val="FF0000"/>
                </a:solidFill>
              </a:rPr>
              <a:t> fora de Alagoas</a:t>
            </a:r>
            <a:endParaRPr lang="en-US" altLang="pt-BR" i="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3315" name="Content Placeholder 3"/>
          <p:cNvGraphicFramePr>
            <a:graphicFrameLocks/>
          </p:cNvGraphicFramePr>
          <p:nvPr/>
        </p:nvGraphicFramePr>
        <p:xfrm>
          <a:off x="560388" y="1838325"/>
          <a:ext cx="8383587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r:id="rId5" imgW="8382727" imgH="5066215" progId="Excel.Chart.8">
                  <p:embed/>
                </p:oleObj>
              </mc:Choice>
              <mc:Fallback>
                <p:oleObj r:id="rId5" imgW="8382727" imgH="506621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838325"/>
                        <a:ext cx="8383587" cy="507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765175"/>
            <a:ext cx="8568952" cy="1143000"/>
          </a:xfrm>
        </p:spPr>
        <p:txBody>
          <a:bodyPr/>
          <a:lstStyle/>
          <a:p>
            <a:pPr algn="l"/>
            <a:r>
              <a:rPr lang="en-US" altLang="pt-BR" sz="3200" i="0" dirty="0" smtClean="0"/>
              <a:t>4.2.6 - </a:t>
            </a:r>
            <a:r>
              <a:rPr lang="en-US" altLang="pt-BR" sz="3200" i="0" dirty="0" err="1" smtClean="0"/>
              <a:t>Residência</a:t>
            </a:r>
            <a:r>
              <a:rPr lang="en-US" altLang="pt-BR" sz="3200" i="0" dirty="0" smtClean="0"/>
              <a:t> de </a:t>
            </a:r>
            <a:r>
              <a:rPr lang="en-US" altLang="pt-BR" sz="3200" i="0" dirty="0" err="1" smtClean="0"/>
              <a:t>Servidores</a:t>
            </a:r>
            <a:r>
              <a:rPr lang="en-US" altLang="pt-BR" sz="3200" i="0" dirty="0" smtClean="0"/>
              <a:t> </a:t>
            </a:r>
            <a:r>
              <a:rPr lang="en-US" altLang="pt-BR" sz="3200" i="0" dirty="0" err="1" smtClean="0"/>
              <a:t>na</a:t>
            </a:r>
            <a:r>
              <a:rPr lang="en-US" altLang="pt-BR" sz="3200" i="0" dirty="0" smtClean="0"/>
              <a:t> RFB</a:t>
            </a:r>
            <a:r>
              <a:rPr lang="en-US" altLang="pt-BR" sz="1100" i="0" dirty="0" smtClean="0"/>
              <a:t/>
            </a:r>
            <a:br>
              <a:rPr lang="en-US" altLang="pt-BR" sz="1100" i="0" dirty="0" smtClean="0"/>
            </a:br>
            <a:r>
              <a:rPr lang="en-US" altLang="pt-BR" sz="1800" i="0" dirty="0" smtClean="0">
                <a:solidFill>
                  <a:srgbClr val="FF0000"/>
                </a:solidFill>
              </a:rPr>
              <a:t>979 </a:t>
            </a:r>
            <a:r>
              <a:rPr lang="en-US" altLang="pt-BR" sz="1800" i="0" dirty="0" err="1" smtClean="0">
                <a:solidFill>
                  <a:srgbClr val="FF0000"/>
                </a:solidFill>
              </a:rPr>
              <a:t>servidores</a:t>
            </a:r>
            <a:r>
              <a:rPr lang="en-US" altLang="pt-BR" sz="1800" i="0" dirty="0" smtClean="0">
                <a:solidFill>
                  <a:srgbClr val="FF0000"/>
                </a:solidFill>
              </a:rPr>
              <a:t> entre 14.523 </a:t>
            </a:r>
            <a:r>
              <a:rPr lang="en-US" altLang="pt-BR" sz="1800" i="0" dirty="0" err="1" smtClean="0">
                <a:solidFill>
                  <a:srgbClr val="FF0000"/>
                </a:solidFill>
              </a:rPr>
              <a:t>Ativos</a:t>
            </a:r>
            <a:r>
              <a:rPr lang="en-US" altLang="pt-BR" sz="1800" i="0" dirty="0" smtClean="0">
                <a:solidFill>
                  <a:srgbClr val="FF0000"/>
                </a:solidFill>
              </a:rPr>
              <a:t> </a:t>
            </a:r>
            <a:r>
              <a:rPr lang="en-US" altLang="pt-BR" sz="1800" i="0" dirty="0" err="1" smtClean="0">
                <a:solidFill>
                  <a:srgbClr val="FF0000"/>
                </a:solidFill>
              </a:rPr>
              <a:t>morando</a:t>
            </a:r>
            <a:r>
              <a:rPr lang="en-US" altLang="pt-BR" sz="1800" i="0" dirty="0" smtClean="0">
                <a:solidFill>
                  <a:srgbClr val="FF0000"/>
                </a:solidFill>
              </a:rPr>
              <a:t> </a:t>
            </a:r>
            <a:r>
              <a:rPr lang="en-US" altLang="pt-BR" sz="1800" i="0" dirty="0" err="1" smtClean="0">
                <a:solidFill>
                  <a:srgbClr val="FF0000"/>
                </a:solidFill>
              </a:rPr>
              <a:t>em</a:t>
            </a:r>
            <a:r>
              <a:rPr lang="en-US" altLang="pt-BR" sz="1800" i="0" dirty="0" smtClean="0">
                <a:solidFill>
                  <a:srgbClr val="FF0000"/>
                </a:solidFill>
              </a:rPr>
              <a:t> 75 </a:t>
            </a:r>
            <a:r>
              <a:rPr lang="en-US" altLang="pt-BR" sz="1800" i="0" dirty="0" err="1" smtClean="0">
                <a:solidFill>
                  <a:srgbClr val="FF0000"/>
                </a:solidFill>
              </a:rPr>
              <a:t>municípios</a:t>
            </a:r>
            <a:r>
              <a:rPr lang="en-US" altLang="pt-BR" sz="1800" i="0" dirty="0" smtClean="0">
                <a:solidFill>
                  <a:srgbClr val="FF0000"/>
                </a:solidFill>
              </a:rPr>
              <a:t> </a:t>
            </a:r>
            <a:r>
              <a:rPr lang="en-US" altLang="pt-BR" sz="1800" i="0" dirty="0" err="1" smtClean="0">
                <a:solidFill>
                  <a:srgbClr val="FF0000"/>
                </a:solidFill>
              </a:rPr>
              <a:t>em</a:t>
            </a:r>
            <a:r>
              <a:rPr lang="en-US" altLang="pt-BR" sz="1800" i="0" dirty="0" smtClean="0">
                <a:solidFill>
                  <a:srgbClr val="FF0000"/>
                </a:solidFill>
              </a:rPr>
              <a:t> AL (</a:t>
            </a:r>
            <a:r>
              <a:rPr lang="en-US" altLang="pt-BR" sz="1800" i="0" dirty="0" err="1" smtClean="0">
                <a:solidFill>
                  <a:srgbClr val="FF0000"/>
                </a:solidFill>
              </a:rPr>
              <a:t>exceto</a:t>
            </a:r>
            <a:r>
              <a:rPr lang="en-US" altLang="pt-BR" sz="1800" i="0" dirty="0" smtClean="0">
                <a:solidFill>
                  <a:srgbClr val="FF0000"/>
                </a:solidFill>
              </a:rPr>
              <a:t> Maceió)</a:t>
            </a:r>
          </a:p>
        </p:txBody>
      </p:sp>
      <p:graphicFrame>
        <p:nvGraphicFramePr>
          <p:cNvPr id="14339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96580"/>
              </p:ext>
            </p:extLst>
          </p:nvPr>
        </p:nvGraphicFramePr>
        <p:xfrm>
          <a:off x="704850" y="1916832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r:id="rId5" imgW="8327858" imgH="4627265" progId="Excel.Chart.8">
                  <p:embed/>
                </p:oleObj>
              </mc:Choice>
              <mc:Fallback>
                <p:oleObj r:id="rId5" imgW="8327858" imgH="462726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916832"/>
                        <a:ext cx="8331200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1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68313" y="485800"/>
            <a:ext cx="8229600" cy="1143000"/>
          </a:xfrm>
        </p:spPr>
        <p:txBody>
          <a:bodyPr/>
          <a:lstStyle/>
          <a:p>
            <a:pPr algn="l"/>
            <a:r>
              <a:rPr lang="pt-BR" altLang="pt-BR" sz="2800" i="0" dirty="0" smtClean="0"/>
              <a:t>4.2.7 – Cruzamento da Folha</a:t>
            </a:r>
            <a:r>
              <a:rPr lang="pt-BR" altLang="pt-BR" sz="2800" dirty="0" smtClean="0"/>
              <a:t> X CNPJ</a:t>
            </a:r>
            <a:br>
              <a:rPr lang="pt-BR" altLang="pt-BR" sz="2800" dirty="0" smtClean="0"/>
            </a:br>
            <a:r>
              <a:rPr lang="pt-BR" altLang="pt-BR" sz="1600" dirty="0" smtClean="0">
                <a:solidFill>
                  <a:srgbClr val="FF0000"/>
                </a:solidFill>
              </a:rPr>
              <a:t>5.139 ocorrências, de 3.401 servidores entre os 1</a:t>
            </a:r>
            <a:r>
              <a:rPr lang="en-US" altLang="pt-BR" sz="1600" dirty="0" smtClean="0">
                <a:solidFill>
                  <a:srgbClr val="FF0000"/>
                </a:solidFill>
              </a:rPr>
              <a:t>4.523 </a:t>
            </a:r>
            <a:r>
              <a:rPr lang="en-US" altLang="pt-BR" sz="1600" dirty="0" err="1" smtClean="0">
                <a:solidFill>
                  <a:srgbClr val="FF0000"/>
                </a:solidFill>
              </a:rPr>
              <a:t>ativos</a:t>
            </a:r>
            <a:r>
              <a:rPr lang="en-US" altLang="pt-BR" sz="1600" dirty="0" smtClean="0">
                <a:solidFill>
                  <a:srgbClr val="FF0000"/>
                </a:solidFill>
              </a:rPr>
              <a:t>, com </a:t>
            </a:r>
            <a:r>
              <a:rPr lang="en-US" altLang="pt-BR" sz="1600" dirty="0" err="1" smtClean="0">
                <a:solidFill>
                  <a:srgbClr val="FF0000"/>
                </a:solidFill>
              </a:rPr>
              <a:t>vínculos</a:t>
            </a:r>
            <a:r>
              <a:rPr lang="en-US" altLang="pt-BR" sz="1600" dirty="0" smtClean="0">
                <a:solidFill>
                  <a:srgbClr val="FF0000"/>
                </a:solidFill>
              </a:rPr>
              <a:t> </a:t>
            </a:r>
            <a:r>
              <a:rPr lang="en-US" altLang="pt-BR" sz="1600" dirty="0" err="1" smtClean="0">
                <a:solidFill>
                  <a:srgbClr val="FF0000"/>
                </a:solidFill>
              </a:rPr>
              <a:t>em</a:t>
            </a:r>
            <a:r>
              <a:rPr lang="en-US" altLang="pt-BR" sz="1600" dirty="0" smtClean="0">
                <a:solidFill>
                  <a:srgbClr val="FF0000"/>
                </a:solidFill>
              </a:rPr>
              <a:t> 4.301 </a:t>
            </a:r>
            <a:r>
              <a:rPr lang="en-US" altLang="pt-BR" sz="1600" dirty="0" err="1" smtClean="0">
                <a:solidFill>
                  <a:srgbClr val="FF0000"/>
                </a:solidFill>
              </a:rPr>
              <a:t>empresas</a:t>
            </a:r>
            <a:r>
              <a:rPr lang="en-US" altLang="pt-BR" sz="1600" dirty="0" smtClean="0">
                <a:solidFill>
                  <a:srgbClr val="FF0000"/>
                </a:solidFill>
              </a:rPr>
              <a:t> </a:t>
            </a:r>
            <a:r>
              <a:rPr lang="en-US" altLang="pt-BR" sz="1600" dirty="0" err="1" smtClean="0">
                <a:solidFill>
                  <a:srgbClr val="FF0000"/>
                </a:solidFill>
              </a:rPr>
              <a:t>até</a:t>
            </a:r>
            <a:r>
              <a:rPr lang="en-US" altLang="pt-BR" sz="1600" dirty="0" smtClean="0">
                <a:solidFill>
                  <a:srgbClr val="FF0000"/>
                </a:solidFill>
              </a:rPr>
              <a:t> </a:t>
            </a:r>
            <a:r>
              <a:rPr lang="en-US" altLang="pt-BR" sz="1600" dirty="0" err="1" smtClean="0">
                <a:solidFill>
                  <a:srgbClr val="FF0000"/>
                </a:solidFill>
              </a:rPr>
              <a:t>dez</a:t>
            </a:r>
            <a:r>
              <a:rPr lang="en-US" altLang="pt-BR" sz="1600" dirty="0" smtClean="0">
                <a:solidFill>
                  <a:srgbClr val="FF0000"/>
                </a:solidFill>
              </a:rPr>
              <a:t>/2012</a:t>
            </a:r>
            <a:endParaRPr lang="pt-BR" altLang="pt-BR" sz="1600" dirty="0" smtClean="0">
              <a:solidFill>
                <a:srgbClr val="FF0000"/>
              </a:solidFill>
            </a:endParaRPr>
          </a:p>
        </p:txBody>
      </p:sp>
      <p:sp>
        <p:nvSpPr>
          <p:cNvPr id="16387" name="CaixaDeTexto 3"/>
          <p:cNvSpPr txBox="1">
            <a:spLocks noChangeArrowheads="1"/>
          </p:cNvSpPr>
          <p:nvPr/>
        </p:nvSpPr>
        <p:spPr bwMode="auto">
          <a:xfrm>
            <a:off x="539750" y="6302375"/>
            <a:ext cx="5903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50" indent="-285750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30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2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4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6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8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90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2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r>
              <a:rPr lang="pt-BR" altLang="pt-BR" sz="1200"/>
              <a:t>*Sócio-Gerente, Tesoureiro, Secretário, Conselheiro de Adm, Produtor Rural ou Fundador</a:t>
            </a:r>
          </a:p>
        </p:txBody>
      </p:sp>
      <p:graphicFrame>
        <p:nvGraphicFramePr>
          <p:cNvPr id="16388" name="Espaço Reservado para Conteúdo 3"/>
          <p:cNvGraphicFramePr>
            <a:graphicFrameLocks/>
          </p:cNvGraphicFramePr>
          <p:nvPr/>
        </p:nvGraphicFramePr>
        <p:xfrm>
          <a:off x="719138" y="1322388"/>
          <a:ext cx="8475662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r:id="rId5" imgW="8474174" imgH="4999153" progId="Excel.Chart.8">
                  <p:embed/>
                </p:oleObj>
              </mc:Choice>
              <mc:Fallback>
                <p:oleObj r:id="rId5" imgW="8474174" imgH="499915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322388"/>
                        <a:ext cx="8475662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CaixaDeTexto 12"/>
          <p:cNvSpPr txBox="1">
            <a:spLocks noChangeArrowheads="1"/>
          </p:cNvSpPr>
          <p:nvPr/>
        </p:nvSpPr>
        <p:spPr bwMode="auto">
          <a:xfrm>
            <a:off x="914400" y="6262688"/>
            <a:ext cx="5903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50" indent="-285750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30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2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4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pPr algn="l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*Sócio-Gerente, Tesoureiro, Secretário, Conselheiro de Adm, Produtor Rural ou Fundador</a:t>
            </a:r>
          </a:p>
        </p:txBody>
      </p:sp>
      <p:sp>
        <p:nvSpPr>
          <p:cNvPr id="14" name="Texto Explicativo 3 (Ênfase) 13"/>
          <p:cNvSpPr/>
          <p:nvPr/>
        </p:nvSpPr>
        <p:spPr>
          <a:xfrm rot="5400000">
            <a:off x="3506688" y="2741335"/>
            <a:ext cx="3384376" cy="295232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8685"/>
              <a:gd name="adj6" fmla="val -17559"/>
              <a:gd name="adj7" fmla="val 48913"/>
              <a:gd name="adj8" fmla="val -24208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anchor="ctr"/>
          <a:lstStyle/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906 - Micro Empresas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359 - Eleições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342 - LTDA não ME ou EPP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97   - Conselhos Escolares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96   - Associações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73   - Condomínios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44   - EPP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21   - Fundo Munic./Estad.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15   - Sindicatos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13   - Secretaria Munic./Estad.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10   - Igrejas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3     - Conselhos de Classe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911 - Outros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956050" y="2668588"/>
            <a:ext cx="2071688" cy="21748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6050" y="3101975"/>
            <a:ext cx="2359025" cy="28733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010025" y="4110038"/>
            <a:ext cx="873125" cy="2159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o Explicativo 2 (Ênfase) 17"/>
          <p:cNvSpPr/>
          <p:nvPr/>
        </p:nvSpPr>
        <p:spPr>
          <a:xfrm rot="5400000">
            <a:off x="3326667" y="2502774"/>
            <a:ext cx="1368152" cy="252028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9440"/>
              <a:gd name="adj6" fmla="val -68325"/>
            </a:avLst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vert="vert270" anchor="ctr"/>
          <a:lstStyle/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400" kern="0" dirty="0">
                <a:solidFill>
                  <a:prstClr val="black"/>
                </a:solidFill>
                <a:latin typeface="Calibri"/>
              </a:rPr>
              <a:t>479 - ME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400" kern="0" dirty="0">
                <a:solidFill>
                  <a:prstClr val="black"/>
                </a:solidFill>
                <a:latin typeface="Calibri"/>
              </a:rPr>
              <a:t>103 - LTDA não ME ou EPP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400" kern="0" dirty="0">
                <a:solidFill>
                  <a:prstClr val="black"/>
                </a:solidFill>
                <a:latin typeface="Calibri"/>
              </a:rPr>
              <a:t>43   - EPP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400" kern="0" dirty="0">
                <a:solidFill>
                  <a:prstClr val="black"/>
                </a:solidFill>
                <a:latin typeface="Calibri"/>
              </a:rPr>
              <a:t>5     - Secretarias Munic./Est.</a:t>
            </a:r>
          </a:p>
          <a:p>
            <a:pPr marL="285750" indent="-285750" algn="l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1400" kern="0" dirty="0">
                <a:solidFill>
                  <a:prstClr val="black"/>
                </a:solidFill>
                <a:latin typeface="Calibri"/>
              </a:rPr>
              <a:t>191 - Outros</a:t>
            </a:r>
          </a:p>
        </p:txBody>
      </p:sp>
    </p:spTree>
    <p:extLst>
      <p:ext uri="{BB962C8B-B14F-4D97-AF65-F5344CB8AC3E}">
        <p14:creationId xmlns:p14="http://schemas.microsoft.com/office/powerpoint/2010/main" val="30086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algn="l"/>
            <a:r>
              <a:rPr lang="pt-BR" altLang="pt-BR" sz="3200" i="0" dirty="0" smtClean="0"/>
              <a:t>4.2.8 – Cruzamento da Folha X CNPJ</a:t>
            </a:r>
            <a:br>
              <a:rPr lang="pt-BR" altLang="pt-BR" sz="3200" i="0" dirty="0" smtClean="0"/>
            </a:br>
            <a:r>
              <a:rPr lang="pt-BR" altLang="pt-BR" sz="1800" i="0" dirty="0" smtClean="0">
                <a:solidFill>
                  <a:srgbClr val="FF0000"/>
                </a:solidFill>
              </a:rPr>
              <a:t>615 ocorrências de Administrador, </a:t>
            </a:r>
            <a:r>
              <a:rPr lang="pt-BR" altLang="pt-BR" sz="1800" i="0" dirty="0" err="1" smtClean="0">
                <a:solidFill>
                  <a:srgbClr val="FF0000"/>
                </a:solidFill>
              </a:rPr>
              <a:t>Sócio-Administrador</a:t>
            </a:r>
            <a:r>
              <a:rPr lang="pt-BR" altLang="pt-BR" sz="1800" i="0" dirty="0" smtClean="0">
                <a:solidFill>
                  <a:srgbClr val="FF0000"/>
                </a:solidFill>
              </a:rPr>
              <a:t>, Sócio-Gerente e Tesoureiro</a:t>
            </a:r>
          </a:p>
        </p:txBody>
      </p:sp>
      <p:sp>
        <p:nvSpPr>
          <p:cNvPr id="17411" name="CaixaDeTexto 3"/>
          <p:cNvSpPr txBox="1">
            <a:spLocks noChangeArrowheads="1"/>
          </p:cNvSpPr>
          <p:nvPr/>
        </p:nvSpPr>
        <p:spPr bwMode="auto">
          <a:xfrm>
            <a:off x="539750" y="6302375"/>
            <a:ext cx="5903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50" indent="-285750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30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2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4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6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8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90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200" indent="-228600" algn="just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r>
              <a:rPr lang="pt-BR" altLang="pt-BR" sz="1200"/>
              <a:t>* serventuário, servidor de outro poder, estagiário e conselheiro</a:t>
            </a: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539750" y="6302375"/>
            <a:ext cx="5903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bg1"/>
                </a:solidFill>
                <a:latin typeface="Humnst777 Blk BT" pitchFamily="34" charset="0"/>
              </a:defRPr>
            </a:lvl1pPr>
            <a:lvl2pPr marL="742950" indent="-285750">
              <a:defRPr sz="2200">
                <a:solidFill>
                  <a:schemeClr val="bg1"/>
                </a:solidFill>
                <a:latin typeface="Humnst777 Blk BT" pitchFamily="34" charset="0"/>
              </a:defRPr>
            </a:lvl2pPr>
            <a:lvl3pPr marL="11430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3pPr>
            <a:lvl4pPr marL="16002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4pPr>
            <a:lvl5pPr marL="2057400" indent="-228600">
              <a:defRPr sz="2200">
                <a:solidFill>
                  <a:schemeClr val="bg1"/>
                </a:solidFill>
                <a:latin typeface="Humnst777 Blk BT" pitchFamily="34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SzPct val="100000"/>
              <a:buFont typeface="Arial" charset="0"/>
              <a:buChar char="•"/>
              <a:defRPr sz="2200">
                <a:solidFill>
                  <a:schemeClr val="bg1"/>
                </a:solidFill>
                <a:latin typeface="Humnst777 Blk BT" pitchFamily="34" charset="0"/>
              </a:defRPr>
            </a:lvl9pPr>
          </a:lstStyle>
          <a:p>
            <a:pPr algn="l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* serventuário, servidor de outro poder, estagiário e conselheiro</a:t>
            </a:r>
          </a:p>
        </p:txBody>
      </p:sp>
      <p:graphicFrame>
        <p:nvGraphicFramePr>
          <p:cNvPr id="17413" name="Espaço Reservado para Conteúdo 4"/>
          <p:cNvGraphicFramePr>
            <a:graphicFrameLocks/>
          </p:cNvGraphicFramePr>
          <p:nvPr/>
        </p:nvGraphicFramePr>
        <p:xfrm>
          <a:off x="200025" y="1682750"/>
          <a:ext cx="3702050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r:id="rId5" imgW="3700593" imgH="4669941" progId="Excel.Chart.8">
                  <p:embed/>
                </p:oleObj>
              </mc:Choice>
              <mc:Fallback>
                <p:oleObj r:id="rId5" imgW="3700593" imgH="466994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682750"/>
                        <a:ext cx="3702050" cy="467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Espaço Reservado para Conteúdo 3"/>
          <p:cNvGraphicFramePr>
            <a:graphicFrameLocks/>
          </p:cNvGraphicFramePr>
          <p:nvPr/>
        </p:nvGraphicFramePr>
        <p:xfrm>
          <a:off x="3584575" y="1362075"/>
          <a:ext cx="5297488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r:id="rId8" imgW="5297883" imgH="3993226" progId="Excel.Chart.8">
                  <p:embed/>
                </p:oleObj>
              </mc:Choice>
              <mc:Fallback>
                <p:oleObj r:id="rId8" imgW="5297883" imgH="399322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1362075"/>
                        <a:ext cx="5297488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have esquerda 10"/>
          <p:cNvSpPr/>
          <p:nvPr/>
        </p:nvSpPr>
        <p:spPr>
          <a:xfrm>
            <a:off x="3348038" y="1700213"/>
            <a:ext cx="287337" cy="338455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5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42910" y="1571613"/>
            <a:ext cx="7815290" cy="1214445"/>
          </a:xfrm>
        </p:spPr>
        <p:txBody>
          <a:bodyPr/>
          <a:lstStyle/>
          <a:p>
            <a:r>
              <a:rPr lang="pt-BR" dirty="0" smtClean="0"/>
              <a:t>FOCCO/AL – Fórum de Combate à Corrupção de Alagoas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86" y="3000372"/>
            <a:ext cx="7500990" cy="2714644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mtClean="0"/>
              <a:t>Criação do FOCCO/AL - 28/11/2008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/>
              <a:t>O</a:t>
            </a:r>
            <a:r>
              <a:rPr smtClean="0"/>
              <a:t> Que é? </a:t>
            </a:r>
            <a:r>
              <a:rPr lang="pt-BR" dirty="0" smtClean="0"/>
              <a:t>–</a:t>
            </a:r>
            <a:r>
              <a:rPr smtClean="0"/>
              <a:t> Órgão Colegiado Permanente, formado por entidades da sociedade civil organizada e órgãos públicos.</a:t>
            </a:r>
          </a:p>
          <a:p>
            <a:endParaRPr smtClean="0"/>
          </a:p>
          <a:p>
            <a:pPr algn="just"/>
            <a:r>
              <a:rPr smtClean="0"/>
              <a:t>Órgãos Públicos - </a:t>
            </a:r>
            <a:r>
              <a:t>Advocacia Geral </a:t>
            </a:r>
            <a:r>
              <a:rPr/>
              <a:t>da </a:t>
            </a:r>
            <a:r>
              <a:rPr smtClean="0"/>
              <a:t>União-AGU/AL, Controladoria </a:t>
            </a:r>
            <a:r>
              <a:t>Geral </a:t>
            </a:r>
            <a:r>
              <a:rPr/>
              <a:t>da </a:t>
            </a:r>
            <a:r>
              <a:rPr smtClean="0"/>
              <a:t>União/AL, Controladoria </a:t>
            </a:r>
            <a:r>
              <a:t>Geral </a:t>
            </a:r>
            <a:r>
              <a:rPr/>
              <a:t>do </a:t>
            </a:r>
            <a:r>
              <a:rPr smtClean="0"/>
              <a:t>Estado, Delegacia </a:t>
            </a:r>
            <a:r>
              <a:t>da </a:t>
            </a:r>
            <a:r>
              <a:rPr/>
              <a:t>Receita </a:t>
            </a:r>
            <a:r>
              <a:rPr smtClean="0"/>
              <a:t>Federal/AL, Superintendência </a:t>
            </a:r>
            <a:r>
              <a:t>da </a:t>
            </a:r>
            <a:r>
              <a:rPr/>
              <a:t>Polícia </a:t>
            </a:r>
            <a:r>
              <a:rPr smtClean="0"/>
              <a:t>Federal/AL, Ministério </a:t>
            </a:r>
            <a:r>
              <a:rPr/>
              <a:t>Público </a:t>
            </a:r>
            <a:r>
              <a:rPr smtClean="0"/>
              <a:t>Estadual, Ministério </a:t>
            </a:r>
            <a:r>
              <a:rPr/>
              <a:t>Público </a:t>
            </a:r>
            <a:r>
              <a:rPr smtClean="0"/>
              <a:t>Federal/AL, Ministério Público de Contas/AL, Secretaria </a:t>
            </a:r>
            <a:r>
              <a:t>de Estado da Fazenda </a:t>
            </a:r>
            <a:r>
              <a:rPr/>
              <a:t>de </a:t>
            </a:r>
            <a:r>
              <a:rPr smtClean="0"/>
              <a:t>Alagoas, Serviço </a:t>
            </a:r>
            <a:r>
              <a:t>de Auditoria do Ministério da Saúde </a:t>
            </a:r>
            <a:r>
              <a:rPr/>
              <a:t>em </a:t>
            </a:r>
            <a:r>
              <a:rPr smtClean="0"/>
              <a:t>Alagoas, Tribunal </a:t>
            </a:r>
            <a:r>
              <a:t>de Contas do Estado </a:t>
            </a:r>
            <a:r>
              <a:rPr/>
              <a:t>de </a:t>
            </a:r>
            <a:r>
              <a:rPr smtClean="0"/>
              <a:t>Alagoas, Tribunal </a:t>
            </a:r>
            <a:r>
              <a:t>de Contas da União </a:t>
            </a:r>
            <a:r>
              <a:rPr/>
              <a:t>– </a:t>
            </a:r>
            <a:r>
              <a:rPr smtClean="0"/>
              <a:t>TCU/AL, Tribunal </a:t>
            </a:r>
            <a:r>
              <a:t>de Justiça do Estado </a:t>
            </a:r>
            <a:r>
              <a:rPr/>
              <a:t>de </a:t>
            </a:r>
            <a:r>
              <a:rPr smtClean="0"/>
              <a:t>Alagoas, Tribunal </a:t>
            </a:r>
            <a:r>
              <a:rPr/>
              <a:t>Regional </a:t>
            </a:r>
            <a:r>
              <a:rPr smtClean="0"/>
              <a:t>Eleitoral/AL, Universidade </a:t>
            </a:r>
            <a:r>
              <a:t>Estadual de Alagoas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323528" y="908298"/>
            <a:ext cx="8820472" cy="648494"/>
          </a:xfrm>
        </p:spPr>
        <p:txBody>
          <a:bodyPr/>
          <a:lstStyle/>
          <a:p>
            <a:pPr algn="l"/>
            <a:r>
              <a:rPr lang="pt-BR" altLang="pt-BR" sz="2800" b="1" i="0" dirty="0" smtClean="0"/>
              <a:t>4.2.9 – Cruzamento da Folha X </a:t>
            </a:r>
            <a:r>
              <a:rPr lang="pt-BR" altLang="pt-BR" sz="2800" b="1" i="0" dirty="0" err="1" smtClean="0"/>
              <a:t>CadUnico</a:t>
            </a:r>
            <a:r>
              <a:rPr lang="pt-BR" altLang="pt-BR" sz="2800" b="1" i="0" dirty="0" smtClean="0"/>
              <a:t>/Bolsa Família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137525" cy="3960440"/>
          </a:xfrm>
        </p:spPr>
        <p:txBody>
          <a:bodyPr/>
          <a:lstStyle/>
          <a:p>
            <a:r>
              <a:rPr lang="pt-BR" altLang="pt-BR" sz="2800" dirty="0" smtClean="0"/>
              <a:t>86 Família recebendo Bolsa Família em mar/2013</a:t>
            </a:r>
          </a:p>
          <a:p>
            <a:pPr lvl="1"/>
            <a:r>
              <a:rPr lang="pt-BR" altLang="pt-BR" sz="2800" dirty="0" smtClean="0"/>
              <a:t>5 sem renda declarada no </a:t>
            </a:r>
            <a:r>
              <a:rPr lang="pt-BR" altLang="pt-BR" sz="2800" dirty="0" err="1" smtClean="0"/>
              <a:t>CadUnico</a:t>
            </a:r>
            <a:r>
              <a:rPr lang="pt-BR" altLang="pt-BR" sz="2800" dirty="0" smtClean="0"/>
              <a:t> em </a:t>
            </a:r>
            <a:r>
              <a:rPr lang="pt-BR" altLang="pt-BR" sz="2800" dirty="0" err="1" smtClean="0"/>
              <a:t>jan</a:t>
            </a:r>
            <a:r>
              <a:rPr lang="pt-BR" altLang="pt-BR" sz="2800" dirty="0" smtClean="0"/>
              <a:t>/2013</a:t>
            </a:r>
          </a:p>
          <a:p>
            <a:pPr lvl="1"/>
            <a:r>
              <a:rPr lang="pt-BR" altLang="pt-BR" sz="2800" dirty="0" smtClean="0"/>
              <a:t>51 com renda per capita real entre R$ 140 e meio salário mínimo (R$ 339)</a:t>
            </a:r>
          </a:p>
          <a:p>
            <a:pPr lvl="1"/>
            <a:r>
              <a:rPr lang="pt-BR" altLang="pt-BR" sz="2800" dirty="0" smtClean="0"/>
              <a:t>35 com renda superior a meio salário mínimo (deveriam ter bloqueio automático)</a:t>
            </a:r>
          </a:p>
          <a:p>
            <a:pPr lvl="1"/>
            <a:r>
              <a:rPr lang="pt-BR" altLang="pt-BR" sz="2800" dirty="0" smtClean="0"/>
              <a:t>55 omitiram mais renda (renda real acima de 200% da renda declarada)</a:t>
            </a:r>
          </a:p>
          <a:p>
            <a:pPr lvl="1"/>
            <a:endParaRPr lang="pt-BR" altLang="pt-BR" sz="2800" dirty="0" smtClean="0"/>
          </a:p>
          <a:p>
            <a:endParaRPr lang="pt-BR" alt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8510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850106"/>
          </a:xfrm>
        </p:spPr>
        <p:txBody>
          <a:bodyPr/>
          <a:lstStyle/>
          <a:p>
            <a:pPr algn="l"/>
            <a:r>
              <a:rPr lang="pt-BR" sz="3600" b="1" dirty="0"/>
              <a:t>4</a:t>
            </a:r>
            <a:r>
              <a:rPr lang="pt-BR" sz="3600" b="1" dirty="0" smtClean="0"/>
              <a:t>.2.10 - Auditoria da FGV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525963"/>
          </a:xfrm>
        </p:spPr>
        <p:txBody>
          <a:bodyPr/>
          <a:lstStyle/>
          <a:p>
            <a:pPr algn="just"/>
            <a:r>
              <a:rPr lang="pt-BR" sz="2000" dirty="0"/>
              <a:t>A auditoria realizada pela FGV avaliou o período de maio de 2012 a julho de 2013 (15 meses). Confirmando indícios levantados preliminarmente pela CGU-Regional/AL, e após ter realizado trabalho mais aprofundado sobre toda a estrutura da folha de pagamento do município, a Fundação concluiu que </a:t>
            </a:r>
            <a:r>
              <a:rPr lang="pt-BR" sz="2000" i="1" dirty="0"/>
              <a:t>“considerando apenas </a:t>
            </a:r>
            <a:r>
              <a:rPr lang="pt-BR" sz="2000" b="1" i="1" dirty="0"/>
              <a:t>as inconsistências do nível ‘PROVÁVEIS’, </a:t>
            </a:r>
            <a:r>
              <a:rPr lang="pt-BR" sz="2000" i="1" dirty="0"/>
              <a:t>que representam aquelas com maior probabilidade de economia financeira, totalizou-se </a:t>
            </a:r>
            <a:r>
              <a:rPr lang="pt-BR" sz="2000" b="1" i="1" dirty="0"/>
              <a:t>R$ 30.581.540,37 </a:t>
            </a:r>
            <a:r>
              <a:rPr lang="pt-BR" sz="2000" i="1" dirty="0"/>
              <a:t>das inconformidades diretas nas rubricas e R$ </a:t>
            </a:r>
            <a:r>
              <a:rPr lang="pt-BR" sz="2000" b="1" i="1" dirty="0"/>
              <a:t>7.909.462,81</a:t>
            </a:r>
            <a:r>
              <a:rPr lang="pt-BR" sz="2000" i="1" dirty="0"/>
              <a:t> referente somente aos reflexos na contribuição previdência, adicional de férias e décimo terceiro salário.”</a:t>
            </a:r>
            <a:endParaRPr lang="pt-BR" sz="2000" dirty="0"/>
          </a:p>
          <a:p>
            <a:pPr algn="just"/>
            <a:r>
              <a:rPr lang="pt-BR" sz="2000" dirty="0"/>
              <a:t>Dessa maneira, o resultado dos trabalhos realizados pela FGV indica que a economia financeira mensal que pode ser gerada a partir da correção das inconformidades identificadas até o momento é da ordem de, no mínimo, </a:t>
            </a:r>
            <a:r>
              <a:rPr lang="pt-BR" sz="2000" b="1" dirty="0"/>
              <a:t>R$ 2.566.066,88</a:t>
            </a:r>
            <a:r>
              <a:rPr lang="pt-BR" sz="2000" dirty="0"/>
              <a:t>.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130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399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118804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RUBRICAS SEM AMPARO JURÍDICO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4112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107504" y="983705"/>
            <a:ext cx="8856984" cy="78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pt-BR" sz="3000" b="1" dirty="0" smtClean="0">
                <a:latin typeface="Calibri" pitchFamily="34" charset="0"/>
              </a:rPr>
              <a:t>4.3 – CRUZAMENTO DA FOLHA DA ALEAL COM OS BANCO DE DADOS FEDERAIS</a:t>
            </a:r>
            <a:endParaRPr lang="pt-BR" altLang="pt-BR" sz="3000" b="1" dirty="0">
              <a:latin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462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65" y="2758802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>
            <a:off x="3350568" y="1819807"/>
            <a:ext cx="1395325" cy="933163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4745893" y="1819807"/>
            <a:ext cx="1548172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6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819610419"/>
              </p:ext>
            </p:extLst>
          </p:nvPr>
        </p:nvGraphicFramePr>
        <p:xfrm>
          <a:off x="0" y="1268760"/>
          <a:ext cx="297579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562074"/>
          </a:xfrm>
        </p:spPr>
        <p:txBody>
          <a:bodyPr/>
          <a:lstStyle/>
          <a:p>
            <a:pPr algn="l"/>
            <a:r>
              <a:rPr lang="pt-BR" sz="2400" b="1" dirty="0" smtClean="0"/>
              <a:t>4.3.1 - ANÁLISE </a:t>
            </a:r>
            <a:r>
              <a:rPr lang="pt-BR" sz="2400" b="1" dirty="0"/>
              <a:t>DOS DADOS RECEBIDOS COM A RAIS</a:t>
            </a:r>
            <a:endParaRPr lang="pt-BR" sz="3600" b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732841914"/>
              </p:ext>
            </p:extLst>
          </p:nvPr>
        </p:nvGraphicFramePr>
        <p:xfrm>
          <a:off x="2987824" y="1268760"/>
          <a:ext cx="30243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65818145"/>
              </p:ext>
            </p:extLst>
          </p:nvPr>
        </p:nvGraphicFramePr>
        <p:xfrm>
          <a:off x="6156176" y="1268760"/>
          <a:ext cx="28803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79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7772400" cy="432047"/>
          </a:xfrm>
        </p:spPr>
        <p:txBody>
          <a:bodyPr/>
          <a:lstStyle/>
          <a:p>
            <a:pPr algn="l"/>
            <a:r>
              <a:rPr lang="pt-BR" sz="2400" b="1" dirty="0" smtClean="0"/>
              <a:t>4.3.2 - SERVIDORES </a:t>
            </a:r>
            <a:r>
              <a:rPr lang="pt-BR" sz="2400" b="1" dirty="0"/>
              <a:t>COM ENDEREÇOS EM OUTROS ESTADOS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47947897"/>
              </p:ext>
            </p:extLst>
          </p:nvPr>
        </p:nvGraphicFramePr>
        <p:xfrm>
          <a:off x="323528" y="1484784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80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824" y="629816"/>
            <a:ext cx="8229600" cy="1143000"/>
          </a:xfrm>
        </p:spPr>
        <p:txBody>
          <a:bodyPr/>
          <a:lstStyle/>
          <a:p>
            <a:pPr algn="l"/>
            <a:r>
              <a:rPr lang="pt-BR" sz="2400" b="1" dirty="0" smtClean="0"/>
              <a:t>4.3.3 - VÍNCULOS </a:t>
            </a:r>
            <a:r>
              <a:rPr lang="pt-BR" sz="2400" b="1" dirty="0"/>
              <a:t>COM EMPRESAS NA QUALIDADE DE ADMINISTRADORES E RESPONSÁVEIS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536403410"/>
              </p:ext>
            </p:extLst>
          </p:nvPr>
        </p:nvGraphicFramePr>
        <p:xfrm>
          <a:off x="179512" y="1484784"/>
          <a:ext cx="88569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3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845840"/>
            <a:ext cx="8229600" cy="782960"/>
          </a:xfrm>
        </p:spPr>
        <p:txBody>
          <a:bodyPr/>
          <a:lstStyle/>
          <a:p>
            <a:pPr algn="l"/>
            <a:r>
              <a:rPr lang="pt-BR" sz="2000" b="1" dirty="0" smtClean="0"/>
              <a:t>4.3.4 - VÍNCULOS </a:t>
            </a:r>
            <a:r>
              <a:rPr lang="pt-BR" sz="2000" b="1" dirty="0"/>
              <a:t>COM EMPRESAS NA QUALIDADE DE ADMINISTRADORES E RESPONSÁVEIS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85900" y="2933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911731"/>
              </p:ext>
            </p:extLst>
          </p:nvPr>
        </p:nvGraphicFramePr>
        <p:xfrm>
          <a:off x="251520" y="1651992"/>
          <a:ext cx="8784977" cy="3505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09482"/>
                <a:gridCol w="2909310"/>
                <a:gridCol w="3066185"/>
              </a:tblGrid>
              <a:tr h="342038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effectLst/>
                        </a:rPr>
                        <a:t>Ano de Desligamento</a:t>
                      </a:r>
                      <a:endParaRPr lang="pt-BR" sz="48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effectLst/>
                        </a:rPr>
                        <a:t>Número de servidores com vínculos</a:t>
                      </a:r>
                      <a:endParaRPr lang="pt-BR" sz="48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effectLst/>
                        </a:rPr>
                        <a:t>Quantidade de Vínculos</a:t>
                      </a:r>
                      <a:endParaRPr lang="pt-BR" sz="48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42038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Antes de 2010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310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397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42038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2010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25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27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42038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2011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35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36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42038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2012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31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36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42038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2013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16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16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42038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Não houve desligamento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effectLst/>
                        </a:rPr>
                        <a:t>1271</a:t>
                      </a:r>
                      <a:endParaRPr lang="pt-BR" sz="48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3591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42038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 smtClean="0">
                          <a:effectLst/>
                        </a:rPr>
                        <a:t>Total</a:t>
                      </a:r>
                      <a:endParaRPr lang="pt-BR" sz="48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effectLst/>
                        </a:rPr>
                        <a:t>1344</a:t>
                      </a:r>
                      <a:endParaRPr lang="pt-BR" sz="48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effectLst/>
                        </a:rPr>
                        <a:t>4103</a:t>
                      </a:r>
                      <a:endParaRPr lang="pt-BR" sz="48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85900" y="2933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5211197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Em consulta à base de dados do Cadastro Nacional de Pessoas Jurídicas utilizando como parâmetro os 3.280 CPFs que receberam pagamento a título de remuneração na Assembléia Legislativa do Estado de Alagoas entre 01/01/2010 e 09/10/2013, excluindo os 433 inativos, foram identificados 4.103 vínculos com PJ de 1.344 CPFs distintos. Destes, 1.271 permaneciam com vínculos até setembro de 2013.</a:t>
            </a:r>
            <a:endParaRPr lang="pt-BR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53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16606"/>
              </p:ext>
            </p:extLst>
          </p:nvPr>
        </p:nvGraphicFramePr>
        <p:xfrm>
          <a:off x="323528" y="1099914"/>
          <a:ext cx="8640959" cy="47053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00959"/>
                <a:gridCol w="2800959"/>
                <a:gridCol w="3039041"/>
              </a:tblGrid>
              <a:tr h="669833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effectLst/>
                        </a:rPr>
                        <a:t>Qualificação do </a:t>
                      </a:r>
                      <a:r>
                        <a:rPr lang="pt-BR" sz="2000" b="1" dirty="0" smtClean="0">
                          <a:effectLst/>
                        </a:rPr>
                        <a:t>Vínculo Pessoa</a:t>
                      </a:r>
                      <a:r>
                        <a:rPr lang="pt-BR" sz="2000" b="1" baseline="0" dirty="0" smtClean="0">
                          <a:effectLst/>
                        </a:rPr>
                        <a:t> </a:t>
                      </a:r>
                      <a:r>
                        <a:rPr lang="pt-BR" sz="2000" b="1" dirty="0" smtClean="0">
                          <a:effectLst/>
                        </a:rPr>
                        <a:t>Jurídica</a:t>
                      </a:r>
                      <a:endParaRPr lang="pt-BR" sz="48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effectLst/>
                        </a:rPr>
                        <a:t>Número de servidores com vínculos</a:t>
                      </a:r>
                      <a:endParaRPr lang="pt-BR" sz="48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effectLst/>
                        </a:rPr>
                        <a:t>Quantidade de Vínculos</a:t>
                      </a:r>
                      <a:endParaRPr lang="pt-BR" sz="48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80176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Responsável</a:t>
                      </a:r>
                      <a:endParaRPr lang="pt-BR" sz="4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1147</a:t>
                      </a:r>
                      <a:endParaRPr lang="pt-BR" sz="4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2294</a:t>
                      </a:r>
                      <a:endParaRPr lang="pt-BR" sz="4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80176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Contador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effectLst/>
                        </a:rPr>
                        <a:t>18</a:t>
                      </a:r>
                      <a:endParaRPr lang="pt-BR" sz="48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543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80176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 err="1">
                          <a:solidFill>
                            <a:srgbClr val="FF0000"/>
                          </a:solidFill>
                          <a:effectLst/>
                        </a:rPr>
                        <a:t>Sócio-administrador</a:t>
                      </a:r>
                      <a:endParaRPr lang="pt-BR" sz="4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314</a:t>
                      </a:r>
                      <a:endParaRPr lang="pt-BR" sz="4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413</a:t>
                      </a:r>
                      <a:endParaRPr lang="pt-BR" sz="4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80176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Sócio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170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192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80176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Presidente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effectLst/>
                        </a:rPr>
                        <a:t>86</a:t>
                      </a:r>
                      <a:endParaRPr lang="pt-BR" sz="48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96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80176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Diretor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effectLst/>
                        </a:rPr>
                        <a:t>14</a:t>
                      </a:r>
                      <a:endParaRPr lang="pt-BR" sz="48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15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80176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Administrador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effectLst/>
                        </a:rPr>
                        <a:t>11</a:t>
                      </a:r>
                      <a:endParaRPr lang="pt-BR" sz="48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13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80176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Representante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effectLst/>
                        </a:rPr>
                        <a:t>7</a:t>
                      </a:r>
                      <a:endParaRPr lang="pt-BR" sz="48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11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62723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effectLst/>
                        </a:rPr>
                        <a:t>Outros</a:t>
                      </a:r>
                      <a:endParaRPr lang="pt-BR" sz="48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effectLst/>
                        </a:rPr>
                        <a:t>14</a:t>
                      </a:r>
                      <a:endParaRPr lang="pt-BR" sz="48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effectLst/>
                        </a:rPr>
                        <a:t>14</a:t>
                      </a:r>
                      <a:endParaRPr lang="pt-BR" sz="48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394721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 smtClean="0">
                          <a:effectLst/>
                        </a:rPr>
                        <a:t>Total</a:t>
                      </a:r>
                      <a:endParaRPr lang="pt-BR" sz="20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 smtClean="0">
                          <a:effectLst/>
                        </a:rPr>
                        <a:t>1781</a:t>
                      </a:r>
                      <a:endParaRPr lang="pt-BR" sz="20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 smtClean="0">
                          <a:effectLst/>
                        </a:rPr>
                        <a:t>3591</a:t>
                      </a:r>
                      <a:endParaRPr lang="pt-BR" sz="20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85900" y="2700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514156"/>
              </p:ext>
            </p:extLst>
          </p:nvPr>
        </p:nvGraphicFramePr>
        <p:xfrm>
          <a:off x="755575" y="2708920"/>
          <a:ext cx="7992887" cy="25755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639267"/>
                <a:gridCol w="1680987"/>
                <a:gridCol w="1672633"/>
              </a:tblGrid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pt-BR" sz="2400" b="1" dirty="0">
                          <a:effectLst/>
                        </a:rPr>
                        <a:t>Qualificação de Sócio com vínculo anterior a 01/01/2010</a:t>
                      </a:r>
                      <a:endParaRPr lang="pt-BR" sz="40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400" b="1">
                          <a:effectLst/>
                        </a:rPr>
                        <a:t>Nº Servidores</a:t>
                      </a:r>
                      <a:endParaRPr lang="pt-BR" sz="4000" b="1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400" b="1" dirty="0" smtClean="0">
                          <a:effectLst/>
                        </a:rPr>
                        <a:t>Quantidade </a:t>
                      </a:r>
                      <a:r>
                        <a:rPr lang="pt-BR" sz="2400" b="1" dirty="0">
                          <a:effectLst/>
                        </a:rPr>
                        <a:t>de Vínculos</a:t>
                      </a:r>
                      <a:endParaRPr lang="pt-BR" sz="40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pt-BR" sz="1800" dirty="0">
                          <a:effectLst/>
                        </a:rPr>
                        <a:t>Administradores, Sócios-Gerentes e Sócios-Administradores</a:t>
                      </a:r>
                      <a:endParaRPr lang="pt-BR" sz="3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800" dirty="0">
                          <a:effectLst/>
                        </a:rPr>
                        <a:t>324</a:t>
                      </a:r>
                      <a:endParaRPr lang="pt-BR" sz="3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800" dirty="0">
                          <a:effectLst/>
                        </a:rPr>
                        <a:t>428</a:t>
                      </a:r>
                      <a:endParaRPr lang="pt-BR" sz="3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pt-BR" sz="1800">
                          <a:effectLst/>
                        </a:rPr>
                        <a:t>Representante ou Responsável* de LTDA, ME, EPP, S/S e S/C</a:t>
                      </a:r>
                      <a:endParaRPr lang="pt-BR" sz="32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800">
                          <a:effectLst/>
                        </a:rPr>
                        <a:t>591</a:t>
                      </a:r>
                      <a:endParaRPr lang="pt-BR" sz="32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800" dirty="0">
                          <a:effectLst/>
                        </a:rPr>
                        <a:t>770</a:t>
                      </a:r>
                      <a:endParaRPr lang="pt-BR" sz="3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pt-BR" sz="2400" b="1" dirty="0" smtClean="0">
                          <a:effectLst/>
                        </a:rPr>
                        <a:t>Total</a:t>
                      </a:r>
                      <a:endParaRPr lang="pt-BR" sz="24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400" b="1" dirty="0" smtClean="0">
                          <a:effectLst/>
                        </a:rPr>
                        <a:t>915</a:t>
                      </a:r>
                      <a:endParaRPr lang="pt-BR" sz="24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400" b="1" dirty="0" smtClean="0">
                          <a:effectLst/>
                        </a:rPr>
                        <a:t>1.198</a:t>
                      </a:r>
                      <a:endParaRPr lang="pt-BR" sz="2400" b="1" dirty="0"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309409"/>
            <a:ext cx="81369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Dos que ainda não se desligaram dos seus vínculos com PJ, as seguintes situações incorrem em maior chance de ilegalidade:</a:t>
            </a: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42910" y="1571613"/>
            <a:ext cx="7815290" cy="1214445"/>
          </a:xfrm>
        </p:spPr>
        <p:txBody>
          <a:bodyPr/>
          <a:lstStyle/>
          <a:p>
            <a:r>
              <a:rPr lang="pt-BR" dirty="0" smtClean="0"/>
              <a:t>FOCCO/AL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86" y="3000372"/>
            <a:ext cx="7500990" cy="2714644"/>
          </a:xfrm>
        </p:spPr>
        <p:txBody>
          <a:bodyPr rtlCol="0">
            <a:normAutofit fontScale="55000" lnSpcReduction="20000"/>
          </a:bodyPr>
          <a:lstStyle/>
          <a:p>
            <a:pPr algn="just"/>
            <a:r>
              <a:rPr smtClean="0"/>
              <a:t>ENTIDADES DA SOCIEDADE CIVIL ORGANIZADA - </a:t>
            </a:r>
            <a:r>
              <a:t>Arquidiocese </a:t>
            </a:r>
            <a:r>
              <a:rPr/>
              <a:t>de </a:t>
            </a:r>
            <a:r>
              <a:rPr smtClean="0"/>
              <a:t>Maceió, Associação </a:t>
            </a:r>
            <a:r>
              <a:t>Alagoana de Magistrados </a:t>
            </a:r>
            <a:r>
              <a:rPr/>
              <a:t>– </a:t>
            </a:r>
            <a:r>
              <a:rPr smtClean="0"/>
              <a:t>ALMAGIS, Associação </a:t>
            </a:r>
            <a:r>
              <a:t>dos Membros do Ministério Público </a:t>
            </a:r>
            <a:r>
              <a:rPr/>
              <a:t>de </a:t>
            </a:r>
            <a:r>
              <a:rPr smtClean="0"/>
              <a:t>Alagoas </a:t>
            </a:r>
            <a:r>
              <a:rPr lang="pt-BR" dirty="0" smtClean="0"/>
              <a:t>–</a:t>
            </a:r>
            <a:r>
              <a:rPr smtClean="0"/>
              <a:t> AMPAL , APROMAL, Conselho </a:t>
            </a:r>
            <a:r>
              <a:t>Estadual de Defesa dos </a:t>
            </a:r>
            <a:r>
              <a:rPr/>
              <a:t>Direitos </a:t>
            </a:r>
            <a:r>
              <a:rPr smtClean="0"/>
              <a:t>Humanos, CREA </a:t>
            </a:r>
            <a:r>
              <a:rPr lang="pt-BR" dirty="0" smtClean="0"/>
              <a:t>–</a:t>
            </a:r>
            <a:r>
              <a:rPr smtClean="0"/>
              <a:t> Conselho Regional de E</a:t>
            </a:r>
            <a:r>
              <a:rPr lang="pt-BR" dirty="0" smtClean="0"/>
              <a:t>n</a:t>
            </a:r>
            <a:r>
              <a:rPr smtClean="0"/>
              <a:t>genharia e Arquitetura, Central </a:t>
            </a:r>
            <a:r>
              <a:t>Única do Trabalhador </a:t>
            </a:r>
            <a:r>
              <a:rPr/>
              <a:t>– </a:t>
            </a:r>
            <a:r>
              <a:rPr smtClean="0"/>
              <a:t>CUT, Federação </a:t>
            </a:r>
            <a:r>
              <a:t>das Pestalozzi </a:t>
            </a:r>
            <a:r>
              <a:rPr/>
              <a:t>de </a:t>
            </a:r>
            <a:r>
              <a:rPr smtClean="0"/>
              <a:t>AlagoasFórum </a:t>
            </a:r>
            <a:r>
              <a:t>de Conselhos </a:t>
            </a:r>
            <a:r>
              <a:rPr/>
              <a:t>de </a:t>
            </a:r>
            <a:r>
              <a:rPr smtClean="0"/>
              <a:t>Direitos-FACOND, Fórum </a:t>
            </a:r>
            <a:r>
              <a:t>Permanente Pela Vida e </a:t>
            </a:r>
            <a:r>
              <a:rPr/>
              <a:t>Pela </a:t>
            </a:r>
            <a:r>
              <a:rPr smtClean="0"/>
              <a:t>Paz, Instituto </a:t>
            </a:r>
            <a:r>
              <a:rPr/>
              <a:t>Silvio </a:t>
            </a:r>
            <a:r>
              <a:rPr smtClean="0"/>
              <a:t>Vianna, Ordem </a:t>
            </a:r>
            <a:r>
              <a:t>dos Advogados do Brasil </a:t>
            </a:r>
            <a:r>
              <a:rPr/>
              <a:t>– </a:t>
            </a:r>
            <a:r>
              <a:rPr smtClean="0"/>
              <a:t>OAB/AL, Sindicato </a:t>
            </a:r>
            <a:r>
              <a:t>dos Jornalistas de Alagoas </a:t>
            </a:r>
            <a:r>
              <a:rPr/>
              <a:t>– </a:t>
            </a:r>
            <a:r>
              <a:rPr smtClean="0"/>
              <a:t>SINDJORNAL, Sindicato </a:t>
            </a:r>
            <a:r>
              <a:t>dos Médicos de Alagoas </a:t>
            </a:r>
            <a:r>
              <a:rPr/>
              <a:t>– </a:t>
            </a:r>
            <a:r>
              <a:rPr smtClean="0"/>
              <a:t>SINDMED, Sindicato </a:t>
            </a:r>
            <a:r>
              <a:t>dos Servidores do Tribunal de Contas do Estado de Alagoas </a:t>
            </a:r>
            <a:r>
              <a:rPr/>
              <a:t>– </a:t>
            </a:r>
            <a:r>
              <a:rPr smtClean="0"/>
              <a:t>SINDICONTAS, Sindicato </a:t>
            </a:r>
            <a:r>
              <a:t>dos Trabalhadores de Educação de Alagoas -SINTEAL</a:t>
            </a:r>
          </a:p>
          <a:p>
            <a:endParaRPr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568952" cy="504056"/>
          </a:xfrm>
        </p:spPr>
        <p:txBody>
          <a:bodyPr/>
          <a:lstStyle/>
          <a:p>
            <a:r>
              <a:rPr lang="pt-BR" sz="2400" b="1" dirty="0" smtClean="0"/>
              <a:t>4.3.5 - SERVIDORES </a:t>
            </a:r>
            <a:r>
              <a:rPr lang="pt-BR" sz="2400" b="1" dirty="0"/>
              <a:t>COM ACUMULAÇÃO DE CARGOS E </a:t>
            </a:r>
            <a:r>
              <a:rPr lang="pt-BR" sz="2400" b="1" dirty="0" smtClean="0"/>
              <a:t>EMPREGOS</a:t>
            </a:r>
            <a:endParaRPr lang="pt-BR" sz="2400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9567247"/>
              </p:ext>
            </p:extLst>
          </p:nvPr>
        </p:nvGraphicFramePr>
        <p:xfrm>
          <a:off x="611560" y="1124744"/>
          <a:ext cx="82809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55576" y="543651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/>
                </a:solidFill>
              </a:rPr>
              <a:t>* Formada somente pelos servidores que na RAIS tiveram carga horária semanal superior a 60 Horas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751545324"/>
              </p:ext>
            </p:extLst>
          </p:nvPr>
        </p:nvGraphicFramePr>
        <p:xfrm>
          <a:off x="611560" y="1124744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83568" y="544522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/>
                </a:solidFill>
              </a:rPr>
              <a:t>* Formada somente pelos servidores que na RAIS tiveram carga horária semanal superior a 60 Horas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418811196"/>
              </p:ext>
            </p:extLst>
          </p:nvPr>
        </p:nvGraphicFramePr>
        <p:xfrm>
          <a:off x="611560" y="1196752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83568" y="544522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/>
                </a:solidFill>
              </a:rPr>
              <a:t>* Formada somente pelos servidores que na RAIS tiveram carga horária semanal superior a 60 Horas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12968" cy="720080"/>
          </a:xfrm>
        </p:spPr>
        <p:txBody>
          <a:bodyPr/>
          <a:lstStyle/>
          <a:p>
            <a:r>
              <a:rPr lang="pt-BR" sz="2400" b="1" dirty="0" smtClean="0"/>
              <a:t>4.3.6 - SERVIDORES </a:t>
            </a:r>
            <a:r>
              <a:rPr lang="pt-BR" sz="2400" b="1" dirty="0"/>
              <a:t>MEMBROS DE FAMÍLIAS QUE RECEBERAM BENEFÍCIOS DO PROGRAMA BOLSA </a:t>
            </a:r>
            <a:r>
              <a:rPr lang="pt-BR" sz="2400" b="1" dirty="0" smtClean="0"/>
              <a:t>FAMÍLIA</a:t>
            </a:r>
            <a:endParaRPr lang="pt-BR" sz="2400" b="1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61086296"/>
              </p:ext>
            </p:extLst>
          </p:nvPr>
        </p:nvGraphicFramePr>
        <p:xfrm>
          <a:off x="655645" y="1484784"/>
          <a:ext cx="81369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51520" y="548582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</a:rPr>
              <a:t>* </a:t>
            </a:r>
            <a:r>
              <a:rPr lang="pt-BR" sz="1200" b="1" dirty="0">
                <a:solidFill>
                  <a:schemeClr val="tx1"/>
                </a:solidFill>
              </a:rPr>
              <a:t>Valor Recebido da ALE entre </a:t>
            </a:r>
            <a:r>
              <a:rPr lang="pt-BR" sz="1200" b="1" dirty="0" err="1">
                <a:solidFill>
                  <a:schemeClr val="tx1"/>
                </a:solidFill>
              </a:rPr>
              <a:t>jan</a:t>
            </a:r>
            <a:r>
              <a:rPr lang="pt-BR" sz="1200" b="1" dirty="0">
                <a:solidFill>
                  <a:schemeClr val="tx1"/>
                </a:solidFill>
              </a:rPr>
              <a:t>/2010 e </a:t>
            </a:r>
            <a:r>
              <a:rPr lang="pt-BR" sz="1200" b="1" dirty="0" err="1">
                <a:solidFill>
                  <a:schemeClr val="tx1"/>
                </a:solidFill>
              </a:rPr>
              <a:t>jul</a:t>
            </a:r>
            <a:r>
              <a:rPr lang="pt-BR" sz="1200" b="1" dirty="0">
                <a:solidFill>
                  <a:schemeClr val="tx1"/>
                </a:solidFill>
              </a:rPr>
              <a:t>/2013</a:t>
            </a:r>
            <a:endParaRPr lang="pt-BR" sz="1200" dirty="0" smtClean="0">
              <a:solidFill>
                <a:schemeClr val="tx1"/>
              </a:solidFill>
            </a:endParaRPr>
          </a:p>
          <a:p>
            <a:r>
              <a:rPr lang="pt-BR" sz="1200" dirty="0" smtClean="0">
                <a:solidFill>
                  <a:schemeClr val="tx1"/>
                </a:solidFill>
              </a:rPr>
              <a:t>** </a:t>
            </a:r>
            <a:r>
              <a:rPr lang="pt-BR" sz="1200" b="1" dirty="0">
                <a:solidFill>
                  <a:schemeClr val="tx1"/>
                </a:solidFill>
              </a:rPr>
              <a:t>Valor Recebido pela unidade familiar no Bolsa Família nos seguintes </a:t>
            </a:r>
            <a:r>
              <a:rPr lang="pt-BR" sz="1200" b="1" dirty="0" smtClean="0">
                <a:solidFill>
                  <a:schemeClr val="tx1"/>
                </a:solidFill>
              </a:rPr>
              <a:t>meses: 2009 </a:t>
            </a:r>
            <a:r>
              <a:rPr lang="pt-BR" sz="1200" b="1" dirty="0">
                <a:solidFill>
                  <a:schemeClr val="tx1"/>
                </a:solidFill>
              </a:rPr>
              <a:t>(</a:t>
            </a:r>
            <a:r>
              <a:rPr lang="pt-BR" sz="1200" b="1" dirty="0" err="1">
                <a:solidFill>
                  <a:schemeClr val="tx1"/>
                </a:solidFill>
              </a:rPr>
              <a:t>jan</a:t>
            </a:r>
            <a:r>
              <a:rPr lang="pt-BR" sz="1200" b="1" dirty="0">
                <a:solidFill>
                  <a:schemeClr val="tx1"/>
                </a:solidFill>
              </a:rPr>
              <a:t> e dez</a:t>
            </a:r>
            <a:r>
              <a:rPr lang="pt-BR" sz="1200" b="1" dirty="0" smtClean="0">
                <a:solidFill>
                  <a:schemeClr val="tx1"/>
                </a:solidFill>
              </a:rPr>
              <a:t>); 2010 </a:t>
            </a:r>
            <a:r>
              <a:rPr lang="pt-BR" sz="1200" b="1" dirty="0">
                <a:solidFill>
                  <a:schemeClr val="tx1"/>
                </a:solidFill>
              </a:rPr>
              <a:t>(</a:t>
            </a:r>
            <a:r>
              <a:rPr lang="pt-BR" sz="1200" b="1" dirty="0" err="1">
                <a:solidFill>
                  <a:schemeClr val="tx1"/>
                </a:solidFill>
              </a:rPr>
              <a:t>jan</a:t>
            </a:r>
            <a:r>
              <a:rPr lang="pt-BR" sz="1200" b="1" dirty="0">
                <a:solidFill>
                  <a:schemeClr val="tx1"/>
                </a:solidFill>
              </a:rPr>
              <a:t>, </a:t>
            </a:r>
            <a:r>
              <a:rPr lang="pt-BR" sz="1200" b="1" dirty="0" err="1">
                <a:solidFill>
                  <a:schemeClr val="tx1"/>
                </a:solidFill>
              </a:rPr>
              <a:t>jun</a:t>
            </a:r>
            <a:r>
              <a:rPr lang="pt-BR" sz="1200" b="1" dirty="0">
                <a:solidFill>
                  <a:schemeClr val="tx1"/>
                </a:solidFill>
              </a:rPr>
              <a:t> e dez); 2011 e 2012 (todos</a:t>
            </a:r>
            <a:r>
              <a:rPr lang="pt-BR" sz="1200" b="1" dirty="0" smtClean="0">
                <a:solidFill>
                  <a:schemeClr val="tx1"/>
                </a:solidFill>
              </a:rPr>
              <a:t>); e </a:t>
            </a:r>
            <a:r>
              <a:rPr lang="pt-BR" sz="1200" b="1" dirty="0">
                <a:solidFill>
                  <a:schemeClr val="tx1"/>
                </a:solidFill>
              </a:rPr>
              <a:t>2013 (</a:t>
            </a:r>
            <a:r>
              <a:rPr lang="pt-BR" sz="1200" b="1" dirty="0" err="1">
                <a:solidFill>
                  <a:schemeClr val="tx1"/>
                </a:solidFill>
              </a:rPr>
              <a:t>jan</a:t>
            </a:r>
            <a:r>
              <a:rPr lang="pt-BR" sz="1200" b="1" dirty="0">
                <a:solidFill>
                  <a:schemeClr val="tx1"/>
                </a:solidFill>
              </a:rPr>
              <a:t> a set)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823392454"/>
              </p:ext>
            </p:extLst>
          </p:nvPr>
        </p:nvGraphicFramePr>
        <p:xfrm>
          <a:off x="683568" y="1412776"/>
          <a:ext cx="81369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79512" y="544522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</a:rPr>
              <a:t>* </a:t>
            </a:r>
            <a:r>
              <a:rPr lang="pt-BR" sz="1200" b="1" dirty="0">
                <a:solidFill>
                  <a:schemeClr val="tx1"/>
                </a:solidFill>
              </a:rPr>
              <a:t>Valor Recebido da ALE entre </a:t>
            </a:r>
            <a:r>
              <a:rPr lang="pt-BR" sz="1200" b="1" dirty="0" err="1">
                <a:solidFill>
                  <a:schemeClr val="tx1"/>
                </a:solidFill>
              </a:rPr>
              <a:t>jan</a:t>
            </a:r>
            <a:r>
              <a:rPr lang="pt-BR" sz="1200" b="1" dirty="0">
                <a:solidFill>
                  <a:schemeClr val="tx1"/>
                </a:solidFill>
              </a:rPr>
              <a:t>/2010 e </a:t>
            </a:r>
            <a:r>
              <a:rPr lang="pt-BR" sz="1200" b="1" dirty="0" err="1">
                <a:solidFill>
                  <a:schemeClr val="tx1"/>
                </a:solidFill>
              </a:rPr>
              <a:t>jul</a:t>
            </a:r>
            <a:r>
              <a:rPr lang="pt-BR" sz="1200" b="1" dirty="0">
                <a:solidFill>
                  <a:schemeClr val="tx1"/>
                </a:solidFill>
              </a:rPr>
              <a:t>/2013</a:t>
            </a:r>
            <a:endParaRPr lang="pt-BR" sz="1200" dirty="0" smtClean="0">
              <a:solidFill>
                <a:schemeClr val="tx1"/>
              </a:solidFill>
            </a:endParaRPr>
          </a:p>
          <a:p>
            <a:r>
              <a:rPr lang="pt-BR" sz="1200" dirty="0" smtClean="0">
                <a:solidFill>
                  <a:schemeClr val="tx1"/>
                </a:solidFill>
              </a:rPr>
              <a:t>** </a:t>
            </a:r>
            <a:r>
              <a:rPr lang="pt-BR" sz="1200" b="1" dirty="0">
                <a:solidFill>
                  <a:schemeClr val="tx1"/>
                </a:solidFill>
              </a:rPr>
              <a:t>Valor Recebido pela unidade familiar no Bolsa Família nos seguintes </a:t>
            </a:r>
            <a:r>
              <a:rPr lang="pt-BR" sz="1200" b="1" dirty="0" smtClean="0">
                <a:solidFill>
                  <a:schemeClr val="tx1"/>
                </a:solidFill>
              </a:rPr>
              <a:t>meses: 2009 </a:t>
            </a:r>
            <a:r>
              <a:rPr lang="pt-BR" sz="1200" b="1" dirty="0">
                <a:solidFill>
                  <a:schemeClr val="tx1"/>
                </a:solidFill>
              </a:rPr>
              <a:t>(</a:t>
            </a:r>
            <a:r>
              <a:rPr lang="pt-BR" sz="1200" b="1" dirty="0" err="1">
                <a:solidFill>
                  <a:schemeClr val="tx1"/>
                </a:solidFill>
              </a:rPr>
              <a:t>jan</a:t>
            </a:r>
            <a:r>
              <a:rPr lang="pt-BR" sz="1200" b="1" dirty="0">
                <a:solidFill>
                  <a:schemeClr val="tx1"/>
                </a:solidFill>
              </a:rPr>
              <a:t> e dez</a:t>
            </a:r>
            <a:r>
              <a:rPr lang="pt-BR" sz="1200" b="1" dirty="0" smtClean="0">
                <a:solidFill>
                  <a:schemeClr val="tx1"/>
                </a:solidFill>
              </a:rPr>
              <a:t>); 2010 </a:t>
            </a:r>
            <a:r>
              <a:rPr lang="pt-BR" sz="1200" b="1" dirty="0">
                <a:solidFill>
                  <a:schemeClr val="tx1"/>
                </a:solidFill>
              </a:rPr>
              <a:t>(</a:t>
            </a:r>
            <a:r>
              <a:rPr lang="pt-BR" sz="1200" b="1" dirty="0" err="1">
                <a:solidFill>
                  <a:schemeClr val="tx1"/>
                </a:solidFill>
              </a:rPr>
              <a:t>jan</a:t>
            </a:r>
            <a:r>
              <a:rPr lang="pt-BR" sz="1200" b="1" dirty="0">
                <a:solidFill>
                  <a:schemeClr val="tx1"/>
                </a:solidFill>
              </a:rPr>
              <a:t>, </a:t>
            </a:r>
            <a:r>
              <a:rPr lang="pt-BR" sz="1200" b="1" dirty="0" err="1">
                <a:solidFill>
                  <a:schemeClr val="tx1"/>
                </a:solidFill>
              </a:rPr>
              <a:t>jun</a:t>
            </a:r>
            <a:r>
              <a:rPr lang="pt-BR" sz="1200" b="1" dirty="0">
                <a:solidFill>
                  <a:schemeClr val="tx1"/>
                </a:solidFill>
              </a:rPr>
              <a:t> e dez); 2011 e 2012 (todos</a:t>
            </a:r>
            <a:r>
              <a:rPr lang="pt-BR" sz="1200" b="1" dirty="0" smtClean="0">
                <a:solidFill>
                  <a:schemeClr val="tx1"/>
                </a:solidFill>
              </a:rPr>
              <a:t>); e </a:t>
            </a:r>
            <a:r>
              <a:rPr lang="pt-BR" sz="1200" b="1" dirty="0">
                <a:solidFill>
                  <a:schemeClr val="tx1"/>
                </a:solidFill>
              </a:rPr>
              <a:t>2013 (</a:t>
            </a:r>
            <a:r>
              <a:rPr lang="pt-BR" sz="1200" b="1" dirty="0" err="1">
                <a:solidFill>
                  <a:schemeClr val="tx1"/>
                </a:solidFill>
              </a:rPr>
              <a:t>jan</a:t>
            </a:r>
            <a:r>
              <a:rPr lang="pt-BR" sz="1200" b="1" dirty="0">
                <a:solidFill>
                  <a:schemeClr val="tx1"/>
                </a:solidFill>
              </a:rPr>
              <a:t> a set)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12968" cy="576064"/>
          </a:xfrm>
        </p:spPr>
        <p:txBody>
          <a:bodyPr/>
          <a:lstStyle/>
          <a:p>
            <a:pPr algn="l"/>
            <a:r>
              <a:rPr lang="pt-BR" sz="2800" b="1" dirty="0" smtClean="0"/>
              <a:t>4.3.7 - SISTEMA </a:t>
            </a:r>
            <a:r>
              <a:rPr lang="pt-BR" sz="2800" b="1" dirty="0"/>
              <a:t>DE BENEFÍCIOS DA PREVIDÊNCIA SOCIAL (SISBEN</a:t>
            </a:r>
            <a:r>
              <a:rPr lang="pt-BR" sz="2800" b="1" dirty="0" smtClean="0"/>
              <a:t>)</a:t>
            </a:r>
            <a:endParaRPr lang="pt-BR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23846"/>
              </p:ext>
            </p:extLst>
          </p:nvPr>
        </p:nvGraphicFramePr>
        <p:xfrm>
          <a:off x="539552" y="2060848"/>
          <a:ext cx="8280921" cy="3876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0307"/>
                <a:gridCol w="1992223"/>
                <a:gridCol w="3528391"/>
              </a:tblGrid>
              <a:tr h="35695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Tipo de Benefício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Nº de</a:t>
                      </a:r>
                      <a:r>
                        <a:rPr lang="pt-BR" sz="1800" baseline="0" dirty="0" smtClean="0"/>
                        <a:t> servidores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Valor total Recebido</a:t>
                      </a:r>
                      <a:endParaRPr lang="pt-BR" sz="1800" dirty="0"/>
                    </a:p>
                  </a:txBody>
                  <a:tcPr anchor="ctr"/>
                </a:tc>
              </a:tr>
              <a:tr h="80314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Após. Por INVALIDEZ (Previdenciária ou por Acidente de Trabalho)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 R$ 1.353.537,09 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 anchor="ctr"/>
                </a:tc>
              </a:tr>
              <a:tr h="3272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Auxílio Acidente/Doença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R$ 3.939.736,95</a:t>
                      </a:r>
                      <a:endParaRPr lang="pt-BR" sz="1600" dirty="0"/>
                    </a:p>
                  </a:txBody>
                  <a:tcPr anchor="ctr"/>
                </a:tc>
              </a:tr>
              <a:tr h="80314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AMPARO SOCIAL À PESSOA PORTADORA DE DEFICIÊNCIA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R$ 922.709,35</a:t>
                      </a:r>
                    </a:p>
                  </a:txBody>
                  <a:tcPr anchor="ctr"/>
                </a:tc>
              </a:tr>
              <a:tr h="56517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AMPARO SOCIAL AO IDOSO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R$ 227.502,42</a:t>
                      </a:r>
                    </a:p>
                  </a:txBody>
                  <a:tcPr anchor="ctr"/>
                </a:tc>
              </a:tr>
              <a:tr h="56517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APOSENTADORIA ESPECIAL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R$ 157.813,08 </a:t>
                      </a:r>
                    </a:p>
                  </a:txBody>
                  <a:tcPr anchor="ctr"/>
                </a:tc>
              </a:tr>
              <a:tr h="41877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R$ 6.601.298,89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95536" y="1566864"/>
            <a:ext cx="813690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Servidores ativos na Assembleia Legislativa de Alagoas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72200" y="1351801"/>
            <a:ext cx="2651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/>
              <a:t>Período: 01/01/2010 </a:t>
            </a:r>
            <a:r>
              <a:rPr lang="pt-BR" sz="1200" b="1" dirty="0"/>
              <a:t>e 09/10/2013</a:t>
            </a:r>
          </a:p>
        </p:txBody>
      </p:sp>
    </p:spTree>
    <p:extLst>
      <p:ext uri="{BB962C8B-B14F-4D97-AF65-F5344CB8AC3E}">
        <p14:creationId xmlns:p14="http://schemas.microsoft.com/office/powerpoint/2010/main" val="10313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60996"/>
              </p:ext>
            </p:extLst>
          </p:nvPr>
        </p:nvGraphicFramePr>
        <p:xfrm>
          <a:off x="539551" y="2204864"/>
          <a:ext cx="8280921" cy="25079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0307"/>
                <a:gridCol w="1992223"/>
                <a:gridCol w="3528391"/>
              </a:tblGrid>
              <a:tr h="35695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Tipo de Benefício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Nº de</a:t>
                      </a:r>
                      <a:r>
                        <a:rPr lang="pt-BR" sz="1800" baseline="0" dirty="0" smtClean="0"/>
                        <a:t> servidores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Valor total Recebido</a:t>
                      </a:r>
                      <a:endParaRPr lang="pt-BR" sz="1800" dirty="0"/>
                    </a:p>
                  </a:txBody>
                  <a:tcPr anchor="ctr"/>
                </a:tc>
              </a:tr>
              <a:tr h="80314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Após. Por INVALIDEZ (Previdenciária ou por Acidente de Trabalho)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 R$ 1.598.141,20 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 anchor="ctr"/>
                </a:tc>
              </a:tr>
              <a:tr h="32720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Auxílio Acidente/Doença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R$ 396.178,64</a:t>
                      </a:r>
                      <a:endParaRPr lang="pt-BR" sz="1600" dirty="0"/>
                    </a:p>
                  </a:txBody>
                  <a:tcPr anchor="ctr"/>
                </a:tc>
              </a:tr>
              <a:tr h="56517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AMPARO SOCIAL AO IDOSO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R$ 477.430,44 </a:t>
                      </a:r>
                    </a:p>
                  </a:txBody>
                  <a:tcPr anchor="ctr"/>
                </a:tc>
              </a:tr>
              <a:tr h="41877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R$ 2.471.750,28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11560" y="1340768"/>
            <a:ext cx="813690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Servidores inativos na Assembleia Legislativa de Alagoas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2880" y="4725144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/>
              <a:t>Período: 01/01/2010 </a:t>
            </a:r>
            <a:r>
              <a:rPr lang="pt-BR" sz="1400" b="1" dirty="0"/>
              <a:t>e 09/10/2013</a:t>
            </a:r>
          </a:p>
        </p:txBody>
      </p:sp>
    </p:spTree>
    <p:extLst>
      <p:ext uri="{BB962C8B-B14F-4D97-AF65-F5344CB8AC3E}">
        <p14:creationId xmlns:p14="http://schemas.microsoft.com/office/powerpoint/2010/main" val="34025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196753"/>
            <a:ext cx="8136904" cy="576063"/>
          </a:xfrm>
        </p:spPr>
        <p:txBody>
          <a:bodyPr/>
          <a:lstStyle/>
          <a:p>
            <a:pPr algn="l"/>
            <a:r>
              <a:rPr lang="pt-BR" sz="2800" b="1" dirty="0" smtClean="0"/>
              <a:t>4.3.8 - SISOBI </a:t>
            </a:r>
            <a:r>
              <a:rPr lang="pt-BR" sz="2800" b="1" dirty="0"/>
              <a:t>(ÓBITOS)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416824" cy="1656184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/>
              <a:t>21 </a:t>
            </a:r>
            <a:r>
              <a:rPr lang="pt-BR" dirty="0" smtClean="0"/>
              <a:t>SERVIDORES – devem ser investigados para comprovação. </a:t>
            </a:r>
            <a:endParaRPr lang="pt-BR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/>
              <a:t>R$ 292.996,92: valor recebido da Assembleia após óbito do servidor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1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"/>
          </a:xfrm>
        </p:spPr>
        <p:txBody>
          <a:bodyPr/>
          <a:lstStyle/>
          <a:p>
            <a:r>
              <a:rPr lang="pt-BR" sz="4000" b="1" dirty="0" smtClean="0"/>
              <a:t>4.3.9 - Fiscalização no Bolsa Família</a:t>
            </a:r>
            <a:endParaRPr lang="pt-BR" sz="40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647028"/>
              </p:ext>
            </p:extLst>
          </p:nvPr>
        </p:nvGraphicFramePr>
        <p:xfrm>
          <a:off x="179512" y="3490312"/>
          <a:ext cx="8856984" cy="20269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72209"/>
                <a:gridCol w="1944216"/>
                <a:gridCol w="1497765"/>
                <a:gridCol w="1771397"/>
                <a:gridCol w="1771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Amostra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Distribuição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BF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ALEAL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Condição de Servidor</a:t>
                      </a:r>
                      <a:r>
                        <a:rPr lang="pt-BR" baseline="0" dirty="0" smtClean="0"/>
                        <a:t> da ALEAL?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80 Beneficiários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39 Beneficiários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143.387,00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9.558.127,57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Sabiam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41</a:t>
                      </a:r>
                      <a:r>
                        <a:rPr lang="pt-BR" baseline="0" dirty="0" smtClean="0"/>
                        <a:t> Beneficiários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135.001,00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5.552.070,22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sabiam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 de Recursos</a:t>
                      </a:r>
                      <a:r>
                        <a:rPr lang="pt-BR" b="1" baseline="0" dirty="0" smtClean="0"/>
                        <a:t> Envolvidos</a:t>
                      </a:r>
                      <a:endParaRPr lang="pt-BR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278.388,00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15.110.197,79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051720" y="278092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Atuação Conjunta CGU e PF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5589240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</a:rPr>
              <a:t>Período de Apuração: 2010 a 2013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22048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Solicitação do Ministério Público Estadual de Alagoas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172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-36512" y="2072169"/>
            <a:ext cx="4176464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CONTROLADORIA-GERAL DA UNIÃO</a:t>
            </a:r>
          </a:p>
          <a:p>
            <a:pPr algn="ctr" eaLnBrk="1" hangingPunct="1">
              <a:spcBef>
                <a:spcPts val="600"/>
              </a:spcBef>
            </a:pPr>
            <a:r>
              <a:rPr lang="pt-BR" altLang="pt-BR" dirty="0">
                <a:solidFill>
                  <a:srgbClr val="0070C0"/>
                </a:solidFill>
                <a:latin typeface="Calibri" panose="020F0502020204030204" pitchFamily="34" charset="0"/>
              </a:rPr>
              <a:t>Setor de Autarquias </a:t>
            </a:r>
            <a:r>
              <a:rPr lang="pt-BR" altLang="pt-BR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Sul</a:t>
            </a:r>
            <a:endParaRPr lang="pt-BR" altLang="pt-BR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pt-BR" altLang="pt-BR" dirty="0">
                <a:solidFill>
                  <a:srgbClr val="0070C0"/>
                </a:solidFill>
                <a:latin typeface="Calibri" panose="020F0502020204030204" pitchFamily="34" charset="0"/>
              </a:rPr>
              <a:t>Quadra </a:t>
            </a:r>
            <a:r>
              <a:rPr lang="pt-BR" altLang="pt-BR" dirty="0" smtClean="0">
                <a:solidFill>
                  <a:srgbClr val="0070C0"/>
                </a:solidFill>
                <a:latin typeface="Calibri" panose="020F0502020204030204" pitchFamily="34" charset="0"/>
              </a:rPr>
              <a:t>1 - </a:t>
            </a:r>
            <a:r>
              <a:rPr lang="pt-BR" altLang="pt-BR" dirty="0">
                <a:solidFill>
                  <a:srgbClr val="0070C0"/>
                </a:solidFill>
                <a:latin typeface="Calibri" panose="020F0502020204030204" pitchFamily="34" charset="0"/>
              </a:rPr>
              <a:t>Bloco A</a:t>
            </a:r>
          </a:p>
          <a:p>
            <a:pPr algn="ctr" eaLnBrk="1" hangingPunct="1">
              <a:spcBef>
                <a:spcPts val="600"/>
              </a:spcBef>
            </a:pPr>
            <a:r>
              <a:rPr lang="pt-BR" altLang="pt-BR" dirty="0">
                <a:solidFill>
                  <a:srgbClr val="0070C0"/>
                </a:solidFill>
                <a:latin typeface="Calibri" panose="020F0502020204030204" pitchFamily="34" charset="0"/>
              </a:rPr>
              <a:t>Edifício Darcy Ribeiro</a:t>
            </a:r>
          </a:p>
          <a:p>
            <a:pPr algn="ctr" eaLnBrk="1" hangingPunct="1">
              <a:spcBef>
                <a:spcPts val="600"/>
              </a:spcBef>
            </a:pPr>
            <a:r>
              <a:rPr lang="pt-BR" altLang="pt-BR" dirty="0">
                <a:solidFill>
                  <a:srgbClr val="0070C0"/>
                </a:solidFill>
                <a:latin typeface="Calibri" panose="020F0502020204030204" pitchFamily="34" charset="0"/>
              </a:rPr>
              <a:t>CEP: 70070-905</a:t>
            </a:r>
          </a:p>
          <a:p>
            <a:pPr algn="ctr" eaLnBrk="1" hangingPunct="1">
              <a:spcBef>
                <a:spcPts val="600"/>
              </a:spcBef>
            </a:pPr>
            <a:r>
              <a:rPr lang="pt-BR" altLang="pt-BR" dirty="0" err="1">
                <a:solidFill>
                  <a:srgbClr val="0070C0"/>
                </a:solidFill>
                <a:latin typeface="Calibri" panose="020F0502020204030204" pitchFamily="34" charset="0"/>
              </a:rPr>
              <a:t>Tel</a:t>
            </a:r>
            <a:r>
              <a:rPr lang="pt-BR" altLang="pt-BR" dirty="0">
                <a:solidFill>
                  <a:srgbClr val="0070C0"/>
                </a:solidFill>
                <a:latin typeface="Calibri" panose="020F0502020204030204" pitchFamily="34" charset="0"/>
              </a:rPr>
              <a:t>: (61) 2020-7115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610170" y="5631631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dirty="0">
                <a:solidFill>
                  <a:srgbClr val="0070C0"/>
                </a:solidFill>
                <a:latin typeface="Calibri" panose="020F0502020204030204" pitchFamily="34" charset="0"/>
              </a:rPr>
              <a:t>www.cgu.gov.br                                                </a:t>
            </a:r>
            <a:r>
              <a:rPr lang="pt-BR" altLang="pt-B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cgual@cgu.gov.br</a:t>
            </a:r>
            <a:endParaRPr lang="pt-BR" altLang="pt-BR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0" y="4778955"/>
            <a:ext cx="9107488" cy="882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000" b="1">
                <a:solidFill>
                  <a:srgbClr val="FFFF00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defRPr/>
            </a:pP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Visite o Portal da </a:t>
            </a:r>
            <a:r>
              <a:rPr lang="pt-B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Transparência</a:t>
            </a:r>
            <a:endParaRPr lang="pt-BR" sz="24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400"/>
              </a:spcBef>
              <a:defRPr/>
            </a:pP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www.portaldatransparencia.gov.br</a:t>
            </a:r>
          </a:p>
        </p:txBody>
      </p:sp>
      <p:sp>
        <p:nvSpPr>
          <p:cNvPr id="5" name="CaixaDeTexto 4"/>
          <p:cNvSpPr txBox="1"/>
          <p:nvPr/>
        </p:nvSpPr>
        <p:spPr>
          <a:xfrm rot="21182564">
            <a:off x="2237665" y="980858"/>
            <a:ext cx="4670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Muito obrigado!!!</a:t>
            </a:r>
            <a:endParaRPr lang="pt-BR" sz="4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15321" y="1988840"/>
            <a:ext cx="4176464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CONTROLADORIA- REGIONAL </a:t>
            </a:r>
            <a:r>
              <a:rPr lang="pt-BR" altLang="pt-BR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DA </a:t>
            </a:r>
            <a:r>
              <a:rPr lang="pt-BR" altLang="pt-BR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UNIÃO EM ALAGOAS</a:t>
            </a:r>
            <a:endParaRPr lang="pt-BR" altLang="pt-BR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pt-BR" altLang="pt-BR" dirty="0">
                <a:solidFill>
                  <a:srgbClr val="0070C0"/>
                </a:solidFill>
                <a:latin typeface="Calibri" panose="020F0502020204030204" pitchFamily="34" charset="0"/>
              </a:rPr>
              <a:t>End.: Avenida Comendador Gustavo Paiva, nº 2.789, Ed. Norcon Empresarial - Salas 409 a 414 - Mangabeiras </a:t>
            </a:r>
          </a:p>
          <a:p>
            <a:pPr algn="ctr" eaLnBrk="1" hangingPunct="1">
              <a:spcBef>
                <a:spcPts val="600"/>
              </a:spcBef>
            </a:pPr>
            <a:r>
              <a:rPr lang="pt-BR" altLang="pt-BR" dirty="0">
                <a:solidFill>
                  <a:srgbClr val="0070C0"/>
                </a:solidFill>
                <a:latin typeface="Calibri" panose="020F0502020204030204" pitchFamily="34" charset="0"/>
              </a:rPr>
              <a:t>Maceió/AL - CEP: 57.038-000</a:t>
            </a:r>
          </a:p>
          <a:p>
            <a:pPr algn="ctr" eaLnBrk="1" hangingPunct="1">
              <a:spcBef>
                <a:spcPts val="600"/>
              </a:spcBef>
            </a:pPr>
            <a:r>
              <a:rPr lang="pt-BR" altLang="pt-BR" dirty="0" err="1">
                <a:solidFill>
                  <a:srgbClr val="0070C0"/>
                </a:solidFill>
                <a:latin typeface="Calibri" panose="020F0502020204030204" pitchFamily="34" charset="0"/>
              </a:rPr>
              <a:t>Tel</a:t>
            </a:r>
            <a:r>
              <a:rPr lang="pt-BR" altLang="pt-BR" dirty="0">
                <a:solidFill>
                  <a:srgbClr val="0070C0"/>
                </a:solidFill>
                <a:latin typeface="Calibri" panose="020F0502020204030204" pitchFamily="34" charset="0"/>
              </a:rPr>
              <a:t>: (82) 4009-6350 </a:t>
            </a:r>
          </a:p>
        </p:txBody>
      </p:sp>
    </p:spTree>
    <p:extLst>
      <p:ext uri="{BB962C8B-B14F-4D97-AF65-F5344CB8AC3E}">
        <p14:creationId xmlns:p14="http://schemas.microsoft.com/office/powerpoint/2010/main" val="22471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42910" y="1571613"/>
            <a:ext cx="7815290" cy="1214445"/>
          </a:xfrm>
        </p:spPr>
        <p:txBody>
          <a:bodyPr/>
          <a:lstStyle/>
          <a:p>
            <a:r>
              <a:rPr lang="pt-BR" dirty="0" smtClean="0"/>
              <a:t>FOCCO/AL – Principais Objetivos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86" y="2786058"/>
            <a:ext cx="7500990" cy="2928958"/>
          </a:xfrm>
        </p:spPr>
        <p:txBody>
          <a:bodyPr rtlCol="0">
            <a:normAutofit fontScale="47500" lnSpcReduction="20000"/>
          </a:bodyPr>
          <a:lstStyle/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Conscientizar </a:t>
            </a:r>
            <a:r>
              <a:t>a sociedade das práticas de corrupção e os malefícios que os desvios de recursos públicos causam em nosso país, através de ajuda de campanhas publicitárias</a:t>
            </a:r>
            <a:r>
              <a:rPr/>
              <a:t>. </a:t>
            </a:r>
            <a:endParaRPr smtClean="0"/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Despertar </a:t>
            </a:r>
            <a:r>
              <a:t>e mobilizar as pessoas e entidades da sociedade civil organizada para fiscalização da aplicação dos recursos públicos, estimulando-os a levar ao conhecimento dos órgãos públicos as práticas irregulares da administração pública de que tiverem conhecimento</a:t>
            </a:r>
            <a:r>
              <a:rPr/>
              <a:t>. </a:t>
            </a:r>
            <a:endParaRPr smtClean="0"/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Reforçar </a:t>
            </a:r>
            <a:r>
              <a:t>a atuação dos órgãos de controle social do poder público, instituições estas que têm competência para acompanhar e definir as prioridades nos gastos realizados na administração pública</a:t>
            </a:r>
            <a:r>
              <a:rPr/>
              <a:t>. </a:t>
            </a:r>
            <a:endParaRPr smtClean="0"/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Aproximar </a:t>
            </a:r>
            <a:r>
              <a:t>os órgãos públicos que apresentam entre seus objetivos a fiscalização do dinheiro público ou a investigação relativa aos desvios de recursos públicos, a fim de que se possa otimizar e acelerar as investigações.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42910" y="1571613"/>
            <a:ext cx="7815290" cy="1214445"/>
          </a:xfrm>
        </p:spPr>
        <p:txBody>
          <a:bodyPr/>
          <a:lstStyle/>
          <a:p>
            <a:r>
              <a:rPr lang="pt-BR" sz="4000" dirty="0" smtClean="0"/>
              <a:t>FOCCO/AL – Casos Concretos de Atuação Conjunta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86" y="3000372"/>
            <a:ext cx="7500990" cy="2714644"/>
          </a:xfrm>
        </p:spPr>
        <p:txBody>
          <a:bodyPr rtlCol="0">
            <a:normAutofit fontScale="70000" lnSpcReduction="20000"/>
          </a:bodyPr>
          <a:lstStyle/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dirty="0" smtClean="0"/>
              <a:t>Iniciativas de Incremento do Controle Social: Capacitação de Estudantes do Ensino Médio </a:t>
            </a:r>
            <a:r>
              <a:rPr lang="pt-BR" dirty="0" smtClean="0"/>
              <a:t>–</a:t>
            </a:r>
            <a:r>
              <a:rPr dirty="0" smtClean="0"/>
              <a:t> Parlamento Jovem</a:t>
            </a:r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dirty="0" smtClean="0"/>
              <a:t>Realização de Eventos: Dia Internacional de Combate à Corrupção </a:t>
            </a:r>
            <a:r>
              <a:rPr lang="pt-BR" dirty="0" smtClean="0"/>
              <a:t>–</a:t>
            </a:r>
            <a:r>
              <a:rPr dirty="0" smtClean="0"/>
              <a:t> CGU/FOCCO; Outros Eventos </a:t>
            </a:r>
            <a:r>
              <a:rPr lang="pt-BR" dirty="0" smtClean="0"/>
              <a:t>–</a:t>
            </a:r>
            <a:r>
              <a:rPr dirty="0" smtClean="0"/>
              <a:t> MPE, TCE</a:t>
            </a:r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dirty="0" smtClean="0"/>
              <a:t>Portais da Transparência</a:t>
            </a:r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dirty="0" smtClean="0"/>
              <a:t>Atuações conjuntas da CGU com órgãos do FOCCO/AL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42910" y="1571613"/>
            <a:ext cx="7815290" cy="1214445"/>
          </a:xfrm>
        </p:spPr>
        <p:txBody>
          <a:bodyPr/>
          <a:lstStyle/>
          <a:p>
            <a:r>
              <a:rPr lang="pt-BR" sz="4000" dirty="0" smtClean="0"/>
              <a:t>Implementação Portais da Transparência Municípios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86" y="3000372"/>
            <a:ext cx="7500990" cy="2714644"/>
          </a:xfrm>
        </p:spPr>
        <p:txBody>
          <a:bodyPr rtlCol="0">
            <a:normAutofit fontScale="77500" lnSpcReduction="20000"/>
          </a:bodyPr>
          <a:lstStyle/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1º Levantamento CGE </a:t>
            </a:r>
            <a:r>
              <a:rPr lang="pt-BR" dirty="0" smtClean="0"/>
              <a:t>–</a:t>
            </a:r>
            <a:r>
              <a:rPr smtClean="0"/>
              <a:t> 23/04/2013</a:t>
            </a:r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Dificuldades técnicas e operacionais das Prefeituras</a:t>
            </a:r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Implantação pelo TCE/AL do SICAP Transparência</a:t>
            </a:r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2º Levantamento CGE </a:t>
            </a:r>
            <a:r>
              <a:rPr lang="pt-BR" dirty="0" smtClean="0"/>
              <a:t>–</a:t>
            </a:r>
            <a:r>
              <a:rPr smtClean="0"/>
              <a:t> 30/03/2014</a:t>
            </a:r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Recomendação Conjunta 22/07/2014 </a:t>
            </a:r>
            <a:r>
              <a:rPr lang="pt-BR" dirty="0" smtClean="0"/>
              <a:t>–</a:t>
            </a:r>
            <a:r>
              <a:rPr smtClean="0"/>
              <a:t> MPE, MPF, MPC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42910" y="1571613"/>
            <a:ext cx="7815290" cy="1214445"/>
          </a:xfrm>
        </p:spPr>
        <p:txBody>
          <a:bodyPr/>
          <a:lstStyle/>
          <a:p>
            <a:r>
              <a:rPr lang="pt-BR" sz="4000" dirty="0" smtClean="0"/>
              <a:t>Implementação Portal da Transparência Assembléia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86" y="3000372"/>
            <a:ext cx="7500990" cy="2714644"/>
          </a:xfrm>
        </p:spPr>
        <p:txBody>
          <a:bodyPr rtlCol="0">
            <a:normAutofit fontScale="70000" lnSpcReduction="20000"/>
          </a:bodyPr>
          <a:lstStyle/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Ofício à ALE: Início de 2013, solicitando a implementação do Portal da Transparência</a:t>
            </a:r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Omissão da ALE</a:t>
            </a:r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Afastamento da Mesa Diretora (Irregularidades na gestão e folha de pagamento) e Ajuizamento de Ações por Improbidade Administratica</a:t>
            </a:r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Decisão Judicial determinando o cumprimento pela ALE</a:t>
            </a:r>
          </a:p>
          <a:p>
            <a:pPr marL="457200" indent="-457200" algn="just" fontAlgn="auto">
              <a:spcAft>
                <a:spcPts val="0"/>
              </a:spcAft>
              <a:buAutoNum type="arabicPeriod"/>
              <a:defRPr/>
            </a:pPr>
            <a:r>
              <a:rPr smtClean="0"/>
              <a:t>Ofício à ALE: Início de 2015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pt-BR" dirty="0"/>
              <a:t>Atuações conjuntas da CGU com órgãos do FOCCO/AL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5110336"/>
            <a:ext cx="6400800" cy="10549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400" dirty="0" smtClean="0"/>
              <a:t>José  William Gomes da Silva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Chefe da CGU-Regional/AL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023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528" y="765646"/>
            <a:ext cx="8605143" cy="719138"/>
          </a:xfrm>
          <a:prstGeom prst="rect">
            <a:avLst/>
          </a:prstGeom>
          <a:noFill/>
          <a:ln>
            <a:solidFill>
              <a:schemeClr val="bg1"/>
            </a:solidFill>
            <a:bevel/>
          </a:ln>
          <a:effectLst/>
          <a:extLst/>
        </p:spPr>
        <p:txBody>
          <a:bodyPr anchor="ctr"/>
          <a:lstStyle>
            <a:defPPr>
              <a:defRPr lang="pt-BR"/>
            </a:defPPr>
            <a:lvl1pPr marL="355600" indent="-355600" algn="ctr" eaLnBrk="1" hangingPunct="1">
              <a:defRPr sz="3000" b="1" cap="all">
                <a:latin typeface="Calibri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l">
              <a:defRPr/>
            </a:pPr>
            <a:r>
              <a:rPr lang="pt-BR" altLang="pt-BR" dirty="0"/>
              <a:t>4</a:t>
            </a:r>
            <a:r>
              <a:rPr lang="pt-BR" altLang="pt-BR" dirty="0" smtClean="0"/>
              <a:t> – RESULTADOS ALCANÇADOS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17359487"/>
              </p:ext>
            </p:extLst>
          </p:nvPr>
        </p:nvGraphicFramePr>
        <p:xfrm>
          <a:off x="467544" y="1340768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8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2223</Words>
  <Application>Microsoft Macintosh PowerPoint</Application>
  <PresentationFormat>On-screen Show (4:3)</PresentationFormat>
  <Paragraphs>291</Paragraphs>
  <Slides>39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Tema do Office</vt:lpstr>
      <vt:lpstr>Excel.Chart.8</vt:lpstr>
      <vt:lpstr>INICIATIVAS CONJUNTAS NO ENFRENTAMENTO À CORRUPÇÃO</vt:lpstr>
      <vt:lpstr>FOCCO/AL – Fórum de Combate à Corrupção de Alagoas</vt:lpstr>
      <vt:lpstr>FOCCO/AL</vt:lpstr>
      <vt:lpstr>FOCCO/AL – Principais Objetivos</vt:lpstr>
      <vt:lpstr>FOCCO/AL – Casos Concretos de Atuação Conjunta</vt:lpstr>
      <vt:lpstr>Implementação Portais da Transparência Municípios</vt:lpstr>
      <vt:lpstr>Implementação Portal da Transparência Assembléia</vt:lpstr>
      <vt:lpstr>Atuações conjuntas da CGU com órgãos do FOCCO/AL</vt:lpstr>
      <vt:lpstr>PowerPoint Presentation</vt:lpstr>
      <vt:lpstr>PowerPoint Presentation</vt:lpstr>
      <vt:lpstr>PowerPoint Presentation</vt:lpstr>
      <vt:lpstr>Evolução da Folha na RAIS</vt:lpstr>
      <vt:lpstr>4.2.2 – Folha Pagamento X RAIS 2012 Universo: 19.492 CPFs distintos nas folhas dez/2012 a mar/2013</vt:lpstr>
      <vt:lpstr>PowerPoint Presentation</vt:lpstr>
      <vt:lpstr>4.2.4 - RAIS 2012: Qtde Vínculos / Empregador 4.945 vínculos para 1.977 pessoas</vt:lpstr>
      <vt:lpstr>4.2.5 - Residência de Servidores na RFB 194 servidores entre 14.523 Ativos morando fora de Alagoas</vt:lpstr>
      <vt:lpstr>4.2.6 - Residência de Servidores na RFB 979 servidores entre 14.523 Ativos morando em 75 municípios em AL (exceto Maceió)</vt:lpstr>
      <vt:lpstr>4.2.7 – Cruzamento da Folha X CNPJ 5.139 ocorrências, de 3.401 servidores entre os 14.523 ativos, com vínculos em 4.301 empresas até dez/2012</vt:lpstr>
      <vt:lpstr>4.2.8 – Cruzamento da Folha X CNPJ 615 ocorrências de Administrador, Sócio-Administrador, Sócio-Gerente e Tesoureiro</vt:lpstr>
      <vt:lpstr>4.2.9 – Cruzamento da Folha X CadUnico/Bolsa Família</vt:lpstr>
      <vt:lpstr>4.2.10 - Auditoria da FGV</vt:lpstr>
      <vt:lpstr>PowerPoint Presentation</vt:lpstr>
      <vt:lpstr>PowerPoint Presentation</vt:lpstr>
      <vt:lpstr>4.3.1 - ANÁLISE DOS DADOS RECEBIDOS COM A RAIS</vt:lpstr>
      <vt:lpstr>4.3.2 - SERVIDORES COM ENDEREÇOS EM OUTROS ESTADOS</vt:lpstr>
      <vt:lpstr>4.3.3 - VÍNCULOS COM EMPRESAS NA QUALIDADE DE ADMINISTRADORES E RESPONSÁVEIS</vt:lpstr>
      <vt:lpstr>4.3.4 - VÍNCULOS COM EMPRESAS NA QUALIDADE DE ADMINISTRADORES E RESPONSÁVEIS</vt:lpstr>
      <vt:lpstr>PowerPoint Presentation</vt:lpstr>
      <vt:lpstr>PowerPoint Presentation</vt:lpstr>
      <vt:lpstr>4.3.5 - SERVIDORES COM ACUMULAÇÃO DE CARGOS E EMPREGOS</vt:lpstr>
      <vt:lpstr>PowerPoint Presentation</vt:lpstr>
      <vt:lpstr>PowerPoint Presentation</vt:lpstr>
      <vt:lpstr>4.3.6 - SERVIDORES MEMBROS DE FAMÍLIAS QUE RECEBERAM BENEFÍCIOS DO PROGRAMA BOLSA FAMÍLIA</vt:lpstr>
      <vt:lpstr>PowerPoint Presentation</vt:lpstr>
      <vt:lpstr>4.3.7 - SISTEMA DE BENEFÍCIOS DA PREVIDÊNCIA SOCIAL (SISBEN)</vt:lpstr>
      <vt:lpstr>PowerPoint Presentation</vt:lpstr>
      <vt:lpstr>4.3.8 - SISOBI (ÓBITOS)</vt:lpstr>
      <vt:lpstr>4.3.9 - Fiscalização no Bolsa Família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Lima</dc:creator>
  <cp:lastModifiedBy>Raphael R Soré</cp:lastModifiedBy>
  <cp:revision>70</cp:revision>
  <dcterms:created xsi:type="dcterms:W3CDTF">2013-08-07T20:33:48Z</dcterms:created>
  <dcterms:modified xsi:type="dcterms:W3CDTF">2015-03-26T15:50:20Z</dcterms:modified>
</cp:coreProperties>
</file>